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4" r:id="rId6"/>
    <p:sldId id="257" r:id="rId7"/>
    <p:sldId id="268" r:id="rId8"/>
    <p:sldId id="262" r:id="rId9"/>
    <p:sldId id="258" r:id="rId10"/>
    <p:sldId id="261" r:id="rId11"/>
    <p:sldId id="269" r:id="rId12"/>
    <p:sldId id="263" r:id="rId13"/>
    <p:sldId id="270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13F8-56E8-4874-A61E-BF9AEA0EA71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A9B7B6F-D165-46C4-AE54-8D06FC7F8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13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13F8-56E8-4874-A61E-BF9AEA0EA71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7B6F-D165-46C4-AE54-8D06FC7F839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866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13F8-56E8-4874-A61E-BF9AEA0EA71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7B6F-D165-46C4-AE54-8D06FC7F8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47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13F8-56E8-4874-A61E-BF9AEA0EA71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7B6F-D165-46C4-AE54-8D06FC7F839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3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13F8-56E8-4874-A61E-BF9AEA0EA71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7B6F-D165-46C4-AE54-8D06FC7F8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58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13F8-56E8-4874-A61E-BF9AEA0EA71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7B6F-D165-46C4-AE54-8D06FC7F839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753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13F8-56E8-4874-A61E-BF9AEA0EA71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7B6F-D165-46C4-AE54-8D06FC7F839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04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13F8-56E8-4874-A61E-BF9AEA0EA71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7B6F-D165-46C4-AE54-8D06FC7F839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28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13F8-56E8-4874-A61E-BF9AEA0EA71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7B6F-D165-46C4-AE54-8D06FC7F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7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13F8-56E8-4874-A61E-BF9AEA0EA71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7B6F-D165-46C4-AE54-8D06FC7F8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39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3C013F8-56E8-4874-A61E-BF9AEA0EA71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7B6F-D165-46C4-AE54-8D06FC7F839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78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013F8-56E8-4874-A61E-BF9AEA0EA71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A9B7B6F-D165-46C4-AE54-8D06FC7F8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6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se.osu.edu/about/remote-acces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ftp/python/3.9.13/python-3.9.13-macos11.pkg" TargetMode="External"/><Relationship Id="rId2" Type="http://schemas.openxmlformats.org/officeDocument/2006/relationships/hyperlink" Target="https://www.python.org/ftp/python/3.9.13/python-3.9.13-amd64.ex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ki.python.org/moin/BeginnersGuide/Programmers" TargetMode="External"/><Relationship Id="rId4" Type="http://schemas.openxmlformats.org/officeDocument/2006/relationships/hyperlink" Target="https://wiki.python.org/moin/BeginnersGuide/Downloa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se.osu.edu/about/remote-acces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A6D5-1602-4506-B529-DF01A5EF6D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Socket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42B19-08F3-467D-9430-D8A0F6B34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128932"/>
          </a:xfrm>
        </p:spPr>
        <p:txBody>
          <a:bodyPr>
            <a:normAutofit/>
          </a:bodyPr>
          <a:lstStyle/>
          <a:p>
            <a:r>
              <a:rPr lang="en-US" dirty="0"/>
              <a:t>Lab Instruction</a:t>
            </a:r>
          </a:p>
          <a:p>
            <a:r>
              <a:rPr lang="en-US" dirty="0"/>
              <a:t>CSE 3461 </a:t>
            </a:r>
            <a:r>
              <a:rPr lang="en-US" dirty="0" err="1"/>
              <a:t>Sp</a:t>
            </a:r>
            <a:r>
              <a:rPr lang="en-US" dirty="0"/>
              <a:t> 2024</a:t>
            </a:r>
          </a:p>
          <a:p>
            <a:r>
              <a:rPr lang="en-US" dirty="0"/>
              <a:t>Yuxiang Luo, Xiukun Wei</a:t>
            </a:r>
          </a:p>
          <a:p>
            <a:r>
              <a:rPr lang="en-US" altLang="zh-CN" dirty="0"/>
              <a:t>Due: Feb 14, 2024, 11:59 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05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7F4B-8F78-4620-B378-755C81BA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UDP 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B5AE-EA8C-44CD-A5F0-1D677EE2C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6094439" cy="3450613"/>
          </a:xfrm>
        </p:spPr>
        <p:txBody>
          <a:bodyPr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1. </a:t>
            </a:r>
            <a:r>
              <a:rPr lang="en-US" altLang="zh-CN" sz="2000" dirty="0">
                <a:solidFill>
                  <a:prstClr val="black"/>
                </a:solidFill>
                <a:latin typeface="Gill Sans MT" panose="020B0502020104020203"/>
              </a:rPr>
              <a:t>Instantiate a UDP socket.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2. Send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uuid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received from part 1 to remote server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3. Receive a confirmation from the remote server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4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. Close the socket</a:t>
            </a:r>
            <a:endParaRPr lang="en-US" sz="2000" dirty="0">
              <a:solidFill>
                <a:prstClr val="black"/>
              </a:solidFill>
              <a:latin typeface="Gill Sans MT" panose="020B0502020104020203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5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. 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rint </a:t>
            </a:r>
            <a:r>
              <a:rPr lang="en-US" altLang="zh-CN" sz="2000" dirty="0">
                <a:solidFill>
                  <a:prstClr val="black"/>
                </a:solidFill>
                <a:latin typeface="Gill Sans MT" panose="020B0502020104020203"/>
              </a:rPr>
              <a:t>the</a:t>
            </a:r>
            <a:r>
              <a:rPr lang="zh-CN" altLang="en-US" sz="2000" dirty="0">
                <a:solidFill>
                  <a:prstClr val="black"/>
                </a:solidFill>
                <a:latin typeface="Gill Sans MT" panose="020B0502020104020203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confirmation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10E968-F7C0-4F9D-819A-DA4275399A73}"/>
              </a:ext>
            </a:extLst>
          </p:cNvPr>
          <p:cNvSpPr/>
          <p:nvPr/>
        </p:nvSpPr>
        <p:spPr>
          <a:xfrm>
            <a:off x="7999890" y="3116062"/>
            <a:ext cx="1118586" cy="1049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  <a:p>
            <a:pPr algn="ctr"/>
            <a:r>
              <a:rPr lang="en-US" dirty="0"/>
              <a:t>Machine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6C6715-D153-442B-A87F-1460C368D726}"/>
              </a:ext>
            </a:extLst>
          </p:cNvPr>
          <p:cNvSpPr/>
          <p:nvPr/>
        </p:nvSpPr>
        <p:spPr>
          <a:xfrm>
            <a:off x="10706019" y="3163154"/>
            <a:ext cx="1118586" cy="1049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Server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BD8539C-4E00-418B-9F0A-6E30D6BEA896}"/>
              </a:ext>
            </a:extLst>
          </p:cNvPr>
          <p:cNvSpPr/>
          <p:nvPr/>
        </p:nvSpPr>
        <p:spPr>
          <a:xfrm>
            <a:off x="9189498" y="3302493"/>
            <a:ext cx="1420427" cy="266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DC588-C997-4884-A76B-A8F090900295}"/>
              </a:ext>
            </a:extLst>
          </p:cNvPr>
          <p:cNvSpPr txBox="1"/>
          <p:nvPr/>
        </p:nvSpPr>
        <p:spPr>
          <a:xfrm>
            <a:off x="9570912" y="297848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uuid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EF6069B-DA61-46AB-8E4D-B98DFCC9676E}"/>
              </a:ext>
            </a:extLst>
          </p:cNvPr>
          <p:cNvSpPr/>
          <p:nvPr/>
        </p:nvSpPr>
        <p:spPr>
          <a:xfrm rot="10800000">
            <a:off x="9189498" y="3687771"/>
            <a:ext cx="1420427" cy="266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41E56B-7AA4-42F9-8800-4125F9FC06FA}"/>
              </a:ext>
            </a:extLst>
          </p:cNvPr>
          <p:cNvSpPr txBox="1"/>
          <p:nvPr/>
        </p:nvSpPr>
        <p:spPr>
          <a:xfrm>
            <a:off x="9139761" y="3846595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3F76C-9FF7-471C-BF67-585D335DD362}"/>
              </a:ext>
            </a:extLst>
          </p:cNvPr>
          <p:cNvSpPr txBox="1"/>
          <p:nvPr/>
        </p:nvSpPr>
        <p:spPr>
          <a:xfrm>
            <a:off x="9538909" y="3435658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UDP</a:t>
            </a:r>
          </a:p>
        </p:txBody>
      </p:sp>
    </p:spTree>
    <p:extLst>
      <p:ext uri="{BB962C8B-B14F-4D97-AF65-F5344CB8AC3E}">
        <p14:creationId xmlns:p14="http://schemas.microsoft.com/office/powerpoint/2010/main" val="2244130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7F4B-8F78-4620-B378-755C81BA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UDP 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B5AE-EA8C-44CD-A5F0-1D677EE2C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6094439" cy="3450613"/>
          </a:xfrm>
        </p:spPr>
        <p:txBody>
          <a:bodyPr>
            <a:normAutofit fontScale="77500" lnSpcReduction="20000"/>
          </a:bodyPr>
          <a:lstStyle/>
          <a:p>
            <a:pPr marL="228600" indent="-228600">
              <a:lnSpc>
                <a:spcPct val="120000"/>
              </a:lnSpc>
              <a:spcBef>
                <a:spcPts val="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  <a:ea typeface="等线" panose="02010600030101010101" pitchFamily="2" charset="-122"/>
              </a:rPr>
              <a:t>You can use the socket package to accomplish: </a:t>
            </a:r>
          </a:p>
          <a:p>
            <a:pPr marL="685800" lvl="1" indent="-228600">
              <a:lnSpc>
                <a:spcPct val="120000"/>
              </a:lnSpc>
              <a:spcBef>
                <a:spcPts val="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000" b="0" i="1" dirty="0">
                <a:solidFill>
                  <a:srgbClr val="B71E42"/>
                </a:solidFill>
                <a:effectLst/>
                <a:latin typeface="Söhne Mono"/>
              </a:rPr>
              <a:t>import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B71E42"/>
                </a:solidFill>
                <a:effectLst/>
                <a:latin typeface="Söhne Mono"/>
              </a:rPr>
              <a:t>socket</a:t>
            </a:r>
            <a:endParaRPr lang="en-US" sz="2000" dirty="0">
              <a:solidFill>
                <a:srgbClr val="B71E42"/>
              </a:solidFill>
              <a:latin typeface="Gill Sans MT" panose="020B0502020104020203"/>
              <a:ea typeface="等线" panose="0201060003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1.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Instantiate a UDP socket.</a:t>
            </a:r>
          </a:p>
          <a:p>
            <a: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sv-SE" sz="2000" i="1" dirty="0">
                <a:solidFill>
                  <a:srgbClr val="B71E42"/>
                </a:solidFill>
                <a:latin typeface="Söhne Mono"/>
              </a:rPr>
              <a:t>s = socket.socket(socket.AF_INET, socket.SOCK_DGRAM)</a:t>
            </a:r>
            <a:endParaRPr lang="en-US" altLang="zh-CN" sz="2000" i="1" dirty="0">
              <a:solidFill>
                <a:srgbClr val="B71E42"/>
              </a:solidFill>
              <a:latin typeface="Söhne Mono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2. Send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uuid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received from part 1 to remote server</a:t>
            </a:r>
          </a:p>
          <a:p>
            <a:pPr marL="685800" lvl="1" indent="-228600">
              <a:lnSpc>
                <a:spcPct val="120000"/>
              </a:lnSpc>
              <a:spcBef>
                <a:spcPts val="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000" i="1" dirty="0" err="1">
                <a:solidFill>
                  <a:srgbClr val="B71E42"/>
                </a:solidFill>
              </a:rPr>
              <a:t>s.sendto</a:t>
            </a:r>
            <a:r>
              <a:rPr lang="en-US" sz="2000" i="1" dirty="0">
                <a:solidFill>
                  <a:srgbClr val="B71E42"/>
                </a:solidFill>
              </a:rPr>
              <a:t>(“202fc9e9-48ea-409f-b72f-246eea4e537d”, “127.0.0.1”,</a:t>
            </a:r>
            <a:r>
              <a:rPr lang="zh-CN" altLang="en-US" sz="2000" i="1" dirty="0">
                <a:solidFill>
                  <a:srgbClr val="B71E42"/>
                </a:solidFill>
              </a:rPr>
              <a:t> </a:t>
            </a:r>
            <a:r>
              <a:rPr lang="en-US" sz="2000" i="1" dirty="0">
                <a:solidFill>
                  <a:schemeClr val="accent6"/>
                </a:solidFill>
              </a:rPr>
              <a:t>54321</a:t>
            </a:r>
            <a:r>
              <a:rPr lang="en-US" sz="2000" i="1" dirty="0">
                <a:solidFill>
                  <a:srgbClr val="B71E42"/>
                </a:solidFill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Receive the confirmation from the remote server.</a:t>
            </a:r>
          </a:p>
          <a:p>
            <a:pPr marL="685800" lvl="1" indent="-228600">
              <a:lnSpc>
                <a:spcPct val="120000"/>
              </a:lnSpc>
              <a:spcBef>
                <a:spcPts val="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000" i="1" dirty="0" err="1">
                <a:solidFill>
                  <a:srgbClr val="B71E42"/>
                </a:solidFill>
                <a:latin typeface="Söhne Mono"/>
              </a:rPr>
              <a:t>datarecv</a:t>
            </a:r>
            <a:r>
              <a:rPr lang="en-US" sz="2000" i="1" dirty="0">
                <a:solidFill>
                  <a:srgbClr val="B71E42"/>
                </a:solidFill>
                <a:latin typeface="Söhne Mono"/>
              </a:rPr>
              <a:t> = </a:t>
            </a:r>
            <a:r>
              <a:rPr lang="en-US" sz="2000" i="1" dirty="0" err="1">
                <a:solidFill>
                  <a:srgbClr val="B71E42"/>
                </a:solidFill>
                <a:latin typeface="Söhne Mono"/>
              </a:rPr>
              <a:t>s.recvfrom</a:t>
            </a:r>
            <a:r>
              <a:rPr lang="en-US" sz="2000" i="1" dirty="0">
                <a:solidFill>
                  <a:srgbClr val="B71E42"/>
                </a:solidFill>
                <a:latin typeface="Söhne Mono"/>
              </a:rPr>
              <a:t>(4096)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4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. Close the socket</a:t>
            </a:r>
          </a:p>
          <a:p>
            <a:pPr marL="685800" lvl="1" indent="-228600">
              <a:lnSpc>
                <a:spcPct val="120000"/>
              </a:lnSpc>
              <a:spcBef>
                <a:spcPts val="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000" i="1" dirty="0" err="1">
                <a:solidFill>
                  <a:srgbClr val="B71E42"/>
                </a:solidFill>
                <a:latin typeface="Gill Sans MT" panose="020B0502020104020203"/>
              </a:rPr>
              <a:t>s.close</a:t>
            </a:r>
            <a:r>
              <a:rPr lang="en-US" sz="2000" i="1" dirty="0">
                <a:solidFill>
                  <a:srgbClr val="B71E42"/>
                </a:solidFill>
                <a:latin typeface="Gill Sans MT" panose="020B0502020104020203"/>
              </a:rPr>
              <a:t>()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5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. 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rint </a:t>
            </a:r>
            <a:r>
              <a:rPr lang="en-US" altLang="zh-CN" sz="2000" dirty="0">
                <a:solidFill>
                  <a:prstClr val="black"/>
                </a:solidFill>
                <a:latin typeface="Gill Sans MT" panose="020B0502020104020203"/>
              </a:rPr>
              <a:t>the</a:t>
            </a:r>
            <a:r>
              <a:rPr lang="zh-CN" altLang="en-US" sz="2000" dirty="0">
                <a:solidFill>
                  <a:prstClr val="black"/>
                </a:solidFill>
                <a:latin typeface="Gill Sans MT" panose="020B0502020104020203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Gill Sans MT" panose="020B0502020104020203"/>
              </a:rPr>
              <a:t>received</a:t>
            </a:r>
            <a:r>
              <a:rPr lang="zh-CN" altLang="en-US" sz="2000" dirty="0">
                <a:solidFill>
                  <a:prstClr val="black"/>
                </a:solidFill>
                <a:latin typeface="Gill Sans MT" panose="020B0502020104020203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confirmation </a:t>
            </a:r>
          </a:p>
          <a:p>
            <a:pPr marL="685800" lvl="1" indent="-228600">
              <a:lnSpc>
                <a:spcPct val="120000"/>
              </a:lnSpc>
              <a:spcBef>
                <a:spcPts val="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B71E42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print(</a:t>
            </a:r>
            <a:r>
              <a:rPr lang="en-US" sz="2000" i="1" dirty="0" err="1">
                <a:solidFill>
                  <a:srgbClr val="B71E42"/>
                </a:solidFill>
                <a:latin typeface="Söhne Mono"/>
              </a:rPr>
              <a:t>datarecv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B71E42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.decode())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Clr>
                <a:srgbClr val="B71E42"/>
              </a:buClr>
              <a:buSzPct val="100000"/>
              <a:buNone/>
              <a:defRPr/>
            </a:pPr>
            <a:endParaRPr lang="en-US" sz="2000" i="1" dirty="0">
              <a:solidFill>
                <a:srgbClr val="B71E42"/>
              </a:solidFill>
              <a:latin typeface="Söhne Mono"/>
            </a:endParaRPr>
          </a:p>
          <a:p>
            <a:pPr marL="685800" lvl="1" indent="-228600">
              <a:lnSpc>
                <a:spcPct val="120000"/>
              </a:lnSpc>
              <a:spcBef>
                <a:spcPts val="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B71E42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10E968-F7C0-4F9D-819A-DA4275399A73}"/>
              </a:ext>
            </a:extLst>
          </p:cNvPr>
          <p:cNvSpPr/>
          <p:nvPr/>
        </p:nvSpPr>
        <p:spPr>
          <a:xfrm>
            <a:off x="7999890" y="3116062"/>
            <a:ext cx="1118586" cy="1049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  <a:p>
            <a:pPr algn="ctr"/>
            <a:r>
              <a:rPr lang="en-US" dirty="0"/>
              <a:t>Machine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6C6715-D153-442B-A87F-1460C368D726}"/>
              </a:ext>
            </a:extLst>
          </p:cNvPr>
          <p:cNvSpPr/>
          <p:nvPr/>
        </p:nvSpPr>
        <p:spPr>
          <a:xfrm>
            <a:off x="10706019" y="3163154"/>
            <a:ext cx="1118586" cy="1049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Server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BD8539C-4E00-418B-9F0A-6E30D6BEA896}"/>
              </a:ext>
            </a:extLst>
          </p:cNvPr>
          <p:cNvSpPr/>
          <p:nvPr/>
        </p:nvSpPr>
        <p:spPr>
          <a:xfrm>
            <a:off x="9189498" y="3302493"/>
            <a:ext cx="1420427" cy="266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DC588-C997-4884-A76B-A8F090900295}"/>
              </a:ext>
            </a:extLst>
          </p:cNvPr>
          <p:cNvSpPr txBox="1"/>
          <p:nvPr/>
        </p:nvSpPr>
        <p:spPr>
          <a:xfrm>
            <a:off x="9570912" y="297848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uuid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EF6069B-DA61-46AB-8E4D-B98DFCC9676E}"/>
              </a:ext>
            </a:extLst>
          </p:cNvPr>
          <p:cNvSpPr/>
          <p:nvPr/>
        </p:nvSpPr>
        <p:spPr>
          <a:xfrm rot="10800000">
            <a:off x="9189498" y="3687771"/>
            <a:ext cx="1420427" cy="266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41E56B-7AA4-42F9-8800-4125F9FC06FA}"/>
              </a:ext>
            </a:extLst>
          </p:cNvPr>
          <p:cNvSpPr txBox="1"/>
          <p:nvPr/>
        </p:nvSpPr>
        <p:spPr>
          <a:xfrm>
            <a:off x="9139761" y="3846595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3F76C-9FF7-471C-BF67-585D335DD362}"/>
              </a:ext>
            </a:extLst>
          </p:cNvPr>
          <p:cNvSpPr txBox="1"/>
          <p:nvPr/>
        </p:nvSpPr>
        <p:spPr>
          <a:xfrm>
            <a:off x="9538909" y="3435658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UDP</a:t>
            </a:r>
          </a:p>
        </p:txBody>
      </p:sp>
    </p:spTree>
    <p:extLst>
      <p:ext uri="{BB962C8B-B14F-4D97-AF65-F5344CB8AC3E}">
        <p14:creationId xmlns:p14="http://schemas.microsoft.com/office/powerpoint/2010/main" val="2148008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92B4-B336-19DC-A31D-02AB36D1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Implement the UDP Example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A2167-9783-E5C7-7751-1F7FEAEBE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54716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init_udp_socket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NotImplemented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"Please implement this function"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spcBef>
                <a:spcPts val="0"/>
              </a:spcBef>
            </a:pP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bind_local_port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NotImplemented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"Please implement this function"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spcBef>
                <a:spcPts val="0"/>
              </a:spcBef>
            </a:pP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send_uuid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NotImplemented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"Please implement this function"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spcBef>
                <a:spcPts val="0"/>
              </a:spcBef>
            </a:pP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get_uuid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NotImplemented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"Please implement this function"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spcBef>
                <a:spcPts val="0"/>
              </a:spcBef>
            </a:pP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load_uuid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NotImplemented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"Please implement this function"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spcBef>
                <a:spcPts val="0"/>
              </a:spcBef>
            </a:pP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get_confirmation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NotImplemented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"Please implement this function"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spcBef>
                <a:spcPts val="0"/>
              </a:spcBef>
            </a:pP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load_uuid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init_udp_socket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bind_local_port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"0.0.0.0"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11024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65535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spcBef>
                <a:spcPts val="0"/>
              </a:spcBef>
            </a:pP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send_uuid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confirmation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get_confirmation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confirmation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4158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0DA3-4E6F-841D-E5A1-739F4A24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4E6B8-38C3-6EE1-7711-281DB75A2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the server code (TA has already written this part of the code).</a:t>
            </a:r>
          </a:p>
          <a:p>
            <a:r>
              <a:rPr lang="en-US" dirty="0"/>
              <a:t>Part 1: Run TCP socket code.</a:t>
            </a:r>
          </a:p>
          <a:p>
            <a:endParaRPr lang="en-US" dirty="0"/>
          </a:p>
          <a:p>
            <a:r>
              <a:rPr lang="en-US" dirty="0"/>
              <a:t>Part 2: Run TCP socket code.</a:t>
            </a:r>
          </a:p>
          <a:p>
            <a:pPr lvl="1"/>
            <a:r>
              <a:rPr lang="en-US" dirty="0"/>
              <a:t>Example response, success: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Example response, failure: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0CF39-B5B4-407D-5300-0DCD798C8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359" y="2823601"/>
            <a:ext cx="7685714" cy="533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C967F6-3E33-217E-138A-B6F939535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121" y="4311635"/>
            <a:ext cx="7476190" cy="419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0F4B55-49C7-6033-79D1-F9D5244D0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073" y="5218717"/>
            <a:ext cx="7495238" cy="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50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BAF2-48BB-43CC-BF27-E82BFC5B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39756-A96B-4729-B5AB-CE2E15CB4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Follow the lab instruction, submit the programs and ReadMe on Carmen.</a:t>
            </a:r>
          </a:p>
          <a:p>
            <a:r>
              <a:rPr lang="en-US" dirty="0"/>
              <a:t>Your programs must compile and run correctly</a:t>
            </a:r>
          </a:p>
          <a:p>
            <a:r>
              <a:rPr lang="en-US" dirty="0"/>
              <a:t>For testing purpose, please use </a:t>
            </a:r>
            <a:r>
              <a:rPr lang="en-US" dirty="0">
                <a:hlinkClick r:id="rId2"/>
              </a:rPr>
              <a:t>stdlinux</a:t>
            </a:r>
            <a:r>
              <a:rPr lang="en-US" dirty="0"/>
              <a:t> as testing environment, which is the same environment as the graders will use.</a:t>
            </a:r>
          </a:p>
          <a:p>
            <a:r>
              <a:rPr lang="en-US" dirty="0"/>
              <a:t>Submit all files in an </a:t>
            </a:r>
            <a:r>
              <a:rPr lang="en-US" altLang="zh-CN" dirty="0"/>
              <a:t>archive, no folders are needed, expected fold structure:</a:t>
            </a:r>
          </a:p>
          <a:p>
            <a:r>
              <a:rPr lang="en-US" altLang="zh-CN" dirty="0"/>
              <a:t>Submission.zip</a:t>
            </a:r>
          </a:p>
          <a:p>
            <a:pPr lvl="1"/>
            <a:r>
              <a:rPr lang="en-US" altLang="zh-CN" dirty="0"/>
              <a:t>|--- tcp_socket.java or .c or .</a:t>
            </a:r>
            <a:r>
              <a:rPr lang="en-US" altLang="zh-CN" dirty="0" err="1"/>
              <a:t>py</a:t>
            </a:r>
            <a:endParaRPr lang="en-US" altLang="zh-CN" dirty="0"/>
          </a:p>
          <a:p>
            <a:pPr lvl="1"/>
            <a:r>
              <a:rPr lang="en-US" altLang="zh-CN" dirty="0"/>
              <a:t>|--- udp_socket.java or .c or .</a:t>
            </a:r>
            <a:r>
              <a:rPr lang="en-US" altLang="zh-CN" dirty="0" err="1"/>
              <a:t>py</a:t>
            </a:r>
            <a:endParaRPr lang="en-US" altLang="zh-CN" dirty="0"/>
          </a:p>
          <a:p>
            <a:pPr lvl="1"/>
            <a:r>
              <a:rPr lang="en-US" altLang="zh-CN" dirty="0"/>
              <a:t>\--- ReadMe</a:t>
            </a:r>
          </a:p>
        </p:txBody>
      </p:sp>
    </p:spTree>
    <p:extLst>
      <p:ext uri="{BB962C8B-B14F-4D97-AF65-F5344CB8AC3E}">
        <p14:creationId xmlns:p14="http://schemas.microsoft.com/office/powerpoint/2010/main" val="3162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4175-2421-8AFC-D938-06AD8CAF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84D1-5BA5-1998-F46D-D58FC257D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lab students are required to </a:t>
            </a:r>
            <a:r>
              <a:rPr lang="en-US" b="1" dirty="0"/>
              <a:t>implement two simple programs </a:t>
            </a:r>
            <a:r>
              <a:rPr lang="en-US" dirty="0"/>
              <a:t>that use socket to communicate with a remote server. </a:t>
            </a:r>
          </a:p>
          <a:p>
            <a:r>
              <a:rPr lang="en-US" dirty="0"/>
              <a:t>You can finish this project in one of following programming languages: Java, C/C++ or Python.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F7263D-1DA2-6A4B-43ED-7342076FEE60}"/>
              </a:ext>
            </a:extLst>
          </p:cNvPr>
          <p:cNvSpPr/>
          <p:nvPr/>
        </p:nvSpPr>
        <p:spPr>
          <a:xfrm>
            <a:off x="4183158" y="3512027"/>
            <a:ext cx="1118586" cy="1049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  <a:p>
            <a:pPr algn="ctr"/>
            <a:r>
              <a:rPr lang="en-US" dirty="0"/>
              <a:t>Machine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FEDB9D-FC08-7A1A-DBEF-463D4E41C2C8}"/>
              </a:ext>
            </a:extLst>
          </p:cNvPr>
          <p:cNvSpPr/>
          <p:nvPr/>
        </p:nvSpPr>
        <p:spPr>
          <a:xfrm>
            <a:off x="6889287" y="3493541"/>
            <a:ext cx="1118586" cy="1049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Server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3E212DD-EEC3-7C83-021D-00DE1B6E78D9}"/>
              </a:ext>
            </a:extLst>
          </p:cNvPr>
          <p:cNvSpPr/>
          <p:nvPr/>
        </p:nvSpPr>
        <p:spPr>
          <a:xfrm>
            <a:off x="5372766" y="3698458"/>
            <a:ext cx="1420427" cy="266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E0F90-5DFC-48E0-3CBC-9147E70EA864}"/>
              </a:ext>
            </a:extLst>
          </p:cNvPr>
          <p:cNvSpPr txBox="1"/>
          <p:nvPr/>
        </p:nvSpPr>
        <p:spPr>
          <a:xfrm>
            <a:off x="5397838" y="3429000"/>
            <a:ext cx="125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Lastname</a:t>
            </a:r>
            <a:r>
              <a:rPr lang="en-US" dirty="0"/>
              <a:t>.#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D1C23DA-C273-1DC8-2C77-6511A0590373}"/>
              </a:ext>
            </a:extLst>
          </p:cNvPr>
          <p:cNvSpPr/>
          <p:nvPr/>
        </p:nvSpPr>
        <p:spPr>
          <a:xfrm rot="10800000">
            <a:off x="5372766" y="4083736"/>
            <a:ext cx="1420427" cy="266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AE290A-542F-1C2A-1DD1-5AAE05225026}"/>
              </a:ext>
            </a:extLst>
          </p:cNvPr>
          <p:cNvSpPr txBox="1"/>
          <p:nvPr/>
        </p:nvSpPr>
        <p:spPr>
          <a:xfrm>
            <a:off x="5732769" y="421690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uuid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2B6A0D-1ED1-510D-95F2-BE60E04F065F}"/>
              </a:ext>
            </a:extLst>
          </p:cNvPr>
          <p:cNvSpPr txBox="1"/>
          <p:nvPr/>
        </p:nvSpPr>
        <p:spPr>
          <a:xfrm>
            <a:off x="5493869" y="3831623"/>
            <a:ext cx="123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1. TCP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A7EDB38-54CA-3B38-DE33-02A0C5BA18DF}"/>
              </a:ext>
            </a:extLst>
          </p:cNvPr>
          <p:cNvSpPr/>
          <p:nvPr/>
        </p:nvSpPr>
        <p:spPr>
          <a:xfrm>
            <a:off x="4183158" y="4694427"/>
            <a:ext cx="1118586" cy="1049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  <a:p>
            <a:pPr algn="ctr"/>
            <a:r>
              <a:rPr lang="en-US" dirty="0"/>
              <a:t>Machine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3BBF3AC-700D-8D28-1AF6-FD08CAEDB97A}"/>
              </a:ext>
            </a:extLst>
          </p:cNvPr>
          <p:cNvSpPr/>
          <p:nvPr/>
        </p:nvSpPr>
        <p:spPr>
          <a:xfrm>
            <a:off x="6889287" y="4671151"/>
            <a:ext cx="1118586" cy="1049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Server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0AD85FE-CDCF-D712-250D-00D9157CC368}"/>
              </a:ext>
            </a:extLst>
          </p:cNvPr>
          <p:cNvSpPr/>
          <p:nvPr/>
        </p:nvSpPr>
        <p:spPr>
          <a:xfrm>
            <a:off x="5372766" y="4880858"/>
            <a:ext cx="1420427" cy="266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826D9F-1685-C99C-554D-C08306124460}"/>
              </a:ext>
            </a:extLst>
          </p:cNvPr>
          <p:cNvSpPr txBox="1"/>
          <p:nvPr/>
        </p:nvSpPr>
        <p:spPr>
          <a:xfrm>
            <a:off x="5754180" y="455685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uuid</a:t>
            </a:r>
            <a:endParaRPr lang="en-US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AA65455-6571-7812-3886-214EFCBF6E68}"/>
              </a:ext>
            </a:extLst>
          </p:cNvPr>
          <p:cNvSpPr/>
          <p:nvPr/>
        </p:nvSpPr>
        <p:spPr>
          <a:xfrm rot="10800000">
            <a:off x="5372766" y="5266136"/>
            <a:ext cx="1420427" cy="266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5785E7-F69F-F493-CA7E-D4EDC1AF7571}"/>
              </a:ext>
            </a:extLst>
          </p:cNvPr>
          <p:cNvSpPr txBox="1"/>
          <p:nvPr/>
        </p:nvSpPr>
        <p:spPr>
          <a:xfrm>
            <a:off x="5323029" y="542496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A75913-5BDC-2554-324A-5AE61D282123}"/>
              </a:ext>
            </a:extLst>
          </p:cNvPr>
          <p:cNvSpPr txBox="1"/>
          <p:nvPr/>
        </p:nvSpPr>
        <p:spPr>
          <a:xfrm>
            <a:off x="5493869" y="5014023"/>
            <a:ext cx="129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2. UDP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B46BF2-363A-17C4-1F0D-D50856990925}"/>
              </a:ext>
            </a:extLst>
          </p:cNvPr>
          <p:cNvCxnSpPr>
            <a:cxnSpLocks/>
          </p:cNvCxnSpPr>
          <p:nvPr/>
        </p:nvCxnSpPr>
        <p:spPr>
          <a:xfrm>
            <a:off x="3153914" y="4618601"/>
            <a:ext cx="6062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72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F595-CAAD-3718-E80B-EFAD5C21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Programming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7AE02-4363-2742-ECC2-142EE0107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python 3 on windows, </a:t>
            </a:r>
            <a:r>
              <a:rPr lang="en-US" dirty="0" err="1"/>
              <a:t>macos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https://www.python.org/ftp/python/3.9.13/python-3.9.13-amd64.exe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https://www.python.org/ftp/python/3.9.13/python-3.9.13-macos11.pkg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https://wiki.python.org/moin/BeginnersGuide/Download</a:t>
            </a:r>
            <a:endParaRPr lang="en-US" dirty="0"/>
          </a:p>
          <a:p>
            <a:r>
              <a:rPr lang="en-US" dirty="0"/>
              <a:t>Python Programming:</a:t>
            </a:r>
          </a:p>
          <a:p>
            <a:pPr lvl="1"/>
            <a:r>
              <a:rPr lang="en-US" dirty="0">
                <a:hlinkClick r:id="rId5"/>
              </a:rPr>
              <a:t>https://wiki.python.org/moin/BeginnersGuide/Programmers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8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BA1B-AD4D-098B-8CC4-06920BE5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do you need to do?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428F6-0F01-2508-59C3-2ECEC4D3A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server code (TA has already written this part of the code).</a:t>
            </a:r>
          </a:p>
          <a:p>
            <a:r>
              <a:rPr lang="en-US" dirty="0"/>
              <a:t>Part 1 : Write TCP socket code and run it. </a:t>
            </a:r>
          </a:p>
          <a:p>
            <a:r>
              <a:rPr lang="en-US" dirty="0"/>
              <a:t>Part 2 : Write UDP socket code and run it.</a:t>
            </a:r>
          </a:p>
          <a:p>
            <a:r>
              <a:rPr lang="en-US" dirty="0"/>
              <a:t>Turn in your code and make sure they can run in testing environment (</a:t>
            </a:r>
            <a:r>
              <a:rPr lang="en-US" dirty="0" err="1">
                <a:hlinkClick r:id="rId2"/>
              </a:rPr>
              <a:t>stdlinux</a:t>
            </a:r>
            <a:r>
              <a:rPr lang="en-US" dirty="0"/>
              <a:t>)!</a:t>
            </a:r>
          </a:p>
        </p:txBody>
      </p:sp>
    </p:spTree>
    <p:extLst>
      <p:ext uri="{BB962C8B-B14F-4D97-AF65-F5344CB8AC3E}">
        <p14:creationId xmlns:p14="http://schemas.microsoft.com/office/powerpoint/2010/main" val="407401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92B4-B336-19DC-A31D-02AB36D1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Start the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A2167-9783-E5C7-7751-1F7FEAEBE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127320"/>
            <a:ext cx="9603275" cy="11380228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threading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uuid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run this script from background: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nohup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python -u CSE3461/Lab/lab1_s.py &gt; out.log 2&gt;&amp;1 &amp;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"0.0.0.0"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tcpThread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threading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threading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.recv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4096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#"""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.decode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().strip().replace(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8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"^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a-z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+\.</a:t>
            </a:r>
            <a:r>
              <a:rPr lang="en-US" sz="8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(m)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uuid4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getcwd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"lab1"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fout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fout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.send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encode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.send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"Unrecognized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.# found, please try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again."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encode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.close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tcpServerThread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threading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threading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SOCK_STREAM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tcp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socket object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12345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Set listening port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"TCP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server listening: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 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bind the port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 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Acquire and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establash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connection to client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连接地址：</a:t>
            </a:r>
            <a:r>
              <a:rPr lang="en-US" altLang="zh-CN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tcpThread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udpServerThread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threading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threading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SOCK_DGRAM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udp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socket object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54321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"UDP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server listening: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 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bind the port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recvfrom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4096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Receive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sender info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'Incoming address: '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"Incoming message: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decode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listdir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getcwd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"lab1"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getcwd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"lab1"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getcwd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"received.txt"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   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fout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fout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(found)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sendto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has finished part 1 and part 2 at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asctime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localtime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encode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sendto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 not found, please try again or start over from part 1."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encode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tcpServerThread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udpServerThread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602F89-B4B1-E92B-CE0C-3707BCC1BE84}"/>
              </a:ext>
            </a:extLst>
          </p:cNvPr>
          <p:cNvSpPr txBox="1">
            <a:spLocks/>
          </p:cNvSpPr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"lab1_s.py" is provided, which simulates the operation of the server.</a:t>
            </a:r>
          </a:p>
          <a:p>
            <a:r>
              <a:rPr lang="en-US" dirty="0"/>
              <a:t>Make sure "lab1_s.py" is running before you run your own TCP and UDP code.</a:t>
            </a:r>
          </a:p>
        </p:txBody>
      </p:sp>
    </p:spTree>
    <p:extLst>
      <p:ext uri="{BB962C8B-B14F-4D97-AF65-F5344CB8AC3E}">
        <p14:creationId xmlns:p14="http://schemas.microsoft.com/office/powerpoint/2010/main" val="202928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7F4B-8F78-4620-B378-755C81BA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TCP Socket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B5AE-EA8C-44CD-A5F0-1D677EE2C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9603274" cy="3450613"/>
          </a:xfrm>
        </p:spPr>
        <p:txBody>
          <a:bodyPr/>
          <a:lstStyle/>
          <a:p>
            <a:r>
              <a:rPr lang="en-US" dirty="0"/>
              <a:t>1. Instantiate a TCP socket.</a:t>
            </a:r>
          </a:p>
          <a:p>
            <a:r>
              <a:rPr lang="en-US" dirty="0"/>
              <a:t>2. Connect the socket to host address and port number</a:t>
            </a:r>
          </a:p>
          <a:p>
            <a:r>
              <a:rPr lang="en-US" dirty="0"/>
              <a:t>3. Send your </a:t>
            </a:r>
            <a:r>
              <a:rPr lang="en-US" dirty="0" err="1"/>
              <a:t>lastname</a:t>
            </a:r>
            <a:r>
              <a:rPr lang="en-US" dirty="0"/>
              <a:t>.# to server.</a:t>
            </a:r>
          </a:p>
          <a:p>
            <a:r>
              <a:rPr lang="en-US" dirty="0"/>
              <a:t>4. Receive the </a:t>
            </a:r>
            <a:r>
              <a:rPr lang="en-US" dirty="0" err="1"/>
              <a:t>uuid</a:t>
            </a:r>
            <a:r>
              <a:rPr lang="en-US" dirty="0"/>
              <a:t> from the server.</a:t>
            </a:r>
          </a:p>
          <a:p>
            <a:r>
              <a:rPr lang="en-US" dirty="0"/>
              <a:t>5. Close the socket</a:t>
            </a:r>
          </a:p>
          <a:p>
            <a:r>
              <a:rPr lang="en-US" dirty="0"/>
              <a:t>6. Print/save the received </a:t>
            </a:r>
            <a:r>
              <a:rPr lang="en-US" dirty="0" err="1"/>
              <a:t>uuid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10E968-F7C0-4F9D-819A-DA4275399A73}"/>
              </a:ext>
            </a:extLst>
          </p:cNvPr>
          <p:cNvSpPr/>
          <p:nvPr/>
        </p:nvSpPr>
        <p:spPr>
          <a:xfrm>
            <a:off x="7474998" y="3288276"/>
            <a:ext cx="1118586" cy="1049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  <a:p>
            <a:pPr algn="ctr"/>
            <a:r>
              <a:rPr lang="en-US" dirty="0"/>
              <a:t>Machine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6C6715-D153-442B-A87F-1460C368D726}"/>
              </a:ext>
            </a:extLst>
          </p:cNvPr>
          <p:cNvSpPr/>
          <p:nvPr/>
        </p:nvSpPr>
        <p:spPr>
          <a:xfrm>
            <a:off x="10181127" y="3335368"/>
            <a:ext cx="1118586" cy="1049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Server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BD8539C-4E00-418B-9F0A-6E30D6BEA896}"/>
              </a:ext>
            </a:extLst>
          </p:cNvPr>
          <p:cNvSpPr/>
          <p:nvPr/>
        </p:nvSpPr>
        <p:spPr>
          <a:xfrm>
            <a:off x="8664606" y="3474707"/>
            <a:ext cx="1420427" cy="266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DC588-C997-4884-A76B-A8F090900295}"/>
              </a:ext>
            </a:extLst>
          </p:cNvPr>
          <p:cNvSpPr txBox="1"/>
          <p:nvPr/>
        </p:nvSpPr>
        <p:spPr>
          <a:xfrm>
            <a:off x="8689678" y="3205249"/>
            <a:ext cx="125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Lastname</a:t>
            </a:r>
            <a:r>
              <a:rPr lang="en-US" dirty="0"/>
              <a:t>.#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EF6069B-DA61-46AB-8E4D-B98DFCC9676E}"/>
              </a:ext>
            </a:extLst>
          </p:cNvPr>
          <p:cNvSpPr/>
          <p:nvPr/>
        </p:nvSpPr>
        <p:spPr>
          <a:xfrm rot="10800000">
            <a:off x="8664606" y="3859985"/>
            <a:ext cx="1420427" cy="266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41E56B-7AA4-42F9-8800-4125F9FC06FA}"/>
              </a:ext>
            </a:extLst>
          </p:cNvPr>
          <p:cNvSpPr txBox="1"/>
          <p:nvPr/>
        </p:nvSpPr>
        <p:spPr>
          <a:xfrm>
            <a:off x="9024609" y="399315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uuid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3F76C-9FF7-471C-BF67-585D335DD362}"/>
              </a:ext>
            </a:extLst>
          </p:cNvPr>
          <p:cNvSpPr txBox="1"/>
          <p:nvPr/>
        </p:nvSpPr>
        <p:spPr>
          <a:xfrm>
            <a:off x="9014017" y="360787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31044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7F4B-8F78-4620-B378-755C81BA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TCP Socket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B5AE-EA8C-44CD-A5F0-1D677EE2C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9603274" cy="3450613"/>
          </a:xfrm>
        </p:spPr>
        <p:txBody>
          <a:bodyPr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black"/>
                </a:solidFill>
                <a:latin typeface="Gill Sans MT" panose="020B0502020104020203"/>
                <a:ea typeface="等线" panose="02010600030101010101" pitchFamily="2" charset="-122"/>
              </a:rPr>
              <a:t>You can use the socket package to accomplish: </a:t>
            </a:r>
          </a:p>
          <a:p>
            <a:pPr marL="685800" lvl="1" indent="-228600">
              <a:lnSpc>
                <a:spcPct val="120000"/>
              </a:lnSpc>
              <a:spcBef>
                <a:spcPts val="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200" b="0" i="1" dirty="0">
                <a:solidFill>
                  <a:srgbClr val="B71E42"/>
                </a:solidFill>
                <a:effectLst/>
                <a:latin typeface="Söhne Mono"/>
              </a:rPr>
              <a:t>import</a:t>
            </a:r>
            <a:r>
              <a:rPr lang="en-US" sz="12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1200" b="0" i="0" dirty="0">
                <a:solidFill>
                  <a:srgbClr val="B71E42"/>
                </a:solidFill>
                <a:effectLst/>
                <a:latin typeface="Söhne Mono"/>
              </a:rPr>
              <a:t>socket</a:t>
            </a:r>
            <a:endParaRPr lang="en-US" sz="1200" dirty="0">
              <a:solidFill>
                <a:srgbClr val="B71E42"/>
              </a:solidFill>
              <a:latin typeface="Gill Sans MT" panose="020B0502020104020203"/>
              <a:ea typeface="等线" panose="0201060003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1.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Instantiate a TCP socket.</a:t>
            </a:r>
          </a:p>
          <a:p>
            <a: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200" i="1" dirty="0">
                <a:solidFill>
                  <a:srgbClr val="B71E42"/>
                </a:solidFill>
                <a:latin typeface="Söhne Mono"/>
              </a:rPr>
              <a:t>s = </a:t>
            </a:r>
            <a:r>
              <a:rPr lang="en-US" sz="1200" i="1" dirty="0" err="1">
                <a:solidFill>
                  <a:srgbClr val="B71E42"/>
                </a:solidFill>
                <a:latin typeface="Söhne Mono"/>
              </a:rPr>
              <a:t>socket.socket</a:t>
            </a:r>
            <a:r>
              <a:rPr lang="en-US" sz="1200" i="1" dirty="0">
                <a:solidFill>
                  <a:srgbClr val="B71E42"/>
                </a:solidFill>
                <a:latin typeface="Söhne Mono"/>
              </a:rPr>
              <a:t> (</a:t>
            </a:r>
            <a:r>
              <a:rPr lang="en-US" sz="1200" i="1" dirty="0" err="1">
                <a:solidFill>
                  <a:srgbClr val="B71E42"/>
                </a:solidFill>
                <a:latin typeface="Söhne Mono"/>
              </a:rPr>
              <a:t>socket.AF_INET</a:t>
            </a:r>
            <a:r>
              <a:rPr lang="en-US" sz="1200" i="1" dirty="0">
                <a:solidFill>
                  <a:srgbClr val="B71E42"/>
                </a:solidFill>
                <a:latin typeface="Söhne Mono"/>
              </a:rPr>
              <a:t>, </a:t>
            </a:r>
            <a:r>
              <a:rPr lang="en-US" sz="1200" i="1" dirty="0" err="1">
                <a:solidFill>
                  <a:srgbClr val="B71E42"/>
                </a:solidFill>
                <a:latin typeface="Söhne Mono"/>
              </a:rPr>
              <a:t>socket.SOCK_STREAM</a:t>
            </a:r>
            <a:r>
              <a:rPr lang="en-US" sz="1200" i="1" dirty="0">
                <a:solidFill>
                  <a:srgbClr val="B71E42"/>
                </a:solidFill>
                <a:latin typeface="Söhne Mono"/>
              </a:rPr>
              <a:t>)</a:t>
            </a:r>
            <a:endParaRPr lang="en-US" altLang="zh-CN" sz="1200" i="1" dirty="0">
              <a:solidFill>
                <a:srgbClr val="B71E42"/>
              </a:solidFill>
              <a:latin typeface="Söhne Mono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2. Connect the socket to remote host address and port number</a:t>
            </a:r>
          </a:p>
          <a:p>
            <a:pPr marL="685800" lvl="1" indent="-228600">
              <a:lnSpc>
                <a:spcPct val="120000"/>
              </a:lnSpc>
              <a:spcBef>
                <a:spcPts val="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200" i="1" dirty="0" err="1">
                <a:solidFill>
                  <a:srgbClr val="B71E42"/>
                </a:solidFill>
                <a:latin typeface="Söhne Mono"/>
              </a:rPr>
              <a:t>s.connect</a:t>
            </a:r>
            <a:r>
              <a:rPr lang="en-US" sz="1200" i="1" dirty="0">
                <a:solidFill>
                  <a:srgbClr val="B71E42"/>
                </a:solidFill>
                <a:latin typeface="Söhne Mono"/>
              </a:rPr>
              <a:t>(“127.0.0.1”</a:t>
            </a:r>
            <a:r>
              <a:rPr lang="en-US" altLang="zh-CN" sz="1200" i="1" dirty="0">
                <a:solidFill>
                  <a:srgbClr val="B71E42"/>
                </a:solidFill>
                <a:latin typeface="Söhne Mono"/>
              </a:rPr>
              <a:t>, 12345)</a:t>
            </a:r>
          </a:p>
          <a:p>
            <a:pPr marL="685800" lvl="1" indent="-228600">
              <a:lnSpc>
                <a:spcPct val="120000"/>
              </a:lnSpc>
              <a:spcBef>
                <a:spcPts val="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200" i="1" dirty="0">
                <a:solidFill>
                  <a:srgbClr val="B71E42"/>
                </a:solidFill>
                <a:latin typeface="Söhne Mono"/>
              </a:rPr>
              <a:t>Why “127.0.0.1”?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3. Send your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lastname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.# to remote server.</a:t>
            </a:r>
          </a:p>
          <a:p>
            <a:pPr marL="685800" lvl="1" indent="-228600">
              <a:lnSpc>
                <a:spcPct val="120000"/>
              </a:lnSpc>
              <a:spcBef>
                <a:spcPts val="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200" i="1" dirty="0" err="1">
                <a:solidFill>
                  <a:srgbClr val="B71E42"/>
                </a:solidFill>
                <a:latin typeface="Söhne Mono"/>
              </a:rPr>
              <a:t>s.send</a:t>
            </a:r>
            <a:r>
              <a:rPr lang="en-US" sz="1200" i="1" dirty="0">
                <a:solidFill>
                  <a:srgbClr val="B71E42"/>
                </a:solidFill>
                <a:latin typeface="Söhne Mono"/>
              </a:rPr>
              <a:t>(“buckeye.1”)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4. Receive the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uuid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from the remote server.</a:t>
            </a:r>
          </a:p>
          <a:p>
            <a:pPr marL="685800" lvl="1" indent="-228600">
              <a:lnSpc>
                <a:spcPct val="120000"/>
              </a:lnSpc>
              <a:spcBef>
                <a:spcPts val="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200" i="1" dirty="0" err="1">
                <a:solidFill>
                  <a:srgbClr val="B71E42"/>
                </a:solidFill>
                <a:latin typeface="Söhne Mono"/>
              </a:rPr>
              <a:t>uuid</a:t>
            </a:r>
            <a:r>
              <a:rPr lang="en-US" sz="1200" i="1" dirty="0">
                <a:solidFill>
                  <a:srgbClr val="B71E42"/>
                </a:solidFill>
                <a:latin typeface="Söhne Mono"/>
              </a:rPr>
              <a:t>=</a:t>
            </a:r>
            <a:r>
              <a:rPr lang="en-US" sz="1200" i="1" dirty="0" err="1">
                <a:solidFill>
                  <a:srgbClr val="B71E42"/>
                </a:solidFill>
                <a:latin typeface="Söhne Mono"/>
              </a:rPr>
              <a:t>s.receive</a:t>
            </a:r>
            <a:r>
              <a:rPr lang="en-US" sz="1200" i="1" dirty="0">
                <a:solidFill>
                  <a:srgbClr val="B71E42"/>
                </a:solidFill>
                <a:latin typeface="Söhne Mono"/>
              </a:rPr>
              <a:t>(4096) </a:t>
            </a:r>
          </a:p>
          <a:p>
            <a:pPr>
              <a:spcBef>
                <a:spcPts val="0"/>
              </a:spcBef>
              <a:buClr>
                <a:srgbClr val="B71E42"/>
              </a:buClr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5. Close the socket</a:t>
            </a:r>
          </a:p>
          <a:p>
            <a:pPr marL="685800" lvl="1" indent="-228600">
              <a:lnSpc>
                <a:spcPct val="120000"/>
              </a:lnSpc>
              <a:spcBef>
                <a:spcPts val="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200" i="1" dirty="0" err="1">
                <a:solidFill>
                  <a:srgbClr val="B71E42"/>
                </a:solidFill>
                <a:latin typeface="Gill Sans MT" panose="020B0502020104020203"/>
              </a:rPr>
              <a:t>s.close</a:t>
            </a:r>
            <a:r>
              <a:rPr lang="en-US" sz="1200" i="1" dirty="0">
                <a:solidFill>
                  <a:srgbClr val="B71E42"/>
                </a:solidFill>
                <a:latin typeface="Gill Sans MT" panose="020B0502020104020203"/>
              </a:rPr>
              <a:t>()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6. P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rint </a:t>
            </a:r>
            <a:r>
              <a:rPr lang="en-US" altLang="zh-CN" sz="1200" dirty="0">
                <a:solidFill>
                  <a:prstClr val="black"/>
                </a:solidFill>
                <a:latin typeface="Gill Sans MT" panose="020B0502020104020203"/>
              </a:rPr>
              <a:t>the</a:t>
            </a:r>
            <a:r>
              <a:rPr lang="zh-CN" altLang="en-US" sz="1200" dirty="0">
                <a:solidFill>
                  <a:prstClr val="black"/>
                </a:solidFill>
                <a:latin typeface="Gill Sans MT" panose="020B0502020104020203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Gill Sans MT" panose="020B0502020104020203"/>
              </a:rPr>
              <a:t>received</a:t>
            </a:r>
            <a:r>
              <a:rPr lang="zh-CN" altLang="en-US" sz="1200" dirty="0">
                <a:solidFill>
                  <a:prstClr val="black"/>
                </a:solidFill>
                <a:latin typeface="Gill Sans MT" panose="020B0502020104020203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uuid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685800" lvl="1" indent="-228600">
              <a:lnSpc>
                <a:spcPct val="120000"/>
              </a:lnSpc>
              <a:spcBef>
                <a:spcPts val="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B71E42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print("Received UUID:",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B71E42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uuid.decode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B71E42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())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10E968-F7C0-4F9D-819A-DA4275399A73}"/>
              </a:ext>
            </a:extLst>
          </p:cNvPr>
          <p:cNvSpPr/>
          <p:nvPr/>
        </p:nvSpPr>
        <p:spPr>
          <a:xfrm>
            <a:off x="7474998" y="3288276"/>
            <a:ext cx="1118586" cy="1049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  <a:p>
            <a:pPr algn="ctr"/>
            <a:r>
              <a:rPr lang="en-US" dirty="0"/>
              <a:t>Machine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6C6715-D153-442B-A87F-1460C368D726}"/>
              </a:ext>
            </a:extLst>
          </p:cNvPr>
          <p:cNvSpPr/>
          <p:nvPr/>
        </p:nvSpPr>
        <p:spPr>
          <a:xfrm>
            <a:off x="10181127" y="3335368"/>
            <a:ext cx="1118586" cy="1049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Server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BD8539C-4E00-418B-9F0A-6E30D6BEA896}"/>
              </a:ext>
            </a:extLst>
          </p:cNvPr>
          <p:cNvSpPr/>
          <p:nvPr/>
        </p:nvSpPr>
        <p:spPr>
          <a:xfrm>
            <a:off x="8664606" y="3474707"/>
            <a:ext cx="1420427" cy="266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DC588-C997-4884-A76B-A8F090900295}"/>
              </a:ext>
            </a:extLst>
          </p:cNvPr>
          <p:cNvSpPr txBox="1"/>
          <p:nvPr/>
        </p:nvSpPr>
        <p:spPr>
          <a:xfrm>
            <a:off x="8689678" y="3205249"/>
            <a:ext cx="125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Lastname</a:t>
            </a:r>
            <a:r>
              <a:rPr lang="en-US" dirty="0"/>
              <a:t>.#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EF6069B-DA61-46AB-8E4D-B98DFCC9676E}"/>
              </a:ext>
            </a:extLst>
          </p:cNvPr>
          <p:cNvSpPr/>
          <p:nvPr/>
        </p:nvSpPr>
        <p:spPr>
          <a:xfrm rot="10800000">
            <a:off x="8664606" y="3859985"/>
            <a:ext cx="1420427" cy="266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41E56B-7AA4-42F9-8800-4125F9FC06FA}"/>
              </a:ext>
            </a:extLst>
          </p:cNvPr>
          <p:cNvSpPr txBox="1"/>
          <p:nvPr/>
        </p:nvSpPr>
        <p:spPr>
          <a:xfrm>
            <a:off x="9024609" y="399315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uuid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3F76C-9FF7-471C-BF67-585D335DD362}"/>
              </a:ext>
            </a:extLst>
          </p:cNvPr>
          <p:cNvSpPr txBox="1"/>
          <p:nvPr/>
        </p:nvSpPr>
        <p:spPr>
          <a:xfrm>
            <a:off x="9014017" y="360787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2329854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92B4-B336-19DC-A31D-02AB36D1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Implement the TCP Example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A2167-9783-E5C7-7751-1F7FEAEBE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54716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init_tcp_socket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NotImplemented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"Please implement this function"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spcBef>
                <a:spcPts val="0"/>
              </a:spcBef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connect_to_remote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NotImplemented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"Please implement this function"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spcBef>
                <a:spcPts val="0"/>
              </a:spcBef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send_lastname_dot_number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lastname_dot_number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NotImplemented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"Please implement this function"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spcBef>
                <a:spcPts val="0"/>
              </a:spcBef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get_uuid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NotImplemented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"Please implement this function"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spcBef>
                <a:spcPts val="0"/>
              </a:spcBef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save_uuid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NotImplemented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"Please implement this function"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spcBef>
                <a:spcPts val="0"/>
              </a:spcBef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init_tcp_socket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connect_to_remote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"segmentationfault.coredumped.tech"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12345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send_lastname_dot_number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"buckeye.1"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get_uuid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save_uuid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335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7F4B-8F78-4620-B378-755C81BA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UDP 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B5AE-EA8C-44CD-A5F0-1D677EE2C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9822972" cy="3450613"/>
          </a:xfrm>
        </p:spPr>
        <p:txBody>
          <a:bodyPr>
            <a:normAutofit/>
          </a:bodyPr>
          <a:lstStyle/>
          <a:p>
            <a:r>
              <a:rPr lang="en-US" dirty="0"/>
              <a:t>You need to code to implement this: Use a UDP socket to communicate with Remote Server </a:t>
            </a:r>
          </a:p>
          <a:p>
            <a:r>
              <a:rPr lang="en-US" dirty="0"/>
              <a:t>Step 1: Send the </a:t>
            </a:r>
            <a:r>
              <a:rPr lang="en-US" dirty="0" err="1"/>
              <a:t>uuid</a:t>
            </a:r>
            <a:r>
              <a:rPr lang="en-US" dirty="0"/>
              <a:t> from part 1 to the remote server</a:t>
            </a:r>
          </a:p>
          <a:p>
            <a:pPr lvl="1"/>
            <a:r>
              <a:rPr lang="en-US" dirty="0">
                <a:solidFill>
                  <a:srgbClr val="B71E42"/>
                </a:solidFill>
              </a:rPr>
              <a:t>Example </a:t>
            </a:r>
            <a:r>
              <a:rPr lang="en-US" dirty="0" err="1">
                <a:solidFill>
                  <a:srgbClr val="B71E42"/>
                </a:solidFill>
              </a:rPr>
              <a:t>uuid</a:t>
            </a:r>
            <a:r>
              <a:rPr lang="en-US" dirty="0">
                <a:solidFill>
                  <a:srgbClr val="B71E42"/>
                </a:solidFill>
              </a:rPr>
              <a:t>: 202fc9e9-48ea-409f-b72f-246eea4e537d</a:t>
            </a:r>
            <a:endParaRPr lang="en-US" dirty="0"/>
          </a:p>
          <a:p>
            <a:r>
              <a:rPr lang="en-US" dirty="0"/>
              <a:t>Step 2: Receive a confirmation from the remote server </a:t>
            </a:r>
          </a:p>
          <a:p>
            <a:pPr lvl="1"/>
            <a:r>
              <a:rPr lang="en-US" dirty="0">
                <a:solidFill>
                  <a:srgbClr val="B71E42"/>
                </a:solidFill>
              </a:rPr>
              <a:t>Example confirmation format: </a:t>
            </a:r>
            <a:r>
              <a:rPr lang="en-US" dirty="0" err="1">
                <a:solidFill>
                  <a:srgbClr val="B71E42"/>
                </a:solidFill>
              </a:rPr>
              <a:t>lastname</a:t>
            </a:r>
            <a:r>
              <a:rPr lang="en-US" dirty="0">
                <a:solidFill>
                  <a:srgbClr val="B71E42"/>
                </a:solidFill>
              </a:rPr>
              <a:t>.# has finished part 1 and part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10E968-F7C0-4F9D-819A-DA4275399A73}"/>
              </a:ext>
            </a:extLst>
          </p:cNvPr>
          <p:cNvSpPr/>
          <p:nvPr/>
        </p:nvSpPr>
        <p:spPr>
          <a:xfrm>
            <a:off x="7749318" y="2994140"/>
            <a:ext cx="1118586" cy="1049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  <a:p>
            <a:pPr algn="ctr"/>
            <a:r>
              <a:rPr lang="en-US" dirty="0"/>
              <a:t>Machine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6C6715-D153-442B-A87F-1460C368D726}"/>
              </a:ext>
            </a:extLst>
          </p:cNvPr>
          <p:cNvSpPr/>
          <p:nvPr/>
        </p:nvSpPr>
        <p:spPr>
          <a:xfrm>
            <a:off x="10455447" y="3041232"/>
            <a:ext cx="1118586" cy="1049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Server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BD8539C-4E00-418B-9F0A-6E30D6BEA896}"/>
              </a:ext>
            </a:extLst>
          </p:cNvPr>
          <p:cNvSpPr/>
          <p:nvPr/>
        </p:nvSpPr>
        <p:spPr>
          <a:xfrm>
            <a:off x="8938926" y="3180571"/>
            <a:ext cx="1420427" cy="266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DC588-C997-4884-A76B-A8F090900295}"/>
              </a:ext>
            </a:extLst>
          </p:cNvPr>
          <p:cNvSpPr txBox="1"/>
          <p:nvPr/>
        </p:nvSpPr>
        <p:spPr>
          <a:xfrm>
            <a:off x="9320340" y="285656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uuid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EF6069B-DA61-46AB-8E4D-B98DFCC9676E}"/>
              </a:ext>
            </a:extLst>
          </p:cNvPr>
          <p:cNvSpPr/>
          <p:nvPr/>
        </p:nvSpPr>
        <p:spPr>
          <a:xfrm rot="10800000">
            <a:off x="8938926" y="3565849"/>
            <a:ext cx="1420427" cy="266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41E56B-7AA4-42F9-8800-4125F9FC06FA}"/>
              </a:ext>
            </a:extLst>
          </p:cNvPr>
          <p:cNvSpPr txBox="1"/>
          <p:nvPr/>
        </p:nvSpPr>
        <p:spPr>
          <a:xfrm>
            <a:off x="8889189" y="3724673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3F76C-9FF7-471C-BF67-585D335DD362}"/>
              </a:ext>
            </a:extLst>
          </p:cNvPr>
          <p:cNvSpPr txBox="1"/>
          <p:nvPr/>
        </p:nvSpPr>
        <p:spPr>
          <a:xfrm>
            <a:off x="9288337" y="331373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UDP</a:t>
            </a:r>
          </a:p>
        </p:txBody>
      </p:sp>
    </p:spTree>
    <p:extLst>
      <p:ext uri="{BB962C8B-B14F-4D97-AF65-F5344CB8AC3E}">
        <p14:creationId xmlns:p14="http://schemas.microsoft.com/office/powerpoint/2010/main" val="24683746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274</TotalTime>
  <Words>1896</Words>
  <Application>Microsoft Office PowerPoint</Application>
  <PresentationFormat>Widescreen</PresentationFormat>
  <Paragraphs>249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Söhne Mono</vt:lpstr>
      <vt:lpstr>Arial</vt:lpstr>
      <vt:lpstr>Consolas</vt:lpstr>
      <vt:lpstr>Gill Sans MT</vt:lpstr>
      <vt:lpstr>Gallery</vt:lpstr>
      <vt:lpstr>Socket Programming</vt:lpstr>
      <vt:lpstr>Overview</vt:lpstr>
      <vt:lpstr>Socket Programming in Python</vt:lpstr>
      <vt:lpstr>What do you need to do?</vt:lpstr>
      <vt:lpstr>Step 1. Start the server</vt:lpstr>
      <vt:lpstr>Step 1 TCP Socket </vt:lpstr>
      <vt:lpstr>Step 1 TCP Socket </vt:lpstr>
      <vt:lpstr> Implement the TCP Example Code</vt:lpstr>
      <vt:lpstr>Part 2 UDP Socket</vt:lpstr>
      <vt:lpstr>Part 2 UDP Socket</vt:lpstr>
      <vt:lpstr>Part 2 UDP Socket</vt:lpstr>
      <vt:lpstr> Implement the UDP Example Code</vt:lpstr>
      <vt:lpstr>Expected Result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3461</dc:title>
  <dc:creator>Yuxiang Luo</dc:creator>
  <cp:lastModifiedBy>Luo, Yuxiang</cp:lastModifiedBy>
  <cp:revision>39</cp:revision>
  <dcterms:created xsi:type="dcterms:W3CDTF">2021-02-08T19:50:59Z</dcterms:created>
  <dcterms:modified xsi:type="dcterms:W3CDTF">2024-02-01T15:22:09Z</dcterms:modified>
</cp:coreProperties>
</file>