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945"/>
    <a:srgbClr val="F18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2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6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13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068960"/>
            <a:ext cx="4038600" cy="305720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3068960"/>
            <a:ext cx="4038600" cy="305720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6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31409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33056"/>
            <a:ext cx="4040188" cy="2193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57725" y="3148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3933055"/>
            <a:ext cx="4041775" cy="2193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75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36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56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7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5"/>
          <a:stretch/>
        </p:blipFill>
        <p:spPr>
          <a:xfrm>
            <a:off x="3851498" y="6473825"/>
            <a:ext cx="2952750" cy="3841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7"/>
          <a:stretch/>
        </p:blipFill>
        <p:spPr>
          <a:xfrm>
            <a:off x="7380312" y="5635376"/>
            <a:ext cx="1724025" cy="122262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140968"/>
            <a:ext cx="8229600" cy="2985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994-C287-4F7A-BFA7-B5CF7D69B82D}" type="datetimeFigureOut">
              <a:rPr lang="fr-FR" smtClean="0"/>
              <a:t>06/11/2012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07504" y="116632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n w="1270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La unica" pitchFamily="2" charset="0"/>
                <a:ea typeface="La unica" pitchFamily="2" charset="0"/>
              </a:rPr>
              <a:t>Géonigme</a:t>
            </a:r>
            <a:endParaRPr lang="fr-FR" sz="4400" dirty="0">
              <a:ln w="1270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La unica" pitchFamily="2" charset="0"/>
              <a:ea typeface="La un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Semi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1412776"/>
            <a:ext cx="8568952" cy="2450703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Projet de technologies avancées du Web :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fr-FR" sz="4000" b="1" dirty="0" smtClean="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</a:br>
            <a:r>
              <a:rPr lang="fr-FR" sz="32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Le Web sémantique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3861420"/>
            <a:ext cx="3024336" cy="18714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b="1" dirty="0" smtClean="0">
                <a:solidFill>
                  <a:srgbClr val="ED9945"/>
                </a:solidFill>
                <a:latin typeface="Segoe UI Light" pitchFamily="34" charset="0"/>
              </a:rPr>
              <a:t>Réalisé par :</a:t>
            </a:r>
          </a:p>
          <a:p>
            <a:pPr algn="l"/>
            <a:r>
              <a:rPr lang="fr-FR" sz="2800" dirty="0" smtClean="0">
                <a:solidFill>
                  <a:srgbClr val="ED9945"/>
                </a:solidFill>
                <a:latin typeface="Segoe UI Light" pitchFamily="34" charset="0"/>
              </a:rPr>
              <a:t>Lamoureux </a:t>
            </a:r>
            <a:r>
              <a:rPr lang="fr-FR" sz="2800" dirty="0" smtClean="0">
                <a:solidFill>
                  <a:srgbClr val="ED9945"/>
                </a:solidFill>
                <a:latin typeface="Segoe UI Light" pitchFamily="34" charset="0"/>
              </a:rPr>
              <a:t>Gaétan</a:t>
            </a:r>
          </a:p>
          <a:p>
            <a:pPr algn="l"/>
            <a:r>
              <a:rPr lang="fr-FR" sz="2800" dirty="0" smtClean="0">
                <a:solidFill>
                  <a:srgbClr val="ED9945"/>
                </a:solidFill>
                <a:latin typeface="Segoe UI Light" pitchFamily="34" charset="0"/>
              </a:rPr>
              <a:t>Maury Marc</a:t>
            </a:r>
          </a:p>
          <a:p>
            <a:pPr algn="l"/>
            <a:r>
              <a:rPr lang="fr-FR" sz="2800" dirty="0" smtClean="0">
                <a:solidFill>
                  <a:srgbClr val="ED9945"/>
                </a:solidFill>
                <a:latin typeface="Segoe UI Light" pitchFamily="34" charset="0"/>
              </a:rPr>
              <a:t>Schneider Audrey</a:t>
            </a:r>
            <a:endParaRPr lang="fr-FR" sz="2800" dirty="0">
              <a:solidFill>
                <a:srgbClr val="ED9945"/>
              </a:solidFill>
              <a:latin typeface="Segoe UI Light" pitchFamily="34" charset="0"/>
            </a:endParaRPr>
          </a:p>
        </p:txBody>
      </p:sp>
      <p:pic>
        <p:nvPicPr>
          <p:cNvPr id="1026" name="Picture 2" descr="http://www.ffc-asso.fr/EcoChem2009/UM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9" t="13894" r="10456" b="6144"/>
          <a:stretch/>
        </p:blipFill>
        <p:spPr bwMode="auto">
          <a:xfrm>
            <a:off x="7092280" y="116632"/>
            <a:ext cx="1958197" cy="109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5436096" y="4149080"/>
            <a:ext cx="2808312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b="1" dirty="0" smtClean="0">
                <a:solidFill>
                  <a:srgbClr val="ED9945"/>
                </a:solidFill>
                <a:latin typeface="Segoe UI Light" pitchFamily="34" charset="0"/>
              </a:rPr>
              <a:t>Encadré par :</a:t>
            </a:r>
          </a:p>
          <a:p>
            <a:pPr algn="l"/>
            <a:r>
              <a:rPr lang="fr-FR" sz="2600" dirty="0" err="1" smtClean="0">
                <a:solidFill>
                  <a:srgbClr val="ED9945"/>
                </a:solidFill>
                <a:latin typeface="Segoe UI Light" pitchFamily="34" charset="0"/>
              </a:rPr>
              <a:t>Scharffe</a:t>
            </a:r>
            <a:r>
              <a:rPr lang="fr-FR" sz="2600" dirty="0" smtClean="0">
                <a:solidFill>
                  <a:srgbClr val="ED9945"/>
                </a:solidFill>
                <a:latin typeface="Segoe UI Light" pitchFamily="34" charset="0"/>
              </a:rPr>
              <a:t> François</a:t>
            </a:r>
            <a:endParaRPr lang="fr-FR" sz="2600" dirty="0">
              <a:solidFill>
                <a:srgbClr val="ED9945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Plan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Projet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Ontologie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Apports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Avantages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Technologies et outils utilisés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9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fr-FR" dirty="0" smtClean="0"/>
              <a:t>TER Master 1 (4) -&gt; Projet Master 2 (3)</a:t>
            </a:r>
          </a:p>
          <a:p>
            <a:r>
              <a:rPr lang="fr-FR" dirty="0"/>
              <a:t>Chasse aux trésors à travers la ville de Montpellier</a:t>
            </a:r>
          </a:p>
          <a:p>
            <a:pPr lvl="1"/>
            <a:r>
              <a:rPr lang="fr-FR" dirty="0"/>
              <a:t>Création libre de chasses</a:t>
            </a:r>
          </a:p>
          <a:p>
            <a:pPr lvl="1"/>
            <a:r>
              <a:rPr lang="fr-FR" dirty="0"/>
              <a:t>Jeu sur Smartphone/Tablette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7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d’une chasse aux trésors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872942" y="1979239"/>
            <a:ext cx="2971069" cy="3682365"/>
            <a:chOff x="0" y="0"/>
            <a:chExt cx="2971069" cy="3682631"/>
          </a:xfrm>
        </p:grpSpPr>
        <p:grpSp>
          <p:nvGrpSpPr>
            <p:cNvPr id="4" name="Groupe 3"/>
            <p:cNvGrpSpPr/>
            <p:nvPr/>
          </p:nvGrpSpPr>
          <p:grpSpPr>
            <a:xfrm>
              <a:off x="0" y="0"/>
              <a:ext cx="2971069" cy="3682631"/>
              <a:chOff x="0" y="0"/>
              <a:chExt cx="2971069" cy="3682631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0" y="148856"/>
                <a:ext cx="2971069" cy="3533775"/>
                <a:chOff x="0" y="0"/>
                <a:chExt cx="2971069" cy="3533775"/>
              </a:xfrm>
            </p:grpSpPr>
            <p:sp>
              <p:nvSpPr>
                <p:cNvPr id="34" name="Rectangle à coins arrondis 33"/>
                <p:cNvSpPr/>
                <p:nvPr/>
              </p:nvSpPr>
              <p:spPr>
                <a:xfrm>
                  <a:off x="0" y="0"/>
                  <a:ext cx="2971069" cy="353377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fr-FR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  <p:grpSp>
              <p:nvGrpSpPr>
                <p:cNvPr id="37" name="Groupe 36"/>
                <p:cNvGrpSpPr/>
                <p:nvPr/>
              </p:nvGrpSpPr>
              <p:grpSpPr>
                <a:xfrm>
                  <a:off x="127590" y="297712"/>
                  <a:ext cx="2676525" cy="3124200"/>
                  <a:chOff x="0" y="0"/>
                  <a:chExt cx="2676525" cy="3124200"/>
                </a:xfrm>
              </p:grpSpPr>
              <p:sp>
                <p:nvSpPr>
                  <p:cNvPr id="40" name="Rectangle à coins arrondis 39"/>
                  <p:cNvSpPr/>
                  <p:nvPr/>
                </p:nvSpPr>
                <p:spPr>
                  <a:xfrm>
                    <a:off x="0" y="0"/>
                    <a:ext cx="2676525" cy="31242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fr-FR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  <p:sp>
                <p:nvSpPr>
                  <p:cNvPr id="41" name="Rectangle à coins arrondis 40"/>
                  <p:cNvSpPr/>
                  <p:nvPr/>
                </p:nvSpPr>
                <p:spPr>
                  <a:xfrm>
                    <a:off x="170121" y="372139"/>
                    <a:ext cx="2362200" cy="847725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fr-FR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  <p:sp>
                <p:nvSpPr>
                  <p:cNvPr id="42" name="Rectangle à coins arrondis 41"/>
                  <p:cNvSpPr/>
                  <p:nvPr/>
                </p:nvSpPr>
                <p:spPr>
                  <a:xfrm>
                    <a:off x="170121" y="1265274"/>
                    <a:ext cx="2362200" cy="847725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3" name="Rectangle à coins arrondis 42"/>
                  <p:cNvSpPr/>
                  <p:nvPr/>
                </p:nvSpPr>
                <p:spPr>
                  <a:xfrm>
                    <a:off x="170121" y="2158409"/>
                    <a:ext cx="2362200" cy="847725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33" name="Zone de texte 16"/>
              <p:cNvSpPr txBox="1"/>
              <p:nvPr/>
            </p:nvSpPr>
            <p:spPr>
              <a:xfrm>
                <a:off x="499730" y="0"/>
                <a:ext cx="1314450" cy="286385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100" dirty="0">
                    <a:effectLst/>
                    <a:ea typeface="Calibri"/>
                    <a:cs typeface="Times New Roman"/>
                  </a:rPr>
                  <a:t>Chasse aux trésors</a:t>
                </a:r>
              </a:p>
            </p:txBody>
          </p:sp>
        </p:grpSp>
        <p:sp>
          <p:nvSpPr>
            <p:cNvPr id="5" name="Zone de texte 17"/>
            <p:cNvSpPr txBox="1"/>
            <p:nvPr/>
          </p:nvSpPr>
          <p:spPr>
            <a:xfrm>
              <a:off x="520995" y="372140"/>
              <a:ext cx="1314450" cy="30353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dirty="0">
                  <a:effectLst/>
                  <a:ea typeface="Calibri"/>
                  <a:cs typeface="Times New Roman"/>
                </a:rPr>
                <a:t>Etape 1 / Zone 1</a:t>
              </a:r>
            </a:p>
          </p:txBody>
        </p:sp>
        <p:sp>
          <p:nvSpPr>
            <p:cNvPr id="7" name="Zone de texte 19"/>
            <p:cNvSpPr txBox="1"/>
            <p:nvPr/>
          </p:nvSpPr>
          <p:spPr>
            <a:xfrm>
              <a:off x="446567" y="818707"/>
              <a:ext cx="676275" cy="2286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900" dirty="0">
                  <a:effectLst/>
                  <a:ea typeface="Calibri"/>
                  <a:cs typeface="Times New Roman"/>
                </a:rPr>
                <a:t>Enigme 1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Zone de texte 21"/>
            <p:cNvSpPr txBox="1"/>
            <p:nvPr/>
          </p:nvSpPr>
          <p:spPr>
            <a:xfrm>
              <a:off x="446567" y="1701209"/>
              <a:ext cx="676275" cy="2286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900" dirty="0">
                  <a:effectLst/>
                  <a:ea typeface="Calibri"/>
                  <a:cs typeface="Times New Roman"/>
                </a:rPr>
                <a:t>Enigme 2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Zone de texte 22"/>
            <p:cNvSpPr txBox="1"/>
            <p:nvPr/>
          </p:nvSpPr>
          <p:spPr>
            <a:xfrm>
              <a:off x="446567" y="2594344"/>
              <a:ext cx="676275" cy="2286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900">
                  <a:effectLst/>
                  <a:ea typeface="Calibri"/>
                  <a:cs typeface="Times New Roman"/>
                </a:rPr>
                <a:t>Enigme 3</a:t>
              </a:r>
              <a:endParaRPr lang="fr-FR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Zone de texte 24"/>
            <p:cNvSpPr txBox="1"/>
            <p:nvPr/>
          </p:nvSpPr>
          <p:spPr>
            <a:xfrm>
              <a:off x="1456660" y="818707"/>
              <a:ext cx="1085850" cy="23812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900" dirty="0">
                  <a:effectLst/>
                  <a:ea typeface="Calibri"/>
                  <a:cs typeface="Times New Roman"/>
                </a:rPr>
                <a:t>Type réponse </a:t>
              </a:r>
              <a:r>
                <a:rPr lang="fr-FR" sz="900" dirty="0" smtClean="0">
                  <a:effectLst/>
                  <a:ea typeface="Calibri"/>
                  <a:cs typeface="Times New Roman"/>
                </a:rPr>
                <a:t>texte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Zone de texte 25"/>
            <p:cNvSpPr txBox="1"/>
            <p:nvPr/>
          </p:nvSpPr>
          <p:spPr>
            <a:xfrm>
              <a:off x="1456660" y="2594344"/>
              <a:ext cx="1085850" cy="23812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900" dirty="0">
                  <a:effectLst/>
                  <a:ea typeface="Calibri"/>
                  <a:cs typeface="Times New Roman"/>
                </a:rPr>
                <a:t>Type réponse </a:t>
              </a:r>
              <a:r>
                <a:rPr lang="fr-FR" sz="900" dirty="0" smtClean="0">
                  <a:effectLst/>
                  <a:ea typeface="Calibri"/>
                  <a:cs typeface="Times New Roman"/>
                </a:rPr>
                <a:t>texte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Zone de texte 27"/>
            <p:cNvSpPr txBox="1"/>
            <p:nvPr/>
          </p:nvSpPr>
          <p:spPr>
            <a:xfrm>
              <a:off x="1414130" y="1701209"/>
              <a:ext cx="1085850" cy="23812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900" dirty="0">
                  <a:effectLst/>
                  <a:ea typeface="Calibri"/>
                  <a:cs typeface="Times New Roman"/>
                </a:rPr>
                <a:t>Type réponse géo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329609" y="1127051"/>
              <a:ext cx="2280684" cy="2281570"/>
              <a:chOff x="0" y="0"/>
              <a:chExt cx="2280684" cy="2281570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0" y="0"/>
                <a:ext cx="2280684" cy="495300"/>
                <a:chOff x="0" y="0"/>
                <a:chExt cx="2280684" cy="495300"/>
              </a:xfrm>
            </p:grpSpPr>
            <p:sp>
              <p:nvSpPr>
                <p:cNvPr id="29" name="Rectangle à coins arrondis 28"/>
                <p:cNvSpPr/>
                <p:nvPr/>
              </p:nvSpPr>
              <p:spPr>
                <a:xfrm>
                  <a:off x="0" y="0"/>
                  <a:ext cx="685800" cy="4953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Rectangle à coins arrondis 29"/>
                <p:cNvSpPr/>
                <p:nvPr/>
              </p:nvSpPr>
              <p:spPr>
                <a:xfrm>
                  <a:off x="808075" y="0"/>
                  <a:ext cx="685800" cy="4953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Rectangle à coins arrondis 30"/>
                <p:cNvSpPr/>
                <p:nvPr/>
              </p:nvSpPr>
              <p:spPr>
                <a:xfrm>
                  <a:off x="1594884" y="0"/>
                  <a:ext cx="685800" cy="4953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382772" y="871870"/>
                <a:ext cx="1642730" cy="1409700"/>
                <a:chOff x="0" y="733646"/>
                <a:chExt cx="1642730" cy="1409700"/>
              </a:xfrm>
            </p:grpSpPr>
            <p:sp>
              <p:nvSpPr>
                <p:cNvPr id="23" name="Rectangle à coins arrondis 22"/>
                <p:cNvSpPr/>
                <p:nvPr/>
              </p:nvSpPr>
              <p:spPr>
                <a:xfrm>
                  <a:off x="0" y="733646"/>
                  <a:ext cx="685800" cy="4953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Rectangle à coins arrondis 23"/>
                <p:cNvSpPr/>
                <p:nvPr/>
              </p:nvSpPr>
              <p:spPr>
                <a:xfrm>
                  <a:off x="956930" y="733646"/>
                  <a:ext cx="685800" cy="4953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Rectangle à coins arrondis 24"/>
                <p:cNvSpPr/>
                <p:nvPr/>
              </p:nvSpPr>
              <p:spPr>
                <a:xfrm>
                  <a:off x="435935" y="1648046"/>
                  <a:ext cx="685800" cy="4953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44" name="Picture 2" descr="http://icons.iconarchive.com/icons/deleket/soft-scraps/64/File-Audi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53" y="3173821"/>
            <a:ext cx="36583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http://icons.iconarchive.com/icons/deleket/soft-scraps/64/Image-JPE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16" y="3167569"/>
            <a:ext cx="395420" cy="3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http://icons.iconarchive.com/icons/deleket/soft-scraps/64/Image-JPE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13" y="4045187"/>
            <a:ext cx="395420" cy="3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Text-align-left-icon.png (64×64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14" y="3151165"/>
            <a:ext cx="400531" cy="4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9" descr="Text-align-left-icon.png (64×64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61" y="4045187"/>
            <a:ext cx="400531" cy="4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9" descr="Text-align-left-icon.png (64×64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58" y="4939716"/>
            <a:ext cx="400531" cy="4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Partie organisateur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3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fr-FR" dirty="0"/>
              <a:t>Site web classique</a:t>
            </a:r>
          </a:p>
          <a:p>
            <a:r>
              <a:rPr lang="fr-FR" dirty="0"/>
              <a:t>Gestion des chasses de l’utilisateur</a:t>
            </a:r>
          </a:p>
          <a:p>
            <a:r>
              <a:rPr lang="fr-FR" dirty="0"/>
              <a:t>Carte interactive de Montpellier</a:t>
            </a:r>
          </a:p>
          <a:p>
            <a:r>
              <a:rPr lang="fr-FR" dirty="0"/>
              <a:t>Stockage des données en triplets </a:t>
            </a:r>
            <a:r>
              <a:rPr lang="fr-FR" dirty="0" smtClean="0"/>
              <a:t>RDF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9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Partie joueur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3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285750" indent="-285750"/>
            <a:r>
              <a:rPr lang="fr-FR" dirty="0"/>
              <a:t>S’exécute sur un Smartphone ou tablette</a:t>
            </a:r>
          </a:p>
          <a:p>
            <a:pPr marL="285750" indent="-285750"/>
            <a:r>
              <a:rPr lang="fr-FR" dirty="0"/>
              <a:t>La géolocalisation fait partie intégrante de la chasse</a:t>
            </a:r>
          </a:p>
          <a:p>
            <a:pPr marL="285750" indent="-285750"/>
            <a:r>
              <a:rPr lang="fr-FR" dirty="0"/>
              <a:t>Gestion des utilisateurs</a:t>
            </a:r>
          </a:p>
          <a:p>
            <a:pPr marL="285750" indent="-285750"/>
            <a:r>
              <a:rPr lang="fr-FR" dirty="0"/>
              <a:t>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12329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>
            <a:stCxn id="18" idx="2"/>
          </p:cNvCxnSpPr>
          <p:nvPr/>
        </p:nvCxnSpPr>
        <p:spPr>
          <a:xfrm>
            <a:off x="6100596" y="2790686"/>
            <a:ext cx="0" cy="815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5" idx="2"/>
          </p:cNvCxnSpPr>
          <p:nvPr/>
        </p:nvCxnSpPr>
        <p:spPr>
          <a:xfrm>
            <a:off x="3779912" y="2769120"/>
            <a:ext cx="0" cy="792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6" idx="2"/>
          </p:cNvCxnSpPr>
          <p:nvPr/>
        </p:nvCxnSpPr>
        <p:spPr>
          <a:xfrm>
            <a:off x="1403648" y="2769120"/>
            <a:ext cx="0" cy="792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Projet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755576" y="2697113"/>
            <a:ext cx="7794401" cy="8640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1043608" y="2348880"/>
            <a:ext cx="720080" cy="42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Mars</a:t>
            </a:r>
            <a:endParaRPr lang="fr-FR" sz="2000" dirty="0"/>
          </a:p>
        </p:txBody>
      </p:sp>
      <p:sp>
        <p:nvSpPr>
          <p:cNvPr id="13" name="Espace réservé du contenu 3"/>
          <p:cNvSpPr txBox="1">
            <a:spLocks/>
          </p:cNvSpPr>
          <p:nvPr/>
        </p:nvSpPr>
        <p:spPr>
          <a:xfrm>
            <a:off x="431540" y="3584824"/>
            <a:ext cx="1944216" cy="128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 smtClean="0"/>
              <a:t>Création de </a:t>
            </a:r>
            <a:r>
              <a:rPr lang="fr-FR" sz="2800" dirty="0" err="1" smtClean="0"/>
              <a:t>Géonigme</a:t>
            </a:r>
            <a:endParaRPr lang="fr-FR" sz="2800" dirty="0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3419872" y="2348880"/>
            <a:ext cx="720080" cy="4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000" dirty="0" smtClean="0"/>
              <a:t>Mai</a:t>
            </a:r>
            <a:endParaRPr lang="fr-FR" sz="2000" dirty="0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2690791" y="3584824"/>
            <a:ext cx="2178242" cy="128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 smtClean="0"/>
              <a:t>Application fonctionnelle</a:t>
            </a:r>
            <a:endParaRPr lang="fr-FR" sz="2800" dirty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44512" y="2370446"/>
            <a:ext cx="1512168" cy="4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000" dirty="0" smtClean="0"/>
              <a:t>Septembre</a:t>
            </a:r>
            <a:endParaRPr lang="fr-FR" sz="2000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4880960" y="3598312"/>
            <a:ext cx="2439271" cy="47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 smtClean="0"/>
              <a:t>Transformation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691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141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Projet de technologies avancées du Web : Le Web sémantique</vt:lpstr>
      <vt:lpstr>Plan</vt:lpstr>
      <vt:lpstr>Introduction</vt:lpstr>
      <vt:lpstr>Exemple d’une chasse aux trésors</vt:lpstr>
      <vt:lpstr>Partie organisateur</vt:lpstr>
      <vt:lpstr>Partie joueur</vt:lpstr>
      <vt:lpstr>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Audrey Schneider</cp:lastModifiedBy>
  <cp:revision>22</cp:revision>
  <dcterms:created xsi:type="dcterms:W3CDTF">2012-11-03T11:11:32Z</dcterms:created>
  <dcterms:modified xsi:type="dcterms:W3CDTF">2012-11-06T10:30:19Z</dcterms:modified>
</cp:coreProperties>
</file>