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58" r:id="rId5"/>
    <p:sldId id="266" r:id="rId6"/>
    <p:sldId id="268" r:id="rId7"/>
    <p:sldId id="260" r:id="rId8"/>
    <p:sldId id="269" r:id="rId9"/>
    <p:sldId id="270" r:id="rId10"/>
    <p:sldId id="261" r:id="rId11"/>
    <p:sldId id="267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D0F0"/>
    <a:srgbClr val="39BED5"/>
    <a:srgbClr val="71EAF5"/>
    <a:srgbClr val="296081"/>
    <a:srgbClr val="82FFFF"/>
    <a:srgbClr val="133C63"/>
    <a:srgbClr val="12375F"/>
    <a:srgbClr val="062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86374-049F-4F67-B724-75FB3EE81F05}" v="786" dt="2024-04-23T21:52:57.690"/>
    <p1510:client id="{BEE0F68D-A0DC-4A09-BDE5-78D8F62E1766}" v="2355" dt="2024-04-23T21:13:59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A13C77B-70EC-427E-91BC-F24E456C44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F03710-4D21-4187-AF6A-CD406EC8A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42C34-3ADE-4FD4-9C00-531CE095E69B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2E1D92-BF6C-48F2-B7D3-811E819390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63B743-1197-4765-A3A6-7FD28E7E03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83AD3-42F6-4CDF-8BC5-4B95290752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5343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32EAB-D150-4754-B6B6-D45B2A209BBC}" type="datetimeFigureOut">
              <a:rPr lang="es-ES" noProof="0" smtClean="0"/>
              <a:t>23/04/2024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A8F9B-0A3B-447F-9BEC-7A5FC4ECC70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40627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A8F9B-0A3B-447F-9BEC-7A5FC4ECC70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87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3679892-51BE-4C79-9032-7473C572FBCD}" type="datetime1">
              <a:rPr lang="es-ES" noProof="0" smtClean="0"/>
              <a:t>23/04/2024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25EA1-F648-4049-AD9A-F25DAA183EE8}" type="datetime1">
              <a:rPr lang="es-ES" noProof="0" smtClean="0"/>
              <a:t>23/04/2024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44F516-20E2-4381-9952-C3E5172FC12A}" type="datetime1">
              <a:rPr lang="es-ES" noProof="0" smtClean="0"/>
              <a:t>23/04/2024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FDBEC5-D859-4363-9A3D-D04ACDBBDBC8}" type="datetime1">
              <a:rPr lang="es-ES" noProof="0" smtClean="0"/>
              <a:t>23/04/2024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93AE0-C308-4E6C-A5C9-9E4366659949}" type="datetime1">
              <a:rPr lang="es-ES" noProof="0" smtClean="0"/>
              <a:t>23/04/2024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6A01D-C322-4A99-A9B8-CB9EAAF3F796}" type="datetime1">
              <a:rPr lang="es-ES" noProof="0" smtClean="0"/>
              <a:t>23/04/2024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5ADA64-BBA0-4B2E-B92A-F51B837322EC}" type="datetime1">
              <a:rPr lang="es-ES" noProof="0" smtClean="0"/>
              <a:t>23/04/2024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8752D6-1556-45C7-86E8-B146907A0AF6}" type="datetime1">
              <a:rPr lang="es-ES" noProof="0" smtClean="0"/>
              <a:t>23/04/2024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8F7CEA-13C7-4FEA-8C1A-0A5383197599}" type="datetime1">
              <a:rPr lang="es-ES" noProof="0" smtClean="0"/>
              <a:t>23/04/2024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097B57-B72F-420B-A8B3-006069A971F8}" type="datetime1">
              <a:rPr lang="es-ES" noProof="0" smtClean="0"/>
              <a:t>23/04/2024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B8A8E5-B735-43D5-B8A8-F9364991DBAE}" type="datetime1">
              <a:rPr lang="es-ES" noProof="0" smtClean="0"/>
              <a:t>23/04/2024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C64DD1-C385-4F10-9CD2-DD93C702F068}" type="datetime1">
              <a:rPr lang="es-ES" noProof="0" smtClean="0"/>
              <a:t>23/04/2024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227E5-EAF8-4A16-84BD-E3150A48D32B}" type="datetime1">
              <a:rPr lang="es-ES" noProof="0" smtClean="0"/>
              <a:t>23/04/2024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4A2405-EADC-49A9-A212-B14F59A595D1}" type="datetime1">
              <a:rPr lang="es-ES" noProof="0" smtClean="0"/>
              <a:t>23/04/2024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23801C-93E6-4BBB-A3C6-DF8FA5AF99A7}" type="datetime1">
              <a:rPr lang="es-ES" noProof="0" smtClean="0"/>
              <a:t>23/04/2024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BA167B-534C-4C9B-B1D3-207F6508C18C}" type="datetime1">
              <a:rPr lang="es-ES" noProof="0" smtClean="0"/>
              <a:t>23/04/2024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09DEB8-87A0-494F-8121-A23D0AA457E9}" type="datetime1">
              <a:rPr lang="es-ES" noProof="0" smtClean="0"/>
              <a:t>23/04/2024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9434DCA-7D87-482A-B826-DA8947791FB1}" type="datetime1">
              <a:rPr lang="es-ES" noProof="0" smtClean="0"/>
              <a:t>23/04/2024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604BD53-CC95-0224-D98A-EAB034F86F6E}"/>
              </a:ext>
            </a:extLst>
          </p:cNvPr>
          <p:cNvSpPr txBox="1"/>
          <p:nvPr/>
        </p:nvSpPr>
        <p:spPr>
          <a:xfrm>
            <a:off x="1881908" y="3515591"/>
            <a:ext cx="87832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600" dirty="0" err="1">
                <a:solidFill>
                  <a:schemeClr val="tx2"/>
                </a:solidFill>
              </a:rPr>
              <a:t>Maria</a:t>
            </a:r>
            <a:r>
              <a:rPr lang="es-ES" sz="3600" dirty="0">
                <a:solidFill>
                  <a:schemeClr val="tx2"/>
                </a:solidFill>
              </a:rPr>
              <a:t> del Carmen Martínez Caro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5EA51D-2759-14AB-1EC7-D8A86817B63D}"/>
              </a:ext>
            </a:extLst>
          </p:cNvPr>
          <p:cNvSpPr txBox="1"/>
          <p:nvPr/>
        </p:nvSpPr>
        <p:spPr>
          <a:xfrm>
            <a:off x="1887680" y="2078181"/>
            <a:ext cx="507134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8800" dirty="0" err="1"/>
              <a:t>InfluxDB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7D22C-97E6-AEDB-87E9-7AA1A238C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729941"/>
            <a:ext cx="10166207" cy="4061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 err="1"/>
              <a:t>InfluxDB</a:t>
            </a:r>
            <a:r>
              <a:rPr lang="es-ES" dirty="0"/>
              <a:t> es una base de datos muy específica para series temporales muy versátil</a:t>
            </a:r>
            <a:endParaRPr lang="es-ES" dirty="0" err="1"/>
          </a:p>
          <a:p>
            <a:pPr algn="just"/>
            <a:r>
              <a:rPr lang="es-ES" dirty="0"/>
              <a:t>Permite interactuar por medio de muchas herramientas distintas (R es la mejor de todas) y además el lenguaje es sencillo.</a:t>
            </a:r>
          </a:p>
          <a:p>
            <a:pPr algn="just"/>
            <a:r>
              <a:rPr lang="es-ES" dirty="0"/>
              <a:t>La estructura de los datos permite una organización muy práctica.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AB2318E-92B2-C43D-807E-29450B866F46}"/>
              </a:ext>
            </a:extLst>
          </p:cNvPr>
          <p:cNvSpPr txBox="1"/>
          <p:nvPr/>
        </p:nvSpPr>
        <p:spPr>
          <a:xfrm>
            <a:off x="1140113" y="802407"/>
            <a:ext cx="9885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400" dirty="0"/>
              <a:t>Conclusión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979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EE03AEB-4E11-6928-21CB-9155BD1E7534}"/>
              </a:ext>
            </a:extLst>
          </p:cNvPr>
          <p:cNvSpPr txBox="1"/>
          <p:nvPr/>
        </p:nvSpPr>
        <p:spPr>
          <a:xfrm>
            <a:off x="1847272" y="4843318"/>
            <a:ext cx="87832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s-ES" sz="4800" dirty="0">
                <a:solidFill>
                  <a:schemeClr val="tx2"/>
                </a:solidFill>
              </a:rPr>
              <a:t>¿Alguna pregunta?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6022BC-FDD5-69E9-D3DE-C9BFF9A24994}"/>
              </a:ext>
            </a:extLst>
          </p:cNvPr>
          <p:cNvSpPr txBox="1"/>
          <p:nvPr/>
        </p:nvSpPr>
        <p:spPr>
          <a:xfrm>
            <a:off x="1558635" y="1956955"/>
            <a:ext cx="907183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6000" dirty="0"/>
              <a:t>Gracias por vuestra atención</a:t>
            </a:r>
            <a:endParaRPr lang="es-ES" sz="6000"/>
          </a:p>
        </p:txBody>
      </p:sp>
    </p:spTree>
    <p:extLst>
      <p:ext uri="{BB962C8B-B14F-4D97-AF65-F5344CB8AC3E}">
        <p14:creationId xmlns:p14="http://schemas.microsoft.com/office/powerpoint/2010/main" val="229088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7D22C-97E6-AEDB-87E9-7AA1A238C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724278"/>
            <a:ext cx="10035940" cy="10435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 err="1">
                <a:ea typeface="+mn-lt"/>
                <a:cs typeface="+mn-lt"/>
              </a:rPr>
              <a:t>InfluxDB</a:t>
            </a:r>
            <a:r>
              <a:rPr lang="es-ES" dirty="0">
                <a:ea typeface="+mn-lt"/>
                <a:cs typeface="+mn-lt"/>
              </a:rPr>
              <a:t> es una base de datos de </a:t>
            </a:r>
            <a:r>
              <a:rPr lang="es-ES" b="1" dirty="0">
                <a:ea typeface="+mn-lt"/>
                <a:cs typeface="+mn-lt"/>
              </a:rPr>
              <a:t>series temporales</a:t>
            </a:r>
            <a:r>
              <a:rPr lang="es-ES" dirty="0">
                <a:ea typeface="+mn-lt"/>
                <a:cs typeface="+mn-lt"/>
              </a:rPr>
              <a:t> de </a:t>
            </a:r>
            <a:r>
              <a:rPr lang="es-ES" b="1" dirty="0">
                <a:ea typeface="+mn-lt"/>
                <a:cs typeface="+mn-lt"/>
              </a:rPr>
              <a:t>código abierto</a:t>
            </a:r>
            <a:r>
              <a:rPr lang="es-ES" dirty="0">
                <a:ea typeface="+mn-lt"/>
                <a:cs typeface="+mn-lt"/>
              </a:rPr>
              <a:t> diseñada para almacenar, visualizar y analizar datos temporales.</a:t>
            </a:r>
          </a:p>
        </p:txBody>
      </p:sp>
      <p:pic>
        <p:nvPicPr>
          <p:cNvPr id="5" name="Marcador de contenido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7008C48-AA11-2DFA-9C28-67650873E6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776" b="4693"/>
          <a:stretch/>
        </p:blipFill>
        <p:spPr>
          <a:xfrm>
            <a:off x="3345078" y="3147506"/>
            <a:ext cx="5507182" cy="2645982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8E1AD65-A245-D863-136D-93823A705F33}"/>
              </a:ext>
            </a:extLst>
          </p:cNvPr>
          <p:cNvSpPr txBox="1"/>
          <p:nvPr/>
        </p:nvSpPr>
        <p:spPr>
          <a:xfrm>
            <a:off x="1140113" y="802407"/>
            <a:ext cx="9885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400" dirty="0"/>
              <a:t>¿Qué es </a:t>
            </a:r>
            <a:r>
              <a:rPr lang="es-ES" sz="5400" dirty="0" err="1"/>
              <a:t>InfluxDB</a:t>
            </a:r>
            <a:r>
              <a:rPr lang="es-ES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069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7D22C-97E6-AEDB-87E9-7AA1A238C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729941"/>
            <a:ext cx="9889117" cy="467316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9999"/>
              </a:lnSpc>
            </a:pPr>
            <a:r>
              <a:rPr lang="es-ES" b="1" dirty="0">
                <a:latin typeface="TW Cen MT"/>
                <a:ea typeface="+mn-lt"/>
                <a:cs typeface="+mn-lt"/>
              </a:rPr>
              <a:t>Manejo Eficiente de Grandes Volúmenes de Datos</a:t>
            </a:r>
            <a:r>
              <a:rPr lang="es-ES" dirty="0">
                <a:latin typeface="TW Cen MT"/>
                <a:ea typeface="+mn-lt"/>
                <a:cs typeface="+mn-lt"/>
              </a:rPr>
              <a:t>: Ideal para entornos donde se generan y recopilan datos de manera continua.</a:t>
            </a:r>
            <a:endParaRPr lang="es-ES" dirty="0">
              <a:solidFill>
                <a:srgbClr val="000000"/>
              </a:solidFill>
              <a:latin typeface="TW Cen MT"/>
              <a:ea typeface="+mn-lt"/>
              <a:cs typeface="+mn-lt"/>
            </a:endParaRPr>
          </a:p>
          <a:p>
            <a:pPr algn="just">
              <a:lnSpc>
                <a:spcPct val="109999"/>
              </a:lnSpc>
            </a:pPr>
            <a:r>
              <a:rPr lang="es-ES" b="1" dirty="0">
                <a:latin typeface="TW Cen MT"/>
                <a:ea typeface="+mn-lt"/>
                <a:cs typeface="+mn-lt"/>
              </a:rPr>
              <a:t>Disponibilidad Continua</a:t>
            </a:r>
            <a:r>
              <a:rPr lang="es-ES" dirty="0">
                <a:latin typeface="TW Cen MT"/>
                <a:ea typeface="+mn-lt"/>
                <a:cs typeface="+mn-lt"/>
              </a:rPr>
              <a:t>: Con opciones de replicación y tolerancia a fallos, garantiza que los datos estén siempre disponibles y seguros.</a:t>
            </a:r>
            <a:endParaRPr lang="es-ES" dirty="0">
              <a:latin typeface="TW Cen MT"/>
            </a:endParaRPr>
          </a:p>
          <a:p>
            <a:pPr algn="just">
              <a:lnSpc>
                <a:spcPct val="109999"/>
              </a:lnSpc>
            </a:pPr>
            <a:r>
              <a:rPr lang="es-ES" b="1" dirty="0">
                <a:latin typeface="TW Cen MT"/>
                <a:ea typeface="+mn-lt"/>
                <a:cs typeface="+mn-lt"/>
              </a:rPr>
              <a:t>Políticas de retención</a:t>
            </a:r>
            <a:r>
              <a:rPr lang="es-ES" dirty="0">
                <a:latin typeface="TW Cen MT"/>
                <a:ea typeface="+mn-lt"/>
                <a:cs typeface="+mn-lt"/>
              </a:rPr>
              <a:t>: Permite controlar cuánto tiempo se conservan los datos, optimizando así el espacio ocupado.</a:t>
            </a:r>
            <a:endParaRPr lang="es-ES" dirty="0">
              <a:latin typeface="TW Cen MT"/>
            </a:endParaRPr>
          </a:p>
          <a:p>
            <a:pPr algn="just"/>
            <a:r>
              <a:rPr lang="es-ES" b="1" dirty="0">
                <a:latin typeface="TW Cen MT"/>
                <a:ea typeface="+mn-lt"/>
                <a:cs typeface="Arial"/>
              </a:rPr>
              <a:t>Lenguaje de consulta sencillo:</a:t>
            </a:r>
            <a:r>
              <a:rPr lang="es-ES" dirty="0">
                <a:latin typeface="TW Cen MT"/>
                <a:ea typeface="+mn-lt"/>
                <a:cs typeface="Arial"/>
              </a:rPr>
              <a:t> Utiliza </a:t>
            </a:r>
            <a:r>
              <a:rPr lang="es-ES" dirty="0" err="1">
                <a:latin typeface="TW Cen MT"/>
                <a:ea typeface="+mn-lt"/>
                <a:cs typeface="Arial"/>
              </a:rPr>
              <a:t>InflixQL</a:t>
            </a:r>
            <a:r>
              <a:rPr lang="es-ES" dirty="0">
                <a:latin typeface="TW Cen MT"/>
                <a:ea typeface="+mn-lt"/>
                <a:cs typeface="Arial"/>
              </a:rPr>
              <a:t>, un lenguaje de consulta intuitivo y potente que facilita la manipulación y análisis de los datos.</a:t>
            </a:r>
            <a:endParaRPr lang="en-US" dirty="0">
              <a:latin typeface="TW Cen MT"/>
              <a:ea typeface="+mn-lt"/>
              <a:cs typeface="Arial"/>
            </a:endParaRPr>
          </a:p>
          <a:p>
            <a:pPr algn="just">
              <a:lnSpc>
                <a:spcPct val="109999"/>
              </a:lnSpc>
            </a:pPr>
            <a:r>
              <a:rPr lang="es-ES" b="1" dirty="0">
                <a:latin typeface="TW Cen MT"/>
                <a:ea typeface="+mn-lt"/>
                <a:cs typeface="+mn-lt"/>
              </a:rPr>
              <a:t>Integración con otras herramientas:</a:t>
            </a:r>
            <a:r>
              <a:rPr lang="es-ES" dirty="0">
                <a:latin typeface="TW Cen MT"/>
                <a:ea typeface="+mn-lt"/>
                <a:cs typeface="+mn-lt"/>
              </a:rPr>
              <a:t> Se integra fácilmente con herramientas de visualización y </a:t>
            </a:r>
            <a:r>
              <a:rPr lang="es-ES" dirty="0" err="1">
                <a:latin typeface="TW Cen MT"/>
                <a:ea typeface="+mn-lt"/>
                <a:cs typeface="+mn-lt"/>
              </a:rPr>
              <a:t>monitorzación</a:t>
            </a:r>
            <a:r>
              <a:rPr lang="es-ES" dirty="0">
                <a:latin typeface="TW Cen MT"/>
                <a:ea typeface="+mn-lt"/>
                <a:cs typeface="+mn-lt"/>
              </a:rPr>
              <a:t> como </a:t>
            </a:r>
            <a:r>
              <a:rPr lang="es-ES" dirty="0" err="1">
                <a:latin typeface="TW Cen MT"/>
                <a:ea typeface="+mn-lt"/>
                <a:cs typeface="+mn-lt"/>
              </a:rPr>
              <a:t>Grafana</a:t>
            </a:r>
            <a:r>
              <a:rPr lang="es-ES" dirty="0">
                <a:latin typeface="TW Cen MT"/>
                <a:ea typeface="+mn-lt"/>
                <a:cs typeface="+mn-lt"/>
              </a:rPr>
              <a:t> y </a:t>
            </a:r>
            <a:r>
              <a:rPr lang="es-ES" dirty="0" err="1">
                <a:latin typeface="TW Cen MT"/>
                <a:ea typeface="+mn-lt"/>
                <a:cs typeface="+mn-lt"/>
              </a:rPr>
              <a:t>Telegraf</a:t>
            </a:r>
            <a:r>
              <a:rPr lang="es-ES" dirty="0">
                <a:latin typeface="TW Cen MT"/>
                <a:ea typeface="+mn-lt"/>
                <a:cs typeface="+mn-lt"/>
              </a:rPr>
              <a:t>.</a:t>
            </a:r>
            <a:endParaRPr lang="es-ES" dirty="0">
              <a:latin typeface="TW Cen M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909A110-1413-B607-1F12-6BEAAEDF0235}"/>
              </a:ext>
            </a:extLst>
          </p:cNvPr>
          <p:cNvSpPr txBox="1"/>
          <p:nvPr/>
        </p:nvSpPr>
        <p:spPr>
          <a:xfrm>
            <a:off x="1140113" y="802407"/>
            <a:ext cx="9885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400" dirty="0"/>
              <a:t>Características clave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069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7D22C-97E6-AEDB-87E9-7AA1A238C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4683" y="2134032"/>
            <a:ext cx="4532026" cy="3761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800" dirty="0">
                <a:ea typeface="+mn-lt"/>
                <a:cs typeface="+mn-lt"/>
              </a:rPr>
              <a:t> R</a:t>
            </a:r>
            <a:endParaRPr lang="es-ES" sz="2800" dirty="0"/>
          </a:p>
          <a:p>
            <a:pPr algn="just"/>
            <a:r>
              <a:rPr lang="es-ES" sz="2800" dirty="0">
                <a:ea typeface="+mn-lt"/>
                <a:cs typeface="+mn-lt"/>
              </a:rPr>
              <a:t>Python</a:t>
            </a:r>
            <a:endParaRPr lang="es-ES" sz="2800" dirty="0"/>
          </a:p>
          <a:p>
            <a:pPr algn="just"/>
            <a:r>
              <a:rPr lang="es-ES" sz="2800" dirty="0">
                <a:ea typeface="+mn-lt"/>
                <a:cs typeface="+mn-lt"/>
              </a:rPr>
              <a:t>Java</a:t>
            </a:r>
            <a:endParaRPr lang="es-ES" sz="2800" dirty="0"/>
          </a:p>
          <a:p>
            <a:pPr algn="just"/>
            <a:r>
              <a:rPr lang="es-ES" sz="2800" dirty="0">
                <a:ea typeface="+mn-lt"/>
                <a:cs typeface="+mn-lt"/>
              </a:rPr>
              <a:t>JS</a:t>
            </a:r>
            <a:endParaRPr lang="es-ES" sz="2800" dirty="0"/>
          </a:p>
          <a:p>
            <a:pPr algn="just"/>
            <a:r>
              <a:rPr lang="es-ES" sz="2800" dirty="0">
                <a:ea typeface="+mn-lt"/>
                <a:cs typeface="+mn-lt"/>
              </a:rPr>
              <a:t>C#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013745-54D7-0F70-D855-1E1305D9A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24564" y="2134033"/>
            <a:ext cx="2693121" cy="3772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800" dirty="0">
                <a:latin typeface="TW Cen MT"/>
                <a:cs typeface="Arial"/>
              </a:rPr>
              <a:t>Swift</a:t>
            </a:r>
          </a:p>
          <a:p>
            <a:pPr algn="just"/>
            <a:r>
              <a:rPr lang="es-ES" sz="2800" dirty="0">
                <a:latin typeface="TW Cen MT"/>
                <a:cs typeface="Arial"/>
              </a:rPr>
              <a:t>Scala-logo</a:t>
            </a:r>
          </a:p>
          <a:p>
            <a:pPr algn="just"/>
            <a:r>
              <a:rPr lang="es-ES" sz="2800" dirty="0" err="1">
                <a:latin typeface="TW Cen MT"/>
                <a:cs typeface="Arial"/>
              </a:rPr>
              <a:t>Rubi</a:t>
            </a:r>
          </a:p>
          <a:p>
            <a:pPr algn="just"/>
            <a:r>
              <a:rPr lang="es-ES" sz="2800" err="1">
                <a:latin typeface="TW Cen MT"/>
                <a:cs typeface="Arial"/>
              </a:rPr>
              <a:t>Kotlin</a:t>
            </a:r>
            <a:endParaRPr lang="es-ES" sz="2800">
              <a:latin typeface="TW Cen MT"/>
              <a:cs typeface="Arial"/>
            </a:endParaRPr>
          </a:p>
          <a:p>
            <a:pPr algn="just"/>
            <a:r>
              <a:rPr lang="es-ES" sz="2800" dirty="0" err="1">
                <a:latin typeface="TW Cen MT"/>
                <a:cs typeface="Arial"/>
              </a:rPr>
              <a:t>etc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CDBD020-F7C1-3399-43B2-2E0C4F7BC5C9}"/>
              </a:ext>
            </a:extLst>
          </p:cNvPr>
          <p:cNvGrpSpPr/>
          <p:nvPr/>
        </p:nvGrpSpPr>
        <p:grpSpPr>
          <a:xfrm>
            <a:off x="7159535" y="2145293"/>
            <a:ext cx="3221171" cy="3232192"/>
            <a:chOff x="1548444" y="274930"/>
            <a:chExt cx="3221171" cy="3232192"/>
          </a:xfrm>
        </p:grpSpPr>
        <p:pic>
          <p:nvPicPr>
            <p:cNvPr id="9" name="Imagen 8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80E3205A-538C-E5F4-0692-D70C70E12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11" t="46805" r="63749" b="44006"/>
            <a:stretch/>
          </p:blipFill>
          <p:spPr>
            <a:xfrm>
              <a:off x="3806263" y="2546162"/>
              <a:ext cx="961566" cy="960960"/>
            </a:xfrm>
            <a:prstGeom prst="rect">
              <a:avLst/>
            </a:prstGeom>
          </p:spPr>
        </p:pic>
        <p:pic>
          <p:nvPicPr>
            <p:cNvPr id="10" name="Imagen 9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E9ED58D0-4751-B563-4D3F-B9ABE6E118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829" t="46510" r="75318" b="43230"/>
            <a:stretch/>
          </p:blipFill>
          <p:spPr>
            <a:xfrm>
              <a:off x="3807252" y="274930"/>
              <a:ext cx="962363" cy="941854"/>
            </a:xfrm>
            <a:prstGeom prst="rect">
              <a:avLst/>
            </a:prstGeom>
          </p:spPr>
        </p:pic>
        <p:pic>
          <p:nvPicPr>
            <p:cNvPr id="11" name="Imagen 10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1B5534AC-14E6-1FB9-56E7-ADCC2E7DD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008" t="46037" r="87216" b="43845"/>
            <a:stretch/>
          </p:blipFill>
          <p:spPr>
            <a:xfrm>
              <a:off x="1548444" y="1408883"/>
              <a:ext cx="946729" cy="936412"/>
            </a:xfrm>
            <a:prstGeom prst="rect">
              <a:avLst/>
            </a:prstGeom>
          </p:spPr>
        </p:pic>
        <p:pic>
          <p:nvPicPr>
            <p:cNvPr id="12" name="Imagen 11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A45EEADB-46D5-7F99-FABA-DD1BAF4494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072" t="46037" r="15057" b="43845"/>
            <a:stretch/>
          </p:blipFill>
          <p:spPr>
            <a:xfrm>
              <a:off x="1548444" y="277427"/>
              <a:ext cx="958275" cy="936412"/>
            </a:xfrm>
            <a:prstGeom prst="rect">
              <a:avLst/>
            </a:prstGeom>
          </p:spPr>
        </p:pic>
        <p:pic>
          <p:nvPicPr>
            <p:cNvPr id="13" name="Imagen 12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A4AE1A65-D5CD-19F0-C5CC-1C758591A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182" t="45990" r="26985" b="43439"/>
            <a:stretch/>
          </p:blipFill>
          <p:spPr>
            <a:xfrm>
              <a:off x="2669222" y="1369074"/>
              <a:ext cx="959270" cy="975956"/>
            </a:xfrm>
            <a:prstGeom prst="rect">
              <a:avLst/>
            </a:prstGeom>
          </p:spPr>
        </p:pic>
        <p:pic>
          <p:nvPicPr>
            <p:cNvPr id="14" name="Imagen 13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CE25C03C-5FD5-3CE1-87CC-C42367444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045" t="46374" r="63042" b="43541"/>
            <a:stretch/>
          </p:blipFill>
          <p:spPr>
            <a:xfrm>
              <a:off x="2681766" y="277428"/>
              <a:ext cx="963358" cy="934065"/>
            </a:xfrm>
            <a:prstGeom prst="rect">
              <a:avLst/>
            </a:prstGeom>
          </p:spPr>
        </p:pic>
        <p:pic>
          <p:nvPicPr>
            <p:cNvPr id="15" name="Imagen 14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4BB2E346-DA91-2BAF-0305-54EDAB918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3080" t="46398" r="51097" b="43469"/>
            <a:stretch/>
          </p:blipFill>
          <p:spPr>
            <a:xfrm>
              <a:off x="3808395" y="1364395"/>
              <a:ext cx="956573" cy="927733"/>
            </a:xfrm>
            <a:prstGeom prst="rect">
              <a:avLst/>
            </a:prstGeom>
          </p:spPr>
        </p:pic>
        <p:pic>
          <p:nvPicPr>
            <p:cNvPr id="16" name="Imagen 15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B5C8467D-802D-6D21-85AF-383508F6BC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4956" t="46206" r="38788" b="44486"/>
            <a:stretch/>
          </p:blipFill>
          <p:spPr>
            <a:xfrm>
              <a:off x="1552434" y="2541261"/>
              <a:ext cx="958996" cy="938557"/>
            </a:xfrm>
            <a:prstGeom prst="rect">
              <a:avLst/>
            </a:prstGeom>
          </p:spPr>
        </p:pic>
        <p:pic>
          <p:nvPicPr>
            <p:cNvPr id="17" name="Imagen 16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E2027EC1-2417-F1E8-8DBA-909A7B225D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424" t="46700" r="27462" b="44613"/>
            <a:stretch/>
          </p:blipFill>
          <p:spPr>
            <a:xfrm>
              <a:off x="2664198" y="2544954"/>
              <a:ext cx="958283" cy="953671"/>
            </a:xfrm>
            <a:prstGeom prst="rect">
              <a:avLst/>
            </a:prstGeom>
          </p:spPr>
        </p:pic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63D80182-8D2C-0810-10DF-2E3C1FD607CF}"/>
              </a:ext>
            </a:extLst>
          </p:cNvPr>
          <p:cNvSpPr txBox="1"/>
          <p:nvPr/>
        </p:nvSpPr>
        <p:spPr>
          <a:xfrm>
            <a:off x="1140113" y="802407"/>
            <a:ext cx="9885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400" dirty="0"/>
              <a:t>Compatibilidad</a:t>
            </a:r>
          </a:p>
        </p:txBody>
      </p:sp>
    </p:spTree>
    <p:extLst>
      <p:ext uri="{BB962C8B-B14F-4D97-AF65-F5344CB8AC3E}">
        <p14:creationId xmlns:p14="http://schemas.microsoft.com/office/powerpoint/2010/main" val="51617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CuadroTexto 792">
            <a:extLst>
              <a:ext uri="{FF2B5EF4-FFF2-40B4-BE49-F238E27FC236}">
                <a16:creationId xmlns:a16="http://schemas.microsoft.com/office/drawing/2014/main" id="{C8702368-EF39-031E-30E5-385A743827C8}"/>
              </a:ext>
            </a:extLst>
          </p:cNvPr>
          <p:cNvSpPr txBox="1"/>
          <p:nvPr/>
        </p:nvSpPr>
        <p:spPr>
          <a:xfrm>
            <a:off x="890459" y="4003885"/>
            <a:ext cx="10414362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200" dirty="0"/>
              <a:t>Aplicación Externa: Cualquier aplicación que interactúa con </a:t>
            </a:r>
            <a:r>
              <a:rPr lang="es-ES" sz="2200" dirty="0" err="1"/>
              <a:t>InfluxDB</a:t>
            </a:r>
            <a:r>
              <a:rPr lang="es-ES" sz="2200" dirty="0"/>
              <a:t> a través de HTTP.</a:t>
            </a:r>
          </a:p>
          <a:p>
            <a:pPr marL="285750" indent="-285750">
              <a:buFont typeface="Arial"/>
              <a:buChar char="•"/>
            </a:pPr>
            <a:r>
              <a:rPr lang="es-ES" sz="2200" dirty="0" err="1"/>
              <a:t>InfluxDB</a:t>
            </a:r>
            <a:r>
              <a:rPr lang="es-ES" sz="2200" dirty="0"/>
              <a:t> API: Interfaz de programación de aplicaciones proporcionada por </a:t>
            </a:r>
            <a:r>
              <a:rPr lang="es-ES" sz="2200" dirty="0" err="1"/>
              <a:t>InfluxDB</a:t>
            </a:r>
            <a:r>
              <a:rPr lang="es-ES" sz="2200" dirty="0"/>
              <a:t> para interactuar con la base de datos.</a:t>
            </a:r>
          </a:p>
          <a:p>
            <a:pPr marL="285750" indent="-285750">
              <a:buFont typeface="Arial"/>
              <a:buChar char="•"/>
            </a:pPr>
            <a:r>
              <a:rPr lang="es-ES" sz="2200" dirty="0" err="1"/>
              <a:t>InfluxDB</a:t>
            </a:r>
            <a:r>
              <a:rPr lang="es-ES" sz="2200" dirty="0"/>
              <a:t>: El servidor de base de datos que almacena los datos de series temporales y proporciona capacidades de consulta.</a:t>
            </a:r>
          </a:p>
          <a:p>
            <a:pPr marL="285750" indent="-285750">
              <a:buFont typeface="Arial"/>
              <a:buChar char="•"/>
            </a:pPr>
            <a:r>
              <a:rPr lang="es-ES" sz="2200" dirty="0"/>
              <a:t>Time-Series Data: Los datos de series temporales almacenados en </a:t>
            </a:r>
            <a:r>
              <a:rPr lang="es-ES" sz="2200" dirty="0" err="1"/>
              <a:t>InfluxDB</a:t>
            </a:r>
            <a:r>
              <a:rPr lang="es-ES" sz="2200" dirty="0"/>
              <a:t>, que pueden ser escritos desde aplicaciones externas y consultados según sea necesario.</a:t>
            </a:r>
          </a:p>
          <a:p>
            <a:pPr algn="l"/>
            <a:endParaRPr lang="es-ES" sz="2200" dirty="0"/>
          </a:p>
        </p:txBody>
      </p:sp>
      <p:sp>
        <p:nvSpPr>
          <p:cNvPr id="810" name="CuadroTexto 809">
            <a:extLst>
              <a:ext uri="{FF2B5EF4-FFF2-40B4-BE49-F238E27FC236}">
                <a16:creationId xmlns:a16="http://schemas.microsoft.com/office/drawing/2014/main" id="{5207FC85-0BDB-2A4C-4D92-2BD142EC8128}"/>
              </a:ext>
            </a:extLst>
          </p:cNvPr>
          <p:cNvSpPr txBox="1"/>
          <p:nvPr/>
        </p:nvSpPr>
        <p:spPr>
          <a:xfrm>
            <a:off x="3051399" y="2220125"/>
            <a:ext cx="8830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Söhne Mono"/>
              </a:rPr>
              <a:t>HTTP</a:t>
            </a:r>
            <a:endParaRPr lang="en-US"/>
          </a:p>
        </p:txBody>
      </p:sp>
      <p:sp>
        <p:nvSpPr>
          <p:cNvPr id="811" name="CuadroTexto 810">
            <a:extLst>
              <a:ext uri="{FF2B5EF4-FFF2-40B4-BE49-F238E27FC236}">
                <a16:creationId xmlns:a16="http://schemas.microsoft.com/office/drawing/2014/main" id="{668B76C2-DCAF-1250-CA77-B175211EA2C1}"/>
              </a:ext>
            </a:extLst>
          </p:cNvPr>
          <p:cNvSpPr txBox="1"/>
          <p:nvPr/>
        </p:nvSpPr>
        <p:spPr>
          <a:xfrm>
            <a:off x="5955188" y="2289397"/>
            <a:ext cx="20365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Söhne Mono"/>
              </a:rPr>
              <a:t>Read/Write Data</a:t>
            </a:r>
            <a:endParaRPr lang="en-US"/>
          </a:p>
        </p:txBody>
      </p:sp>
      <p:sp>
        <p:nvSpPr>
          <p:cNvPr id="820" name="CuadroTexto 819">
            <a:extLst>
              <a:ext uri="{FF2B5EF4-FFF2-40B4-BE49-F238E27FC236}">
                <a16:creationId xmlns:a16="http://schemas.microsoft.com/office/drawing/2014/main" id="{0062CDD1-0DE2-FBB4-A331-8AEF90DB6AFC}"/>
              </a:ext>
            </a:extLst>
          </p:cNvPr>
          <p:cNvSpPr txBox="1"/>
          <p:nvPr/>
        </p:nvSpPr>
        <p:spPr>
          <a:xfrm>
            <a:off x="9643635" y="1515851"/>
            <a:ext cx="1507836" cy="657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Söhne Mono"/>
              </a:rPr>
              <a:t>Data Storage</a:t>
            </a:r>
            <a:endParaRPr lang="en-US">
              <a:latin typeface="Tw Cen MT" panose="020B0602020104020603"/>
            </a:endParaRPr>
          </a:p>
          <a:p>
            <a:pPr algn="ctr"/>
            <a:r>
              <a:rPr lang="en-US" dirty="0">
                <a:latin typeface="Söhne Mono"/>
              </a:rPr>
              <a:t>&amp; Querying</a:t>
            </a:r>
            <a:endParaRPr lang="en-US" dirty="0"/>
          </a:p>
        </p:txBody>
      </p:sp>
      <p:pic>
        <p:nvPicPr>
          <p:cNvPr id="43" name="Gráfico 42" descr="Flecha lineal: recto con relleno sólido">
            <a:extLst>
              <a:ext uri="{FF2B5EF4-FFF2-40B4-BE49-F238E27FC236}">
                <a16:creationId xmlns:a16="http://schemas.microsoft.com/office/drawing/2014/main" id="{C2D12567-D9DA-4850-7C31-A07AA65E9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250710" y="2429163"/>
            <a:ext cx="1480128" cy="902855"/>
          </a:xfrm>
          <a:prstGeom prst="rect">
            <a:avLst/>
          </a:prstGeom>
        </p:spPr>
      </p:pic>
      <p:pic>
        <p:nvPicPr>
          <p:cNvPr id="44" name="Gráfico 43" descr="Transferencia con relleno sólido">
            <a:extLst>
              <a:ext uri="{FF2B5EF4-FFF2-40B4-BE49-F238E27FC236}">
                <a16:creationId xmlns:a16="http://schemas.microsoft.com/office/drawing/2014/main" id="{5EF10510-74F7-C506-E3B3-4402D2299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7585" y="2595129"/>
            <a:ext cx="1330037" cy="671947"/>
          </a:xfrm>
          <a:prstGeom prst="rect">
            <a:avLst/>
          </a:prstGeom>
        </p:spPr>
      </p:pic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D57509EF-B938-FC95-77A8-7AEFB15A7877}"/>
              </a:ext>
            </a:extLst>
          </p:cNvPr>
          <p:cNvSpPr/>
          <p:nvPr/>
        </p:nvSpPr>
        <p:spPr>
          <a:xfrm>
            <a:off x="998681" y="2291772"/>
            <a:ext cx="1662545" cy="1189181"/>
          </a:xfrm>
          <a:prstGeom prst="roundRect">
            <a:avLst/>
          </a:prstGeom>
          <a:solidFill>
            <a:srgbClr val="133C6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External</a:t>
            </a:r>
            <a:r>
              <a:rPr lang="es-ES" dirty="0"/>
              <a:t> </a:t>
            </a:r>
            <a:r>
              <a:rPr lang="es-ES" dirty="0" err="1"/>
              <a:t>Application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EDE255DD-8938-C566-71D8-5BF391033E45}"/>
              </a:ext>
            </a:extLst>
          </p:cNvPr>
          <p:cNvSpPr/>
          <p:nvPr/>
        </p:nvSpPr>
        <p:spPr>
          <a:xfrm>
            <a:off x="4416135" y="2291772"/>
            <a:ext cx="1662545" cy="1189181"/>
          </a:xfrm>
          <a:prstGeom prst="roundRect">
            <a:avLst/>
          </a:prstGeom>
          <a:solidFill>
            <a:srgbClr val="133C6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 err="1"/>
              <a:t>InfluxDB</a:t>
            </a:r>
            <a:r>
              <a:rPr lang="es-ES" dirty="0"/>
              <a:t> API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759128DB-A834-039E-179B-4FB74496A5C2}"/>
              </a:ext>
            </a:extLst>
          </p:cNvPr>
          <p:cNvSpPr/>
          <p:nvPr/>
        </p:nvSpPr>
        <p:spPr>
          <a:xfrm>
            <a:off x="7983679" y="2291772"/>
            <a:ext cx="1662545" cy="1189181"/>
          </a:xfrm>
          <a:prstGeom prst="roundRect">
            <a:avLst/>
          </a:prstGeom>
          <a:solidFill>
            <a:srgbClr val="133C6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 err="1"/>
              <a:t>InfluxDB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ABB54A85-C51B-5EE4-BA21-511EA5577890}"/>
              </a:ext>
            </a:extLst>
          </p:cNvPr>
          <p:cNvSpPr/>
          <p:nvPr/>
        </p:nvSpPr>
        <p:spPr>
          <a:xfrm>
            <a:off x="7983679" y="329044"/>
            <a:ext cx="1662545" cy="1189181"/>
          </a:xfrm>
          <a:prstGeom prst="roundRect">
            <a:avLst/>
          </a:prstGeom>
          <a:solidFill>
            <a:srgbClr val="133C6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Time-Series Data</a:t>
            </a:r>
          </a:p>
        </p:txBody>
      </p:sp>
      <p:pic>
        <p:nvPicPr>
          <p:cNvPr id="49" name="Gráfico 48" descr="Flecha lineal: recto con relleno sólido">
            <a:extLst>
              <a:ext uri="{FF2B5EF4-FFF2-40B4-BE49-F238E27FC236}">
                <a16:creationId xmlns:a16="http://schemas.microsoft.com/office/drawing/2014/main" id="{9C60F468-C64B-4A53-9138-3B643CEE8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456837" y="1516574"/>
            <a:ext cx="718129" cy="810491"/>
          </a:xfrm>
          <a:prstGeom prst="rect">
            <a:avLst/>
          </a:prstGeom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2ECFF377-FEB0-E97C-F499-E3822649CB66}"/>
              </a:ext>
            </a:extLst>
          </p:cNvPr>
          <p:cNvSpPr txBox="1"/>
          <p:nvPr/>
        </p:nvSpPr>
        <p:spPr>
          <a:xfrm>
            <a:off x="1140113" y="802407"/>
            <a:ext cx="9885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400" dirty="0"/>
              <a:t>Funcionamiento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617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Base de datos con relleno sólido">
            <a:extLst>
              <a:ext uri="{FF2B5EF4-FFF2-40B4-BE49-F238E27FC236}">
                <a16:creationId xmlns:a16="http://schemas.microsoft.com/office/drawing/2014/main" id="{F538E4FA-8D00-2F56-4A55-69C6C180D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2437" y="4461163"/>
            <a:ext cx="1168400" cy="1168400"/>
          </a:xfrm>
          <a:prstGeom prst="rect">
            <a:avLst/>
          </a:prstGeom>
        </p:spPr>
      </p:pic>
      <p:pic>
        <p:nvPicPr>
          <p:cNvPr id="3" name="Gráfico 2" descr="Presentación con gráfico circular con relleno sólido">
            <a:extLst>
              <a:ext uri="{FF2B5EF4-FFF2-40B4-BE49-F238E27FC236}">
                <a16:creationId xmlns:a16="http://schemas.microsoft.com/office/drawing/2014/main" id="{B5134634-CDF6-1210-8114-0475E57C6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4402" y="1856220"/>
            <a:ext cx="1087581" cy="1099126"/>
          </a:xfrm>
          <a:prstGeom prst="rect">
            <a:avLst/>
          </a:prstGeom>
        </p:spPr>
      </p:pic>
      <p:pic>
        <p:nvPicPr>
          <p:cNvPr id="4" name="Gráfico 3" descr="Documento con relleno sólido">
            <a:extLst>
              <a:ext uri="{FF2B5EF4-FFF2-40B4-BE49-F238E27FC236}">
                <a16:creationId xmlns:a16="http://schemas.microsoft.com/office/drawing/2014/main" id="{7F514FE6-6954-E1D1-A2B9-10B39A4BE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0005" y="1063914"/>
            <a:ext cx="983673" cy="983673"/>
          </a:xfrm>
          <a:prstGeom prst="rect">
            <a:avLst/>
          </a:prstGeom>
        </p:spPr>
      </p:pic>
      <p:pic>
        <p:nvPicPr>
          <p:cNvPr id="6" name="Gráfico 5" descr="Estadísticas con relleno sólido">
            <a:extLst>
              <a:ext uri="{FF2B5EF4-FFF2-40B4-BE49-F238E27FC236}">
                <a16:creationId xmlns:a16="http://schemas.microsoft.com/office/drawing/2014/main" id="{9AC5596E-C90A-72C0-F75C-5D2E8969FB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0891" y="2348346"/>
            <a:ext cx="1168399" cy="10760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00D4BFB-931E-FC86-B0CD-D7D86A9DF556}"/>
              </a:ext>
            </a:extLst>
          </p:cNvPr>
          <p:cNvSpPr txBox="1"/>
          <p:nvPr/>
        </p:nvSpPr>
        <p:spPr>
          <a:xfrm>
            <a:off x="1134339" y="3280839"/>
            <a:ext cx="18443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dirty="0"/>
              <a:t>Serie temporal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ECD89D-F3AD-6A0A-1F75-BB8671FBACFE}"/>
              </a:ext>
            </a:extLst>
          </p:cNvPr>
          <p:cNvSpPr txBox="1"/>
          <p:nvPr/>
        </p:nvSpPr>
        <p:spPr>
          <a:xfrm>
            <a:off x="3454975" y="2345657"/>
            <a:ext cx="18443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/>
              <a:t>Índice temporal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28F3119-4F7B-6420-7FE6-72C2419A9CA4}"/>
              </a:ext>
            </a:extLst>
          </p:cNvPr>
          <p:cNvSpPr txBox="1"/>
          <p:nvPr/>
        </p:nvSpPr>
        <p:spPr>
          <a:xfrm>
            <a:off x="3454975" y="2795928"/>
            <a:ext cx="22600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/>
              <a:t>Campos o variables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820B14-4A45-13AE-3CC9-C0CCE039BBBF}"/>
              </a:ext>
            </a:extLst>
          </p:cNvPr>
          <p:cNvSpPr txBox="1"/>
          <p:nvPr/>
        </p:nvSpPr>
        <p:spPr>
          <a:xfrm>
            <a:off x="3454974" y="3194247"/>
            <a:ext cx="29296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/>
              <a:t>Índices extra o tags (</a:t>
            </a:r>
            <a:r>
              <a:rPr lang="es-ES" sz="2000" dirty="0" err="1"/>
              <a:t>keys</a:t>
            </a:r>
            <a:r>
              <a:rPr lang="es-ES" sz="2000" dirty="0"/>
              <a:t>)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CB4C70-25BE-18B2-17D4-EFA9D0FE34A9}"/>
              </a:ext>
            </a:extLst>
          </p:cNvPr>
          <p:cNvSpPr txBox="1"/>
          <p:nvPr/>
        </p:nvSpPr>
        <p:spPr>
          <a:xfrm>
            <a:off x="7495885" y="5589930"/>
            <a:ext cx="18443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dirty="0" err="1"/>
              <a:t>DataBase</a:t>
            </a:r>
            <a:endParaRPr lang="es-ES" dirty="0" err="1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1A39D78-7F4E-7CC5-2D49-1F3EEC6B2B87}"/>
              </a:ext>
            </a:extLst>
          </p:cNvPr>
          <p:cNvSpPr txBox="1"/>
          <p:nvPr/>
        </p:nvSpPr>
        <p:spPr>
          <a:xfrm>
            <a:off x="4343974" y="5589927"/>
            <a:ext cx="271029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dirty="0" err="1"/>
              <a:t>Measurement</a:t>
            </a:r>
            <a:endParaRPr lang="es-ES" dirty="0" err="1"/>
          </a:p>
        </p:txBody>
      </p:sp>
      <p:pic>
        <p:nvPicPr>
          <p:cNvPr id="17" name="Gráfico 16" descr="Calendario con relleno sólido">
            <a:extLst>
              <a:ext uri="{FF2B5EF4-FFF2-40B4-BE49-F238E27FC236}">
                <a16:creationId xmlns:a16="http://schemas.microsoft.com/office/drawing/2014/main" id="{5F411D01-605A-711B-E339-4E3D6DE61A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78424" y="4508788"/>
            <a:ext cx="1041400" cy="1087580"/>
          </a:xfrm>
          <a:prstGeom prst="rect">
            <a:avLst/>
          </a:prstGeom>
        </p:spPr>
      </p:pic>
      <p:pic>
        <p:nvPicPr>
          <p:cNvPr id="18" name="Gráfico 17" descr="Ojo con relleno sólido">
            <a:extLst>
              <a:ext uri="{FF2B5EF4-FFF2-40B4-BE49-F238E27FC236}">
                <a16:creationId xmlns:a16="http://schemas.microsoft.com/office/drawing/2014/main" id="{0E5B92DC-ADFD-D73F-B16F-94D9E84E42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31118" y="2065483"/>
            <a:ext cx="914400" cy="914400"/>
          </a:xfrm>
          <a:prstGeom prst="rect">
            <a:avLst/>
          </a:prstGeom>
        </p:spPr>
      </p:pic>
      <p:pic>
        <p:nvPicPr>
          <p:cNvPr id="19" name="Gráfico 18" descr="Flecha: curva ligera con relleno sólido">
            <a:extLst>
              <a:ext uri="{FF2B5EF4-FFF2-40B4-BE49-F238E27FC236}">
                <a16:creationId xmlns:a16="http://schemas.microsoft.com/office/drawing/2014/main" id="{619102E3-C275-FF40-1FBF-2130777E62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7710" y="4645891"/>
            <a:ext cx="914400" cy="914400"/>
          </a:xfrm>
          <a:prstGeom prst="rect">
            <a:avLst/>
          </a:prstGeom>
        </p:spPr>
      </p:pic>
      <p:pic>
        <p:nvPicPr>
          <p:cNvPr id="20" name="Gráfico 19" descr="Estadísticas con relleno sólido">
            <a:extLst>
              <a:ext uri="{FF2B5EF4-FFF2-40B4-BE49-F238E27FC236}">
                <a16:creationId xmlns:a16="http://schemas.microsoft.com/office/drawing/2014/main" id="{923ADCF8-7739-D49B-620A-46B7C43F6F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7437" y="4287980"/>
            <a:ext cx="787400" cy="706583"/>
          </a:xfrm>
          <a:prstGeom prst="rect">
            <a:avLst/>
          </a:prstGeom>
        </p:spPr>
      </p:pic>
      <p:pic>
        <p:nvPicPr>
          <p:cNvPr id="21" name="Gráfico 20" descr="Estadísticas con relleno sólido">
            <a:extLst>
              <a:ext uri="{FF2B5EF4-FFF2-40B4-BE49-F238E27FC236}">
                <a16:creationId xmlns:a16="http://schemas.microsoft.com/office/drawing/2014/main" id="{A373DEA3-7B82-9F3D-94BD-E26A7F971E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3982" y="4414979"/>
            <a:ext cx="787400" cy="706583"/>
          </a:xfrm>
          <a:prstGeom prst="rect">
            <a:avLst/>
          </a:prstGeom>
        </p:spPr>
      </p:pic>
      <p:pic>
        <p:nvPicPr>
          <p:cNvPr id="22" name="Gráfico 21" descr="Estadísticas con relleno sólido">
            <a:extLst>
              <a:ext uri="{FF2B5EF4-FFF2-40B4-BE49-F238E27FC236}">
                <a16:creationId xmlns:a16="http://schemas.microsoft.com/office/drawing/2014/main" id="{FAB72FB4-FD7C-51A8-99BE-BB5900AF2F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94527" y="5003797"/>
            <a:ext cx="787400" cy="706583"/>
          </a:xfrm>
          <a:prstGeom prst="rect">
            <a:avLst/>
          </a:prstGeom>
        </p:spPr>
      </p:pic>
      <p:pic>
        <p:nvPicPr>
          <p:cNvPr id="23" name="Gráfico 22" descr="Flecha: curva ligera con relleno sólido">
            <a:extLst>
              <a:ext uri="{FF2B5EF4-FFF2-40B4-BE49-F238E27FC236}">
                <a16:creationId xmlns:a16="http://schemas.microsoft.com/office/drawing/2014/main" id="{B9C2D99C-5F80-F8C7-ECB9-7D18C5C0D0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39345" y="4668981"/>
            <a:ext cx="914400" cy="914400"/>
          </a:xfrm>
          <a:prstGeom prst="rect">
            <a:avLst/>
          </a:prstGeom>
        </p:spPr>
      </p:pic>
      <p:pic>
        <p:nvPicPr>
          <p:cNvPr id="24" name="Gráfico 23" descr="Flecha: curva ligera con relleno sólido">
            <a:extLst>
              <a:ext uri="{FF2B5EF4-FFF2-40B4-BE49-F238E27FC236}">
                <a16:creationId xmlns:a16="http://schemas.microsoft.com/office/drawing/2014/main" id="{2720D376-7B56-0E7D-7E9C-9F4B2E3DF8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>
            <a:off x="8317345" y="3375892"/>
            <a:ext cx="914400" cy="91440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4B6C1E9C-47B9-32C9-004C-9DE8100FB89B}"/>
              </a:ext>
            </a:extLst>
          </p:cNvPr>
          <p:cNvSpPr txBox="1"/>
          <p:nvPr/>
        </p:nvSpPr>
        <p:spPr>
          <a:xfrm>
            <a:off x="7761431" y="2790156"/>
            <a:ext cx="20291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dirty="0"/>
              <a:t>Uso de los datos</a:t>
            </a: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5AC397C-3532-819A-77AA-ADE9CF9EEA75}"/>
              </a:ext>
            </a:extLst>
          </p:cNvPr>
          <p:cNvSpPr txBox="1"/>
          <p:nvPr/>
        </p:nvSpPr>
        <p:spPr>
          <a:xfrm>
            <a:off x="1803975" y="5589928"/>
            <a:ext cx="202911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dirty="0"/>
              <a:t>Series temporales</a:t>
            </a:r>
          </a:p>
        </p:txBody>
      </p:sp>
      <p:pic>
        <p:nvPicPr>
          <p:cNvPr id="32" name="Gráfico 31" descr="Flechas de cheurón con relleno sólido">
            <a:extLst>
              <a:ext uri="{FF2B5EF4-FFF2-40B4-BE49-F238E27FC236}">
                <a16:creationId xmlns:a16="http://schemas.microsoft.com/office/drawing/2014/main" id="{CF6AB2A6-5DF9-61E0-DEC6-08D0E4AD47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>
            <a:off x="2860674" y="1902400"/>
            <a:ext cx="556491" cy="2138219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1E1F65B2-CCDE-AD94-0466-33403FF66BFC}"/>
              </a:ext>
            </a:extLst>
          </p:cNvPr>
          <p:cNvSpPr txBox="1"/>
          <p:nvPr/>
        </p:nvSpPr>
        <p:spPr>
          <a:xfrm>
            <a:off x="9561947" y="4585855"/>
            <a:ext cx="158865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TW Cen MT"/>
              </a:rPr>
              <a:t>Sharding</a:t>
            </a:r>
          </a:p>
          <a:p>
            <a:r>
              <a:rPr lang="en-US" sz="2200" dirty="0" err="1">
                <a:latin typeface="TW Cen MT"/>
              </a:rPr>
              <a:t>Compresión</a:t>
            </a:r>
            <a:endParaRPr lang="en-US" sz="2200">
              <a:latin typeface="TW Cen MT"/>
            </a:endParaRPr>
          </a:p>
        </p:txBody>
      </p:sp>
      <p:pic>
        <p:nvPicPr>
          <p:cNvPr id="34" name="Gráfico 33" descr="Flechas de cheurón con relleno sólido">
            <a:extLst>
              <a:ext uri="{FF2B5EF4-FFF2-40B4-BE49-F238E27FC236}">
                <a16:creationId xmlns:a16="http://schemas.microsoft.com/office/drawing/2014/main" id="{33A64585-8EBE-CAE1-65D5-9416269EA72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68219" y="3934400"/>
            <a:ext cx="556491" cy="2138219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647F56C4-AEDD-3760-F5DE-323123F81039}"/>
              </a:ext>
            </a:extLst>
          </p:cNvPr>
          <p:cNvSpPr txBox="1"/>
          <p:nvPr/>
        </p:nvSpPr>
        <p:spPr>
          <a:xfrm>
            <a:off x="1140113" y="802407"/>
            <a:ext cx="9885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400" dirty="0"/>
              <a:t>Estructura y organización</a:t>
            </a:r>
            <a:endParaRPr lang="es-ES" dirty="0" err="1"/>
          </a:p>
        </p:txBody>
      </p:sp>
    </p:spTree>
    <p:extLst>
      <p:ext uri="{BB962C8B-B14F-4D97-AF65-F5344CB8AC3E}">
        <p14:creationId xmlns:p14="http://schemas.microsoft.com/office/powerpoint/2010/main" val="43601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7D22C-97E6-AEDB-87E9-7AA1A238C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2955" y="2110942"/>
            <a:ext cx="4947662" cy="2929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Almacenamiento eficiente para grandes cantidades de datos de mediciones en tiempo real de sensores de barcos.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Permite realizar consultas rápidas sobre los datos.</a:t>
            </a:r>
          </a:p>
          <a:p>
            <a:endParaRPr lang="es-ES" dirty="0">
              <a:ea typeface="+mn-lt"/>
              <a:cs typeface="+mn-lt"/>
            </a:endParaRPr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3AC47C60-32FE-3013-C338-91380958C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36" y="4581238"/>
            <a:ext cx="997529" cy="951347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528010EB-7F22-E4CC-BBEC-3ECB295F6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51" t="686" r="204" b="549"/>
          <a:stretch/>
        </p:blipFill>
        <p:spPr>
          <a:xfrm>
            <a:off x="4606637" y="766167"/>
            <a:ext cx="3521833" cy="893582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DA705D95-792A-D8E5-0639-26005099DDA9}"/>
              </a:ext>
            </a:extLst>
          </p:cNvPr>
          <p:cNvSpPr txBox="1">
            <a:spLocks/>
          </p:cNvSpPr>
          <p:nvPr/>
        </p:nvSpPr>
        <p:spPr>
          <a:xfrm>
            <a:off x="6085174" y="2113251"/>
            <a:ext cx="4070208" cy="2941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ea typeface="+mn-lt"/>
                <a:cs typeface="+mn-lt"/>
              </a:rPr>
              <a:t>Junto a </a:t>
            </a:r>
            <a:r>
              <a:rPr lang="es-ES" dirty="0" err="1">
                <a:ea typeface="+mn-lt"/>
                <a:cs typeface="+mn-lt"/>
              </a:rPr>
              <a:t>Grafana</a:t>
            </a:r>
            <a:r>
              <a:rPr lang="es-ES" dirty="0">
                <a:ea typeface="+mn-lt"/>
                <a:cs typeface="+mn-lt"/>
              </a:rPr>
              <a:t> se consiguen paneles personalizados que permiten visualizaciones eficientes de las condiciones del barco en </a:t>
            </a:r>
            <a:r>
              <a:rPr lang="es-ES" dirty="0" err="1">
                <a:ea typeface="+mn-lt"/>
                <a:cs typeface="+mn-lt"/>
              </a:rPr>
              <a:t>Silecloud</a:t>
            </a:r>
            <a:r>
              <a:rPr lang="es-ES" dirty="0">
                <a:ea typeface="+mn-lt"/>
                <a:cs typeface="+mn-lt"/>
              </a:rPr>
              <a:t> y análisis en el momento.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A6E64B4-8FF4-B951-3E11-AEEF22BF6B38}"/>
              </a:ext>
            </a:extLst>
          </p:cNvPr>
          <p:cNvSpPr txBox="1"/>
          <p:nvPr/>
        </p:nvSpPr>
        <p:spPr>
          <a:xfrm>
            <a:off x="1140113" y="802407"/>
            <a:ext cx="9885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400" dirty="0" err="1"/>
              <a:t>InfluxDB</a:t>
            </a:r>
            <a:r>
              <a:rPr lang="es-ES" sz="5400" dirty="0"/>
              <a:t> 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461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7D22C-97E6-AEDB-87E9-7AA1A238C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59773" y="491746"/>
            <a:ext cx="5074661" cy="1231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Calibri" panose="020B0604020202020204" pitchFamily="34" charset="0"/>
              <a:buChar char="-"/>
            </a:pP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Influxdbclient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(versión actualizada)</a:t>
            </a:r>
          </a:p>
          <a:p>
            <a:pPr algn="just">
              <a:buFont typeface="Calibri" panose="020B0604020202020204" pitchFamily="34" charset="0"/>
              <a:buChar char="-"/>
            </a:pPr>
            <a:r>
              <a:rPr lang="es-ES" dirty="0" err="1">
                <a:solidFill>
                  <a:srgbClr val="FFFFFF"/>
                </a:solidFill>
                <a:ea typeface="+mn-lt"/>
                <a:cs typeface="+mn-lt"/>
              </a:rPr>
              <a:t>Influxdbr</a:t>
            </a:r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 (versión antigua, 2018)</a:t>
            </a:r>
          </a:p>
          <a:p>
            <a:pPr algn="just">
              <a:buFont typeface="Calibri" panose="020B0604020202020204" pitchFamily="34" charset="0"/>
              <a:buChar char="-"/>
            </a:pPr>
            <a:endParaRPr lang="es-ES" dirty="0">
              <a:ea typeface="+mn-lt"/>
              <a:cs typeface="+mn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8B5B323-53B7-C9BC-5D26-233F630F6700}"/>
              </a:ext>
            </a:extLst>
          </p:cNvPr>
          <p:cNvSpPr txBox="1"/>
          <p:nvPr/>
        </p:nvSpPr>
        <p:spPr>
          <a:xfrm>
            <a:off x="1140113" y="802407"/>
            <a:ext cx="9885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400" dirty="0" err="1"/>
              <a:t>InfluxDB</a:t>
            </a:r>
            <a:r>
              <a:rPr lang="es-ES" sz="5400" dirty="0"/>
              <a:t> en</a:t>
            </a:r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29E2A2B-46FF-17F5-621C-8E24A3444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426726"/>
              </p:ext>
            </p:extLst>
          </p:nvPr>
        </p:nvGraphicFramePr>
        <p:xfrm>
          <a:off x="1050636" y="1801090"/>
          <a:ext cx="10073692" cy="4752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846">
                  <a:extLst>
                    <a:ext uri="{9D8B030D-6E8A-4147-A177-3AD203B41FA5}">
                      <a16:colId xmlns:a16="http://schemas.microsoft.com/office/drawing/2014/main" val="4040824338"/>
                    </a:ext>
                  </a:extLst>
                </a:gridCol>
                <a:gridCol w="5036846">
                  <a:extLst>
                    <a:ext uri="{9D8B030D-6E8A-4147-A177-3AD203B41FA5}">
                      <a16:colId xmlns:a16="http://schemas.microsoft.com/office/drawing/2014/main" val="919168268"/>
                    </a:ext>
                  </a:extLst>
                </a:gridCol>
              </a:tblGrid>
              <a:tr h="389659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</a:rPr>
                        <a:t>FUNCIÓN</a:t>
                      </a:r>
                    </a:p>
                  </a:txBody>
                  <a:tcPr>
                    <a:solidFill>
                      <a:srgbClr val="2960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</a:rPr>
                        <a:t>DESCRIPCIÓN</a:t>
                      </a:r>
                    </a:p>
                  </a:txBody>
                  <a:tcPr>
                    <a:solidFill>
                      <a:srgbClr val="296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005411"/>
                  </a:ext>
                </a:extLst>
              </a:tr>
              <a:tr h="4585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 err="1">
                          <a:solidFill>
                            <a:schemeClr val="bg1"/>
                          </a:solidFill>
                          <a:latin typeface="Tw Cen MT"/>
                        </a:rPr>
                        <a:t>influx_connection</a:t>
                      </a: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()</a:t>
                      </a:r>
                      <a:endParaRPr lang="es-E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3D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Establece una conexión con una base de datos</a:t>
                      </a:r>
                      <a:endParaRPr lang="es-E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3D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903760"/>
                  </a:ext>
                </a:extLst>
              </a:tr>
              <a:tr h="4585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 err="1">
                          <a:solidFill>
                            <a:srgbClr val="000000"/>
                          </a:solidFill>
                          <a:latin typeface="Tw Cen MT"/>
                        </a:rPr>
                        <a:t>influx_create_database</a:t>
                      </a:r>
                      <a:r>
                        <a:rPr lang="es-ES" sz="2000" b="0" i="0" u="none" strike="noStrike" baseline="0" noProof="0" dirty="0">
                          <a:solidFill>
                            <a:srgbClr val="000000"/>
                          </a:solidFill>
                          <a:latin typeface="Tw Cen MT"/>
                        </a:rPr>
                        <a:t>()</a:t>
                      </a:r>
                      <a:endParaRPr lang="es-ES" dirty="0"/>
                    </a:p>
                  </a:txBody>
                  <a:tcPr>
                    <a:solidFill>
                      <a:srgbClr val="63D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Crear base de datos en </a:t>
                      </a:r>
                      <a:r>
                        <a:rPr lang="es-ES" sz="2000" b="0" i="0" u="none" strike="noStrike" baseline="0" noProof="0" dirty="0" err="1">
                          <a:solidFill>
                            <a:schemeClr val="bg1"/>
                          </a:solidFill>
                          <a:latin typeface="Tw Cen MT"/>
                        </a:rPr>
                        <a:t>Influx</a:t>
                      </a:r>
                    </a:p>
                  </a:txBody>
                  <a:tcPr>
                    <a:solidFill>
                      <a:srgbClr val="63D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2466"/>
                  </a:ext>
                </a:extLst>
              </a:tr>
              <a:tr h="4585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 err="1">
                          <a:solidFill>
                            <a:schemeClr val="bg1"/>
                          </a:solidFill>
                          <a:latin typeface="Tw Cen MT"/>
                        </a:rPr>
                        <a:t>influx_write</a:t>
                      </a: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()</a:t>
                      </a:r>
                      <a:endParaRPr lang="es-E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3D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Escribe puntos de datos en una base de datos</a:t>
                      </a:r>
                    </a:p>
                  </a:txBody>
                  <a:tcPr>
                    <a:solidFill>
                      <a:srgbClr val="63D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20315"/>
                  </a:ext>
                </a:extLst>
              </a:tr>
              <a:tr h="4585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 err="1">
                          <a:solidFill>
                            <a:schemeClr val="bg1"/>
                          </a:solidFill>
                          <a:latin typeface="Tw Cen MT"/>
                        </a:rPr>
                        <a:t>influx_query</a:t>
                      </a: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()</a:t>
                      </a:r>
                      <a:endParaRPr lang="es-E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3D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Ejecuta una consulta en una base de datos</a:t>
                      </a:r>
                      <a:endParaRPr lang="es-E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3D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747203"/>
                  </a:ext>
                </a:extLst>
              </a:tr>
              <a:tr h="7759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 err="1">
                          <a:solidFill>
                            <a:schemeClr val="bg1"/>
                          </a:solidFill>
                          <a:latin typeface="Tw Cen MT"/>
                        </a:rPr>
                        <a:t>influx_drop_database</a:t>
                      </a: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()</a:t>
                      </a:r>
                    </a:p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 err="1">
                          <a:solidFill>
                            <a:schemeClr val="bg1"/>
                          </a:solidFill>
                          <a:latin typeface="Tw Cen MT"/>
                        </a:rPr>
                        <a:t>influx_drop_measurement</a:t>
                      </a: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()</a:t>
                      </a:r>
                      <a:endParaRPr lang="es-E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3D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Elimina una base de datos</a:t>
                      </a:r>
                    </a:p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Elimina una medición específica</a:t>
                      </a:r>
                    </a:p>
                  </a:txBody>
                  <a:tcPr>
                    <a:solidFill>
                      <a:srgbClr val="63D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017238"/>
                  </a:ext>
                </a:extLst>
              </a:tr>
              <a:tr h="174625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 err="1">
                          <a:solidFill>
                            <a:schemeClr val="bg1"/>
                          </a:solidFill>
                          <a:latin typeface="Tw Cen MT"/>
                        </a:rPr>
                        <a:t>influx_show_databases</a:t>
                      </a: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()</a:t>
                      </a:r>
                    </a:p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 err="1">
                          <a:solidFill>
                            <a:schemeClr val="bg1"/>
                          </a:solidFill>
                          <a:latin typeface="Tw Cen MT"/>
                        </a:rPr>
                        <a:t>influx_show_measurements</a:t>
                      </a: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()</a:t>
                      </a:r>
                    </a:p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 err="1">
                          <a:solidFill>
                            <a:srgbClr val="000000"/>
                          </a:solidFill>
                          <a:latin typeface="Tw Cen MT"/>
                        </a:rPr>
                        <a:t>influx_show_field_keys</a:t>
                      </a:r>
                      <a:r>
                        <a:rPr lang="es-ES" sz="2000" b="0" i="0" u="none" strike="noStrike" baseline="0" noProof="0" dirty="0">
                          <a:solidFill>
                            <a:srgbClr val="000000"/>
                          </a:solidFill>
                          <a:latin typeface="Tw Cen MT"/>
                        </a:rPr>
                        <a:t>()</a:t>
                      </a:r>
                      <a:endParaRPr lang="es-ES" sz="2000"/>
                    </a:p>
                  </a:txBody>
                  <a:tcPr>
                    <a:solidFill>
                      <a:srgbClr val="63D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rgbClr val="000000"/>
                          </a:solidFill>
                          <a:latin typeface="Tw Cen MT"/>
                        </a:rPr>
                        <a:t>Obtiene una lista de las bases de datos disponibles en el servidor</a:t>
                      </a:r>
                    </a:p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rgbClr val="000000"/>
                          </a:solidFill>
                          <a:latin typeface="Tw Cen MT"/>
                        </a:rPr>
                        <a:t>Lista de las mediciones disponibles</a:t>
                      </a:r>
                    </a:p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rgbClr val="000000"/>
                          </a:solidFill>
                          <a:latin typeface="Tw Cen MT"/>
                        </a:rPr>
                        <a:t>Lista de los campos disponibles en una medición específica</a:t>
                      </a:r>
                    </a:p>
                  </a:txBody>
                  <a:tcPr>
                    <a:solidFill>
                      <a:srgbClr val="63D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819987"/>
                  </a:ext>
                </a:extLst>
              </a:tr>
            </a:tbl>
          </a:graphicData>
        </a:graphic>
      </p:graphicFrame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3944180A-25FA-158D-4C86-C1032B28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691" y="320963"/>
            <a:ext cx="1309255" cy="130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6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8B5B323-53B7-C9BC-5D26-233F630F6700}"/>
              </a:ext>
            </a:extLst>
          </p:cNvPr>
          <p:cNvSpPr txBox="1"/>
          <p:nvPr/>
        </p:nvSpPr>
        <p:spPr>
          <a:xfrm>
            <a:off x="1140113" y="802407"/>
            <a:ext cx="98857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400" dirty="0" err="1"/>
              <a:t>InfluxDB</a:t>
            </a:r>
            <a:r>
              <a:rPr lang="es-ES" sz="5400" dirty="0"/>
              <a:t> en</a:t>
            </a:r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29E2A2B-46FF-17F5-621C-8E24A3444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07500"/>
              </p:ext>
            </p:extLst>
          </p:nvPr>
        </p:nvGraphicFramePr>
        <p:xfrm>
          <a:off x="1053406" y="1853830"/>
          <a:ext cx="10073692" cy="4628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846">
                  <a:extLst>
                    <a:ext uri="{9D8B030D-6E8A-4147-A177-3AD203B41FA5}">
                      <a16:colId xmlns:a16="http://schemas.microsoft.com/office/drawing/2014/main" val="4040824338"/>
                    </a:ext>
                  </a:extLst>
                </a:gridCol>
                <a:gridCol w="5036846">
                  <a:extLst>
                    <a:ext uri="{9D8B030D-6E8A-4147-A177-3AD203B41FA5}">
                      <a16:colId xmlns:a16="http://schemas.microsoft.com/office/drawing/2014/main" val="919168268"/>
                    </a:ext>
                  </a:extLst>
                </a:gridCol>
              </a:tblGrid>
              <a:tr h="42715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solidFill>
                            <a:schemeClr val="tx1"/>
                          </a:solidFill>
                        </a:rPr>
                        <a:t>FUNCIÓN</a:t>
                      </a:r>
                    </a:p>
                  </a:txBody>
                  <a:tcPr>
                    <a:solidFill>
                      <a:srgbClr val="29608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000" b="1" i="0" u="none" strike="noStrike" noProof="0" dirty="0">
                          <a:solidFill>
                            <a:schemeClr val="tx1"/>
                          </a:solidFill>
                          <a:latin typeface="Tw Cen MT"/>
                        </a:rPr>
                        <a:t>DESCRIPCIÓN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96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005411"/>
                  </a:ext>
                </a:extLst>
              </a:tr>
              <a:tr h="6613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 err="1">
                          <a:solidFill>
                            <a:schemeClr val="bg1"/>
                          </a:solidFill>
                          <a:latin typeface="Tw Cen MT"/>
                        </a:rPr>
                        <a:t>ssh</a:t>
                      </a: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 </a:t>
                      </a:r>
                      <a:r>
                        <a:rPr lang="es-ES" sz="2000" b="0" i="0" u="none" strike="noStrike" baseline="0" noProof="0" dirty="0" err="1">
                          <a:solidFill>
                            <a:schemeClr val="bg1"/>
                          </a:solidFill>
                          <a:latin typeface="Tw Cen MT"/>
                        </a:rPr>
                        <a:t>usuario@IP</a:t>
                      </a: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 –i directorio/</a:t>
                      </a:r>
                      <a:r>
                        <a:rPr lang="es-ES" sz="2000" b="0" i="0" u="none" strike="noStrike" baseline="0" noProof="0" dirty="0" err="1">
                          <a:solidFill>
                            <a:schemeClr val="bg1"/>
                          </a:solidFill>
                          <a:latin typeface="Tw Cen MT"/>
                        </a:rPr>
                        <a:t>ssh</a:t>
                      </a: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/clave</a:t>
                      </a:r>
                    </a:p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 err="1">
                          <a:solidFill>
                            <a:schemeClr val="bg1"/>
                          </a:solidFill>
                          <a:latin typeface="Tw Cen MT"/>
                        </a:rPr>
                        <a:t>influx</a:t>
                      </a:r>
                      <a:endParaRPr lang="es-ES" sz="2000" b="0" i="0" u="none" strike="noStrike" baseline="0" noProof="0">
                        <a:solidFill>
                          <a:schemeClr val="bg1"/>
                        </a:solidFill>
                        <a:latin typeface="Tw Cen MT"/>
                      </a:endParaRPr>
                    </a:p>
                  </a:txBody>
                  <a:tcPr>
                    <a:solidFill>
                      <a:srgbClr val="63D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Establece una conexión con </a:t>
                      </a:r>
                      <a:r>
                        <a:rPr lang="es-ES" sz="2000" b="0" i="0" u="none" strike="noStrike" baseline="0" noProof="0" dirty="0" err="1">
                          <a:solidFill>
                            <a:schemeClr val="bg1"/>
                          </a:solidFill>
                          <a:latin typeface="Tw Cen MT"/>
                        </a:rPr>
                        <a:t>Influx</a:t>
                      </a: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 por medio de protocolo de SSH</a:t>
                      </a:r>
                      <a:endParaRPr lang="es-ES" sz="2000" dirty="0" err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63D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903760"/>
                  </a:ext>
                </a:extLst>
              </a:tr>
              <a:tr h="4271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rgbClr val="000000"/>
                          </a:solidFill>
                          <a:latin typeface="Tw Cen MT"/>
                        </a:rPr>
                        <a:t>CREATE DATABASE</a:t>
                      </a:r>
                      <a:endParaRPr lang="es-ES" dirty="0"/>
                    </a:p>
                  </a:txBody>
                  <a:tcPr>
                    <a:solidFill>
                      <a:srgbClr val="63D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Crear base de datos</a:t>
                      </a:r>
                    </a:p>
                  </a:txBody>
                  <a:tcPr>
                    <a:solidFill>
                      <a:srgbClr val="63D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20315"/>
                  </a:ext>
                </a:extLst>
              </a:tr>
              <a:tr h="4271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rgbClr val="000000"/>
                          </a:solidFill>
                          <a:latin typeface="Tw Cen MT"/>
                        </a:rPr>
                        <a:t>USE </a:t>
                      </a:r>
                      <a:r>
                        <a:rPr lang="es-ES" sz="2000" b="0" i="0" u="none" strike="noStrike" baseline="0" noProof="0" dirty="0" err="1">
                          <a:solidFill>
                            <a:srgbClr val="000000"/>
                          </a:solidFill>
                          <a:latin typeface="Tw Cen MT"/>
                        </a:rPr>
                        <a:t>nombre_database</a:t>
                      </a:r>
                    </a:p>
                  </a:txBody>
                  <a:tcPr>
                    <a:solidFill>
                      <a:srgbClr val="63D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Entrar en una base de datos concreta</a:t>
                      </a:r>
                    </a:p>
                  </a:txBody>
                  <a:tcPr>
                    <a:solidFill>
                      <a:srgbClr val="63D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70330"/>
                  </a:ext>
                </a:extLst>
              </a:tr>
              <a:tr h="4271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rgbClr val="000000"/>
                          </a:solidFill>
                          <a:latin typeface="Tw Cen MT"/>
                        </a:rPr>
                        <a:t>SELECT * FROM </a:t>
                      </a:r>
                      <a:r>
                        <a:rPr lang="es-ES" sz="2000" b="0" i="0" u="none" strike="noStrike" baseline="0" noProof="0" dirty="0" err="1">
                          <a:solidFill>
                            <a:srgbClr val="000000"/>
                          </a:solidFill>
                          <a:latin typeface="Tw Cen MT"/>
                        </a:rPr>
                        <a:t>nombre_medicion</a:t>
                      </a:r>
                      <a:endParaRPr lang="es-ES" dirty="0" err="1"/>
                    </a:p>
                  </a:txBody>
                  <a:tcPr>
                    <a:solidFill>
                      <a:srgbClr val="63D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Consulta en una base de datos</a:t>
                      </a:r>
                    </a:p>
                  </a:txBody>
                  <a:tcPr>
                    <a:solidFill>
                      <a:srgbClr val="63D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747203"/>
                  </a:ext>
                </a:extLst>
              </a:tr>
              <a:tr h="7302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rgbClr val="000000"/>
                          </a:solidFill>
                          <a:latin typeface="Tw Cen MT"/>
                        </a:rPr>
                        <a:t>DROP DATABASE</a:t>
                      </a:r>
                    </a:p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rgbClr val="000000"/>
                          </a:solidFill>
                          <a:latin typeface="Tw Cen MT"/>
                        </a:rPr>
                        <a:t>DROP MEASUREMENT</a:t>
                      </a:r>
                    </a:p>
                  </a:txBody>
                  <a:tcPr>
                    <a:solidFill>
                      <a:srgbClr val="63D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Elimina una base de datos</a:t>
                      </a:r>
                    </a:p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Elimina una medición específica</a:t>
                      </a:r>
                    </a:p>
                  </a:txBody>
                  <a:tcPr>
                    <a:solidFill>
                      <a:srgbClr val="63D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017238"/>
                  </a:ext>
                </a:extLst>
              </a:tr>
              <a:tr h="9783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SHOW DATABASES</a:t>
                      </a:r>
                    </a:p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chemeClr val="bg1"/>
                          </a:solidFill>
                          <a:latin typeface="Tw Cen MT"/>
                        </a:rPr>
                        <a:t>SHOW MEASUREMENTS</a:t>
                      </a:r>
                    </a:p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rgbClr val="000000"/>
                          </a:solidFill>
                          <a:latin typeface="Tw Cen MT"/>
                        </a:rPr>
                        <a:t>SHOW </a:t>
                      </a:r>
                      <a:r>
                        <a:rPr lang="es-ES" sz="2000" b="0" i="0" u="none" strike="noStrike" baseline="0" noProof="0" dirty="0" err="1">
                          <a:solidFill>
                            <a:srgbClr val="000000"/>
                          </a:solidFill>
                          <a:latin typeface="Tw Cen MT"/>
                        </a:rPr>
                        <a:t>fields</a:t>
                      </a:r>
                      <a:r>
                        <a:rPr lang="es-ES" sz="2000" b="0" i="0" u="none" strike="noStrike" baseline="0" noProof="0" dirty="0">
                          <a:solidFill>
                            <a:srgbClr val="000000"/>
                          </a:solidFill>
                          <a:latin typeface="Tw Cen MT"/>
                        </a:rPr>
                        <a:t> </a:t>
                      </a:r>
                      <a:r>
                        <a:rPr lang="es-ES" sz="2000" b="0" i="0" u="none" strike="noStrike" baseline="0" noProof="0" dirty="0" err="1">
                          <a:solidFill>
                            <a:srgbClr val="000000"/>
                          </a:solidFill>
                          <a:latin typeface="Tw Cen MT"/>
                        </a:rPr>
                        <a:t>keys</a:t>
                      </a:r>
                      <a:r>
                        <a:rPr lang="es-ES" sz="2000" b="0" i="0" u="none" strike="noStrike" baseline="0" noProof="0" dirty="0">
                          <a:solidFill>
                            <a:srgbClr val="000000"/>
                          </a:solidFill>
                          <a:latin typeface="Tw Cen MT"/>
                        </a:rPr>
                        <a:t> FROM </a:t>
                      </a:r>
                      <a:r>
                        <a:rPr lang="es-ES" sz="2000" b="0" i="0" u="none" strike="noStrike" baseline="0" noProof="0" dirty="0" err="1">
                          <a:solidFill>
                            <a:srgbClr val="000000"/>
                          </a:solidFill>
                          <a:latin typeface="Tw Cen MT"/>
                        </a:rPr>
                        <a:t>nombre_measurement</a:t>
                      </a:r>
                      <a:endParaRPr lang="es-ES" sz="2000" b="0" i="0" u="none" strike="noStrike" baseline="0" noProof="0">
                        <a:solidFill>
                          <a:srgbClr val="000000"/>
                        </a:solidFill>
                        <a:latin typeface="Tw Cen MT"/>
                      </a:endParaRPr>
                    </a:p>
                  </a:txBody>
                  <a:tcPr>
                    <a:solidFill>
                      <a:srgbClr val="63D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rgbClr val="000000"/>
                          </a:solidFill>
                          <a:latin typeface="Tw Cen MT"/>
                        </a:rPr>
                        <a:t>Muestra las bases de datos disponibles</a:t>
                      </a:r>
                      <a:endParaRPr lang="es-ES" dirty="0"/>
                    </a:p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rgbClr val="000000"/>
                          </a:solidFill>
                          <a:latin typeface="Tw Cen MT"/>
                        </a:rPr>
                        <a:t>Lista de las mediciones que hay</a:t>
                      </a:r>
                      <a:endParaRPr lang="es-ES" dirty="0"/>
                    </a:p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rgbClr val="000000"/>
                          </a:solidFill>
                          <a:latin typeface="Tw Cen MT"/>
                        </a:rPr>
                        <a:t>Lista de variables</a:t>
                      </a:r>
                    </a:p>
                  </a:txBody>
                  <a:tcPr>
                    <a:solidFill>
                      <a:srgbClr val="63D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819987"/>
                  </a:ext>
                </a:extLst>
              </a:tr>
              <a:tr h="4822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 err="1">
                          <a:solidFill>
                            <a:srgbClr val="000000"/>
                          </a:solidFill>
                          <a:latin typeface="Tw Cen MT"/>
                        </a:rPr>
                        <a:t>exit</a:t>
                      </a:r>
                    </a:p>
                  </a:txBody>
                  <a:tcPr>
                    <a:solidFill>
                      <a:srgbClr val="63D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000" b="0" i="0" u="none" strike="noStrike" baseline="0" noProof="0" dirty="0">
                          <a:solidFill>
                            <a:srgbClr val="000000"/>
                          </a:solidFill>
                          <a:latin typeface="Tw Cen MT"/>
                        </a:rPr>
                        <a:t>Salir de </a:t>
                      </a:r>
                      <a:r>
                        <a:rPr lang="es-ES" sz="2000" b="0" i="0" u="none" strike="noStrike" baseline="0" noProof="0" dirty="0" err="1">
                          <a:solidFill>
                            <a:srgbClr val="000000"/>
                          </a:solidFill>
                          <a:latin typeface="Tw Cen MT"/>
                        </a:rPr>
                        <a:t>Influx</a:t>
                      </a:r>
                    </a:p>
                  </a:txBody>
                  <a:tcPr>
                    <a:solidFill>
                      <a:srgbClr val="63D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271724"/>
                  </a:ext>
                </a:extLst>
              </a:tr>
            </a:tbl>
          </a:graphicData>
        </a:graphic>
      </p:graphicFrame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61056419-983C-9BB9-1282-112FD2831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091" y="-109681"/>
            <a:ext cx="4248728" cy="23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02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Panorámica</PresentationFormat>
  <Paragraphs>1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1221</cp:revision>
  <dcterms:created xsi:type="dcterms:W3CDTF">2024-04-21T16:38:38Z</dcterms:created>
  <dcterms:modified xsi:type="dcterms:W3CDTF">2024-04-23T21:53:30Z</dcterms:modified>
</cp:coreProperties>
</file>