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59" r:id="rId5"/>
    <p:sldId id="264" r:id="rId6"/>
    <p:sldId id="265" r:id="rId7"/>
    <p:sldId id="258" r:id="rId8"/>
    <p:sldId id="260" r:id="rId9"/>
    <p:sldId id="263" r:id="rId10"/>
    <p:sldId id="261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22032-FE5C-48A5-B0D0-8529649E30AF}" v="1572" dt="2024-04-21T19:40:15.782"/>
    <p1510:client id="{FB651DDF-D6F2-4140-9A83-E768A59470E4}" v="472" dt="2024-04-21T21:15:48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C8F384-E60D-4869-A0AB-58D88544EEE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8ACF9384-0FC7-40FB-97F8-022F40069751}">
      <dgm:prSet phldrT="[Texto]" phldr="0"/>
      <dgm:spPr/>
      <dgm:t>
        <a:bodyPr/>
        <a:lstStyle/>
        <a:p>
          <a:r>
            <a:rPr lang="es-ES" dirty="0">
              <a:latin typeface="Calibri"/>
              <a:cs typeface="Calibri"/>
            </a:rPr>
            <a:t>Time-Series Data | | (</a:t>
          </a:r>
          <a:r>
            <a:rPr lang="es-ES" dirty="0" err="1">
              <a:latin typeface="Calibri"/>
              <a:cs typeface="Calibri"/>
            </a:rPr>
            <a:t>Stored</a:t>
          </a:r>
          <a:r>
            <a:rPr lang="es-ES" dirty="0">
              <a:latin typeface="Calibri"/>
              <a:cs typeface="Calibri"/>
            </a:rPr>
            <a:t> Data)</a:t>
          </a:r>
          <a:endParaRPr lang="es-ES" dirty="0"/>
        </a:p>
      </dgm:t>
    </dgm:pt>
    <dgm:pt modelId="{8D0F8F45-BA38-4C4F-8F4A-D7CB0DDD0F70}" type="parTrans" cxnId="{682C2CB5-F795-4FC4-B512-C6E518E3B35F}">
      <dgm:prSet/>
      <dgm:spPr/>
    </dgm:pt>
    <dgm:pt modelId="{24C50A1E-DA16-4C0B-8B2C-6AD56FE27B92}" type="sibTrans" cxnId="{682C2CB5-F795-4FC4-B512-C6E518E3B35F}">
      <dgm:prSet/>
      <dgm:spPr/>
      <dgm:t>
        <a:bodyPr/>
        <a:lstStyle/>
        <a:p>
          <a:endParaRPr lang="es-ES"/>
        </a:p>
      </dgm:t>
    </dgm:pt>
    <dgm:pt modelId="{7A8E11BB-5970-45C4-B1E3-332492F34C58}">
      <dgm:prSet phldr="0"/>
      <dgm:spPr/>
      <dgm:t>
        <a:bodyPr/>
        <a:lstStyle/>
        <a:p>
          <a:pPr rtl="0"/>
          <a:r>
            <a:rPr lang="es-ES" dirty="0" err="1">
              <a:latin typeface="Calibri"/>
              <a:cs typeface="Calibri"/>
            </a:rPr>
            <a:t>External</a:t>
          </a:r>
          <a:r>
            <a:rPr lang="es-ES" dirty="0">
              <a:latin typeface="Calibri"/>
              <a:cs typeface="Calibri"/>
            </a:rPr>
            <a:t> </a:t>
          </a:r>
          <a:r>
            <a:rPr lang="es-ES" dirty="0" err="1">
              <a:latin typeface="Calibri"/>
              <a:cs typeface="Calibri"/>
            </a:rPr>
            <a:t>Application</a:t>
          </a:r>
          <a:endParaRPr lang="en-US" dirty="0" err="1">
            <a:latin typeface="Calibri"/>
            <a:cs typeface="Calibri"/>
          </a:endParaRPr>
        </a:p>
      </dgm:t>
    </dgm:pt>
    <dgm:pt modelId="{F4E03CB3-E18F-4B1A-ABDD-9B9806E000C1}" type="parTrans" cxnId="{BBA1A103-6B05-4BC4-930C-F9A54CE5D5E9}">
      <dgm:prSet/>
      <dgm:spPr/>
    </dgm:pt>
    <dgm:pt modelId="{5074CA16-E1B3-4171-95FF-66EAAD2A7861}" type="sibTrans" cxnId="{BBA1A103-6B05-4BC4-930C-F9A54CE5D5E9}">
      <dgm:prSet/>
      <dgm:spPr/>
      <dgm:t>
        <a:bodyPr/>
        <a:lstStyle/>
        <a:p>
          <a:endParaRPr lang="es-ES"/>
        </a:p>
      </dgm:t>
    </dgm:pt>
    <dgm:pt modelId="{26576408-E4C9-4CCC-9EBE-44AE1A7BCA68}">
      <dgm:prSet phldr="0"/>
      <dgm:spPr/>
      <dgm:t>
        <a:bodyPr/>
        <a:lstStyle/>
        <a:p>
          <a:pPr rtl="0"/>
          <a:r>
            <a:rPr lang="es-ES" dirty="0" err="1">
              <a:latin typeface="Calibri"/>
              <a:cs typeface="Calibri"/>
            </a:rPr>
            <a:t>InfluxDB</a:t>
          </a:r>
          <a:r>
            <a:rPr lang="es-ES" dirty="0">
              <a:latin typeface="Calibri"/>
              <a:cs typeface="Calibri"/>
            </a:rPr>
            <a:t> API</a:t>
          </a:r>
        </a:p>
      </dgm:t>
    </dgm:pt>
    <dgm:pt modelId="{F0254F60-B672-42B5-91A0-00DCA9FFA4B7}" type="parTrans" cxnId="{78ED3C66-1038-42BF-8EED-60BFD7172CAE}">
      <dgm:prSet/>
      <dgm:spPr/>
    </dgm:pt>
    <dgm:pt modelId="{53F325AA-82ED-4D3B-9EBE-76AB37F8E189}" type="sibTrans" cxnId="{78ED3C66-1038-42BF-8EED-60BFD7172CAE}">
      <dgm:prSet/>
      <dgm:spPr/>
      <dgm:t>
        <a:bodyPr/>
        <a:lstStyle/>
        <a:p>
          <a:endParaRPr lang="es-ES"/>
        </a:p>
      </dgm:t>
    </dgm:pt>
    <dgm:pt modelId="{10E25216-3E68-4CB2-AC3E-6F62388FF88A}">
      <dgm:prSet phldr="0"/>
      <dgm:spPr/>
      <dgm:t>
        <a:bodyPr/>
        <a:lstStyle/>
        <a:p>
          <a:pPr rtl="0"/>
          <a:r>
            <a:rPr lang="es-ES" err="1">
              <a:latin typeface="Calibri"/>
              <a:cs typeface="Calibri"/>
            </a:rPr>
            <a:t>InfluxDB</a:t>
          </a:r>
          <a:endParaRPr lang="es-ES" err="1">
            <a:latin typeface="Tw Cen MT"/>
            <a:cs typeface="Calibri"/>
          </a:endParaRPr>
        </a:p>
      </dgm:t>
    </dgm:pt>
    <dgm:pt modelId="{1D219703-4128-4BBD-ACA9-5B635C336347}" type="parTrans" cxnId="{A746574A-2DDC-4F84-9ED0-924AF20175DB}">
      <dgm:prSet/>
      <dgm:spPr/>
    </dgm:pt>
    <dgm:pt modelId="{809E6204-0FFF-46F9-88D7-3FFEE73BC0DA}" type="sibTrans" cxnId="{A746574A-2DDC-4F84-9ED0-924AF20175DB}">
      <dgm:prSet/>
      <dgm:spPr/>
      <dgm:t>
        <a:bodyPr/>
        <a:lstStyle/>
        <a:p>
          <a:endParaRPr lang="es-ES"/>
        </a:p>
      </dgm:t>
    </dgm:pt>
    <dgm:pt modelId="{519C6E71-2829-40A7-8ECC-CC6F2375DC8C}" type="pres">
      <dgm:prSet presAssocID="{22C8F384-E60D-4869-A0AB-58D88544EEE1}" presName="Name0" presStyleCnt="0">
        <dgm:presLayoutVars>
          <dgm:dir/>
          <dgm:resizeHandles val="exact"/>
        </dgm:presLayoutVars>
      </dgm:prSet>
      <dgm:spPr/>
    </dgm:pt>
    <dgm:pt modelId="{0DDE866D-C695-4BCE-AE4B-3B8FFFFA1D46}" type="pres">
      <dgm:prSet presAssocID="{7A8E11BB-5970-45C4-B1E3-332492F34C58}" presName="node" presStyleLbl="node1" presStyleIdx="0" presStyleCnt="4">
        <dgm:presLayoutVars>
          <dgm:bulletEnabled val="1"/>
        </dgm:presLayoutVars>
      </dgm:prSet>
      <dgm:spPr/>
    </dgm:pt>
    <dgm:pt modelId="{8FC30D43-8215-4930-B58D-EC5AD685FD75}" type="pres">
      <dgm:prSet presAssocID="{5074CA16-E1B3-4171-95FF-66EAAD2A7861}" presName="sibTrans" presStyleLbl="sibTrans2D1" presStyleIdx="0" presStyleCnt="3"/>
      <dgm:spPr/>
    </dgm:pt>
    <dgm:pt modelId="{0CBECA92-9679-4573-BCB5-937D878F5072}" type="pres">
      <dgm:prSet presAssocID="{5074CA16-E1B3-4171-95FF-66EAAD2A7861}" presName="connectorText" presStyleLbl="sibTrans2D1" presStyleIdx="0" presStyleCnt="3"/>
      <dgm:spPr/>
    </dgm:pt>
    <dgm:pt modelId="{3F3BFE36-3131-45D8-98AE-576623D59E54}" type="pres">
      <dgm:prSet presAssocID="{26576408-E4C9-4CCC-9EBE-44AE1A7BCA68}" presName="node" presStyleLbl="node1" presStyleIdx="1" presStyleCnt="4">
        <dgm:presLayoutVars>
          <dgm:bulletEnabled val="1"/>
        </dgm:presLayoutVars>
      </dgm:prSet>
      <dgm:spPr/>
    </dgm:pt>
    <dgm:pt modelId="{169A888A-C9B3-4AB3-9C77-0D9B16D9231B}" type="pres">
      <dgm:prSet presAssocID="{53F325AA-82ED-4D3B-9EBE-76AB37F8E189}" presName="sibTrans" presStyleLbl="sibTrans2D1" presStyleIdx="1" presStyleCnt="3"/>
      <dgm:spPr/>
    </dgm:pt>
    <dgm:pt modelId="{2DCBC260-67B9-4116-AA27-D76785AD0935}" type="pres">
      <dgm:prSet presAssocID="{53F325AA-82ED-4D3B-9EBE-76AB37F8E189}" presName="connectorText" presStyleLbl="sibTrans2D1" presStyleIdx="1" presStyleCnt="3"/>
      <dgm:spPr/>
    </dgm:pt>
    <dgm:pt modelId="{588ABF57-8B3B-4590-BD7E-1C33B999CB47}" type="pres">
      <dgm:prSet presAssocID="{10E25216-3E68-4CB2-AC3E-6F62388FF88A}" presName="node" presStyleLbl="node1" presStyleIdx="2" presStyleCnt="4">
        <dgm:presLayoutVars>
          <dgm:bulletEnabled val="1"/>
        </dgm:presLayoutVars>
      </dgm:prSet>
      <dgm:spPr/>
    </dgm:pt>
    <dgm:pt modelId="{658B5FDA-C1D3-4EC4-8D0B-CB1EF0BFF2CE}" type="pres">
      <dgm:prSet presAssocID="{809E6204-0FFF-46F9-88D7-3FFEE73BC0DA}" presName="sibTrans" presStyleLbl="sibTrans2D1" presStyleIdx="2" presStyleCnt="3"/>
      <dgm:spPr/>
    </dgm:pt>
    <dgm:pt modelId="{FD701D6E-A00B-44F4-AE8C-76F5060D10BA}" type="pres">
      <dgm:prSet presAssocID="{809E6204-0FFF-46F9-88D7-3FFEE73BC0DA}" presName="connectorText" presStyleLbl="sibTrans2D1" presStyleIdx="2" presStyleCnt="3"/>
      <dgm:spPr/>
    </dgm:pt>
    <dgm:pt modelId="{72CD182B-339F-48BD-A7BA-3C60445F1DB7}" type="pres">
      <dgm:prSet presAssocID="{8ACF9384-0FC7-40FB-97F8-022F40069751}" presName="node" presStyleLbl="node1" presStyleIdx="3" presStyleCnt="4">
        <dgm:presLayoutVars>
          <dgm:bulletEnabled val="1"/>
        </dgm:presLayoutVars>
      </dgm:prSet>
      <dgm:spPr/>
    </dgm:pt>
  </dgm:ptLst>
  <dgm:cxnLst>
    <dgm:cxn modelId="{BBA1A103-6B05-4BC4-930C-F9A54CE5D5E9}" srcId="{22C8F384-E60D-4869-A0AB-58D88544EEE1}" destId="{7A8E11BB-5970-45C4-B1E3-332492F34C58}" srcOrd="0" destOrd="0" parTransId="{F4E03CB3-E18F-4B1A-ABDD-9B9806E000C1}" sibTransId="{5074CA16-E1B3-4171-95FF-66EAAD2A7861}"/>
    <dgm:cxn modelId="{53E1F407-E754-4E7A-BB51-57CD5AE12E80}" type="presOf" srcId="{809E6204-0FFF-46F9-88D7-3FFEE73BC0DA}" destId="{658B5FDA-C1D3-4EC4-8D0B-CB1EF0BFF2CE}" srcOrd="0" destOrd="0" presId="urn:microsoft.com/office/officeart/2005/8/layout/process1"/>
    <dgm:cxn modelId="{43CDCD26-01E7-43C6-9E43-66513C082D36}" type="presOf" srcId="{8ACF9384-0FC7-40FB-97F8-022F40069751}" destId="{72CD182B-339F-48BD-A7BA-3C60445F1DB7}" srcOrd="0" destOrd="0" presId="urn:microsoft.com/office/officeart/2005/8/layout/process1"/>
    <dgm:cxn modelId="{78ED3C66-1038-42BF-8EED-60BFD7172CAE}" srcId="{22C8F384-E60D-4869-A0AB-58D88544EEE1}" destId="{26576408-E4C9-4CCC-9EBE-44AE1A7BCA68}" srcOrd="1" destOrd="0" parTransId="{F0254F60-B672-42B5-91A0-00DCA9FFA4B7}" sibTransId="{53F325AA-82ED-4D3B-9EBE-76AB37F8E189}"/>
    <dgm:cxn modelId="{385F8C67-42DF-4CE7-AA67-D7F6ECDDA30B}" type="presOf" srcId="{809E6204-0FFF-46F9-88D7-3FFEE73BC0DA}" destId="{FD701D6E-A00B-44F4-AE8C-76F5060D10BA}" srcOrd="1" destOrd="0" presId="urn:microsoft.com/office/officeart/2005/8/layout/process1"/>
    <dgm:cxn modelId="{383AF467-84AA-4417-B5AC-49E5A5993DA1}" type="presOf" srcId="{7A8E11BB-5970-45C4-B1E3-332492F34C58}" destId="{0DDE866D-C695-4BCE-AE4B-3B8FFFFA1D46}" srcOrd="0" destOrd="0" presId="urn:microsoft.com/office/officeart/2005/8/layout/process1"/>
    <dgm:cxn modelId="{A746574A-2DDC-4F84-9ED0-924AF20175DB}" srcId="{22C8F384-E60D-4869-A0AB-58D88544EEE1}" destId="{10E25216-3E68-4CB2-AC3E-6F62388FF88A}" srcOrd="2" destOrd="0" parTransId="{1D219703-4128-4BBD-ACA9-5B635C336347}" sibTransId="{809E6204-0FFF-46F9-88D7-3FFEE73BC0DA}"/>
    <dgm:cxn modelId="{0E3DD96A-E9DB-4F29-9C0F-3759B3F45812}" type="presOf" srcId="{53F325AA-82ED-4D3B-9EBE-76AB37F8E189}" destId="{169A888A-C9B3-4AB3-9C77-0D9B16D9231B}" srcOrd="0" destOrd="0" presId="urn:microsoft.com/office/officeart/2005/8/layout/process1"/>
    <dgm:cxn modelId="{0700564B-22F1-4432-A715-CB9BC2FEC7F2}" type="presOf" srcId="{26576408-E4C9-4CCC-9EBE-44AE1A7BCA68}" destId="{3F3BFE36-3131-45D8-98AE-576623D59E54}" srcOrd="0" destOrd="0" presId="urn:microsoft.com/office/officeart/2005/8/layout/process1"/>
    <dgm:cxn modelId="{C63F8B51-97B3-44AA-BA6F-10B6E618D513}" type="presOf" srcId="{10E25216-3E68-4CB2-AC3E-6F62388FF88A}" destId="{588ABF57-8B3B-4590-BD7E-1C33B999CB47}" srcOrd="0" destOrd="0" presId="urn:microsoft.com/office/officeart/2005/8/layout/process1"/>
    <dgm:cxn modelId="{21216958-E46B-451D-94CC-87E8711F9086}" type="presOf" srcId="{22C8F384-E60D-4869-A0AB-58D88544EEE1}" destId="{519C6E71-2829-40A7-8ECC-CC6F2375DC8C}" srcOrd="0" destOrd="0" presId="urn:microsoft.com/office/officeart/2005/8/layout/process1"/>
    <dgm:cxn modelId="{0BE1589B-37E2-4471-9C7C-DF1FA08255C0}" type="presOf" srcId="{5074CA16-E1B3-4171-95FF-66EAAD2A7861}" destId="{8FC30D43-8215-4930-B58D-EC5AD685FD75}" srcOrd="0" destOrd="0" presId="urn:microsoft.com/office/officeart/2005/8/layout/process1"/>
    <dgm:cxn modelId="{682C2CB5-F795-4FC4-B512-C6E518E3B35F}" srcId="{22C8F384-E60D-4869-A0AB-58D88544EEE1}" destId="{8ACF9384-0FC7-40FB-97F8-022F40069751}" srcOrd="3" destOrd="0" parTransId="{8D0F8F45-BA38-4C4F-8F4A-D7CB0DDD0F70}" sibTransId="{24C50A1E-DA16-4C0B-8B2C-6AD56FE27B92}"/>
    <dgm:cxn modelId="{FE99F0CE-61FE-4DB8-B8A4-9DCC3403FC15}" type="presOf" srcId="{5074CA16-E1B3-4171-95FF-66EAAD2A7861}" destId="{0CBECA92-9679-4573-BCB5-937D878F5072}" srcOrd="1" destOrd="0" presId="urn:microsoft.com/office/officeart/2005/8/layout/process1"/>
    <dgm:cxn modelId="{09E8CDF2-FB1E-48D5-893A-A2D7D3284522}" type="presOf" srcId="{53F325AA-82ED-4D3B-9EBE-76AB37F8E189}" destId="{2DCBC260-67B9-4116-AA27-D76785AD0935}" srcOrd="1" destOrd="0" presId="urn:microsoft.com/office/officeart/2005/8/layout/process1"/>
    <dgm:cxn modelId="{D825F7E0-6ABE-44FB-9AE3-D89B58744E8D}" type="presParOf" srcId="{519C6E71-2829-40A7-8ECC-CC6F2375DC8C}" destId="{0DDE866D-C695-4BCE-AE4B-3B8FFFFA1D46}" srcOrd="0" destOrd="0" presId="urn:microsoft.com/office/officeart/2005/8/layout/process1"/>
    <dgm:cxn modelId="{4F632055-0F98-48C8-885F-2DF17EDAE212}" type="presParOf" srcId="{519C6E71-2829-40A7-8ECC-CC6F2375DC8C}" destId="{8FC30D43-8215-4930-B58D-EC5AD685FD75}" srcOrd="1" destOrd="0" presId="urn:microsoft.com/office/officeart/2005/8/layout/process1"/>
    <dgm:cxn modelId="{1A1D822E-575E-4438-A321-DFE241E27E1C}" type="presParOf" srcId="{8FC30D43-8215-4930-B58D-EC5AD685FD75}" destId="{0CBECA92-9679-4573-BCB5-937D878F5072}" srcOrd="0" destOrd="0" presId="urn:microsoft.com/office/officeart/2005/8/layout/process1"/>
    <dgm:cxn modelId="{16CCEB9C-86C0-40F8-A0CB-3C7049643BFC}" type="presParOf" srcId="{519C6E71-2829-40A7-8ECC-CC6F2375DC8C}" destId="{3F3BFE36-3131-45D8-98AE-576623D59E54}" srcOrd="2" destOrd="0" presId="urn:microsoft.com/office/officeart/2005/8/layout/process1"/>
    <dgm:cxn modelId="{8D2E7B35-4DFD-4A73-B2C3-54CD7D84BA2B}" type="presParOf" srcId="{519C6E71-2829-40A7-8ECC-CC6F2375DC8C}" destId="{169A888A-C9B3-4AB3-9C77-0D9B16D9231B}" srcOrd="3" destOrd="0" presId="urn:microsoft.com/office/officeart/2005/8/layout/process1"/>
    <dgm:cxn modelId="{B7F61055-3E1A-4385-91B8-A45798F6E9D7}" type="presParOf" srcId="{169A888A-C9B3-4AB3-9C77-0D9B16D9231B}" destId="{2DCBC260-67B9-4116-AA27-D76785AD0935}" srcOrd="0" destOrd="0" presId="urn:microsoft.com/office/officeart/2005/8/layout/process1"/>
    <dgm:cxn modelId="{A522D137-9075-4395-9008-18FC45823374}" type="presParOf" srcId="{519C6E71-2829-40A7-8ECC-CC6F2375DC8C}" destId="{588ABF57-8B3B-4590-BD7E-1C33B999CB47}" srcOrd="4" destOrd="0" presId="urn:microsoft.com/office/officeart/2005/8/layout/process1"/>
    <dgm:cxn modelId="{C16822F8-F292-49C2-BF52-CA757C948336}" type="presParOf" srcId="{519C6E71-2829-40A7-8ECC-CC6F2375DC8C}" destId="{658B5FDA-C1D3-4EC4-8D0B-CB1EF0BFF2CE}" srcOrd="5" destOrd="0" presId="urn:microsoft.com/office/officeart/2005/8/layout/process1"/>
    <dgm:cxn modelId="{CD8D0E39-36C3-49D5-B4DC-29FC00B5B61C}" type="presParOf" srcId="{658B5FDA-C1D3-4EC4-8D0B-CB1EF0BFF2CE}" destId="{FD701D6E-A00B-44F4-AE8C-76F5060D10BA}" srcOrd="0" destOrd="0" presId="urn:microsoft.com/office/officeart/2005/8/layout/process1"/>
    <dgm:cxn modelId="{517BDAF6-1E6B-4CF2-8206-D0735C25244B}" type="presParOf" srcId="{519C6E71-2829-40A7-8ECC-CC6F2375DC8C}" destId="{72CD182B-339F-48BD-A7BA-3C60445F1DB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E866D-C695-4BCE-AE4B-3B8FFFFA1D46}">
      <dsp:nvSpPr>
        <dsp:cNvPr id="0" name=""/>
        <dsp:cNvSpPr/>
      </dsp:nvSpPr>
      <dsp:spPr>
        <a:xfrm>
          <a:off x="4574" y="1811078"/>
          <a:ext cx="2000011" cy="1200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>
              <a:latin typeface="Calibri"/>
              <a:cs typeface="Calibri"/>
            </a:rPr>
            <a:t>External</a:t>
          </a:r>
          <a:r>
            <a:rPr lang="es-ES" sz="1700" kern="1200" dirty="0">
              <a:latin typeface="Calibri"/>
              <a:cs typeface="Calibri"/>
            </a:rPr>
            <a:t> </a:t>
          </a:r>
          <a:r>
            <a:rPr lang="es-ES" sz="1700" kern="1200" dirty="0" err="1">
              <a:latin typeface="Calibri"/>
              <a:cs typeface="Calibri"/>
            </a:rPr>
            <a:t>Application</a:t>
          </a:r>
          <a:endParaRPr lang="en-US" sz="1700" kern="1200" dirty="0" err="1">
            <a:latin typeface="Calibri"/>
            <a:cs typeface="Calibri"/>
          </a:endParaRPr>
        </a:p>
      </dsp:txBody>
      <dsp:txXfrm>
        <a:off x="39721" y="1846225"/>
        <a:ext cx="1929717" cy="1129712"/>
      </dsp:txXfrm>
    </dsp:sp>
    <dsp:sp modelId="{8FC30D43-8215-4930-B58D-EC5AD685FD75}">
      <dsp:nvSpPr>
        <dsp:cNvPr id="0" name=""/>
        <dsp:cNvSpPr/>
      </dsp:nvSpPr>
      <dsp:spPr>
        <a:xfrm>
          <a:off x="2204586" y="2163080"/>
          <a:ext cx="424002" cy="496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2204586" y="2262280"/>
        <a:ext cx="296801" cy="297602"/>
      </dsp:txXfrm>
    </dsp:sp>
    <dsp:sp modelId="{3F3BFE36-3131-45D8-98AE-576623D59E54}">
      <dsp:nvSpPr>
        <dsp:cNvPr id="0" name=""/>
        <dsp:cNvSpPr/>
      </dsp:nvSpPr>
      <dsp:spPr>
        <a:xfrm>
          <a:off x="2804589" y="1811078"/>
          <a:ext cx="2000011" cy="1200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>
              <a:latin typeface="Calibri"/>
              <a:cs typeface="Calibri"/>
            </a:rPr>
            <a:t>InfluxDB</a:t>
          </a:r>
          <a:r>
            <a:rPr lang="es-ES" sz="1700" kern="1200" dirty="0">
              <a:latin typeface="Calibri"/>
              <a:cs typeface="Calibri"/>
            </a:rPr>
            <a:t> API</a:t>
          </a:r>
        </a:p>
      </dsp:txBody>
      <dsp:txXfrm>
        <a:off x="2839736" y="1846225"/>
        <a:ext cx="1929717" cy="1129712"/>
      </dsp:txXfrm>
    </dsp:sp>
    <dsp:sp modelId="{169A888A-C9B3-4AB3-9C77-0D9B16D9231B}">
      <dsp:nvSpPr>
        <dsp:cNvPr id="0" name=""/>
        <dsp:cNvSpPr/>
      </dsp:nvSpPr>
      <dsp:spPr>
        <a:xfrm>
          <a:off x="5004601" y="2163080"/>
          <a:ext cx="424002" cy="496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5004601" y="2262280"/>
        <a:ext cx="296801" cy="297602"/>
      </dsp:txXfrm>
    </dsp:sp>
    <dsp:sp modelId="{588ABF57-8B3B-4590-BD7E-1C33B999CB47}">
      <dsp:nvSpPr>
        <dsp:cNvPr id="0" name=""/>
        <dsp:cNvSpPr/>
      </dsp:nvSpPr>
      <dsp:spPr>
        <a:xfrm>
          <a:off x="5604605" y="1811078"/>
          <a:ext cx="2000011" cy="1200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err="1">
              <a:latin typeface="Calibri"/>
              <a:cs typeface="Calibri"/>
            </a:rPr>
            <a:t>InfluxDB</a:t>
          </a:r>
          <a:endParaRPr lang="es-ES" sz="1700" kern="1200" err="1">
            <a:latin typeface="Tw Cen MT"/>
            <a:cs typeface="Calibri"/>
          </a:endParaRPr>
        </a:p>
      </dsp:txBody>
      <dsp:txXfrm>
        <a:off x="5639752" y="1846225"/>
        <a:ext cx="1929717" cy="1129712"/>
      </dsp:txXfrm>
    </dsp:sp>
    <dsp:sp modelId="{658B5FDA-C1D3-4EC4-8D0B-CB1EF0BFF2CE}">
      <dsp:nvSpPr>
        <dsp:cNvPr id="0" name=""/>
        <dsp:cNvSpPr/>
      </dsp:nvSpPr>
      <dsp:spPr>
        <a:xfrm>
          <a:off x="7804617" y="2163080"/>
          <a:ext cx="424002" cy="49600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7804617" y="2262280"/>
        <a:ext cx="296801" cy="297602"/>
      </dsp:txXfrm>
    </dsp:sp>
    <dsp:sp modelId="{72CD182B-339F-48BD-A7BA-3C60445F1DB7}">
      <dsp:nvSpPr>
        <dsp:cNvPr id="0" name=""/>
        <dsp:cNvSpPr/>
      </dsp:nvSpPr>
      <dsp:spPr>
        <a:xfrm>
          <a:off x="8404620" y="1811078"/>
          <a:ext cx="2000011" cy="1200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Calibri"/>
              <a:cs typeface="Calibri"/>
            </a:rPr>
            <a:t>Time-Series Data | | (</a:t>
          </a:r>
          <a:r>
            <a:rPr lang="es-ES" sz="1700" kern="1200" dirty="0" err="1">
              <a:latin typeface="Calibri"/>
              <a:cs typeface="Calibri"/>
            </a:rPr>
            <a:t>Stored</a:t>
          </a:r>
          <a:r>
            <a:rPr lang="es-ES" sz="1700" kern="1200" dirty="0">
              <a:latin typeface="Calibri"/>
              <a:cs typeface="Calibri"/>
            </a:rPr>
            <a:t> Data)</a:t>
          </a:r>
          <a:endParaRPr lang="es-ES" sz="1700" kern="1200" dirty="0"/>
        </a:p>
      </dsp:txBody>
      <dsp:txXfrm>
        <a:off x="8439767" y="1846225"/>
        <a:ext cx="1929717" cy="1129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21/04/2024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21/04/2024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04BD53-CC95-0224-D98A-EAB034F86F6E}"/>
              </a:ext>
            </a:extLst>
          </p:cNvPr>
          <p:cNvSpPr txBox="1"/>
          <p:nvPr/>
        </p:nvSpPr>
        <p:spPr>
          <a:xfrm>
            <a:off x="1881908" y="3515591"/>
            <a:ext cx="87832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Maria</a:t>
            </a:r>
            <a:r>
              <a:rPr lang="es-ES" sz="3600" dirty="0">
                <a:solidFill>
                  <a:schemeClr val="tx2"/>
                </a:solidFill>
              </a:rPr>
              <a:t> del Carmen </a:t>
            </a:r>
            <a:r>
              <a:rPr lang="es-ES" sz="3600" dirty="0" err="1">
                <a:solidFill>
                  <a:schemeClr val="tx2"/>
                </a:solidFill>
              </a:rPr>
              <a:t>Martinez</a:t>
            </a:r>
            <a:r>
              <a:rPr lang="es-ES" sz="3600" dirty="0">
                <a:solidFill>
                  <a:schemeClr val="tx2"/>
                </a:solidFill>
              </a:rPr>
              <a:t> Caro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5EA51D-2759-14AB-1EC7-D8A86817B63D}"/>
              </a:ext>
            </a:extLst>
          </p:cNvPr>
          <p:cNvSpPr txBox="1"/>
          <p:nvPr/>
        </p:nvSpPr>
        <p:spPr>
          <a:xfrm>
            <a:off x="1887680" y="2078181"/>
            <a:ext cx="50713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800" dirty="0" err="1"/>
              <a:t>InfluxDB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166207" cy="11633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 err="1"/>
              <a:t>InfluxDB</a:t>
            </a:r>
            <a:r>
              <a:rPr lang="es-ES" dirty="0"/>
              <a:t> es una potente base de datos de series temporales.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1252680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Conclusión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79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174551"/>
            <a:ext cx="10035940" cy="1666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 err="1">
                <a:ea typeface="+mn-lt"/>
                <a:cs typeface="+mn-lt"/>
              </a:rPr>
              <a:t>InfluxDB</a:t>
            </a:r>
            <a:r>
              <a:rPr lang="es-ES" dirty="0">
                <a:ea typeface="+mn-lt"/>
                <a:cs typeface="+mn-lt"/>
              </a:rPr>
              <a:t> es una base de datos de </a:t>
            </a:r>
            <a:r>
              <a:rPr lang="es-ES" b="1" dirty="0">
                <a:ea typeface="+mn-lt"/>
                <a:cs typeface="+mn-lt"/>
              </a:rPr>
              <a:t>series temporales</a:t>
            </a:r>
            <a:r>
              <a:rPr lang="es-ES" dirty="0">
                <a:ea typeface="+mn-lt"/>
                <a:cs typeface="+mn-lt"/>
              </a:rPr>
              <a:t> de </a:t>
            </a:r>
            <a:r>
              <a:rPr lang="es-ES" b="1" dirty="0">
                <a:ea typeface="+mn-lt"/>
                <a:cs typeface="+mn-lt"/>
              </a:rPr>
              <a:t>código abierto</a:t>
            </a:r>
            <a:r>
              <a:rPr lang="es-ES" dirty="0">
                <a:ea typeface="+mn-lt"/>
                <a:cs typeface="+mn-lt"/>
              </a:rPr>
              <a:t> diseñada para almacenar, visualizar y analizar datos temporales.</a:t>
            </a:r>
            <a:endParaRPr lang="es-ES" dirty="0"/>
          </a:p>
        </p:txBody>
      </p:sp>
      <p:pic>
        <p:nvPicPr>
          <p:cNvPr id="5" name="Marcador de contenido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7008C48-AA11-2DFA-9C28-67650873E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76" b="4693"/>
          <a:stretch/>
        </p:blipFill>
        <p:spPr>
          <a:xfrm>
            <a:off x="3345078" y="3424597"/>
            <a:ext cx="5507182" cy="2645982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1252680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¿Qué es </a:t>
            </a:r>
            <a:r>
              <a:rPr lang="es-ES" sz="5400" dirty="0" err="1"/>
              <a:t>InfluxDB</a:t>
            </a:r>
            <a:r>
              <a:rPr lang="es-E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069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20732"/>
            <a:ext cx="10166207" cy="38662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s-ES" dirty="0"/>
              <a:t>Optimizado para </a:t>
            </a:r>
            <a:r>
              <a:rPr lang="es-ES" b="1" dirty="0"/>
              <a:t>manejar grandes volúmenes de datos</a:t>
            </a:r>
            <a:r>
              <a:rPr lang="es-ES" dirty="0"/>
              <a:t>. Lo que lo hace ideal para entornos donde se generan y recopilan datos de manera continua.</a:t>
            </a:r>
          </a:p>
          <a:p>
            <a:pPr algn="just"/>
            <a:r>
              <a:rPr lang="es-ES" b="1" dirty="0"/>
              <a:t>Alta disponibilidad</a:t>
            </a:r>
            <a:r>
              <a:rPr lang="es-ES" dirty="0"/>
              <a:t>. Ofrece opciones para la replicación y la tolerancia a fallos.</a:t>
            </a:r>
          </a:p>
          <a:p>
            <a:pPr algn="just"/>
            <a:r>
              <a:rPr lang="es-ES" b="1" dirty="0"/>
              <a:t>Lenguaje de consulta sencillo.</a:t>
            </a:r>
            <a:r>
              <a:rPr lang="es-ES" dirty="0"/>
              <a:t> Utiliza </a:t>
            </a:r>
            <a:r>
              <a:rPr lang="es-ES" err="1"/>
              <a:t>InflixQL</a:t>
            </a:r>
            <a:r>
              <a:rPr lang="es-ES" dirty="0"/>
              <a:t>, un lenguaje de consulta intuitivo y potente que facilita la manipulación y análisis de los datos.</a:t>
            </a:r>
          </a:p>
          <a:p>
            <a:pPr algn="just"/>
            <a:r>
              <a:rPr lang="es-ES" b="1" dirty="0"/>
              <a:t>Integración con otras herramientas</a:t>
            </a:r>
            <a:r>
              <a:rPr lang="es-ES" dirty="0"/>
              <a:t>. Se integra fácilmente con herramientas de visualización y </a:t>
            </a:r>
            <a:r>
              <a:rPr lang="es-ES" dirty="0" err="1"/>
              <a:t>monitorzación</a:t>
            </a:r>
            <a:r>
              <a:rPr lang="es-ES" dirty="0"/>
              <a:t> como </a:t>
            </a:r>
            <a:r>
              <a:rPr lang="es-ES" dirty="0" err="1"/>
              <a:t>Grafana</a:t>
            </a:r>
            <a:r>
              <a:rPr lang="es-ES" dirty="0"/>
              <a:t> y </a:t>
            </a:r>
            <a:r>
              <a:rPr lang="es-ES" dirty="0" err="1"/>
              <a:t>Telegraf</a:t>
            </a:r>
            <a:r>
              <a:rPr lang="es-ES" dirty="0"/>
              <a:t>.</a:t>
            </a:r>
          </a:p>
          <a:p>
            <a:pPr algn="just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1252680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Características clave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22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180214"/>
            <a:ext cx="4543572" cy="38649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s-ES" dirty="0">
                <a:ea typeface="+mn-lt"/>
                <a:cs typeface="+mn-lt"/>
              </a:rPr>
              <a:t>Almacén de datos único para todos los datos de series temporales</a:t>
            </a:r>
            <a:endParaRPr lang="es-ES"/>
          </a:p>
          <a:p>
            <a:pPr algn="just"/>
            <a:r>
              <a:rPr lang="es-ES" dirty="0">
                <a:ea typeface="+mn-lt"/>
                <a:cs typeface="+mn-lt"/>
              </a:rPr>
              <a:t>Soporte SQL nativo</a:t>
            </a:r>
            <a:endParaRPr lang="es-ES" dirty="0"/>
          </a:p>
          <a:p>
            <a:pPr algn="just"/>
            <a:r>
              <a:rPr lang="es-ES" dirty="0">
                <a:ea typeface="+mn-lt"/>
                <a:cs typeface="+mn-lt"/>
              </a:rPr>
              <a:t>Consultas</a:t>
            </a:r>
            <a:endParaRPr lang="es-ES" dirty="0"/>
          </a:p>
          <a:p>
            <a:pPr algn="just"/>
            <a:r>
              <a:rPr lang="es-ES" dirty="0">
                <a:ea typeface="+mn-lt"/>
                <a:cs typeface="+mn-lt"/>
              </a:rPr>
              <a:t>Sin límite de cardinalidad</a:t>
            </a:r>
            <a:endParaRPr lang="es-ES" dirty="0"/>
          </a:p>
          <a:p>
            <a:pPr algn="just"/>
            <a:r>
              <a:rPr lang="es-ES" dirty="0">
                <a:ea typeface="+mn-lt"/>
                <a:cs typeface="+mn-lt"/>
              </a:rPr>
              <a:t>Abierto e interoperable con ecosistemas de datos</a:t>
            </a:r>
            <a:endParaRPr lang="es-ES" dirty="0"/>
          </a:p>
          <a:p>
            <a:pPr algn="just"/>
            <a:r>
              <a:rPr lang="es-ES" dirty="0">
                <a:ea typeface="+mn-lt"/>
                <a:cs typeface="+mn-lt"/>
              </a:rPr>
              <a:t>Compresión de datos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1252680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¿Qué es </a:t>
            </a:r>
            <a:r>
              <a:rPr lang="es-ES" sz="5400" dirty="0" err="1"/>
              <a:t>InfluxDB</a:t>
            </a:r>
            <a:r>
              <a:rPr lang="es-ES" sz="5400" dirty="0"/>
              <a:t>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F5FC6E-F3BC-81FC-4636-07F62A3E3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69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20732"/>
            <a:ext cx="10166207" cy="386629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s-ES" dirty="0"/>
              <a:t>Los datos de las series temporales son una secuencia de puntos que contienen </a:t>
            </a:r>
            <a:r>
              <a:rPr lang="es-ES" b="1" dirty="0"/>
              <a:t>campos </a:t>
            </a:r>
            <a:r>
              <a:rPr lang="es-ES" dirty="0"/>
              <a:t>(valores numéricos) y </a:t>
            </a:r>
            <a:r>
              <a:rPr lang="es-ES" b="1" dirty="0"/>
              <a:t>etiquetas </a:t>
            </a:r>
            <a:r>
              <a:rPr lang="es-ES" dirty="0"/>
              <a:t>(metadatos) con una marca de tiempo.</a:t>
            </a:r>
          </a:p>
          <a:p>
            <a:pPr algn="just"/>
            <a:r>
              <a:rPr lang="es-ES" dirty="0"/>
              <a:t>Se distinguen mediciones. Una </a:t>
            </a:r>
            <a:r>
              <a:rPr lang="es-ES" b="1" dirty="0"/>
              <a:t>medición </a:t>
            </a:r>
            <a:r>
              <a:rPr lang="es-ES" dirty="0"/>
              <a:t>es una colección de series relacionadas.</a:t>
            </a:r>
          </a:p>
          <a:p>
            <a:pPr algn="just"/>
            <a:r>
              <a:rPr lang="es-ES" dirty="0"/>
              <a:t>Cada serie dentro de una medición tiene una </a:t>
            </a:r>
            <a:r>
              <a:rPr lang="es-ES" b="1" dirty="0"/>
              <a:t>clave de serie</a:t>
            </a:r>
            <a:r>
              <a:rPr lang="es-ES" dirty="0"/>
              <a:t> única basada en sus etiquetas.</a:t>
            </a:r>
          </a:p>
          <a:p>
            <a:pPr algn="just"/>
            <a:r>
              <a:rPr lang="es-ES" dirty="0" err="1"/>
              <a:t>InfluxDB</a:t>
            </a:r>
            <a:r>
              <a:rPr lang="es-ES" dirty="0"/>
              <a:t> almacena datos en </a:t>
            </a:r>
            <a:r>
              <a:rPr lang="es-ES" dirty="0" err="1"/>
              <a:t>shards</a:t>
            </a:r>
            <a:r>
              <a:rPr lang="es-ES" dirty="0"/>
              <a:t> (fragmentos). Cada </a:t>
            </a:r>
            <a:r>
              <a:rPr lang="es-ES" dirty="0" err="1"/>
              <a:t>shard</a:t>
            </a:r>
            <a:r>
              <a:rPr lang="es-ES" dirty="0"/>
              <a:t> contiene datos para un período de tiempo específico. Y a su vez los </a:t>
            </a:r>
            <a:r>
              <a:rPr lang="es-ES" dirty="0" err="1"/>
              <a:t>shards</a:t>
            </a:r>
            <a:r>
              <a:rPr lang="es-ES" dirty="0"/>
              <a:t> se agrupan en grupos de </a:t>
            </a:r>
            <a:r>
              <a:rPr lang="es-ES" dirty="0" err="1"/>
              <a:t>shards</a:t>
            </a:r>
            <a:r>
              <a:rPr lang="es-ES" dirty="0"/>
              <a:t>.</a:t>
            </a:r>
          </a:p>
          <a:p>
            <a:pPr algn="just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1252680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88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1252680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Funcionamiento</a:t>
            </a:r>
            <a:endParaRPr lang="es-ES" dirty="0"/>
          </a:p>
        </p:txBody>
      </p:sp>
      <p:graphicFrame>
        <p:nvGraphicFramePr>
          <p:cNvPr id="281" name="Diagrama 280">
            <a:extLst>
              <a:ext uri="{FF2B5EF4-FFF2-40B4-BE49-F238E27FC236}">
                <a16:creationId xmlns:a16="http://schemas.microsoft.com/office/drawing/2014/main" id="{4517D5CE-6095-0F3D-EFF8-002E2C350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250618"/>
              </p:ext>
            </p:extLst>
          </p:nvPr>
        </p:nvGraphicFramePr>
        <p:xfrm>
          <a:off x="891396" y="780691"/>
          <a:ext cx="10409206" cy="482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93" name="CuadroTexto 792">
            <a:extLst>
              <a:ext uri="{FF2B5EF4-FFF2-40B4-BE49-F238E27FC236}">
                <a16:creationId xmlns:a16="http://schemas.microsoft.com/office/drawing/2014/main" id="{C8702368-EF39-031E-30E5-385A743827C8}"/>
              </a:ext>
            </a:extLst>
          </p:cNvPr>
          <p:cNvSpPr txBox="1"/>
          <p:nvPr/>
        </p:nvSpPr>
        <p:spPr>
          <a:xfrm>
            <a:off x="890459" y="4003885"/>
            <a:ext cx="1041436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 dirty="0"/>
              <a:t>Aplicación Externa: Representa cualquier aplicación que interactúa con </a:t>
            </a:r>
            <a:r>
              <a:rPr lang="es-ES" sz="2000" dirty="0" err="1"/>
              <a:t>InfluxDB</a:t>
            </a:r>
            <a:r>
              <a:rPr lang="es-ES" sz="2000" dirty="0"/>
              <a:t> a través de HTTP.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 err="1"/>
              <a:t>InfluxDB</a:t>
            </a:r>
            <a:r>
              <a:rPr lang="es-ES" sz="2000" dirty="0"/>
              <a:t> API: Interfaz de programación de aplicaciones proporcionada por </a:t>
            </a:r>
            <a:r>
              <a:rPr lang="es-ES" sz="2000" dirty="0" err="1"/>
              <a:t>InfluxDB</a:t>
            </a:r>
            <a:r>
              <a:rPr lang="es-ES" sz="2000" dirty="0"/>
              <a:t> para interactuar con la base de datos.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 err="1"/>
              <a:t>InfluxDB</a:t>
            </a:r>
            <a:r>
              <a:rPr lang="es-ES" sz="2000" dirty="0"/>
              <a:t>: El servidor de base de datos que almacena los datos de series temporales y proporciona capacidades de consulta.</a:t>
            </a:r>
          </a:p>
          <a:p>
            <a:pPr marL="285750" indent="-285750">
              <a:buFont typeface="Arial"/>
              <a:buChar char="•"/>
            </a:pPr>
            <a:r>
              <a:rPr lang="es-ES" sz="2000" dirty="0"/>
              <a:t>Time-Series Data: Los datos de series temporales almacenados en </a:t>
            </a:r>
            <a:r>
              <a:rPr lang="es-ES" sz="2000" dirty="0" err="1"/>
              <a:t>InfluxDB</a:t>
            </a:r>
            <a:r>
              <a:rPr lang="es-ES" sz="2000" dirty="0"/>
              <a:t>, que pueden ser escritos desde aplicaciones externas y consultados según sea necesario.</a:t>
            </a:r>
          </a:p>
          <a:p>
            <a:pPr algn="l"/>
            <a:endParaRPr lang="es-ES" sz="2000" dirty="0"/>
          </a:p>
        </p:txBody>
      </p:sp>
      <p:sp>
        <p:nvSpPr>
          <p:cNvPr id="810" name="CuadroTexto 809">
            <a:extLst>
              <a:ext uri="{FF2B5EF4-FFF2-40B4-BE49-F238E27FC236}">
                <a16:creationId xmlns:a16="http://schemas.microsoft.com/office/drawing/2014/main" id="{5207FC85-0BDB-2A4C-4D92-2BD142EC8128}"/>
              </a:ext>
            </a:extLst>
          </p:cNvPr>
          <p:cNvSpPr txBox="1"/>
          <p:nvPr/>
        </p:nvSpPr>
        <p:spPr>
          <a:xfrm>
            <a:off x="2912853" y="2150853"/>
            <a:ext cx="8022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öhne Mono"/>
              </a:rPr>
              <a:t>HTTP</a:t>
            </a:r>
            <a:endParaRPr lang="en-US"/>
          </a:p>
        </p:txBody>
      </p:sp>
      <p:sp>
        <p:nvSpPr>
          <p:cNvPr id="811" name="CuadroTexto 810">
            <a:extLst>
              <a:ext uri="{FF2B5EF4-FFF2-40B4-BE49-F238E27FC236}">
                <a16:creationId xmlns:a16="http://schemas.microsoft.com/office/drawing/2014/main" id="{668B76C2-DCAF-1250-CA77-B175211EA2C1}"/>
              </a:ext>
            </a:extLst>
          </p:cNvPr>
          <p:cNvSpPr txBox="1"/>
          <p:nvPr/>
        </p:nvSpPr>
        <p:spPr>
          <a:xfrm>
            <a:off x="5170098" y="2150852"/>
            <a:ext cx="1851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öhne Mono"/>
              </a:rPr>
              <a:t>Read/Write Data</a:t>
            </a:r>
            <a:endParaRPr lang="en-US"/>
          </a:p>
        </p:txBody>
      </p:sp>
      <p:sp>
        <p:nvSpPr>
          <p:cNvPr id="820" name="CuadroTexto 819">
            <a:extLst>
              <a:ext uri="{FF2B5EF4-FFF2-40B4-BE49-F238E27FC236}">
                <a16:creationId xmlns:a16="http://schemas.microsoft.com/office/drawing/2014/main" id="{0062CDD1-0DE2-FBB4-A331-8AEF90DB6AFC}"/>
              </a:ext>
            </a:extLst>
          </p:cNvPr>
          <p:cNvSpPr txBox="1"/>
          <p:nvPr/>
        </p:nvSpPr>
        <p:spPr>
          <a:xfrm>
            <a:off x="7542362" y="21508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öhne Mono"/>
              </a:rPr>
              <a:t>Data Storage &amp; Querying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4683" y="2180214"/>
            <a:ext cx="4532026" cy="3761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 dirty="0">
                <a:ea typeface="+mn-lt"/>
                <a:cs typeface="+mn-lt"/>
              </a:rPr>
              <a:t> R</a:t>
            </a:r>
            <a:endParaRPr lang="es-ES" sz="2800" dirty="0"/>
          </a:p>
          <a:p>
            <a:pPr algn="just"/>
            <a:r>
              <a:rPr lang="es-ES" sz="2800" dirty="0">
                <a:ea typeface="+mn-lt"/>
                <a:cs typeface="+mn-lt"/>
              </a:rPr>
              <a:t>Python</a:t>
            </a:r>
            <a:endParaRPr lang="es-ES" sz="2800" dirty="0"/>
          </a:p>
          <a:p>
            <a:pPr algn="just"/>
            <a:r>
              <a:rPr lang="es-ES" sz="2800" dirty="0">
                <a:ea typeface="+mn-lt"/>
                <a:cs typeface="+mn-lt"/>
              </a:rPr>
              <a:t>Java</a:t>
            </a:r>
            <a:endParaRPr lang="es-ES" sz="2800" dirty="0"/>
          </a:p>
          <a:p>
            <a:pPr algn="just"/>
            <a:r>
              <a:rPr lang="es-ES" sz="2800" dirty="0">
                <a:ea typeface="+mn-lt"/>
                <a:cs typeface="+mn-lt"/>
              </a:rPr>
              <a:t>JS</a:t>
            </a:r>
            <a:endParaRPr lang="es-ES" sz="2800" dirty="0"/>
          </a:p>
          <a:p>
            <a:pPr algn="just"/>
            <a:r>
              <a:rPr lang="es-ES" sz="2800" dirty="0">
                <a:ea typeface="+mn-lt"/>
                <a:cs typeface="+mn-lt"/>
              </a:rPr>
              <a:t>C#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1252680"/>
            <a:ext cx="98857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dirty="0"/>
              <a:t>Compatibilidad con lenguajes de programación</a:t>
            </a:r>
            <a:endParaRPr lang="es-ES" sz="12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13745-54D7-0F70-D855-1E1305D9A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4564" y="2180215"/>
            <a:ext cx="2693121" cy="3772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 dirty="0">
                <a:latin typeface="TW Cen MT"/>
                <a:cs typeface="Arial"/>
              </a:rPr>
              <a:t>Swift</a:t>
            </a:r>
          </a:p>
          <a:p>
            <a:pPr algn="just"/>
            <a:r>
              <a:rPr lang="es-ES" sz="2800" dirty="0">
                <a:latin typeface="TW Cen MT"/>
                <a:cs typeface="Arial"/>
              </a:rPr>
              <a:t>Scala-logo</a:t>
            </a:r>
          </a:p>
          <a:p>
            <a:pPr algn="just"/>
            <a:r>
              <a:rPr lang="es-ES" sz="2800" dirty="0" err="1">
                <a:latin typeface="TW Cen MT"/>
                <a:cs typeface="Arial"/>
              </a:rPr>
              <a:t>Rubi</a:t>
            </a:r>
          </a:p>
          <a:p>
            <a:pPr algn="just"/>
            <a:r>
              <a:rPr lang="es-ES" sz="2800" err="1">
                <a:latin typeface="TW Cen MT"/>
                <a:cs typeface="Arial"/>
              </a:rPr>
              <a:t>Kotlin</a:t>
            </a:r>
            <a:endParaRPr lang="es-ES" sz="2800">
              <a:latin typeface="TW Cen MT"/>
              <a:cs typeface="Arial"/>
            </a:endParaRPr>
          </a:p>
          <a:p>
            <a:pPr algn="just"/>
            <a:r>
              <a:rPr lang="es-ES" sz="2800" dirty="0" err="1">
                <a:latin typeface="TW Cen MT"/>
                <a:cs typeface="Arial"/>
              </a:rPr>
              <a:t>etc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CDBD020-F7C1-3399-43B2-2E0C4F7BC5C9}"/>
              </a:ext>
            </a:extLst>
          </p:cNvPr>
          <p:cNvGrpSpPr/>
          <p:nvPr/>
        </p:nvGrpSpPr>
        <p:grpSpPr>
          <a:xfrm>
            <a:off x="7159535" y="2191475"/>
            <a:ext cx="3221171" cy="3232192"/>
            <a:chOff x="1548444" y="274930"/>
            <a:chExt cx="3221171" cy="3232192"/>
          </a:xfrm>
        </p:grpSpPr>
        <p:pic>
          <p:nvPicPr>
            <p:cNvPr id="9" name="Imagen 8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80E3205A-538C-E5F4-0692-D70C70E12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1" t="46805" r="63749" b="44006"/>
            <a:stretch/>
          </p:blipFill>
          <p:spPr>
            <a:xfrm>
              <a:off x="3806263" y="2546162"/>
              <a:ext cx="961566" cy="960960"/>
            </a:xfrm>
            <a:prstGeom prst="rect">
              <a:avLst/>
            </a:prstGeom>
          </p:spPr>
        </p:pic>
        <p:pic>
          <p:nvPicPr>
            <p:cNvPr id="10" name="Imagen 9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E9ED58D0-4751-B563-4D3F-B9ABE6E11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29" t="46510" r="75318" b="43230"/>
            <a:stretch/>
          </p:blipFill>
          <p:spPr>
            <a:xfrm>
              <a:off x="3807252" y="274930"/>
              <a:ext cx="962363" cy="941854"/>
            </a:xfrm>
            <a:prstGeom prst="rect">
              <a:avLst/>
            </a:prstGeom>
          </p:spPr>
        </p:pic>
        <p:pic>
          <p:nvPicPr>
            <p:cNvPr id="11" name="Imagen 10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1B5534AC-14E6-1FB9-56E7-ADCC2E7DD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08" t="46037" r="87216" b="43845"/>
            <a:stretch/>
          </p:blipFill>
          <p:spPr>
            <a:xfrm>
              <a:off x="1548444" y="1408883"/>
              <a:ext cx="946729" cy="936412"/>
            </a:xfrm>
            <a:prstGeom prst="rect">
              <a:avLst/>
            </a:prstGeom>
          </p:spPr>
        </p:pic>
        <p:pic>
          <p:nvPicPr>
            <p:cNvPr id="12" name="Imagen 11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A45EEADB-46D5-7F99-FABA-DD1BAF449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072" t="46037" r="15057" b="43845"/>
            <a:stretch/>
          </p:blipFill>
          <p:spPr>
            <a:xfrm>
              <a:off x="1548444" y="277427"/>
              <a:ext cx="958275" cy="936412"/>
            </a:xfrm>
            <a:prstGeom prst="rect">
              <a:avLst/>
            </a:prstGeom>
          </p:spPr>
        </p:pic>
        <p:pic>
          <p:nvPicPr>
            <p:cNvPr id="13" name="Imagen 12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A4AE1A65-D5CD-19F0-C5CC-1C758591A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182" t="45990" r="26985" b="43439"/>
            <a:stretch/>
          </p:blipFill>
          <p:spPr>
            <a:xfrm>
              <a:off x="2669222" y="1369074"/>
              <a:ext cx="959270" cy="975956"/>
            </a:xfrm>
            <a:prstGeom prst="rect">
              <a:avLst/>
            </a:prstGeom>
          </p:spPr>
        </p:pic>
        <p:pic>
          <p:nvPicPr>
            <p:cNvPr id="14" name="Imagen 13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CE25C03C-5FD5-3CE1-87CC-C42367444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5" t="46374" r="63042" b="43541"/>
            <a:stretch/>
          </p:blipFill>
          <p:spPr>
            <a:xfrm>
              <a:off x="2681766" y="277428"/>
              <a:ext cx="963358" cy="934065"/>
            </a:xfrm>
            <a:prstGeom prst="rect">
              <a:avLst/>
            </a:prstGeom>
          </p:spPr>
        </p:pic>
        <p:pic>
          <p:nvPicPr>
            <p:cNvPr id="15" name="Imagen 14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4BB2E346-DA91-2BAF-0305-54EDAB918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080" t="46398" r="51097" b="43469"/>
            <a:stretch/>
          </p:blipFill>
          <p:spPr>
            <a:xfrm>
              <a:off x="3808395" y="1364395"/>
              <a:ext cx="956573" cy="927733"/>
            </a:xfrm>
            <a:prstGeom prst="rect">
              <a:avLst/>
            </a:prstGeom>
          </p:spPr>
        </p:pic>
        <p:pic>
          <p:nvPicPr>
            <p:cNvPr id="16" name="Imagen 15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B5C8467D-802D-6D21-85AF-383508F6B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956" t="46206" r="38788" b="44486"/>
            <a:stretch/>
          </p:blipFill>
          <p:spPr>
            <a:xfrm>
              <a:off x="1552434" y="2541261"/>
              <a:ext cx="958996" cy="938557"/>
            </a:xfrm>
            <a:prstGeom prst="rect">
              <a:avLst/>
            </a:prstGeom>
          </p:spPr>
        </p:pic>
        <p:pic>
          <p:nvPicPr>
            <p:cNvPr id="17" name="Imagen 16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E2027EC1-2417-F1E8-8DBA-909A7B225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24" t="46700" r="27462" b="44613"/>
            <a:stretch/>
          </p:blipFill>
          <p:spPr>
            <a:xfrm>
              <a:off x="2664198" y="2544954"/>
              <a:ext cx="958283" cy="953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17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191760"/>
            <a:ext cx="4947662" cy="41420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Almacenamiento eficiente para grandes cantidades de datos de mediciones en tiempo real de sensores de barcos.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Permite realizar consultas rápidas sobre los datos.</a:t>
            </a:r>
          </a:p>
          <a:p>
            <a:endParaRPr lang="es-ES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1252680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 err="1"/>
              <a:t>InfluxDB</a:t>
            </a:r>
            <a:r>
              <a:rPr lang="es-ES" sz="5400" dirty="0"/>
              <a:t> en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AC47C60-32FE-3013-C338-91380958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3692237"/>
            <a:ext cx="997529" cy="951347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28010EB-7F22-E4CC-BBEC-3ECB295F6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1" t="686" r="204" b="549"/>
          <a:stretch/>
        </p:blipFill>
        <p:spPr>
          <a:xfrm>
            <a:off x="4329546" y="1227985"/>
            <a:ext cx="3521833" cy="893582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A705D95-792A-D8E5-0639-26005099DDA9}"/>
              </a:ext>
            </a:extLst>
          </p:cNvPr>
          <p:cNvSpPr txBox="1">
            <a:spLocks/>
          </p:cNvSpPr>
          <p:nvPr/>
        </p:nvSpPr>
        <p:spPr>
          <a:xfrm>
            <a:off x="6085174" y="2182524"/>
            <a:ext cx="4070208" cy="4153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a typeface="+mn-lt"/>
                <a:cs typeface="+mn-lt"/>
              </a:rPr>
              <a:t>Junto a </a:t>
            </a:r>
            <a:r>
              <a:rPr lang="es-ES" dirty="0" err="1">
                <a:ea typeface="+mn-lt"/>
                <a:cs typeface="+mn-lt"/>
              </a:rPr>
              <a:t>Grafana</a:t>
            </a:r>
            <a:r>
              <a:rPr lang="es-ES" dirty="0">
                <a:ea typeface="+mn-lt"/>
                <a:cs typeface="+mn-lt"/>
              </a:rPr>
              <a:t> se consiguen visualizaciones eficientes de las condiciones del barco al cliente por medio de </a:t>
            </a:r>
            <a:r>
              <a:rPr lang="es-ES" dirty="0" err="1">
                <a:ea typeface="+mn-lt"/>
                <a:cs typeface="+mn-lt"/>
              </a:rPr>
              <a:t>Silecloud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461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26396"/>
            <a:ext cx="10166207" cy="41074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alibri" panose="020B0604020202020204" pitchFamily="34" charset="0"/>
              <a:buChar char="-"/>
            </a:pP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Influxdbclient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(versión actualizada)</a:t>
            </a:r>
          </a:p>
          <a:p>
            <a:pPr algn="just">
              <a:buFont typeface="Calibri" panose="020B0604020202020204" pitchFamily="34" charset="0"/>
              <a:buChar char="-"/>
            </a:pP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Influxdbr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(versión antigua, 2018)</a:t>
            </a:r>
          </a:p>
          <a:p>
            <a:pPr algn="just">
              <a:buFont typeface="Calibri" panose="020B0604020202020204" pitchFamily="34" charset="0"/>
              <a:buChar char="-"/>
            </a:pPr>
            <a:r>
              <a:rPr lang="es-ES" dirty="0">
                <a:ea typeface="+mn-lt"/>
                <a:cs typeface="+mn-lt"/>
              </a:rPr>
              <a:t>Supone un almacenamiento eficiente para las grandes cantidades de datos de las mediciones en tiempo real de los sensores de los barcos de sus clientes.</a:t>
            </a:r>
          </a:p>
          <a:p>
            <a:pPr algn="just">
              <a:buFont typeface="Calibri" panose="020B0604020202020204" pitchFamily="34" charset="0"/>
              <a:buChar char="-"/>
            </a:pPr>
            <a:r>
              <a:rPr lang="es-ES" dirty="0">
                <a:ea typeface="+mn-lt"/>
                <a:cs typeface="+mn-lt"/>
              </a:rPr>
              <a:t>Permite realizar consultas rápidas sobre los datos.</a:t>
            </a:r>
          </a:p>
          <a:p>
            <a:pPr algn="just">
              <a:buFont typeface="Calibri" panose="020B0604020202020204" pitchFamily="34" charset="0"/>
              <a:buChar char="-"/>
            </a:pPr>
            <a:r>
              <a:rPr lang="es-ES" dirty="0">
                <a:ea typeface="+mn-lt"/>
                <a:cs typeface="+mn-lt"/>
              </a:rPr>
              <a:t>Junto a </a:t>
            </a:r>
            <a:r>
              <a:rPr lang="es-ES" dirty="0" err="1">
                <a:ea typeface="+mn-lt"/>
                <a:cs typeface="+mn-lt"/>
              </a:rPr>
              <a:t>Grafana</a:t>
            </a:r>
            <a:r>
              <a:rPr lang="es-ES" dirty="0">
                <a:ea typeface="+mn-lt"/>
                <a:cs typeface="+mn-lt"/>
              </a:rPr>
              <a:t> se consiguen visualizaciones eficientes de las condiciones del barco al cliente por medio de </a:t>
            </a:r>
            <a:r>
              <a:rPr lang="es-ES" dirty="0" err="1">
                <a:ea typeface="+mn-lt"/>
                <a:cs typeface="+mn-lt"/>
              </a:rPr>
              <a:t>Silecloud</a:t>
            </a:r>
            <a:r>
              <a:rPr lang="es-ES" dirty="0">
                <a:ea typeface="+mn-lt"/>
                <a:cs typeface="+mn-lt"/>
              </a:rPr>
              <a:t>.</a:t>
            </a:r>
          </a:p>
          <a:p>
            <a:pPr algn="just">
              <a:buFont typeface="Calibri" panose="020B0604020202020204" pitchFamily="34" charset="0"/>
              <a:buChar char="-"/>
            </a:pPr>
            <a:endParaRPr lang="es-ES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1252680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 err="1"/>
              <a:t>InfluxDB</a:t>
            </a:r>
            <a:r>
              <a:rPr lang="es-ES" sz="5400" dirty="0"/>
              <a:t> en R</a:t>
            </a:r>
          </a:p>
        </p:txBody>
      </p:sp>
    </p:spTree>
    <p:extLst>
      <p:ext uri="{BB962C8B-B14F-4D97-AF65-F5344CB8AC3E}">
        <p14:creationId xmlns:p14="http://schemas.microsoft.com/office/powerpoint/2010/main" val="2931799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Panorámica</PresentationFormat>
  <Paragraphs>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402</cp:revision>
  <dcterms:created xsi:type="dcterms:W3CDTF">2024-04-21T16:38:38Z</dcterms:created>
  <dcterms:modified xsi:type="dcterms:W3CDTF">2024-04-21T21:21:39Z</dcterms:modified>
</cp:coreProperties>
</file>