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71" r:id="rId5"/>
    <p:sldId id="264" r:id="rId6"/>
    <p:sldId id="258" r:id="rId7"/>
    <p:sldId id="272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33"/>
  </p:normalViewPr>
  <p:slideViewPr>
    <p:cSldViewPr snapToGrid="0">
      <p:cViewPr varScale="1">
        <p:scale>
          <a:sx n="96" d="100"/>
          <a:sy n="96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AE843-B0D2-45B2-A9A0-82BAC42BE3F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76AC88-AFCC-4224-8B78-83F20B9254E0}">
      <dgm:prSet/>
      <dgm:spPr/>
      <dgm:t>
        <a:bodyPr/>
        <a:lstStyle/>
        <a:p>
          <a:r>
            <a:rPr lang="en-IN" b="1"/>
            <a:t>Objective:</a:t>
          </a:r>
          <a:r>
            <a:rPr lang="en-IN"/>
            <a:t> Develop a predictive model to forecast student performance based on various academic and socio-demographic factors.</a:t>
          </a:r>
          <a:endParaRPr lang="en-US"/>
        </a:p>
      </dgm:t>
    </dgm:pt>
    <dgm:pt modelId="{80724CF8-18DC-4713-984C-A5FB154F1949}" type="parTrans" cxnId="{48B41A71-E2B7-410D-875E-FC37DAA3A5A0}">
      <dgm:prSet/>
      <dgm:spPr/>
      <dgm:t>
        <a:bodyPr/>
        <a:lstStyle/>
        <a:p>
          <a:endParaRPr lang="en-US"/>
        </a:p>
      </dgm:t>
    </dgm:pt>
    <dgm:pt modelId="{CA6BF9E4-949E-4790-8355-5A60EFF5F503}" type="sibTrans" cxnId="{48B41A71-E2B7-410D-875E-FC37DAA3A5A0}">
      <dgm:prSet/>
      <dgm:spPr/>
      <dgm:t>
        <a:bodyPr/>
        <a:lstStyle/>
        <a:p>
          <a:endParaRPr lang="en-US"/>
        </a:p>
      </dgm:t>
    </dgm:pt>
    <dgm:pt modelId="{CE34E1DE-F756-42F0-96EB-4F53F425B420}">
      <dgm:prSet/>
      <dgm:spPr/>
      <dgm:t>
        <a:bodyPr/>
        <a:lstStyle/>
        <a:p>
          <a:r>
            <a:rPr lang="en-IN" b="1"/>
            <a:t>Goals:</a:t>
          </a:r>
          <a:endParaRPr lang="en-US"/>
        </a:p>
      </dgm:t>
    </dgm:pt>
    <dgm:pt modelId="{32A5B984-72B4-43A7-98BA-533904DAD70D}" type="parTrans" cxnId="{077684A7-66EE-4C2C-AA07-BEE56C8D41CB}">
      <dgm:prSet/>
      <dgm:spPr/>
      <dgm:t>
        <a:bodyPr/>
        <a:lstStyle/>
        <a:p>
          <a:endParaRPr lang="en-US"/>
        </a:p>
      </dgm:t>
    </dgm:pt>
    <dgm:pt modelId="{B822AB6D-25AF-4539-8B95-FA634141CF06}" type="sibTrans" cxnId="{077684A7-66EE-4C2C-AA07-BEE56C8D41CB}">
      <dgm:prSet/>
      <dgm:spPr/>
      <dgm:t>
        <a:bodyPr/>
        <a:lstStyle/>
        <a:p>
          <a:endParaRPr lang="en-US"/>
        </a:p>
      </dgm:t>
    </dgm:pt>
    <dgm:pt modelId="{D67C1858-AEAA-46EF-B67E-B3BBDB0C7888}">
      <dgm:prSet/>
      <dgm:spPr/>
      <dgm:t>
        <a:bodyPr/>
        <a:lstStyle/>
        <a:p>
          <a:r>
            <a:rPr lang="en-IN"/>
            <a:t>Understand the factors influencing student performance.</a:t>
          </a:r>
          <a:endParaRPr lang="en-US"/>
        </a:p>
      </dgm:t>
    </dgm:pt>
    <dgm:pt modelId="{B7A14E2C-D570-49A6-BD67-B093362B322E}" type="parTrans" cxnId="{6CAA65C6-8D1A-4634-8609-7782262DA40F}">
      <dgm:prSet/>
      <dgm:spPr/>
      <dgm:t>
        <a:bodyPr/>
        <a:lstStyle/>
        <a:p>
          <a:endParaRPr lang="en-US"/>
        </a:p>
      </dgm:t>
    </dgm:pt>
    <dgm:pt modelId="{FAC59EA1-358C-43B2-BF6A-180CE53EDC0F}" type="sibTrans" cxnId="{6CAA65C6-8D1A-4634-8609-7782262DA40F}">
      <dgm:prSet/>
      <dgm:spPr/>
      <dgm:t>
        <a:bodyPr/>
        <a:lstStyle/>
        <a:p>
          <a:endParaRPr lang="en-US"/>
        </a:p>
      </dgm:t>
    </dgm:pt>
    <dgm:pt modelId="{A2A7E958-DF72-4678-A10A-01B5461CBA84}">
      <dgm:prSet/>
      <dgm:spPr/>
      <dgm:t>
        <a:bodyPr/>
        <a:lstStyle/>
        <a:p>
          <a:r>
            <a:rPr lang="en-IN" dirty="0"/>
            <a:t>Predict maths score using a machine learning model.</a:t>
          </a:r>
          <a:endParaRPr lang="en-US" dirty="0"/>
        </a:p>
      </dgm:t>
    </dgm:pt>
    <dgm:pt modelId="{56F18869-B5AC-4B9A-85E5-641FDDBC3724}" type="parTrans" cxnId="{56EF12D7-30D1-4184-899B-56F6BD4452E0}">
      <dgm:prSet/>
      <dgm:spPr/>
      <dgm:t>
        <a:bodyPr/>
        <a:lstStyle/>
        <a:p>
          <a:endParaRPr lang="en-US"/>
        </a:p>
      </dgm:t>
    </dgm:pt>
    <dgm:pt modelId="{F19EB5F1-9D06-453E-8D47-5E9E4EF8E046}" type="sibTrans" cxnId="{56EF12D7-30D1-4184-899B-56F6BD4452E0}">
      <dgm:prSet/>
      <dgm:spPr/>
      <dgm:t>
        <a:bodyPr/>
        <a:lstStyle/>
        <a:p>
          <a:endParaRPr lang="en-US"/>
        </a:p>
      </dgm:t>
    </dgm:pt>
    <dgm:pt modelId="{2317D105-810F-486F-B287-579B4A80A14E}">
      <dgm:prSet/>
      <dgm:spPr/>
      <dgm:t>
        <a:bodyPr/>
        <a:lstStyle/>
        <a:p>
          <a:r>
            <a:rPr lang="en-IN"/>
            <a:t>Provide actionable insights for educators and policymakers.</a:t>
          </a:r>
          <a:endParaRPr lang="en-US"/>
        </a:p>
      </dgm:t>
    </dgm:pt>
    <dgm:pt modelId="{1B03FB96-F8E4-43EE-BA23-04BFEB2120BF}" type="parTrans" cxnId="{9FFF06A5-2F57-470E-9654-9BD5EEDFA924}">
      <dgm:prSet/>
      <dgm:spPr/>
      <dgm:t>
        <a:bodyPr/>
        <a:lstStyle/>
        <a:p>
          <a:endParaRPr lang="en-US"/>
        </a:p>
      </dgm:t>
    </dgm:pt>
    <dgm:pt modelId="{D2F35725-9EC9-4219-A4D5-835A3784E259}" type="sibTrans" cxnId="{9FFF06A5-2F57-470E-9654-9BD5EEDFA924}">
      <dgm:prSet/>
      <dgm:spPr/>
      <dgm:t>
        <a:bodyPr/>
        <a:lstStyle/>
        <a:p>
          <a:endParaRPr lang="en-US"/>
        </a:p>
      </dgm:t>
    </dgm:pt>
    <dgm:pt modelId="{80ECBF71-B4B9-2642-9BAD-C11AC1B3069F}" type="pres">
      <dgm:prSet presAssocID="{9B8AE843-B0D2-45B2-A9A0-82BAC42BE3F2}" presName="Name0" presStyleCnt="0">
        <dgm:presLayoutVars>
          <dgm:dir/>
          <dgm:resizeHandles val="exact"/>
        </dgm:presLayoutVars>
      </dgm:prSet>
      <dgm:spPr/>
    </dgm:pt>
    <dgm:pt modelId="{16590CD2-9B0B-9D44-A58E-08F8AACF2C36}" type="pres">
      <dgm:prSet presAssocID="{9A76AC88-AFCC-4224-8B78-83F20B9254E0}" presName="node" presStyleLbl="node1" presStyleIdx="0" presStyleCnt="2">
        <dgm:presLayoutVars>
          <dgm:bulletEnabled val="1"/>
        </dgm:presLayoutVars>
      </dgm:prSet>
      <dgm:spPr/>
    </dgm:pt>
    <dgm:pt modelId="{3C3210AF-086F-4042-B8C9-9F552C3B57A6}" type="pres">
      <dgm:prSet presAssocID="{CA6BF9E4-949E-4790-8355-5A60EFF5F503}" presName="sibTrans" presStyleLbl="sibTrans1D1" presStyleIdx="0" presStyleCnt="1"/>
      <dgm:spPr/>
    </dgm:pt>
    <dgm:pt modelId="{DEAB2A61-6654-8149-BA39-1B6B6C564B2A}" type="pres">
      <dgm:prSet presAssocID="{CA6BF9E4-949E-4790-8355-5A60EFF5F503}" presName="connectorText" presStyleLbl="sibTrans1D1" presStyleIdx="0" presStyleCnt="1"/>
      <dgm:spPr/>
    </dgm:pt>
    <dgm:pt modelId="{51BC1E79-9336-F844-89B1-B9727A3087EA}" type="pres">
      <dgm:prSet presAssocID="{CE34E1DE-F756-42F0-96EB-4F53F425B420}" presName="node" presStyleLbl="node1" presStyleIdx="1" presStyleCnt="2">
        <dgm:presLayoutVars>
          <dgm:bulletEnabled val="1"/>
        </dgm:presLayoutVars>
      </dgm:prSet>
      <dgm:spPr/>
    </dgm:pt>
  </dgm:ptLst>
  <dgm:cxnLst>
    <dgm:cxn modelId="{3D839814-1BA2-4840-9B46-8DF956786AAA}" type="presOf" srcId="{CE34E1DE-F756-42F0-96EB-4F53F425B420}" destId="{51BC1E79-9336-F844-89B1-B9727A3087EA}" srcOrd="0" destOrd="0" presId="urn:microsoft.com/office/officeart/2016/7/layout/RepeatingBendingProcessNew"/>
    <dgm:cxn modelId="{45463F1A-37E3-2841-BB2A-D7D1E031342B}" type="presOf" srcId="{D67C1858-AEAA-46EF-B67E-B3BBDB0C7888}" destId="{51BC1E79-9336-F844-89B1-B9727A3087EA}" srcOrd="0" destOrd="1" presId="urn:microsoft.com/office/officeart/2016/7/layout/RepeatingBendingProcessNew"/>
    <dgm:cxn modelId="{A395DD32-9239-5F49-B84A-CEE17C1116E0}" type="presOf" srcId="{9B8AE843-B0D2-45B2-A9A0-82BAC42BE3F2}" destId="{80ECBF71-B4B9-2642-9BAD-C11AC1B3069F}" srcOrd="0" destOrd="0" presId="urn:microsoft.com/office/officeart/2016/7/layout/RepeatingBendingProcessNew"/>
    <dgm:cxn modelId="{48B41A71-E2B7-410D-875E-FC37DAA3A5A0}" srcId="{9B8AE843-B0D2-45B2-A9A0-82BAC42BE3F2}" destId="{9A76AC88-AFCC-4224-8B78-83F20B9254E0}" srcOrd="0" destOrd="0" parTransId="{80724CF8-18DC-4713-984C-A5FB154F1949}" sibTransId="{CA6BF9E4-949E-4790-8355-5A60EFF5F503}"/>
    <dgm:cxn modelId="{BD2DE471-90E5-544C-9EBE-0AE624922049}" type="presOf" srcId="{9A76AC88-AFCC-4224-8B78-83F20B9254E0}" destId="{16590CD2-9B0B-9D44-A58E-08F8AACF2C36}" srcOrd="0" destOrd="0" presId="urn:microsoft.com/office/officeart/2016/7/layout/RepeatingBendingProcessNew"/>
    <dgm:cxn modelId="{9FFF06A5-2F57-470E-9654-9BD5EEDFA924}" srcId="{CE34E1DE-F756-42F0-96EB-4F53F425B420}" destId="{2317D105-810F-486F-B287-579B4A80A14E}" srcOrd="2" destOrd="0" parTransId="{1B03FB96-F8E4-43EE-BA23-04BFEB2120BF}" sibTransId="{D2F35725-9EC9-4219-A4D5-835A3784E259}"/>
    <dgm:cxn modelId="{038364A6-9E84-7144-A309-049C1C2C2794}" type="presOf" srcId="{CA6BF9E4-949E-4790-8355-5A60EFF5F503}" destId="{3C3210AF-086F-4042-B8C9-9F552C3B57A6}" srcOrd="0" destOrd="0" presId="urn:microsoft.com/office/officeart/2016/7/layout/RepeatingBendingProcessNew"/>
    <dgm:cxn modelId="{077684A7-66EE-4C2C-AA07-BEE56C8D41CB}" srcId="{9B8AE843-B0D2-45B2-A9A0-82BAC42BE3F2}" destId="{CE34E1DE-F756-42F0-96EB-4F53F425B420}" srcOrd="1" destOrd="0" parTransId="{32A5B984-72B4-43A7-98BA-533904DAD70D}" sibTransId="{B822AB6D-25AF-4539-8B95-FA634141CF06}"/>
    <dgm:cxn modelId="{51D010AA-503B-C249-B89C-8F6E3C785F92}" type="presOf" srcId="{2317D105-810F-486F-B287-579B4A80A14E}" destId="{51BC1E79-9336-F844-89B1-B9727A3087EA}" srcOrd="0" destOrd="3" presId="urn:microsoft.com/office/officeart/2016/7/layout/RepeatingBendingProcessNew"/>
    <dgm:cxn modelId="{4026A8B2-EA6E-5446-85F2-D31F501A092D}" type="presOf" srcId="{CA6BF9E4-949E-4790-8355-5A60EFF5F503}" destId="{DEAB2A61-6654-8149-BA39-1B6B6C564B2A}" srcOrd="1" destOrd="0" presId="urn:microsoft.com/office/officeart/2016/7/layout/RepeatingBendingProcessNew"/>
    <dgm:cxn modelId="{04F9ECC0-76E2-5E41-9275-782EC3EB119B}" type="presOf" srcId="{A2A7E958-DF72-4678-A10A-01B5461CBA84}" destId="{51BC1E79-9336-F844-89B1-B9727A3087EA}" srcOrd="0" destOrd="2" presId="urn:microsoft.com/office/officeart/2016/7/layout/RepeatingBendingProcessNew"/>
    <dgm:cxn modelId="{6CAA65C6-8D1A-4634-8609-7782262DA40F}" srcId="{CE34E1DE-F756-42F0-96EB-4F53F425B420}" destId="{D67C1858-AEAA-46EF-B67E-B3BBDB0C7888}" srcOrd="0" destOrd="0" parTransId="{B7A14E2C-D570-49A6-BD67-B093362B322E}" sibTransId="{FAC59EA1-358C-43B2-BF6A-180CE53EDC0F}"/>
    <dgm:cxn modelId="{56EF12D7-30D1-4184-899B-56F6BD4452E0}" srcId="{CE34E1DE-F756-42F0-96EB-4F53F425B420}" destId="{A2A7E958-DF72-4678-A10A-01B5461CBA84}" srcOrd="1" destOrd="0" parTransId="{56F18869-B5AC-4B9A-85E5-641FDDBC3724}" sibTransId="{F19EB5F1-9D06-453E-8D47-5E9E4EF8E046}"/>
    <dgm:cxn modelId="{0288091C-7960-F24F-A713-8F0CBB1690D5}" type="presParOf" srcId="{80ECBF71-B4B9-2642-9BAD-C11AC1B3069F}" destId="{16590CD2-9B0B-9D44-A58E-08F8AACF2C36}" srcOrd="0" destOrd="0" presId="urn:microsoft.com/office/officeart/2016/7/layout/RepeatingBendingProcessNew"/>
    <dgm:cxn modelId="{2CE9BAE8-6675-0A44-8D56-90D1922115E9}" type="presParOf" srcId="{80ECBF71-B4B9-2642-9BAD-C11AC1B3069F}" destId="{3C3210AF-086F-4042-B8C9-9F552C3B57A6}" srcOrd="1" destOrd="0" presId="urn:microsoft.com/office/officeart/2016/7/layout/RepeatingBendingProcessNew"/>
    <dgm:cxn modelId="{393FCFB9-6AE2-C94A-BEFF-BA01370F14E6}" type="presParOf" srcId="{3C3210AF-086F-4042-B8C9-9F552C3B57A6}" destId="{DEAB2A61-6654-8149-BA39-1B6B6C564B2A}" srcOrd="0" destOrd="0" presId="urn:microsoft.com/office/officeart/2016/7/layout/RepeatingBendingProcessNew"/>
    <dgm:cxn modelId="{F2F4A13D-32C9-D74F-9646-58161945AE80}" type="presParOf" srcId="{80ECBF71-B4B9-2642-9BAD-C11AC1B3069F}" destId="{51BC1E79-9336-F844-89B1-B9727A3087EA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10AF-086F-4042-B8C9-9F552C3B57A6}">
      <dsp:nvSpPr>
        <dsp:cNvPr id="0" name=""/>
        <dsp:cNvSpPr/>
      </dsp:nvSpPr>
      <dsp:spPr>
        <a:xfrm>
          <a:off x="4193966" y="2151380"/>
          <a:ext cx="933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3397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6839" y="2192277"/>
        <a:ext cx="48228" cy="9645"/>
      </dsp:txXfrm>
    </dsp:sp>
    <dsp:sp modelId="{16590CD2-9B0B-9D44-A58E-08F8AACF2C36}">
      <dsp:nvSpPr>
        <dsp:cNvPr id="0" name=""/>
        <dsp:cNvSpPr/>
      </dsp:nvSpPr>
      <dsp:spPr>
        <a:xfrm>
          <a:off x="1964" y="938959"/>
          <a:ext cx="4193801" cy="2516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500" tIns="215708" rIns="205500" bIns="21570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Objective:</a:t>
          </a:r>
          <a:r>
            <a:rPr lang="en-IN" sz="2300" kern="1200"/>
            <a:t> Develop a predictive model to forecast student performance based on various academic and socio-demographic factors.</a:t>
          </a:r>
          <a:endParaRPr lang="en-US" sz="2300" kern="1200"/>
        </a:p>
      </dsp:txBody>
      <dsp:txXfrm>
        <a:off x="1964" y="938959"/>
        <a:ext cx="4193801" cy="2516281"/>
      </dsp:txXfrm>
    </dsp:sp>
    <dsp:sp modelId="{51BC1E79-9336-F844-89B1-B9727A3087EA}">
      <dsp:nvSpPr>
        <dsp:cNvPr id="0" name=""/>
        <dsp:cNvSpPr/>
      </dsp:nvSpPr>
      <dsp:spPr>
        <a:xfrm>
          <a:off x="5160340" y="938959"/>
          <a:ext cx="4193801" cy="2516281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500" tIns="215708" rIns="205500" bIns="215708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Goals: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Understand the factors influencing student performance.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Predict maths score using a machine learning model.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Provide actionable insights for educators and policymakers.</a:t>
          </a:r>
          <a:endParaRPr lang="en-US" sz="1800" kern="1200"/>
        </a:p>
      </dsp:txBody>
      <dsp:txXfrm>
        <a:off x="5160340" y="938959"/>
        <a:ext cx="4193801" cy="2516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F45-5DAB-671B-B36B-CACFCB841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0556-FDB6-728F-B915-663CC9943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607B-144C-2C2B-6C0E-AA858A96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9B3F-451E-42D2-868D-5315D523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A4471-6D77-C0A3-042E-23ED3FDE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474-F6D5-F4F3-EEB6-D0204000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78472-723F-D1FB-2925-8E53FEC67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8E63-E0DE-730B-AABF-7584F99B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6D94-E7E0-A11C-ED65-8B98B24F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0B2D-F7AB-F036-4A39-425EBA87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B189F-AE40-C014-6D0B-7D9603F3D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A0777-72B9-CDD7-406C-8CA916B08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8CCA-40C5-C3FF-E595-4A395D0F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ECF1-8432-3F2E-C66B-1A02253D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D1C14-0F6F-CF96-3D71-238B94CA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3C43-BB1E-6EFF-226D-CE1F359B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07D1-226B-738A-E887-435B56D4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4CDE0-77C9-D695-028C-E4E62CC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5470-C77E-F206-D4A3-DB983E8A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0F767-8F5C-4C17-2997-F0FAA1A0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E7B1-B018-D663-2ACC-4462FB04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CDBF-9859-3961-846B-0011C0C0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DDB4-44FD-C141-0BFD-89FF96CF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3C95-AE56-055B-65EE-9EBFBCAA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4353F-2869-A69F-8B1A-14BF0125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0306-1C56-0107-EAAB-786B8247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9297-C3CF-C5A1-400A-1CEB1066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DCDE2-B6F8-E981-E9EA-2B71891B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98F5E-BAD9-9619-D375-640C9D6F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585B-DCB6-15C4-2D22-000E6165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3FE9-3F70-D8BB-C60C-1B85B03F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C91A-A3BF-6EEE-B951-153B5C2E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A78BA-57D7-4924-452E-7B49B3CD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C2D6-4AB3-86EB-2110-5754B04DB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54E8-1224-BF24-8882-7072F2C3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4B879-1764-03F7-8A55-3230720BC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25878-7AB7-1BAA-E8D3-CE3746EB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92F89-695C-4E05-7521-B9E4D143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3C6B1-8449-5223-6FDE-0FC2831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B8C4-A4BC-487A-1269-677FB464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490E1-1CC6-CF45-C665-E0DF7A1E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A4389-38BA-0116-CA80-185C146C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AC1BE-9267-7A1C-50AA-F023417E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8B3E7-BE3E-2237-B6E4-60BE01AE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BB508-F766-A5C2-DFAB-C670CA2D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018EC-B7F4-5CEF-BE3F-FEBF96FD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3171-82E9-E452-8E9E-4CEEB25B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504E-F9F1-1A1E-F3AF-5BE1912C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902C4-E3E6-ABAA-1AB3-9EEC8A16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FA0CA-108B-37E8-703F-F9397422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62763-C532-B84F-51B0-02AC0F77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51F7-38FC-65E2-BA48-2E21AE5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9067-236C-5108-93E7-52D14A8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DE0CE-DAEC-187B-18E5-FC0EB04DB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792F7-026B-C610-24DF-78FC3A408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21E9F-3CB5-6868-237A-ABC55891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7F868-2F8A-4115-884F-4328ADB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E8AB-2443-52B3-7737-8E4D16F9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F9031-37B8-072B-E70D-7667749D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FAB9B-DAE1-2A65-FD09-8EAC7908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CDF6-AAEA-64EC-F76C-23B45AFB3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771A1-5FD7-6C41-BB90-92A554920727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EB19-DC9E-1325-6759-8DDAA329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0676-F5E1-D67B-6D3C-5799F65BC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70B9E-9E45-4144-802D-9E6DF10E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2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4EA777DB-1135-D53D-D58E-E0D2F513B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62" r="-1" b="1364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C801E-0992-24C3-6F8C-1536B254C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Student Performance Index Predictive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D6EAD-C31B-0C6D-64E0-0ABB14BDD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A Machine Learning Approach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1BEA-AE07-F0AC-4257-B90D90EB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9A71-4E5B-0A54-BB83-67D53D17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Steps involved: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Performance Metrics: Use MAE, MSE, RMSE, and R-squared.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Cross-Validation: Ensure robustness and generalizability.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Residual Analysis: Check for patterns in residuals.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54A1-FB6D-48E5-BB6C-E8096390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66DC-6C95-74F0-35C3-AB20001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Feature Importance: Identify influential </a:t>
            </a:r>
            <a:r>
              <a:rPr lang="en-IN" dirty="0" err="1"/>
              <a:t>features.Partial</a:t>
            </a:r>
            <a:r>
              <a:rPr lang="en-IN" dirty="0"/>
              <a:t> Dependence Plots: Visualize feature </a:t>
            </a:r>
            <a:r>
              <a:rPr lang="en-IN" dirty="0" err="1"/>
              <a:t>effects.SHAP</a:t>
            </a:r>
            <a:r>
              <a:rPr lang="en-IN" dirty="0"/>
              <a:t> Values: Understand feature contributions.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4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4C99-20ED-C8F5-14A9-7A1654F6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FF1F-FC97-4939-F813-7EE9C11C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5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4C2D-CBAB-5F8B-695A-9C8854DD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13CF-E5EF-CF9E-33AD-247ECBB0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6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55C7-3090-3489-C77F-F66B9412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0AB6-283A-C545-181E-BE1DD930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6A85-7B5D-D5E2-1474-3E7D650E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148C-ABD3-669D-1A42-6E658052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720F-F480-E6B5-9C52-E4677FBD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E699-8178-DEDF-1490-8EBF4476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7757-B234-105E-258A-DAFC2C1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F4AE-9C3B-C24D-ACBB-C3A5E1C1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EB01-CD46-073B-7736-1049C132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0E87-CF04-A857-5C24-DBAC12DA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8A93-F4AB-301A-504E-09EDD8C3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24C7-505E-4717-254B-CADE3C96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Understanding the Problem Statement</a:t>
            </a:r>
          </a:p>
          <a:p>
            <a:r>
              <a:rPr lang="en-IN" dirty="0"/>
              <a:t>Requirements</a:t>
            </a:r>
          </a:p>
          <a:p>
            <a:r>
              <a:rPr lang="en-IN" dirty="0"/>
              <a:t>Life Cycle</a:t>
            </a:r>
          </a:p>
          <a:p>
            <a:r>
              <a:rPr lang="en-IN" dirty="0"/>
              <a:t>Data Collection</a:t>
            </a:r>
          </a:p>
          <a:p>
            <a:r>
              <a:rPr lang="en-IN" dirty="0"/>
              <a:t>Data Checks to perform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Choose best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793C4-B558-FFA5-FD70-1ED0384E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IN" sz="8000"/>
              <a:t>Problem Statement</a:t>
            </a:r>
            <a:endParaRPr lang="en-US" sz="8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A8D7C-7644-5EB1-AE80-5E022B957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01521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80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000D-3406-420B-EA93-6AD94405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689F-4BA9-FD80-9F74-F726D286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Schools and educational institutions</a:t>
            </a:r>
            <a:r>
              <a:rPr lang="en-IN" dirty="0"/>
              <a:t> can use the model to boost overall student performance.</a:t>
            </a:r>
          </a:p>
          <a:p>
            <a:r>
              <a:rPr lang="en-IN" b="1" dirty="0"/>
              <a:t>Policymakers</a:t>
            </a:r>
            <a:r>
              <a:rPr lang="en-IN" dirty="0"/>
              <a:t> and </a:t>
            </a:r>
            <a:r>
              <a:rPr lang="en-IN" b="1" dirty="0"/>
              <a:t>school administrators</a:t>
            </a:r>
            <a:r>
              <a:rPr lang="en-IN" dirty="0"/>
              <a:t> can make more informed decisions regarding resource allocation, program implementation, and policy development.</a:t>
            </a:r>
          </a:p>
          <a:p>
            <a:r>
              <a:rPr lang="en-IN" dirty="0"/>
              <a:t>Providing parents with insights into their children's performance and potential areas of improvement can foster stronger partnerships between schools and families, enhancing overall student support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3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3F44-5AFD-CF05-219D-1336029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– Agile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E14D-A90F-D84C-30F0-C107305B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the Problem Statement </a:t>
            </a:r>
          </a:p>
          <a:p>
            <a:r>
              <a:rPr lang="en-IN" dirty="0"/>
              <a:t>Understanding the business requirements </a:t>
            </a:r>
          </a:p>
          <a:p>
            <a:r>
              <a:rPr lang="en-IN" dirty="0"/>
              <a:t>Data Collection</a:t>
            </a:r>
          </a:p>
          <a:p>
            <a:r>
              <a:rPr lang="en-IN" dirty="0"/>
              <a:t>Data Checks to perform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Choosing best model</a:t>
            </a:r>
          </a:p>
        </p:txBody>
      </p:sp>
    </p:spTree>
    <p:extLst>
      <p:ext uri="{BB962C8B-B14F-4D97-AF65-F5344CB8AC3E}">
        <p14:creationId xmlns:p14="http://schemas.microsoft.com/office/powerpoint/2010/main" val="91722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A7107-F8C0-7434-1155-E4B96F52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3800"/>
              <a:t>Data Understanding and Exploration</a:t>
            </a:r>
            <a:endParaRPr lang="en-US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D1B5-03A0-2864-0CF8-F3A661D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 b="1"/>
              <a:t>Steps involved:</a:t>
            </a:r>
            <a:endParaRPr lang="en-I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/>
              <a:t>Data Collection: Gather data on student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/>
              <a:t>Data Description: Summarize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/>
              <a:t>Exploratory Data Analysis (EDA): Visualize distributions and relationships.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B9E59-3837-7E37-4D23-B83F3DD8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33513"/>
            <a:ext cx="6903720" cy="45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4B12-D1E3-2378-BD21-D81DF425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092F-8B31-C879-BA3A-821C96A8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300" dirty="0"/>
              <a:t>gender : Male/female</a:t>
            </a:r>
          </a:p>
          <a:p>
            <a:r>
              <a:rPr lang="en-IN" sz="3300" dirty="0"/>
              <a:t>race/ethnicity : Group A, B,C, D,E</a:t>
            </a:r>
          </a:p>
          <a:p>
            <a:r>
              <a:rPr lang="en-IN" sz="3300" dirty="0"/>
              <a:t>parental level of education : bachelor's degree, some college, master's degree, associate's degree, high school)</a:t>
            </a:r>
          </a:p>
          <a:p>
            <a:r>
              <a:rPr lang="en-IN" sz="3300" dirty="0"/>
              <a:t>lunch : having lunch before test (standard or free/reduced) </a:t>
            </a:r>
          </a:p>
          <a:p>
            <a:r>
              <a:rPr lang="en-IN" sz="3300" dirty="0"/>
              <a:t>test preparation course : completed or not before test</a:t>
            </a:r>
          </a:p>
          <a:p>
            <a:r>
              <a:rPr lang="en-IN" sz="3300" dirty="0"/>
              <a:t>math score</a:t>
            </a:r>
          </a:p>
          <a:p>
            <a:r>
              <a:rPr lang="en-IN" sz="3300" dirty="0"/>
              <a:t>reading score</a:t>
            </a:r>
          </a:p>
          <a:p>
            <a:r>
              <a:rPr lang="en-IN" sz="3300" dirty="0"/>
              <a:t>writing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92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169C-6F37-D0F6-2537-522EA369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2D59-FFCE-4A25-2E7B-A8147AF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Steps involved: </a:t>
            </a:r>
            <a:r>
              <a:rPr lang="en-IN" dirty="0"/>
              <a:t>Handling Missing Values: Imputation or removal.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Feature Engineering: Create new features or transform existing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Categorical Variables: Encode using one-hot or label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Scaling: Normalize or standardize numerical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E7E6-58A1-2235-4220-B0555B0F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CE1C-0A11-06FB-598B-9E58F319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 Selection: Use </a:t>
            </a:r>
            <a:r>
              <a:rPr lang="en-IN" dirty="0" err="1"/>
              <a:t>XGBoost</a:t>
            </a:r>
            <a:r>
              <a:rPr lang="en-IN" dirty="0"/>
              <a:t>.</a:t>
            </a:r>
          </a:p>
          <a:p>
            <a:r>
              <a:rPr lang="en-IN" dirty="0"/>
              <a:t>Train-Test Split: Divide the dataset.</a:t>
            </a:r>
          </a:p>
          <a:p>
            <a:r>
              <a:rPr lang="en-IN" dirty="0"/>
              <a:t>Hyperparameter Tuning: Optimize model parameters.</a:t>
            </a:r>
          </a:p>
          <a:p>
            <a:r>
              <a:rPr lang="en-IN" dirty="0"/>
              <a:t>Model Training: Train the model on the training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5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</TotalTime>
  <Words>408</Words>
  <Application>Microsoft Macintosh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Student Performance Index Predictive Model</vt:lpstr>
      <vt:lpstr>Index</vt:lpstr>
      <vt:lpstr>Problem Statement</vt:lpstr>
      <vt:lpstr>Business Requirements</vt:lpstr>
      <vt:lpstr>Life Cycle – Agile </vt:lpstr>
      <vt:lpstr>Data Understanding and Exploration</vt:lpstr>
      <vt:lpstr>Dataset information</vt:lpstr>
      <vt:lpstr>Data Preprocessing</vt:lpstr>
      <vt:lpstr>Model Training</vt:lpstr>
      <vt:lpstr>Model Evaluation</vt:lpstr>
      <vt:lpstr>Model Interpretation</vt:lpstr>
      <vt:lpstr>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Marmik Sileshkumar  Prajapati</dc:creator>
  <cp:lastModifiedBy>Marmik Sileshkumar  Prajapati</cp:lastModifiedBy>
  <cp:revision>3</cp:revision>
  <dcterms:created xsi:type="dcterms:W3CDTF">2024-06-28T01:48:05Z</dcterms:created>
  <dcterms:modified xsi:type="dcterms:W3CDTF">2024-07-01T15:33:51Z</dcterms:modified>
</cp:coreProperties>
</file>