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22"/>
  </p:notesMasterIdLst>
  <p:sldIdLst>
    <p:sldId id="264" r:id="rId3"/>
    <p:sldId id="546" r:id="rId4"/>
    <p:sldId id="547" r:id="rId5"/>
    <p:sldId id="548" r:id="rId6"/>
    <p:sldId id="259" r:id="rId7"/>
    <p:sldId id="310" r:id="rId8"/>
    <p:sldId id="311" r:id="rId9"/>
    <p:sldId id="312" r:id="rId10"/>
    <p:sldId id="313" r:id="rId11"/>
    <p:sldId id="315" r:id="rId12"/>
    <p:sldId id="535" r:id="rId13"/>
    <p:sldId id="436" r:id="rId14"/>
    <p:sldId id="55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71" r:id="rId25"/>
    <p:sldId id="367" r:id="rId26"/>
    <p:sldId id="333" r:id="rId27"/>
    <p:sldId id="324" r:id="rId28"/>
    <p:sldId id="533" r:id="rId29"/>
    <p:sldId id="325" r:id="rId30"/>
    <p:sldId id="322" r:id="rId31"/>
    <p:sldId id="327" r:id="rId32"/>
    <p:sldId id="536" r:id="rId33"/>
    <p:sldId id="537" r:id="rId34"/>
    <p:sldId id="538" r:id="rId35"/>
    <p:sldId id="539" r:id="rId36"/>
    <p:sldId id="540" r:id="rId37"/>
    <p:sldId id="335" r:id="rId38"/>
    <p:sldId id="360" r:id="rId39"/>
    <p:sldId id="387" r:id="rId40"/>
    <p:sldId id="368" r:id="rId41"/>
    <p:sldId id="332" r:id="rId42"/>
    <p:sldId id="271" r:id="rId43"/>
    <p:sldId id="336" r:id="rId44"/>
    <p:sldId id="265" r:id="rId45"/>
    <p:sldId id="508" r:id="rId46"/>
    <p:sldId id="376" r:id="rId47"/>
    <p:sldId id="337" r:id="rId48"/>
    <p:sldId id="369" r:id="rId49"/>
    <p:sldId id="468" r:id="rId50"/>
    <p:sldId id="379" r:id="rId51"/>
    <p:sldId id="465" r:id="rId52"/>
    <p:sldId id="401" r:id="rId53"/>
    <p:sldId id="281" r:id="rId54"/>
    <p:sldId id="402" r:id="rId55"/>
    <p:sldId id="339" r:id="rId56"/>
    <p:sldId id="406" r:id="rId57"/>
    <p:sldId id="407" r:id="rId58"/>
    <p:sldId id="441" r:id="rId59"/>
    <p:sldId id="440" r:id="rId60"/>
    <p:sldId id="442" r:id="rId61"/>
    <p:sldId id="348" r:id="rId62"/>
    <p:sldId id="358" r:id="rId63"/>
    <p:sldId id="534" r:id="rId64"/>
    <p:sldId id="378" r:id="rId65"/>
    <p:sldId id="476" r:id="rId66"/>
    <p:sldId id="370" r:id="rId67"/>
    <p:sldId id="559" r:id="rId68"/>
    <p:sldId id="285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560" r:id="rId78"/>
    <p:sldId id="486" r:id="rId79"/>
    <p:sldId id="487" r:id="rId80"/>
    <p:sldId id="488" r:id="rId81"/>
    <p:sldId id="489" r:id="rId82"/>
    <p:sldId id="490" r:id="rId83"/>
    <p:sldId id="491" r:id="rId84"/>
    <p:sldId id="562" r:id="rId85"/>
    <p:sldId id="492" r:id="rId86"/>
    <p:sldId id="493" r:id="rId87"/>
    <p:sldId id="494" r:id="rId88"/>
    <p:sldId id="496" r:id="rId89"/>
    <p:sldId id="497" r:id="rId90"/>
    <p:sldId id="498" r:id="rId91"/>
    <p:sldId id="563" r:id="rId92"/>
    <p:sldId id="564" r:id="rId93"/>
    <p:sldId id="565" r:id="rId94"/>
    <p:sldId id="566" r:id="rId95"/>
    <p:sldId id="567" r:id="rId96"/>
    <p:sldId id="568" r:id="rId97"/>
    <p:sldId id="569" r:id="rId98"/>
    <p:sldId id="570" r:id="rId99"/>
    <p:sldId id="561" r:id="rId100"/>
    <p:sldId id="500" r:id="rId101"/>
    <p:sldId id="543" r:id="rId102"/>
    <p:sldId id="501" r:id="rId103"/>
    <p:sldId id="502" r:id="rId104"/>
    <p:sldId id="503" r:id="rId105"/>
    <p:sldId id="504" r:id="rId106"/>
    <p:sldId id="505" r:id="rId107"/>
    <p:sldId id="506" r:id="rId108"/>
    <p:sldId id="509" r:id="rId109"/>
    <p:sldId id="510" r:id="rId110"/>
    <p:sldId id="511" r:id="rId111"/>
    <p:sldId id="512" r:id="rId112"/>
    <p:sldId id="545" r:id="rId113"/>
    <p:sldId id="513" r:id="rId114"/>
    <p:sldId id="514" r:id="rId115"/>
    <p:sldId id="516" r:id="rId116"/>
    <p:sldId id="517" r:id="rId117"/>
    <p:sldId id="518" r:id="rId118"/>
    <p:sldId id="520" r:id="rId119"/>
    <p:sldId id="521" r:id="rId120"/>
    <p:sldId id="544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78853" autoAdjust="0"/>
  </p:normalViewPr>
  <p:slideViewPr>
    <p:cSldViewPr>
      <p:cViewPr varScale="1">
        <p:scale>
          <a:sx n="57" d="100"/>
          <a:sy n="57" d="100"/>
        </p:scale>
        <p:origin x="-18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4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BCA2-2210-4EB2-984E-B0272809F0A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4581165-BF81-463B-A68F-F6316F78B8C0}">
      <dgm:prSet phldrT="[Text]"/>
      <dgm:spPr/>
      <dgm:t>
        <a:bodyPr/>
        <a:lstStyle/>
        <a:p>
          <a:r>
            <a:rPr lang="en-GB" dirty="0" smtClean="0"/>
            <a:t>Functional Programming</a:t>
          </a:r>
          <a:endParaRPr lang="en-GB" dirty="0"/>
        </a:p>
      </dgm:t>
    </dgm:pt>
    <dgm:pt modelId="{A64E024B-5A85-4CCB-8B99-AEE80FF0DAE1}" type="parTrans" cxnId="{279CB69E-2C20-4513-841F-BF4F7177C267}">
      <dgm:prSet/>
      <dgm:spPr/>
      <dgm:t>
        <a:bodyPr/>
        <a:lstStyle/>
        <a:p>
          <a:endParaRPr lang="en-GB"/>
        </a:p>
      </dgm:t>
    </dgm:pt>
    <dgm:pt modelId="{E80008B2-97C9-4048-8B73-81DF70FBFB38}" type="sibTrans" cxnId="{279CB69E-2C20-4513-841F-BF4F7177C267}">
      <dgm:prSet/>
      <dgm:spPr/>
      <dgm:t>
        <a:bodyPr/>
        <a:lstStyle/>
        <a:p>
          <a:endParaRPr lang="en-GB"/>
        </a:p>
      </dgm:t>
    </dgm:pt>
    <dgm:pt modelId="{C599549B-16D9-4123-A29F-D44C896BF6D0}">
      <dgm:prSet phldrT="[Text]"/>
      <dgm:spPr/>
      <dgm:t>
        <a:bodyPr/>
        <a:lstStyle/>
        <a:p>
          <a:r>
            <a:rPr lang="en-GB" dirty="0" smtClean="0"/>
            <a:t>Domain Modelling</a:t>
          </a:r>
          <a:endParaRPr lang="en-GB" dirty="0"/>
        </a:p>
      </dgm:t>
    </dgm:pt>
    <dgm:pt modelId="{A14A8CCA-6687-4AF8-9419-588AF0E40597}" type="parTrans" cxnId="{AF93D34B-D70D-4BA0-B872-77251879B503}">
      <dgm:prSet/>
      <dgm:spPr/>
      <dgm:t>
        <a:bodyPr/>
        <a:lstStyle/>
        <a:p>
          <a:endParaRPr lang="en-GB"/>
        </a:p>
      </dgm:t>
    </dgm:pt>
    <dgm:pt modelId="{4D4B8917-98E7-4815-A339-CE7C5A9F7402}" type="sibTrans" cxnId="{AF93D34B-D70D-4BA0-B872-77251879B503}">
      <dgm:prSet/>
      <dgm:spPr/>
      <dgm:t>
        <a:bodyPr/>
        <a:lstStyle/>
        <a:p>
          <a:endParaRPr lang="en-GB"/>
        </a:p>
      </dgm:t>
    </dgm:pt>
    <dgm:pt modelId="{A0BE84CA-BF79-42C2-B846-B86F8CA0B6D1}" type="pres">
      <dgm:prSet presAssocID="{D8C8BCA2-2210-4EB2-984E-B0272809F0AA}" presName="compositeShape" presStyleCnt="0">
        <dgm:presLayoutVars>
          <dgm:chMax val="7"/>
          <dgm:dir/>
          <dgm:resizeHandles val="exact"/>
        </dgm:presLayoutVars>
      </dgm:prSet>
      <dgm:spPr/>
    </dgm:pt>
    <dgm:pt modelId="{87255998-A37D-406C-95D2-98B534C4D494}" type="pres">
      <dgm:prSet presAssocID="{B4581165-BF81-463B-A68F-F6316F78B8C0}" presName="circ1" presStyleLbl="vennNode1" presStyleIdx="0" presStyleCnt="2"/>
      <dgm:spPr/>
      <dgm:t>
        <a:bodyPr/>
        <a:lstStyle/>
        <a:p>
          <a:endParaRPr lang="en-GB"/>
        </a:p>
      </dgm:t>
    </dgm:pt>
    <dgm:pt modelId="{FB89108A-F165-42B2-B123-B2B921168634}" type="pres">
      <dgm:prSet presAssocID="{B4581165-BF81-463B-A68F-F6316F78B8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BEEEBE-98D7-46A9-A1C2-0F85E259AE6F}" type="pres">
      <dgm:prSet presAssocID="{C599549B-16D9-4123-A29F-D44C896BF6D0}" presName="circ2" presStyleLbl="vennNode1" presStyleIdx="1" presStyleCnt="2"/>
      <dgm:spPr/>
      <dgm:t>
        <a:bodyPr/>
        <a:lstStyle/>
        <a:p>
          <a:endParaRPr lang="en-GB"/>
        </a:p>
      </dgm:t>
    </dgm:pt>
    <dgm:pt modelId="{260369F1-487D-48DC-A9FE-AFB54D2C753B}" type="pres">
      <dgm:prSet presAssocID="{C599549B-16D9-4123-A29F-D44C896BF6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C2FC19-4982-4B84-8FCE-A65721173086}" type="presOf" srcId="{B4581165-BF81-463B-A68F-F6316F78B8C0}" destId="{FB89108A-F165-42B2-B123-B2B921168634}" srcOrd="1" destOrd="0" presId="urn:microsoft.com/office/officeart/2005/8/layout/venn1"/>
    <dgm:cxn modelId="{96672ABC-C6EB-4F7F-9923-F10FF86ADEBE}" type="presOf" srcId="{C599549B-16D9-4123-A29F-D44C896BF6D0}" destId="{09BEEEBE-98D7-46A9-A1C2-0F85E259AE6F}" srcOrd="0" destOrd="0" presId="urn:microsoft.com/office/officeart/2005/8/layout/venn1"/>
    <dgm:cxn modelId="{15565260-B164-4E7D-9053-6A4CEE8858F7}" type="presOf" srcId="{B4581165-BF81-463B-A68F-F6316F78B8C0}" destId="{87255998-A37D-406C-95D2-98B534C4D494}" srcOrd="0" destOrd="0" presId="urn:microsoft.com/office/officeart/2005/8/layout/venn1"/>
    <dgm:cxn modelId="{66A00322-4ED2-4F5D-87F4-8B30531A9AD5}" type="presOf" srcId="{D8C8BCA2-2210-4EB2-984E-B0272809F0AA}" destId="{A0BE84CA-BF79-42C2-B846-B86F8CA0B6D1}" srcOrd="0" destOrd="0" presId="urn:microsoft.com/office/officeart/2005/8/layout/venn1"/>
    <dgm:cxn modelId="{7CE1280B-362C-4790-98E8-9BC22D437F5D}" type="presOf" srcId="{C599549B-16D9-4123-A29F-D44C896BF6D0}" destId="{260369F1-487D-48DC-A9FE-AFB54D2C753B}" srcOrd="1" destOrd="0" presId="urn:microsoft.com/office/officeart/2005/8/layout/venn1"/>
    <dgm:cxn modelId="{279CB69E-2C20-4513-841F-BF4F7177C267}" srcId="{D8C8BCA2-2210-4EB2-984E-B0272809F0AA}" destId="{B4581165-BF81-463B-A68F-F6316F78B8C0}" srcOrd="0" destOrd="0" parTransId="{A64E024B-5A85-4CCB-8B99-AEE80FF0DAE1}" sibTransId="{E80008B2-97C9-4048-8B73-81DF70FBFB38}"/>
    <dgm:cxn modelId="{AF93D34B-D70D-4BA0-B872-77251879B503}" srcId="{D8C8BCA2-2210-4EB2-984E-B0272809F0AA}" destId="{C599549B-16D9-4123-A29F-D44C896BF6D0}" srcOrd="1" destOrd="0" parTransId="{A14A8CCA-6687-4AF8-9419-588AF0E40597}" sibTransId="{4D4B8917-98E7-4815-A339-CE7C5A9F7402}"/>
    <dgm:cxn modelId="{0F70B014-DD6F-4A50-991D-798F3C145EBE}" type="presParOf" srcId="{A0BE84CA-BF79-42C2-B846-B86F8CA0B6D1}" destId="{87255998-A37D-406C-95D2-98B534C4D494}" srcOrd="0" destOrd="0" presId="urn:microsoft.com/office/officeart/2005/8/layout/venn1"/>
    <dgm:cxn modelId="{6ACB913D-C8B8-4AF0-9511-04405E266A25}" type="presParOf" srcId="{A0BE84CA-BF79-42C2-B846-B86F8CA0B6D1}" destId="{FB89108A-F165-42B2-B123-B2B921168634}" srcOrd="1" destOrd="0" presId="urn:microsoft.com/office/officeart/2005/8/layout/venn1"/>
    <dgm:cxn modelId="{C7DCF2F7-7906-4308-BDC5-C7AE58F84226}" type="presParOf" srcId="{A0BE84CA-BF79-42C2-B846-B86F8CA0B6D1}" destId="{09BEEEBE-98D7-46A9-A1C2-0F85E259AE6F}" srcOrd="2" destOrd="0" presId="urn:microsoft.com/office/officeart/2005/8/layout/venn1"/>
    <dgm:cxn modelId="{22B29B06-FC45-4FEB-8540-1F5CD7F1B3C3}" type="presParOf" srcId="{A0BE84CA-BF79-42C2-B846-B86F8CA0B6D1}" destId="{260369F1-487D-48DC-A9FE-AFB54D2C753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255998-A37D-406C-95D2-98B534C4D494}">
      <dsp:nvSpPr>
        <dsp:cNvPr id="0" name=""/>
        <dsp:cNvSpPr/>
      </dsp:nvSpPr>
      <dsp:spPr>
        <a:xfrm>
          <a:off x="148501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Functional Programming</a:t>
          </a:r>
          <a:endParaRPr lang="en-GB" sz="3000" kern="1200" dirty="0"/>
        </a:p>
      </dsp:txBody>
      <dsp:txXfrm>
        <a:off x="660005" y="812454"/>
        <a:ext cx="2112017" cy="2799130"/>
      </dsp:txXfrm>
    </dsp:sp>
    <dsp:sp modelId="{09BEEEBE-98D7-46A9-A1C2-0F85E259AE6F}">
      <dsp:nvSpPr>
        <dsp:cNvPr id="0" name=""/>
        <dsp:cNvSpPr/>
      </dsp:nvSpPr>
      <dsp:spPr>
        <a:xfrm>
          <a:off x="2788523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Domain Modelling</a:t>
          </a:r>
          <a:endParaRPr lang="en-GB" sz="3000" kern="1200" dirty="0"/>
        </a:p>
      </dsp:txBody>
      <dsp:txXfrm>
        <a:off x="3828032" y="812454"/>
        <a:ext cx="2112017" cy="27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102</a:t>
            </a:fld>
            <a:endParaRPr lang="en-GB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103</a:t>
            </a:fld>
            <a:endParaRPr lang="en-GB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105</a:t>
            </a:fld>
            <a:endParaRPr lang="en-GB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106</a:t>
            </a:fld>
            <a:endParaRPr lang="en-GB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107</a:t>
            </a:fld>
            <a:endParaRPr lang="en-GB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108</a:t>
            </a:fld>
            <a:endParaRPr lang="en-GB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109</a:t>
            </a:fld>
            <a:endParaRPr lang="en-GB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112</a:t>
            </a:fld>
            <a:endParaRPr lang="en-GB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113</a:t>
            </a:fld>
            <a:endParaRPr lang="en-GB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114</a:t>
            </a:fld>
            <a:endParaRPr lang="en-GB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115</a:t>
            </a:fld>
            <a:endParaRPr lang="en-GB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116</a:t>
            </a:fld>
            <a:endParaRPr lang="en-GB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117</a:t>
            </a:fld>
            <a:endParaRPr lang="en-GB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118</a:t>
            </a:fld>
            <a:endParaRPr lang="en-GB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92</a:t>
            </a:fld>
            <a:endParaRPr lang="en-GB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94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96</a:t>
            </a:fld>
            <a:endParaRPr lang="en-GB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97</a:t>
            </a:fld>
            <a:endParaRPr lang="en-GB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06/11/2014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br>
              <a:rPr lang="en-GB" dirty="0" smtClean="0"/>
            </a:br>
            <a:r>
              <a:rPr lang="en-GB" dirty="0" smtClean="0"/>
              <a:t>with the F# type system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5445224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2160" y="3573016"/>
            <a:ext cx="2952309" cy="1296144"/>
            <a:chOff x="6012160" y="3573016"/>
            <a:chExt cx="2952309" cy="1296144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6666234" y="3742541"/>
              <a:ext cx="2298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2160" y="3573016"/>
              <a:ext cx="576064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512428" y="4824758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-389738" y="5495385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8151" y="3127103"/>
            <a:ext cx="2065908" cy="1428604"/>
            <a:chOff x="5746023" y="3415135"/>
            <a:chExt cx="2065908" cy="1428604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5867943" y="3415135"/>
              <a:ext cx="1943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 either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9043382">
              <a:off x="5746023" y="3547595"/>
              <a:ext cx="430380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0070C0"/>
                </a:solidFill>
              </a:rPr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0192" y="3284984"/>
            <a:ext cx="6480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Static types are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5439347" y="2376495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35896" y="2276872"/>
            <a:ext cx="2232248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0112" y="4365104"/>
            <a:ext cx="79208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540000">
            <a:off x="5969946" y="3748651"/>
            <a:ext cx="27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At least one way of being contacted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9168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7" grpId="0"/>
      <p:bldP spid="7" grpId="1"/>
      <p:bldP spid="8" grpId="0"/>
      <p:bldP spid="17" grpId="0"/>
      <p:bldP spid="20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Modelling a common scenario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683568" y="2709359"/>
            <a:ext cx="2100738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A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3383867" y="2709359"/>
            <a:ext cx="2211734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B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6977209" y="2709359"/>
            <a:ext cx="1719530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C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691681" y="1894712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A to 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4" name="Curved Connector 23"/>
          <p:cNvCxnSpPr>
            <a:stCxn id="297994" idx="0"/>
            <a:endCxn id="297993" idx="0"/>
          </p:cNvCxnSpPr>
          <p:nvPr/>
        </p:nvCxnSpPr>
        <p:spPr>
          <a:xfrm rot="5400000" flipH="1" flipV="1">
            <a:off x="3111835" y="1331461"/>
            <a:ext cx="12700" cy="2755797"/>
          </a:xfrm>
          <a:prstGeom prst="curvedConnector3">
            <a:avLst>
              <a:gd name="adj1" fmla="val 3830773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6" name="Curved Connector 25"/>
          <p:cNvCxnSpPr>
            <a:stCxn id="297993" idx="4"/>
            <a:endCxn id="297994" idx="4"/>
          </p:cNvCxnSpPr>
          <p:nvPr/>
        </p:nvCxnSpPr>
        <p:spPr>
          <a:xfrm rot="5400000">
            <a:off x="3111836" y="2267126"/>
            <a:ext cx="12700" cy="2755797"/>
          </a:xfrm>
          <a:prstGeom prst="curvedConnector3">
            <a:avLst>
              <a:gd name="adj1" fmla="val 364616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38" name="Curved Connector 37"/>
          <p:cNvCxnSpPr>
            <a:stCxn id="297993" idx="6"/>
            <a:endCxn id="297992" idx="2"/>
          </p:cNvCxnSpPr>
          <p:nvPr/>
        </p:nvCxnSpPr>
        <p:spPr>
          <a:xfrm>
            <a:off x="5595601" y="3177192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44" name="TextBox 43"/>
          <p:cNvSpPr txBox="1"/>
          <p:nvPr/>
        </p:nvSpPr>
        <p:spPr>
          <a:xfrm>
            <a:off x="118762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91681" y="4149080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B to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8024" y="3212976"/>
            <a:ext cx="2808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from B to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7168" y="2708920"/>
            <a:ext cx="2607813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Unverified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6087804" y="2708920"/>
            <a:ext cx="2300619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3" name="AutoShape 3"/>
          <p:cNvSpPr>
            <a:spLocks noChangeShapeType="1"/>
          </p:cNvSpPr>
          <p:nvPr/>
        </p:nvSpPr>
        <p:spPr bwMode="auto">
          <a:xfrm>
            <a:off x="3444981" y="3216880"/>
            <a:ext cx="2642824" cy="112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3748792" y="2913233"/>
            <a:ext cx="1645553" cy="4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9807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email address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send a verification message to a verified email"</a:t>
            </a:r>
          </a:p>
          <a:p>
            <a:r>
              <a:rPr lang="en-GB" sz="2000" dirty="0" smtClean="0"/>
              <a:t>Rule: "You can't send a password reset message to a unverified email 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4" grpId="0" animBg="1"/>
      <p:bldP spid="302083" grpId="0" animBg="1"/>
      <p:bldP spid="302082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DDD?</a:t>
            </a:r>
            <a:endParaRPr lang="en-GB" dirty="0"/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3048000" cy="3895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60000" flipH="1">
            <a:off x="4654187" y="2506929"/>
            <a:ext cx="388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8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772816"/>
            <a:ext cx="8013171" cy="2830432"/>
            <a:chOff x="683568" y="1772816"/>
            <a:chExt cx="8013171" cy="2830432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432043" y="177281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2072003" y="422108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0"/>
              <a:endCxn id="297993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4"/>
              <a:endCxn id="297994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6"/>
              <a:endCxn id="297992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shipments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put a package on a truck if it is already out for delivery"</a:t>
            </a:r>
          </a:p>
          <a:p>
            <a:r>
              <a:rPr lang="en-GB" sz="2000" dirty="0" smtClean="0"/>
              <a:t>Rule: "You can't sign for a package that is already delivered"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3" name="Group 14"/>
          <p:cNvGrpSpPr/>
          <p:nvPr/>
        </p:nvGrpSpPr>
        <p:grpSpPr>
          <a:xfrm>
            <a:off x="539552" y="1916832"/>
            <a:ext cx="8157187" cy="2375825"/>
            <a:chOff x="539552" y="1916832"/>
            <a:chExt cx="8157187" cy="2375825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1835696" y="1916832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White to play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1835696" y="3356992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Black to </a:t>
              </a:r>
              <a:b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play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Game Over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5652120" y="198884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539552" y="278092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6"/>
              <a:endCxn id="297993" idx="0"/>
            </p:cNvCxnSpPr>
            <p:nvPr/>
          </p:nvCxnSpPr>
          <p:spPr>
            <a:xfrm flipH="1">
              <a:off x="2941563" y="2384665"/>
              <a:ext cx="994871" cy="972327"/>
            </a:xfrm>
            <a:prstGeom prst="curvedConnector4">
              <a:avLst>
                <a:gd name="adj1" fmla="val -22978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2"/>
              <a:endCxn id="297994" idx="4"/>
            </p:cNvCxnSpPr>
            <p:nvPr/>
          </p:nvCxnSpPr>
          <p:spPr>
            <a:xfrm rot="10800000" flipH="1">
              <a:off x="1835695" y="2852497"/>
              <a:ext cx="1050369" cy="972328"/>
            </a:xfrm>
            <a:prstGeom prst="curvedConnector4">
              <a:avLst>
                <a:gd name="adj1" fmla="val -21764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4"/>
              <a:endCxn id="297992" idx="4"/>
            </p:cNvCxnSpPr>
            <p:nvPr/>
          </p:nvCxnSpPr>
          <p:spPr>
            <a:xfrm rot="5400000" flipH="1" flipV="1">
              <a:off x="5065451" y="1521135"/>
              <a:ext cx="647633" cy="4895411"/>
            </a:xfrm>
            <a:prstGeom prst="curvedConnector3">
              <a:avLst>
                <a:gd name="adj1" fmla="val -35298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35896" y="306896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urved Connector 23"/>
            <p:cNvCxnSpPr>
              <a:stCxn id="297994" idx="0"/>
              <a:endCxn id="297992" idx="0"/>
            </p:cNvCxnSpPr>
            <p:nvPr/>
          </p:nvCxnSpPr>
          <p:spPr>
            <a:xfrm rot="16200000" flipH="1">
              <a:off x="4965255" y="-162359"/>
              <a:ext cx="792527" cy="4950909"/>
            </a:xfrm>
            <a:prstGeom prst="curvedConnector3">
              <a:avLst>
                <a:gd name="adj1" fmla="val -28844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652120" y="36450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chess game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“White and Black take turns playing. </a:t>
            </a:r>
            <a:br>
              <a:rPr lang="en-GB" sz="2000" dirty="0" smtClean="0"/>
            </a:br>
            <a:r>
              <a:rPr lang="en-GB" sz="2000" dirty="0" smtClean="0"/>
              <a:t>   White can’t play if it is Black’s turn and vice versa"</a:t>
            </a:r>
          </a:p>
          <a:p>
            <a:r>
              <a:rPr lang="en-GB" sz="2000" dirty="0" smtClean="0"/>
              <a:t>Rule: “No one can play when the game is over"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remove an item from an empty cart"</a:t>
            </a:r>
          </a:p>
          <a:p>
            <a:r>
              <a:rPr lang="en-GB" sz="2000" dirty="0" smtClean="0"/>
              <a:t>Rule: "You can't change a paid cart"</a:t>
            </a:r>
          </a:p>
          <a:p>
            <a:r>
              <a:rPr lang="en-GB" sz="2000" dirty="0" smtClean="0"/>
              <a:t>Rule: "You can't pay for a cart twice"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9712" y="4725144"/>
            <a:ext cx="3744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ActiveCartData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Item list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60640" y="5373216"/>
            <a:ext cx="327585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92D050"/>
                </a:solidFill>
              </a:rPr>
              <a:t>PaidCartData</a:t>
            </a:r>
            <a:r>
              <a:rPr lang="en-GB" sz="2400" dirty="0" smtClean="0"/>
              <a:t> = </a:t>
            </a:r>
            <a:br>
              <a:rPr lang="en-GB" sz="2400" dirty="0" smtClean="0"/>
            </a:br>
            <a:r>
              <a:rPr lang="en-GB" sz="2400" dirty="0" smtClean="0"/>
              <a:t>  { </a:t>
            </a:r>
            <a:r>
              <a:rPr lang="en-GB" sz="2400" dirty="0" err="1" smtClean="0"/>
              <a:t>PaidItems</a:t>
            </a:r>
            <a:r>
              <a:rPr lang="en-GB" sz="2400" dirty="0" smtClean="0"/>
              <a:t>: Item list; </a:t>
            </a:r>
            <a:br>
              <a:rPr lang="en-GB" sz="2400" dirty="0" smtClean="0"/>
            </a:br>
            <a:r>
              <a:rPr lang="en-GB" sz="2400" dirty="0" smtClean="0"/>
              <a:t>    Payment: Payment 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07904" y="3717032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398568" y="3789040"/>
            <a:ext cx="1257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9512" y="3645024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data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60000" flipH="1">
            <a:off x="402602" y="5682510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What data do we need to store?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build="p"/>
      <p:bldP spid="23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916832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initCart</a:t>
            </a:r>
            <a:r>
              <a:rPr lang="en-GB" sz="2400" dirty="0" smtClean="0"/>
              <a:t> : </a:t>
            </a:r>
            <a:br>
              <a:rPr lang="en-GB" sz="2400" dirty="0" smtClean="0"/>
            </a:br>
            <a:r>
              <a:rPr lang="en-GB" sz="2400" dirty="0" smtClean="0"/>
              <a:t>Item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addToActive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 err="1" smtClean="0"/>
              <a:t>removeFromActive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b="1" dirty="0" smtClean="0"/>
              <a:t>pay: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Payment)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60000" flipH="1">
            <a:off x="6452347" y="4016901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might be empty or active – can’t tell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8184" y="4725144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Shopping Cart API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Curved Connector 30"/>
            <p:cNvCxnSpPr>
              <a:stCxn id="25" idx="0"/>
              <a:endCxn id="26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2" name="Curved Connector 31"/>
            <p:cNvCxnSpPr>
              <a:stCxn id="26" idx="3"/>
              <a:endCxn id="25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3" name="Curved Connector 32"/>
            <p:cNvCxnSpPr>
              <a:stCxn id="26" idx="6"/>
              <a:endCxn id="27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4" name="Curved Connector 33"/>
            <p:cNvCxnSpPr>
              <a:stCxn id="26" idx="7"/>
              <a:endCxn id="26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5" name="Curved Connector 34"/>
            <p:cNvCxnSpPr>
              <a:stCxn id="26" idx="5"/>
              <a:endCxn id="26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03802"/>
            <a:ext cx="8229600" cy="1224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initCart</a:t>
            </a:r>
            <a:r>
              <a:rPr lang="en-GB" sz="2400" dirty="0" smtClean="0"/>
              <a:t> item = </a:t>
            </a:r>
            <a:br>
              <a:rPr lang="en-GB" sz="2400" dirty="0" smtClean="0"/>
            </a:br>
            <a:r>
              <a:rPr lang="en-GB" sz="2400" dirty="0" smtClean="0"/>
              <a:t>{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=[item] }</a:t>
            </a: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1010" y="2094069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 with list of one item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76009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addToActive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cart:ActiveCart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item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cart with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item ::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cart.existingItems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4796059" y="5104783"/>
            <a:ext cx="381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Prepends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item to list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4712113"/>
            <a:ext cx="28803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add 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5538"/>
            <a:ext cx="8229600" cy="52557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add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addItem</a:t>
            </a:r>
            <a:r>
              <a:rPr lang="en-GB" sz="2400" b="1" dirty="0" smtClean="0"/>
              <a:t> </a:t>
            </a:r>
            <a:r>
              <a:rPr lang="en-GB" sz="2400" dirty="0" smtClean="0"/>
              <a:t>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initCart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addToActive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3424065" y="6063925"/>
            <a:ext cx="4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Cannot accidentally alter a paid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293" y="1124744"/>
            <a:ext cx="7977187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remove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removeItem</a:t>
            </a:r>
            <a:r>
              <a:rPr lang="en-GB" sz="2400" dirty="0" smtClean="0"/>
              <a:t> 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err="1" smtClean="0"/>
              <a:t>removeFromActive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2095" y="3244876"/>
            <a:ext cx="36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Compiler will not let you remove from an empty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design with state transitions?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126876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state can have different allowable data.</a:t>
            </a:r>
          </a:p>
          <a:p>
            <a:r>
              <a:rPr lang="en-GB" dirty="0" smtClean="0"/>
              <a:t>All states are explicitly documented.</a:t>
            </a:r>
          </a:p>
          <a:p>
            <a:r>
              <a:rPr lang="en-GB" dirty="0" smtClean="0"/>
              <a:t>All transitions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4005065"/>
            <a:ext cx="7149075" cy="2196033"/>
            <a:chOff x="683568" y="1857796"/>
            <a:chExt cx="8013171" cy="259162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2043" y="185779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72003" y="406726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" name="Curved Connector 12"/>
            <p:cNvCxnSpPr>
              <a:stCxn id="7" idx="4"/>
              <a:endCxn id="6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4" name="Curved Connector 13"/>
            <p:cNvCxnSpPr>
              <a:stCxn id="7" idx="6"/>
              <a:endCxn id="8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What we covered in this talk:</a:t>
            </a:r>
          </a:p>
          <a:p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Self-documenting designs</a:t>
            </a:r>
          </a:p>
          <a:p>
            <a:r>
              <a:rPr lang="en-GB" dirty="0" smtClean="0"/>
              <a:t>Algebraic types </a:t>
            </a:r>
          </a:p>
          <a:p>
            <a:pPr lvl="1"/>
            <a:r>
              <a:rPr lang="en-GB" dirty="0" smtClean="0"/>
              <a:t>products and sums</a:t>
            </a:r>
          </a:p>
          <a:p>
            <a:r>
              <a:rPr lang="en-GB" dirty="0" smtClean="0"/>
              <a:t>Designing with types</a:t>
            </a:r>
          </a:p>
          <a:p>
            <a:pPr lvl="1"/>
            <a:r>
              <a:rPr lang="en-GB" dirty="0" smtClean="0"/>
              <a:t>Options instead of null</a:t>
            </a:r>
          </a:p>
          <a:p>
            <a:pPr lvl="1"/>
            <a:r>
              <a:rPr lang="en-GB" dirty="0" smtClean="0"/>
              <a:t>Single case unions</a:t>
            </a:r>
          </a:p>
          <a:p>
            <a:pPr lvl="1"/>
            <a:r>
              <a:rPr lang="en-GB" dirty="0" smtClean="0"/>
              <a:t>Choices rather than inheritance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States and transitions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15616" y="1196752"/>
          <a:ext cx="660005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526156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I’m going talk about: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Demystifying functional programming</a:t>
            </a:r>
          </a:p>
          <a:p>
            <a:r>
              <a:rPr lang="en-GB" sz="4000" dirty="0" smtClean="0"/>
              <a:t>Functional programming for real world applications</a:t>
            </a:r>
          </a:p>
          <a:p>
            <a:r>
              <a:rPr lang="en-GB" sz="4000" dirty="0" smtClean="0"/>
              <a:t>F# vs. C# for domain driven design </a:t>
            </a:r>
          </a:p>
          <a:p>
            <a:r>
              <a:rPr lang="en-GB" sz="4000" dirty="0" smtClean="0"/>
              <a:t>Understanding the F# type system</a:t>
            </a:r>
          </a:p>
          <a:p>
            <a:r>
              <a:rPr lang="en-GB" sz="4000" dirty="0" smtClean="0"/>
              <a:t>Designing with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Gill Sans MT" pitchFamily="34" charset="0"/>
              </a:rPr>
              <a:t>Demystifying functional programming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Why is it so hard?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scary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0290" name="Picture 2" descr="http://www.banklawyersblog.com/.a/6a00d8341c652b53ef0133f283ba87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666770"/>
            <a:ext cx="1753971" cy="24985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banklawyersblog.com/.a/6a00d8341c652b53ef0133f283ba87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666770"/>
            <a:ext cx="1753971" cy="24985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strike="sngStrike" dirty="0" smtClean="0">
                <a:solidFill>
                  <a:srgbClr val="C00000"/>
                </a:solidFill>
              </a:rPr>
              <a:t>scary</a:t>
            </a:r>
            <a:endParaRPr lang="en-GB" strike="sngStrike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-180000">
            <a:off x="6672599" y="382890"/>
            <a:ext cx="193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unfamiliar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1" y="4293096"/>
            <a:ext cx="518457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“Chainable”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97656">
            <a:off x="1494943" y="2614218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Collapsable</a:t>
            </a:r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20701962">
            <a:off x="1964151" y="156373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Mappable</a:t>
            </a:r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6134" name="Picture 6" descr="http://simpsoncrazy.com/content/pictures/homer/HomerSimpson4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3501008"/>
            <a:ext cx="1818273" cy="314337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21205809">
            <a:off x="2050082" y="5374835"/>
            <a:ext cx="543928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</a:t>
            </a:r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Aggregatable</a:t>
            </a:r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”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12" grpId="0"/>
      <p:bldP spid="12" grpId="1"/>
      <p:bldP spid="6" grpId="0"/>
      <p:bldP spid="16" grpId="0"/>
      <p:bldP spid="14" grpId="0"/>
      <p:bldP spid="1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Object oriented programming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rgbClr val="C00000"/>
                </a:solidFill>
              </a:rPr>
              <a:t>scary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Polymorphism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Inheritance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Covariance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SOLID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Interface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Generics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6660232" y="50234"/>
            <a:ext cx="2233780" cy="642462"/>
            <a:chOff x="6660232" y="50234"/>
            <a:chExt cx="2233780" cy="642462"/>
          </a:xfrm>
        </p:grpSpPr>
        <p:sp>
          <p:nvSpPr>
            <p:cNvPr id="24" name="TextBox 23"/>
            <p:cNvSpPr txBox="1"/>
            <p:nvPr/>
          </p:nvSpPr>
          <p:spPr>
            <a:xfrm rot="-180000">
              <a:off x="6960631" y="50234"/>
              <a:ext cx="19333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660232" y="332656"/>
              <a:ext cx="432048" cy="360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596336" y="476672"/>
              <a:ext cx="216024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-180000">
            <a:off x="4222275" y="3917640"/>
            <a:ext cx="492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SRP, OCP, LSP, ISP, DIP, Oh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noes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.. 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-180000">
            <a:off x="6680066" y="5805656"/>
            <a:ext cx="278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...don’t forget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IoC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, DI, ABC, MVC, etc., etc...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scary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0"/>
            <a:ext cx="489654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0" dirty="0" smtClean="0">
                <a:solidFill>
                  <a:srgbClr val="C00000"/>
                </a:solidFill>
              </a:rPr>
              <a:t>X</a:t>
            </a:r>
            <a:endParaRPr lang="en-GB" sz="50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-180000">
            <a:off x="7535177" y="4337761"/>
            <a:ext cx="179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C00000"/>
                </a:solidFill>
                <a:latin typeface="Conformity" pitchFamily="2" charset="0"/>
              </a:rPr>
              <a:t>YAGNI!</a:t>
            </a:r>
            <a:endParaRPr lang="en-GB" sz="4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Gill Sans MT" pitchFamily="34" charset="0"/>
              </a:rPr>
              <a:t>Functional programming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real world applications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Functional programming is...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good for mathematical and scientific tasks</a:t>
            </a:r>
          </a:p>
          <a:p>
            <a:pPr>
              <a:buNone/>
            </a:pPr>
            <a:r>
              <a:rPr lang="en-GB" dirty="0" smtClean="0"/>
              <a:t>... good for complicated algorithms</a:t>
            </a:r>
          </a:p>
          <a:p>
            <a:pPr>
              <a:buNone/>
            </a:pPr>
            <a:r>
              <a:rPr lang="en-GB" dirty="0" smtClean="0"/>
              <a:t>... </a:t>
            </a:r>
            <a:r>
              <a:rPr lang="en-GB" i="1" dirty="0" smtClean="0"/>
              <a:t>really </a:t>
            </a:r>
            <a:r>
              <a:rPr lang="en-GB" dirty="0" smtClean="0"/>
              <a:t>good for parallel processing</a:t>
            </a:r>
          </a:p>
          <a:p>
            <a:pPr>
              <a:buNone/>
            </a:pPr>
            <a:r>
              <a:rPr lang="en-GB" dirty="0" smtClean="0"/>
              <a:t>... but you need a PhD in computer science </a:t>
            </a:r>
            <a:r>
              <a:rPr lang="en-GB" dirty="0" smtClean="0">
                <a:sym typeface="Wingdings"/>
              </a:rPr>
              <a:t>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6240149" y="4142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So not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940152" y="3933056"/>
            <a:ext cx="432048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-180000">
            <a:off x="7032237" y="270250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All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76256" y="2348880"/>
            <a:ext cx="360040" cy="36004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88224" y="2996952"/>
            <a:ext cx="50405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good</a:t>
            </a:r>
            <a:r>
              <a:rPr lang="en-GB" dirty="0" smtClean="0"/>
              <a:t> for...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Boring</a:t>
            </a:r>
          </a:p>
          <a:p>
            <a:pPr algn="ctr">
              <a:buNone/>
            </a:pPr>
            <a:r>
              <a:rPr lang="en-GB" sz="6000" dirty="0" smtClean="0"/>
              <a:t>Line Of Business </a:t>
            </a:r>
          </a:p>
          <a:p>
            <a:pPr algn="ctr">
              <a:buNone/>
            </a:pPr>
            <a:r>
              <a:rPr lang="en-GB" sz="6000" dirty="0" smtClean="0"/>
              <a:t>Applications </a:t>
            </a:r>
          </a:p>
          <a:p>
            <a:pPr algn="ctr">
              <a:buNone/>
            </a:pPr>
            <a:r>
              <a:rPr lang="en-GB" sz="4000" dirty="0" smtClean="0"/>
              <a:t>(BLOBAs)</a:t>
            </a:r>
          </a:p>
        </p:txBody>
      </p:sp>
      <p:sp>
        <p:nvSpPr>
          <p:cNvPr id="5" name="TextBox 4"/>
          <p:cNvSpPr txBox="1"/>
          <p:nvPr/>
        </p:nvSpPr>
        <p:spPr>
          <a:xfrm rot="-180000">
            <a:off x="5747368" y="3259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really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  ^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Must haves for BLOBA development...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1"/>
            <a:ext cx="8229600" cy="3628999"/>
          </a:xfrm>
        </p:spPr>
        <p:txBody>
          <a:bodyPr>
            <a:noAutofit/>
          </a:bodyPr>
          <a:lstStyle/>
          <a:p>
            <a:r>
              <a:rPr lang="en-GB" sz="3600" dirty="0" smtClean="0"/>
              <a:t>Express requirements clearly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Rapid development cycle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High quality deliverables </a:t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6340911" y="1800717"/>
            <a:ext cx="3339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F# is concise!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Easy to communicate.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0000">
            <a:off x="6025912" y="3270423"/>
            <a:ext cx="264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F# has a REPL and many conveniences to avoid boilerplate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 flipH="1">
            <a:off x="3860010" y="4669688"/>
            <a:ext cx="310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F# type system ensures correctness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540000" flipH="1">
            <a:off x="841067" y="5784379"/>
            <a:ext cx="45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"fun" is a keyword in #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07535" y="3429000"/>
            <a:ext cx="4199860" cy="340718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9860" h="425302">
                <a:moveTo>
                  <a:pt x="4199860" y="350874"/>
                </a:moveTo>
                <a:cubicBezTo>
                  <a:pt x="4173279" y="366823"/>
                  <a:pt x="4132521" y="381000"/>
                  <a:pt x="4061637" y="393405"/>
                </a:cubicBezTo>
                <a:cubicBezTo>
                  <a:pt x="4000965" y="406045"/>
                  <a:pt x="3846848" y="418731"/>
                  <a:pt x="3774558" y="425302"/>
                </a:cubicBezTo>
                <a:lnTo>
                  <a:pt x="680484" y="414670"/>
                </a:lnTo>
                <a:cubicBezTo>
                  <a:pt x="662412" y="414548"/>
                  <a:pt x="645147" y="407008"/>
                  <a:pt x="627321" y="404037"/>
                </a:cubicBezTo>
                <a:cubicBezTo>
                  <a:pt x="602601" y="399917"/>
                  <a:pt x="577702" y="396949"/>
                  <a:pt x="552893" y="393405"/>
                </a:cubicBezTo>
                <a:cubicBezTo>
                  <a:pt x="542260" y="389861"/>
                  <a:pt x="531020" y="387784"/>
                  <a:pt x="520995" y="382772"/>
                </a:cubicBezTo>
                <a:cubicBezTo>
                  <a:pt x="497958" y="375684"/>
                  <a:pt x="444796" y="361507"/>
                  <a:pt x="414670" y="350874"/>
                </a:cubicBezTo>
                <a:cubicBezTo>
                  <a:pt x="379228" y="338469"/>
                  <a:pt x="334926" y="318977"/>
                  <a:pt x="308344" y="308344"/>
                </a:cubicBezTo>
                <a:cubicBezTo>
                  <a:pt x="290473" y="301642"/>
                  <a:pt x="273052" y="293780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1600" y="3356992"/>
            <a:ext cx="10081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4" y="2132856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9712" y="4581128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55776" y="4581128"/>
            <a:ext cx="1368152" cy="360040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1235253 w 4199860"/>
              <a:gd name="connsiteY3" fmla="*/ 364545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520995 w 4199860"/>
              <a:gd name="connsiteY5" fmla="*/ 382772 h 425302"/>
              <a:gd name="connsiteX6" fmla="*/ 414670 w 4199860"/>
              <a:gd name="connsiteY6" fmla="*/ 350874 h 425302"/>
              <a:gd name="connsiteX7" fmla="*/ 308344 w 4199860"/>
              <a:gd name="connsiteY7" fmla="*/ 308344 h 425302"/>
              <a:gd name="connsiteX8" fmla="*/ 255181 w 4199860"/>
              <a:gd name="connsiteY8" fmla="*/ 287079 h 425302"/>
              <a:gd name="connsiteX9" fmla="*/ 170121 w 4199860"/>
              <a:gd name="connsiteY9" fmla="*/ 255181 h 425302"/>
              <a:gd name="connsiteX10" fmla="*/ 127591 w 4199860"/>
              <a:gd name="connsiteY10" fmla="*/ 233916 h 425302"/>
              <a:gd name="connsiteX11" fmla="*/ 42530 w 4199860"/>
              <a:gd name="connsiteY11" fmla="*/ 159488 h 425302"/>
              <a:gd name="connsiteX12" fmla="*/ 21265 w 4199860"/>
              <a:gd name="connsiteY12" fmla="*/ 116958 h 425302"/>
              <a:gd name="connsiteX13" fmla="*/ 0 w 4199860"/>
              <a:gd name="connsiteY13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414670 w 4199860"/>
              <a:gd name="connsiteY5" fmla="*/ 350874 h 425302"/>
              <a:gd name="connsiteX6" fmla="*/ 308344 w 4199860"/>
              <a:gd name="connsiteY6" fmla="*/ 308344 h 425302"/>
              <a:gd name="connsiteX7" fmla="*/ 255181 w 4199860"/>
              <a:gd name="connsiteY7" fmla="*/ 287079 h 425302"/>
              <a:gd name="connsiteX8" fmla="*/ 170121 w 4199860"/>
              <a:gd name="connsiteY8" fmla="*/ 255181 h 425302"/>
              <a:gd name="connsiteX9" fmla="*/ 127591 w 4199860"/>
              <a:gd name="connsiteY9" fmla="*/ 233916 h 425302"/>
              <a:gd name="connsiteX10" fmla="*/ 42530 w 4199860"/>
              <a:gd name="connsiteY10" fmla="*/ 159488 h 425302"/>
              <a:gd name="connsiteX11" fmla="*/ 21265 w 4199860"/>
              <a:gd name="connsiteY11" fmla="*/ 116958 h 425302"/>
              <a:gd name="connsiteX12" fmla="*/ 0 w 4199860"/>
              <a:gd name="connsiteY12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414670 w 4199860"/>
              <a:gd name="connsiteY4" fmla="*/ 350874 h 425302"/>
              <a:gd name="connsiteX5" fmla="*/ 308344 w 4199860"/>
              <a:gd name="connsiteY5" fmla="*/ 308344 h 425302"/>
              <a:gd name="connsiteX6" fmla="*/ 255181 w 4199860"/>
              <a:gd name="connsiteY6" fmla="*/ 287079 h 425302"/>
              <a:gd name="connsiteX7" fmla="*/ 170121 w 4199860"/>
              <a:gd name="connsiteY7" fmla="*/ 255181 h 425302"/>
              <a:gd name="connsiteX8" fmla="*/ 127591 w 4199860"/>
              <a:gd name="connsiteY8" fmla="*/ 233916 h 425302"/>
              <a:gd name="connsiteX9" fmla="*/ 42530 w 4199860"/>
              <a:gd name="connsiteY9" fmla="*/ 159488 h 425302"/>
              <a:gd name="connsiteX10" fmla="*/ 21265 w 4199860"/>
              <a:gd name="connsiteY10" fmla="*/ 116958 h 425302"/>
              <a:gd name="connsiteX11" fmla="*/ 0 w 4199860"/>
              <a:gd name="connsiteY11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414670 w 4199860"/>
              <a:gd name="connsiteY3" fmla="*/ 350874 h 425302"/>
              <a:gd name="connsiteX4" fmla="*/ 308344 w 4199860"/>
              <a:gd name="connsiteY4" fmla="*/ 308344 h 425302"/>
              <a:gd name="connsiteX5" fmla="*/ 255181 w 4199860"/>
              <a:gd name="connsiteY5" fmla="*/ 287079 h 425302"/>
              <a:gd name="connsiteX6" fmla="*/ 170121 w 4199860"/>
              <a:gd name="connsiteY6" fmla="*/ 255181 h 425302"/>
              <a:gd name="connsiteX7" fmla="*/ 127591 w 4199860"/>
              <a:gd name="connsiteY7" fmla="*/ 233916 h 425302"/>
              <a:gd name="connsiteX8" fmla="*/ 42530 w 4199860"/>
              <a:gd name="connsiteY8" fmla="*/ 159488 h 425302"/>
              <a:gd name="connsiteX9" fmla="*/ 21265 w 4199860"/>
              <a:gd name="connsiteY9" fmla="*/ 116958 h 425302"/>
              <a:gd name="connsiteX10" fmla="*/ 0 w 4199860"/>
              <a:gd name="connsiteY10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308344 w 4199860"/>
              <a:gd name="connsiteY3" fmla="*/ 308344 h 425302"/>
              <a:gd name="connsiteX4" fmla="*/ 255181 w 4199860"/>
              <a:gd name="connsiteY4" fmla="*/ 287079 h 425302"/>
              <a:gd name="connsiteX5" fmla="*/ 170121 w 4199860"/>
              <a:gd name="connsiteY5" fmla="*/ 255181 h 425302"/>
              <a:gd name="connsiteX6" fmla="*/ 127591 w 4199860"/>
              <a:gd name="connsiteY6" fmla="*/ 233916 h 425302"/>
              <a:gd name="connsiteX7" fmla="*/ 42530 w 4199860"/>
              <a:gd name="connsiteY7" fmla="*/ 159488 h 425302"/>
              <a:gd name="connsiteX8" fmla="*/ 21265 w 4199860"/>
              <a:gd name="connsiteY8" fmla="*/ 116958 h 425302"/>
              <a:gd name="connsiteX9" fmla="*/ 0 w 4199860"/>
              <a:gd name="connsiteY9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432003"/>
              <a:gd name="connsiteY0" fmla="*/ 350874 h 435935"/>
              <a:gd name="connsiteX1" fmla="*/ 3774558 w 4432003"/>
              <a:gd name="connsiteY1" fmla="*/ 425302 h 435935"/>
              <a:gd name="connsiteX2" fmla="*/ 255181 w 4432003"/>
              <a:gd name="connsiteY2" fmla="*/ 287079 h 435935"/>
              <a:gd name="connsiteX3" fmla="*/ 170121 w 4432003"/>
              <a:gd name="connsiteY3" fmla="*/ 255181 h 435935"/>
              <a:gd name="connsiteX4" fmla="*/ 127591 w 4432003"/>
              <a:gd name="connsiteY4" fmla="*/ 233916 h 435935"/>
              <a:gd name="connsiteX5" fmla="*/ 42530 w 4432003"/>
              <a:gd name="connsiteY5" fmla="*/ 159488 h 435935"/>
              <a:gd name="connsiteX6" fmla="*/ 21265 w 4432003"/>
              <a:gd name="connsiteY6" fmla="*/ 116958 h 435935"/>
              <a:gd name="connsiteX7" fmla="*/ 0 w 4432003"/>
              <a:gd name="connsiteY7" fmla="*/ 0 h 435935"/>
              <a:gd name="connsiteX0" fmla="*/ 4199860 w 4764846"/>
              <a:gd name="connsiteY0" fmla="*/ 350874 h 436863"/>
              <a:gd name="connsiteX1" fmla="*/ 4693961 w 4764846"/>
              <a:gd name="connsiteY1" fmla="*/ 364545 h 436863"/>
              <a:gd name="connsiteX2" fmla="*/ 3774558 w 4764846"/>
              <a:gd name="connsiteY2" fmla="*/ 425302 h 436863"/>
              <a:gd name="connsiteX3" fmla="*/ 255181 w 4764846"/>
              <a:gd name="connsiteY3" fmla="*/ 287079 h 436863"/>
              <a:gd name="connsiteX4" fmla="*/ 170121 w 4764846"/>
              <a:gd name="connsiteY4" fmla="*/ 255181 h 436863"/>
              <a:gd name="connsiteX5" fmla="*/ 127591 w 4764846"/>
              <a:gd name="connsiteY5" fmla="*/ 233916 h 436863"/>
              <a:gd name="connsiteX6" fmla="*/ 42530 w 4764846"/>
              <a:gd name="connsiteY6" fmla="*/ 159488 h 436863"/>
              <a:gd name="connsiteX7" fmla="*/ 21265 w 4764846"/>
              <a:gd name="connsiteY7" fmla="*/ 116958 h 436863"/>
              <a:gd name="connsiteX8" fmla="*/ 0 w 4764846"/>
              <a:gd name="connsiteY8" fmla="*/ 0 h 436863"/>
              <a:gd name="connsiteX0" fmla="*/ 4199860 w 5270413"/>
              <a:gd name="connsiteY0" fmla="*/ 350874 h 436863"/>
              <a:gd name="connsiteX1" fmla="*/ 5188062 w 5270413"/>
              <a:gd name="connsiteY1" fmla="*/ 303787 h 436863"/>
              <a:gd name="connsiteX2" fmla="*/ 4693961 w 5270413"/>
              <a:gd name="connsiteY2" fmla="*/ 364545 h 436863"/>
              <a:gd name="connsiteX3" fmla="*/ 3774558 w 5270413"/>
              <a:gd name="connsiteY3" fmla="*/ 425302 h 436863"/>
              <a:gd name="connsiteX4" fmla="*/ 255181 w 5270413"/>
              <a:gd name="connsiteY4" fmla="*/ 287079 h 436863"/>
              <a:gd name="connsiteX5" fmla="*/ 170121 w 5270413"/>
              <a:gd name="connsiteY5" fmla="*/ 255181 h 436863"/>
              <a:gd name="connsiteX6" fmla="*/ 127591 w 5270413"/>
              <a:gd name="connsiteY6" fmla="*/ 233916 h 436863"/>
              <a:gd name="connsiteX7" fmla="*/ 42530 w 5270413"/>
              <a:gd name="connsiteY7" fmla="*/ 159488 h 436863"/>
              <a:gd name="connsiteX8" fmla="*/ 21265 w 5270413"/>
              <a:gd name="connsiteY8" fmla="*/ 116958 h 436863"/>
              <a:gd name="connsiteX9" fmla="*/ 0 w 5270413"/>
              <a:gd name="connsiteY9" fmla="*/ 0 h 436863"/>
              <a:gd name="connsiteX0" fmla="*/ 5188062 w 5270413"/>
              <a:gd name="connsiteY0" fmla="*/ 303787 h 436863"/>
              <a:gd name="connsiteX1" fmla="*/ 4693961 w 5270413"/>
              <a:gd name="connsiteY1" fmla="*/ 364545 h 436863"/>
              <a:gd name="connsiteX2" fmla="*/ 3774558 w 5270413"/>
              <a:gd name="connsiteY2" fmla="*/ 425302 h 436863"/>
              <a:gd name="connsiteX3" fmla="*/ 255181 w 5270413"/>
              <a:gd name="connsiteY3" fmla="*/ 287079 h 436863"/>
              <a:gd name="connsiteX4" fmla="*/ 170121 w 5270413"/>
              <a:gd name="connsiteY4" fmla="*/ 255181 h 436863"/>
              <a:gd name="connsiteX5" fmla="*/ 127591 w 5270413"/>
              <a:gd name="connsiteY5" fmla="*/ 233916 h 436863"/>
              <a:gd name="connsiteX6" fmla="*/ 42530 w 5270413"/>
              <a:gd name="connsiteY6" fmla="*/ 159488 h 436863"/>
              <a:gd name="connsiteX7" fmla="*/ 21265 w 5270413"/>
              <a:gd name="connsiteY7" fmla="*/ 116958 h 436863"/>
              <a:gd name="connsiteX8" fmla="*/ 0 w 5270413"/>
              <a:gd name="connsiteY8" fmla="*/ 0 h 436863"/>
              <a:gd name="connsiteX0" fmla="*/ 4693961 w 4693961"/>
              <a:gd name="connsiteY0" fmla="*/ 364545 h 436863"/>
              <a:gd name="connsiteX1" fmla="*/ 3774558 w 4693961"/>
              <a:gd name="connsiteY1" fmla="*/ 425302 h 436863"/>
              <a:gd name="connsiteX2" fmla="*/ 255181 w 4693961"/>
              <a:gd name="connsiteY2" fmla="*/ 287079 h 436863"/>
              <a:gd name="connsiteX3" fmla="*/ 170121 w 4693961"/>
              <a:gd name="connsiteY3" fmla="*/ 255181 h 436863"/>
              <a:gd name="connsiteX4" fmla="*/ 127591 w 4693961"/>
              <a:gd name="connsiteY4" fmla="*/ 233916 h 436863"/>
              <a:gd name="connsiteX5" fmla="*/ 42530 w 4693961"/>
              <a:gd name="connsiteY5" fmla="*/ 159488 h 436863"/>
              <a:gd name="connsiteX6" fmla="*/ 21265 w 4693961"/>
              <a:gd name="connsiteY6" fmla="*/ 116958 h 436863"/>
              <a:gd name="connsiteX7" fmla="*/ 0 w 4693961"/>
              <a:gd name="connsiteY7" fmla="*/ 0 h 4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3961" h="436863">
                <a:moveTo>
                  <a:pt x="4693961" y="364545"/>
                </a:moveTo>
                <a:cubicBezTo>
                  <a:pt x="4458377" y="384797"/>
                  <a:pt x="4431565" y="436863"/>
                  <a:pt x="3774558" y="425302"/>
                </a:cubicBezTo>
                <a:cubicBezTo>
                  <a:pt x="2601432" y="379228"/>
                  <a:pt x="589373" y="355192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8864" y="5229201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4" grpId="0" animBg="1"/>
      <p:bldP spid="20" grpId="0" animBg="1"/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cat-heart-dog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971600" y="908720"/>
            <a:ext cx="3887788" cy="5291137"/>
          </a:xfrm>
        </p:spPr>
      </p:pic>
      <p:sp>
        <p:nvSpPr>
          <p:cNvPr id="10" name="TextBox 9"/>
          <p:cNvSpPr txBox="1"/>
          <p:nvPr/>
        </p:nvSpPr>
        <p:spPr>
          <a:xfrm rot="60000">
            <a:off x="5158248" y="2958095"/>
            <a:ext cx="380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#</a:t>
            </a:r>
            <a:r>
              <a:rPr lang="en-GB" sz="3600" dirty="0" err="1" smtClean="0">
                <a:solidFill>
                  <a:srgbClr val="C00000"/>
                </a:solidFill>
                <a:latin typeface="Conformity" pitchFamily="2" charset="0"/>
              </a:rPr>
              <a:t>fsharp</a:t>
            </a:r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 &lt;3 #</a:t>
            </a:r>
            <a:r>
              <a:rPr lang="en-GB" sz="3600" dirty="0" err="1" smtClean="0">
                <a:solidFill>
                  <a:srgbClr val="C00000"/>
                </a:solidFill>
                <a:latin typeface="Conformity" pitchFamily="2" charset="0"/>
              </a:rPr>
              <a:t>bloba</a:t>
            </a:r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 development!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F# vs. C#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Domain Driven Design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simple immutable object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implement a Value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618" y="1773238"/>
            <a:ext cx="8424862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comparing all properties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7544" y="2444695"/>
            <a:ext cx="8424936" cy="1200329"/>
            <a:chOff x="539552" y="3501008"/>
            <a:chExt cx="8424936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82346" y="4077072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7544" y="393305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Therefore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240000" flipH="1">
            <a:off x="4225018" y="5236256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use "private set" for immutability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4941168"/>
            <a:ext cx="216023" cy="50405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420000" flipH="1">
            <a:off x="4513052" y="1190654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Classes are reference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1882" y="1484784"/>
            <a:ext cx="1080118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3671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err="1" smtClean="0"/>
              <a:t>PersonalName</a:t>
            </a:r>
            <a:endParaRPr lang="en-GB" sz="1600" b="1" dirty="0" smtClean="0"/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this.FirstName.GetHashCode</a:t>
            </a:r>
            <a:r>
              <a:rPr lang="en-GB" sz="1600" dirty="0" smtClean="0"/>
              <a:t>() + </a:t>
            </a:r>
            <a:r>
              <a:rPr lang="en-GB" sz="1600" dirty="0" err="1" smtClean="0"/>
              <a:t>this.LastName.GetHashCode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FirstName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other.FirstName</a:t>
            </a:r>
            <a:r>
              <a:rPr lang="en-GB" sz="1600" dirty="0" smtClean="0"/>
              <a:t> &amp;&amp; </a:t>
            </a:r>
            <a:r>
              <a:rPr lang="en-GB" sz="1600" dirty="0" err="1" smtClean="0"/>
              <a:t>LastName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other.LastName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  <a:endParaRPr lang="en-GB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 (</a:t>
            </a:r>
            <a:r>
              <a:rPr lang="en-GB" dirty="0" smtClean="0">
                <a:solidFill>
                  <a:srgbClr val="C00000"/>
                </a:solidFill>
              </a:rPr>
              <a:t>extra code for equality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9511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PersonalName</a:t>
            </a:r>
            <a:r>
              <a:rPr lang="en-GB" sz="2400" dirty="0" smtClean="0"/>
              <a:t> = {</a:t>
            </a:r>
            <a:r>
              <a:rPr lang="en-GB" sz="2400" dirty="0" err="1" smtClean="0"/>
              <a:t>FirstName:string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LastName:string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31840" y="1700808"/>
            <a:ext cx="2232248" cy="266429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930" y="5729461"/>
            <a:ext cx="741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Garbage in                  Garbage out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926099" y="4005064"/>
            <a:ext cx="2520280" cy="1654279"/>
            <a:chOff x="2926099" y="4005064"/>
            <a:chExt cx="2520280" cy="1654279"/>
          </a:xfrm>
        </p:grpSpPr>
        <p:sp>
          <p:nvSpPr>
            <p:cNvPr id="12" name="TextBox 11"/>
            <p:cNvSpPr txBox="1"/>
            <p:nvPr/>
          </p:nvSpPr>
          <p:spPr>
            <a:xfrm rot="-60000">
              <a:off x="2926099" y="4459014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 smtClean="0">
                  <a:solidFill>
                    <a:srgbClr val="C00000"/>
                  </a:solidFill>
                  <a:latin typeface="Conformity" pitchFamily="2" charset="0"/>
                </a:rPr>
                <a:t>Most dev talks</a:t>
              </a:r>
              <a:endParaRPr lang="en-GB" sz="36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067944" y="4005064"/>
              <a:ext cx="144016" cy="57606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 rot="21540000">
            <a:off x="2992198" y="165075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Coding &amp; testing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40000" flipH="1">
            <a:off x="5332420" y="4472246"/>
            <a:ext cx="347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the best code is no code at all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248946"/>
            <a:ext cx="4392488" cy="99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216000" rIns="216000" bIns="216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Rounded MT Bold" pitchFamily="34" charset="0"/>
              </a:rPr>
              <a:t>This page intentionally left blank</a:t>
            </a:r>
          </a:p>
          <a:p>
            <a:pPr algn="ctr"/>
            <a:endParaRPr lang="en-GB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 (</a:t>
            </a:r>
            <a:r>
              <a:rPr lang="en-GB" smtClean="0">
                <a:solidFill>
                  <a:srgbClr val="C00000"/>
                </a:solidFill>
              </a:rPr>
              <a:t>extra code for equality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you implement an Entity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773238"/>
            <a:ext cx="8229600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some sort of id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360040" y="2492896"/>
            <a:ext cx="8676456" cy="1224136"/>
            <a:chOff x="539552" y="3501008"/>
            <a:chExt cx="8676456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"Alice 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501008"/>
              <a:ext cx="421196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"Bilbo Baggins"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67944" y="3645024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4263479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>
                  <a:solidFill>
                    <a:srgbClr val="C00000"/>
                  </a:solidFill>
                </a:rPr>
                <a:t>X</a:t>
              </a:r>
              <a:endParaRPr lang="en-GB" sz="24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3651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ym typeface="Wingdings"/>
              </a:rPr>
              <a:t>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has mutable content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6246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b="1" dirty="0" smtClean="0"/>
              <a:t>Person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public Person(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, </a:t>
            </a:r>
            <a:r>
              <a:rPr lang="en-GB" dirty="0" err="1" smtClean="0"/>
              <a:t>PersonalName</a:t>
            </a:r>
            <a:r>
              <a:rPr lang="en-GB" dirty="0" smtClean="0"/>
              <a:t> name)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</a:t>
            </a:r>
            <a:r>
              <a:rPr lang="en-GB" dirty="0" err="1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= id;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this.Name</a:t>
            </a:r>
            <a:r>
              <a:rPr lang="en-GB" dirty="0" smtClean="0"/>
              <a:t> = name;</a:t>
            </a:r>
          </a:p>
          <a:p>
            <a:r>
              <a:rPr lang="en-GB" dirty="0" smtClean="0"/>
              <a:t>    }</a:t>
            </a:r>
          </a:p>
          <a:p>
            <a:endParaRPr lang="en-GB" dirty="0" smtClean="0"/>
          </a:p>
          <a:p>
            <a:r>
              <a:rPr lang="en-GB" dirty="0" smtClean="0"/>
              <a:t>    public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{ get; private set; }</a:t>
            </a:r>
          </a:p>
          <a:p>
            <a:r>
              <a:rPr lang="en-GB" dirty="0" smtClean="0"/>
              <a:t>    public </a:t>
            </a:r>
            <a:r>
              <a:rPr lang="en-GB" dirty="0" err="1" smtClean="0"/>
              <a:t>PersonalName</a:t>
            </a:r>
            <a:r>
              <a:rPr lang="en-GB" dirty="0" smtClean="0"/>
              <a:t> Name { get; set; }</a:t>
            </a:r>
          </a:p>
          <a:p>
            <a:r>
              <a:rPr lang="en-GB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removed private set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27984" y="3933056"/>
            <a:ext cx="43204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C# (part 1)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7954"/>
            <a:ext cx="62464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Person</a:t>
            </a:r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err="1" smtClean="0"/>
              <a:t>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Person);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Equals(Person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Compare on Id now...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87824" y="4869160"/>
            <a:ext cx="1584176" cy="1152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95736" y="2924944"/>
            <a:ext cx="2304256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Entity object definition in C# (part 2)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76543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with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04748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this.GetHashCode</a:t>
            </a:r>
            <a:r>
              <a:rPr lang="en-GB" sz="2400" dirty="0" smtClean="0"/>
              <a:t>() = hash 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       </a:t>
            </a:r>
          </a:p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this.Equals</a:t>
            </a:r>
            <a:r>
              <a:rPr lang="en-GB" sz="2400" dirty="0" smtClean="0"/>
              <a:t>(other) =</a:t>
            </a:r>
          </a:p>
          <a:p>
            <a:r>
              <a:rPr lang="en-GB" sz="2400" dirty="0" smtClean="0"/>
              <a:t>        match other with</a:t>
            </a:r>
          </a:p>
          <a:p>
            <a:r>
              <a:rPr lang="en-GB" sz="2400" dirty="0" smtClean="0"/>
              <a:t>        | :? Person as p -&gt; (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= </a:t>
            </a:r>
            <a:r>
              <a:rPr lang="en-GB" sz="2400" dirty="0" err="1" smtClean="0"/>
              <a:t>p.Id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    | _ -&gt; false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 rot="21240000" flipH="1">
            <a:off x="2718407" y="4519571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If its a person...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55776" y="4271609"/>
            <a:ext cx="360040" cy="288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480000" flipH="1">
            <a:off x="5083498" y="4378602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...compare by Id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004048" y="4271607"/>
            <a:ext cx="144016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equality override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20000">
            <a:off x="4003008" y="5429453"/>
            <a:ext cx="323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 null checking!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1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no equality allowed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1560" y="108583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1095127"/>
            <a:ext cx="83529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C00000"/>
                </a:solidFill>
              </a:rPr>
              <a:t>NoEquality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3240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err="1" smtClean="0"/>
              <a:t>PersonalName</a:t>
            </a:r>
            <a:endParaRPr lang="en-GB" sz="1000" b="1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(string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,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this.FirstName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this.LastName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{ get; private set; }</a:t>
            </a:r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{ get; private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this.FirstName.GetHashCode</a:t>
            </a:r>
            <a:r>
              <a:rPr lang="en-GB" sz="1000" dirty="0" smtClean="0"/>
              <a:t>() +</a:t>
            </a:r>
            <a:br>
              <a:rPr lang="en-GB" sz="1000" dirty="0" smtClean="0"/>
            </a:br>
            <a:r>
              <a:rPr lang="en-GB" sz="1000" dirty="0" smtClean="0"/>
              <a:t>                  </a:t>
            </a:r>
            <a:r>
              <a:rPr lang="en-GB" sz="1000" dirty="0" err="1" smtClean="0"/>
              <a:t>this.LastName.GetHashCode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other.FirstName</a:t>
            </a:r>
            <a:r>
              <a:rPr lang="en-GB" sz="1000" dirty="0" smtClean="0"/>
              <a:t> &amp;&amp; </a:t>
            </a:r>
            <a:br>
              <a:rPr lang="en-GB" sz="1000" dirty="0" smtClean="0"/>
            </a:br>
            <a:r>
              <a:rPr lang="en-GB" sz="1000" dirty="0" smtClean="0"/>
              <a:t>               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Reviewing the </a:t>
            </a:r>
            <a:r>
              <a:rPr lang="en-GB" dirty="0" smtClean="0"/>
              <a:t>code </a:t>
            </a:r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600000" flipH="1">
            <a:off x="1907703" y="764704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IValue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2040" y="764704"/>
            <a:ext cx="32403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type </a:t>
            </a:r>
            <a:r>
              <a:rPr lang="en-GB" sz="1000" b="1" dirty="0" err="1" smtClean="0"/>
              <a:t>PersonalName</a:t>
            </a:r>
            <a:r>
              <a:rPr lang="en-GB" sz="1000" dirty="0" smtClean="0"/>
              <a:t> = {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: string;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: string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56792"/>
            <a:ext cx="4464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type </a:t>
            </a:r>
            <a:r>
              <a:rPr lang="en-GB" sz="2000" b="1" dirty="0" err="1" smtClean="0"/>
              <a:t>PersonalName</a:t>
            </a:r>
            <a:r>
              <a:rPr lang="en-GB" sz="2000" dirty="0" smtClean="0"/>
              <a:t>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 : string;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 : string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F# code so far...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13827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 ... ... ... }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80473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b="1" dirty="0" err="1" smtClean="0"/>
              <a:t>tryCreatePerson</a:t>
            </a:r>
            <a:r>
              <a:rPr lang="en-GB" sz="2400" dirty="0" smtClean="0"/>
              <a:t> name = </a:t>
            </a:r>
            <a:br>
              <a:rPr lang="en-GB" sz="2400" dirty="0" smtClean="0"/>
            </a:br>
            <a:r>
              <a:rPr lang="en-GB" sz="2400" dirty="0" smtClean="0"/>
              <a:t>    // validate on construction</a:t>
            </a:r>
            <a:br>
              <a:rPr lang="en-GB" sz="2400" dirty="0" smtClean="0"/>
            </a:br>
            <a:r>
              <a:rPr lang="en-GB" sz="2400" dirty="0" smtClean="0"/>
              <a:t>    // if input is valid return something</a:t>
            </a:r>
            <a:br>
              <a:rPr lang="en-GB" sz="2400" dirty="0" smtClean="0"/>
            </a:br>
            <a:r>
              <a:rPr lang="en-GB" sz="2400" dirty="0" smtClean="0"/>
              <a:t>    // if input is not</a:t>
            </a:r>
            <a:r>
              <a:rPr lang="en-GB" sz="2400" i="1" dirty="0" smtClean="0"/>
              <a:t> </a:t>
            </a:r>
            <a:r>
              <a:rPr lang="en-GB" sz="2400" dirty="0" smtClean="0"/>
              <a:t>valid return error</a:t>
            </a:r>
            <a:br>
              <a:rPr lang="en-GB" sz="2400" dirty="0" smtClean="0"/>
            </a:br>
            <a:r>
              <a:rPr lang="en-GB" sz="2400" dirty="0" smtClean="0"/>
              <a:t>            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3848" y="1628800"/>
            <a:ext cx="2092521" cy="568660"/>
            <a:chOff x="2267745" y="1844824"/>
            <a:chExt cx="2092521" cy="568660"/>
          </a:xfrm>
        </p:grpSpPr>
        <p:sp>
          <p:nvSpPr>
            <p:cNvPr id="7" name="TextBox 6"/>
            <p:cNvSpPr txBox="1"/>
            <p:nvPr/>
          </p:nvSpPr>
          <p:spPr>
            <a:xfrm rot="21480000" flipH="1">
              <a:off x="2347195" y="1951819"/>
              <a:ext cx="201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67745" y="1844824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20000">
            <a:off x="193097" y="4633381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C00000"/>
                </a:solidFill>
                <a:latin typeface="Conformity" pitchFamily="2" charset="0"/>
              </a:rPr>
              <a:t>All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changes must go through this checkpoint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37501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3569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20000">
            <a:off x="5008681" y="2419039"/>
            <a:ext cx="40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only way to create an object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91880" y="2564904"/>
            <a:ext cx="1656184" cy="3600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5400000">
            <a:off x="-40219" y="3792747"/>
            <a:ext cx="1440163" cy="712670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8597" h="1180214">
                <a:moveTo>
                  <a:pt x="2113" y="0"/>
                </a:moveTo>
                <a:cubicBezTo>
                  <a:pt x="21423" y="173780"/>
                  <a:pt x="0" y="41867"/>
                  <a:pt x="23378" y="127590"/>
                </a:cubicBezTo>
                <a:cubicBezTo>
                  <a:pt x="31068" y="155786"/>
                  <a:pt x="28431" y="188333"/>
                  <a:pt x="44643" y="212651"/>
                </a:cubicBezTo>
                <a:cubicBezTo>
                  <a:pt x="51731" y="223283"/>
                  <a:pt x="60193" y="233119"/>
                  <a:pt x="65908" y="244548"/>
                </a:cubicBezTo>
                <a:cubicBezTo>
                  <a:pt x="70920" y="254573"/>
                  <a:pt x="70324" y="267121"/>
                  <a:pt x="76541" y="276446"/>
                </a:cubicBezTo>
                <a:cubicBezTo>
                  <a:pt x="84882" y="288957"/>
                  <a:pt x="98813" y="296792"/>
                  <a:pt x="108439" y="308344"/>
                </a:cubicBezTo>
                <a:cubicBezTo>
                  <a:pt x="116620" y="318161"/>
                  <a:pt x="121721" y="330263"/>
                  <a:pt x="129704" y="340241"/>
                </a:cubicBezTo>
                <a:cubicBezTo>
                  <a:pt x="135966" y="348069"/>
                  <a:pt x="144954" y="353487"/>
                  <a:pt x="150969" y="361507"/>
                </a:cubicBezTo>
                <a:cubicBezTo>
                  <a:pt x="166303" y="381953"/>
                  <a:pt x="175427" y="407230"/>
                  <a:pt x="193499" y="425302"/>
                </a:cubicBezTo>
                <a:lnTo>
                  <a:pt x="267927" y="499730"/>
                </a:lnTo>
                <a:cubicBezTo>
                  <a:pt x="291124" y="569326"/>
                  <a:pt x="258905" y="501019"/>
                  <a:pt x="310457" y="542260"/>
                </a:cubicBezTo>
                <a:cubicBezTo>
                  <a:pt x="337854" y="564178"/>
                  <a:pt x="355692" y="597226"/>
                  <a:pt x="384885" y="616688"/>
                </a:cubicBezTo>
                <a:cubicBezTo>
                  <a:pt x="395518" y="623776"/>
                  <a:pt x="406966" y="629772"/>
                  <a:pt x="416783" y="637953"/>
                </a:cubicBezTo>
                <a:cubicBezTo>
                  <a:pt x="428334" y="647579"/>
                  <a:pt x="436444" y="661111"/>
                  <a:pt x="448680" y="669851"/>
                </a:cubicBezTo>
                <a:cubicBezTo>
                  <a:pt x="461578" y="679064"/>
                  <a:pt x="477034" y="684028"/>
                  <a:pt x="491211" y="691116"/>
                </a:cubicBezTo>
                <a:cubicBezTo>
                  <a:pt x="514726" y="714632"/>
                  <a:pt x="525399" y="729476"/>
                  <a:pt x="555006" y="744279"/>
                </a:cubicBezTo>
                <a:cubicBezTo>
                  <a:pt x="565031" y="749291"/>
                  <a:pt x="576271" y="751367"/>
                  <a:pt x="586904" y="754911"/>
                </a:cubicBezTo>
                <a:cubicBezTo>
                  <a:pt x="597536" y="761999"/>
                  <a:pt x="607372" y="770461"/>
                  <a:pt x="618801" y="776176"/>
                </a:cubicBezTo>
                <a:cubicBezTo>
                  <a:pt x="635872" y="784712"/>
                  <a:pt x="655393" y="787972"/>
                  <a:pt x="671964" y="797441"/>
                </a:cubicBezTo>
                <a:cubicBezTo>
                  <a:pt x="680668" y="802415"/>
                  <a:pt x="685401" y="812445"/>
                  <a:pt x="693229" y="818707"/>
                </a:cubicBezTo>
                <a:cubicBezTo>
                  <a:pt x="722673" y="842263"/>
                  <a:pt x="723335" y="839375"/>
                  <a:pt x="757025" y="850604"/>
                </a:cubicBezTo>
                <a:cubicBezTo>
                  <a:pt x="859863" y="927734"/>
                  <a:pt x="750272" y="852544"/>
                  <a:pt x="831453" y="893135"/>
                </a:cubicBezTo>
                <a:cubicBezTo>
                  <a:pt x="842882" y="898850"/>
                  <a:pt x="852255" y="908060"/>
                  <a:pt x="863350" y="914400"/>
                </a:cubicBezTo>
                <a:cubicBezTo>
                  <a:pt x="890774" y="930071"/>
                  <a:pt x="958149" y="959504"/>
                  <a:pt x="980308" y="967562"/>
                </a:cubicBezTo>
                <a:cubicBezTo>
                  <a:pt x="994042" y="972556"/>
                  <a:pt x="1008842" y="973996"/>
                  <a:pt x="1022839" y="978195"/>
                </a:cubicBezTo>
                <a:cubicBezTo>
                  <a:pt x="1044309" y="984636"/>
                  <a:pt x="1065164" y="993019"/>
                  <a:pt x="1086634" y="999460"/>
                </a:cubicBezTo>
                <a:cubicBezTo>
                  <a:pt x="1116674" y="1008472"/>
                  <a:pt x="1151963" y="1014653"/>
                  <a:pt x="1182327" y="1020725"/>
                </a:cubicBezTo>
                <a:cubicBezTo>
                  <a:pt x="1250627" y="1054875"/>
                  <a:pt x="1200399" y="1034972"/>
                  <a:pt x="1288653" y="1052623"/>
                </a:cubicBezTo>
                <a:cubicBezTo>
                  <a:pt x="1459340" y="1086760"/>
                  <a:pt x="1180043" y="1036740"/>
                  <a:pt x="1384346" y="1073888"/>
                </a:cubicBezTo>
                <a:cubicBezTo>
                  <a:pt x="1457306" y="1087154"/>
                  <a:pt x="1444881" y="1083201"/>
                  <a:pt x="1522569" y="1095153"/>
                </a:cubicBezTo>
                <a:cubicBezTo>
                  <a:pt x="1543877" y="1098431"/>
                  <a:pt x="1565022" y="1102737"/>
                  <a:pt x="1586364" y="1105786"/>
                </a:cubicBezTo>
                <a:cubicBezTo>
                  <a:pt x="1614651" y="1109827"/>
                  <a:pt x="1643167" y="1112179"/>
                  <a:pt x="1671425" y="1116418"/>
                </a:cubicBezTo>
                <a:cubicBezTo>
                  <a:pt x="1714065" y="1122814"/>
                  <a:pt x="1756112" y="1133393"/>
                  <a:pt x="1799015" y="1137683"/>
                </a:cubicBezTo>
                <a:cubicBezTo>
                  <a:pt x="1834457" y="1141227"/>
                  <a:pt x="1870116" y="1143032"/>
                  <a:pt x="1905341" y="1148316"/>
                </a:cubicBezTo>
                <a:cubicBezTo>
                  <a:pt x="1965673" y="1157366"/>
                  <a:pt x="2000991" y="1166912"/>
                  <a:pt x="2054197" y="1180214"/>
                </a:cubicBezTo>
                <a:lnTo>
                  <a:pt x="2724048" y="1169581"/>
                </a:lnTo>
                <a:cubicBezTo>
                  <a:pt x="2735251" y="1169242"/>
                  <a:pt x="2745133" y="1161897"/>
                  <a:pt x="2755946" y="1158948"/>
                </a:cubicBezTo>
                <a:cubicBezTo>
                  <a:pt x="2887873" y="1122967"/>
                  <a:pt x="2799476" y="1151525"/>
                  <a:pt x="2872904" y="1127051"/>
                </a:cubicBezTo>
                <a:cubicBezTo>
                  <a:pt x="2883536" y="1119963"/>
                  <a:pt x="2893056" y="1110820"/>
                  <a:pt x="2904801" y="1105786"/>
                </a:cubicBezTo>
                <a:cubicBezTo>
                  <a:pt x="2918233" y="1100029"/>
                  <a:pt x="2933469" y="1099774"/>
                  <a:pt x="2947332" y="1095153"/>
                </a:cubicBezTo>
                <a:cubicBezTo>
                  <a:pt x="2954850" y="1092647"/>
                  <a:pt x="2961509" y="1088065"/>
                  <a:pt x="2968597" y="108452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20000">
            <a:off x="265103" y="5425469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Great for enforcing invariants in one place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 rot="5400000">
            <a:off x="203514" y="5517232"/>
            <a:ext cx="504056" cy="216024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491211 w 2968597"/>
              <a:gd name="connsiteY13" fmla="*/ 691116 h 1180214"/>
              <a:gd name="connsiteX14" fmla="*/ 555006 w 2968597"/>
              <a:gd name="connsiteY14" fmla="*/ 744279 h 1180214"/>
              <a:gd name="connsiteX15" fmla="*/ 586904 w 2968597"/>
              <a:gd name="connsiteY15" fmla="*/ 754911 h 1180214"/>
              <a:gd name="connsiteX16" fmla="*/ 618801 w 2968597"/>
              <a:gd name="connsiteY16" fmla="*/ 776176 h 1180214"/>
              <a:gd name="connsiteX17" fmla="*/ 671964 w 2968597"/>
              <a:gd name="connsiteY17" fmla="*/ 797441 h 1180214"/>
              <a:gd name="connsiteX18" fmla="*/ 693229 w 2968597"/>
              <a:gd name="connsiteY18" fmla="*/ 818707 h 1180214"/>
              <a:gd name="connsiteX19" fmla="*/ 757025 w 2968597"/>
              <a:gd name="connsiteY19" fmla="*/ 850604 h 1180214"/>
              <a:gd name="connsiteX20" fmla="*/ 831453 w 2968597"/>
              <a:gd name="connsiteY20" fmla="*/ 893135 h 1180214"/>
              <a:gd name="connsiteX21" fmla="*/ 863350 w 2968597"/>
              <a:gd name="connsiteY21" fmla="*/ 914400 h 1180214"/>
              <a:gd name="connsiteX22" fmla="*/ 980308 w 2968597"/>
              <a:gd name="connsiteY22" fmla="*/ 967562 h 1180214"/>
              <a:gd name="connsiteX23" fmla="*/ 1022839 w 2968597"/>
              <a:gd name="connsiteY23" fmla="*/ 978195 h 1180214"/>
              <a:gd name="connsiteX24" fmla="*/ 1086634 w 2968597"/>
              <a:gd name="connsiteY24" fmla="*/ 999460 h 1180214"/>
              <a:gd name="connsiteX25" fmla="*/ 1182327 w 2968597"/>
              <a:gd name="connsiteY25" fmla="*/ 1020725 h 1180214"/>
              <a:gd name="connsiteX26" fmla="*/ 1288653 w 2968597"/>
              <a:gd name="connsiteY26" fmla="*/ 1052623 h 1180214"/>
              <a:gd name="connsiteX27" fmla="*/ 1384346 w 2968597"/>
              <a:gd name="connsiteY27" fmla="*/ 1073888 h 1180214"/>
              <a:gd name="connsiteX28" fmla="*/ 1522569 w 2968597"/>
              <a:gd name="connsiteY28" fmla="*/ 1095153 h 1180214"/>
              <a:gd name="connsiteX29" fmla="*/ 1586364 w 2968597"/>
              <a:gd name="connsiteY29" fmla="*/ 1105786 h 1180214"/>
              <a:gd name="connsiteX30" fmla="*/ 1671425 w 2968597"/>
              <a:gd name="connsiteY30" fmla="*/ 1116418 h 1180214"/>
              <a:gd name="connsiteX31" fmla="*/ 1799015 w 2968597"/>
              <a:gd name="connsiteY31" fmla="*/ 1137683 h 1180214"/>
              <a:gd name="connsiteX32" fmla="*/ 1905341 w 2968597"/>
              <a:gd name="connsiteY32" fmla="*/ 1148316 h 1180214"/>
              <a:gd name="connsiteX33" fmla="*/ 2054197 w 2968597"/>
              <a:gd name="connsiteY33" fmla="*/ 1180214 h 1180214"/>
              <a:gd name="connsiteX34" fmla="*/ 2724048 w 2968597"/>
              <a:gd name="connsiteY34" fmla="*/ 1169581 h 1180214"/>
              <a:gd name="connsiteX35" fmla="*/ 2755946 w 2968597"/>
              <a:gd name="connsiteY35" fmla="*/ 1158948 h 1180214"/>
              <a:gd name="connsiteX36" fmla="*/ 2872904 w 2968597"/>
              <a:gd name="connsiteY36" fmla="*/ 1127051 h 1180214"/>
              <a:gd name="connsiteX37" fmla="*/ 2904801 w 2968597"/>
              <a:gd name="connsiteY37" fmla="*/ 1105786 h 1180214"/>
              <a:gd name="connsiteX38" fmla="*/ 2947332 w 2968597"/>
              <a:gd name="connsiteY38" fmla="*/ 1095153 h 1180214"/>
              <a:gd name="connsiteX39" fmla="*/ 2968597 w 2968597"/>
              <a:gd name="connsiteY39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555006 w 2968597"/>
              <a:gd name="connsiteY13" fmla="*/ 744279 h 1180214"/>
              <a:gd name="connsiteX14" fmla="*/ 586904 w 2968597"/>
              <a:gd name="connsiteY14" fmla="*/ 754911 h 1180214"/>
              <a:gd name="connsiteX15" fmla="*/ 618801 w 2968597"/>
              <a:gd name="connsiteY15" fmla="*/ 776176 h 1180214"/>
              <a:gd name="connsiteX16" fmla="*/ 671964 w 2968597"/>
              <a:gd name="connsiteY16" fmla="*/ 797441 h 1180214"/>
              <a:gd name="connsiteX17" fmla="*/ 693229 w 2968597"/>
              <a:gd name="connsiteY17" fmla="*/ 818707 h 1180214"/>
              <a:gd name="connsiteX18" fmla="*/ 757025 w 2968597"/>
              <a:gd name="connsiteY18" fmla="*/ 850604 h 1180214"/>
              <a:gd name="connsiteX19" fmla="*/ 831453 w 2968597"/>
              <a:gd name="connsiteY19" fmla="*/ 893135 h 1180214"/>
              <a:gd name="connsiteX20" fmla="*/ 863350 w 2968597"/>
              <a:gd name="connsiteY20" fmla="*/ 914400 h 1180214"/>
              <a:gd name="connsiteX21" fmla="*/ 980308 w 2968597"/>
              <a:gd name="connsiteY21" fmla="*/ 967562 h 1180214"/>
              <a:gd name="connsiteX22" fmla="*/ 1022839 w 2968597"/>
              <a:gd name="connsiteY22" fmla="*/ 978195 h 1180214"/>
              <a:gd name="connsiteX23" fmla="*/ 1086634 w 2968597"/>
              <a:gd name="connsiteY23" fmla="*/ 999460 h 1180214"/>
              <a:gd name="connsiteX24" fmla="*/ 1182327 w 2968597"/>
              <a:gd name="connsiteY24" fmla="*/ 1020725 h 1180214"/>
              <a:gd name="connsiteX25" fmla="*/ 1288653 w 2968597"/>
              <a:gd name="connsiteY25" fmla="*/ 1052623 h 1180214"/>
              <a:gd name="connsiteX26" fmla="*/ 1384346 w 2968597"/>
              <a:gd name="connsiteY26" fmla="*/ 1073888 h 1180214"/>
              <a:gd name="connsiteX27" fmla="*/ 1522569 w 2968597"/>
              <a:gd name="connsiteY27" fmla="*/ 1095153 h 1180214"/>
              <a:gd name="connsiteX28" fmla="*/ 1586364 w 2968597"/>
              <a:gd name="connsiteY28" fmla="*/ 1105786 h 1180214"/>
              <a:gd name="connsiteX29" fmla="*/ 1671425 w 2968597"/>
              <a:gd name="connsiteY29" fmla="*/ 1116418 h 1180214"/>
              <a:gd name="connsiteX30" fmla="*/ 1799015 w 2968597"/>
              <a:gd name="connsiteY30" fmla="*/ 1137683 h 1180214"/>
              <a:gd name="connsiteX31" fmla="*/ 1905341 w 2968597"/>
              <a:gd name="connsiteY31" fmla="*/ 1148316 h 1180214"/>
              <a:gd name="connsiteX32" fmla="*/ 2054197 w 2968597"/>
              <a:gd name="connsiteY32" fmla="*/ 1180214 h 1180214"/>
              <a:gd name="connsiteX33" fmla="*/ 2724048 w 2968597"/>
              <a:gd name="connsiteY33" fmla="*/ 1169581 h 1180214"/>
              <a:gd name="connsiteX34" fmla="*/ 2755946 w 2968597"/>
              <a:gd name="connsiteY34" fmla="*/ 1158948 h 1180214"/>
              <a:gd name="connsiteX35" fmla="*/ 2872904 w 2968597"/>
              <a:gd name="connsiteY35" fmla="*/ 1127051 h 1180214"/>
              <a:gd name="connsiteX36" fmla="*/ 2904801 w 2968597"/>
              <a:gd name="connsiteY36" fmla="*/ 1105786 h 1180214"/>
              <a:gd name="connsiteX37" fmla="*/ 2947332 w 2968597"/>
              <a:gd name="connsiteY37" fmla="*/ 1095153 h 1180214"/>
              <a:gd name="connsiteX38" fmla="*/ 2968597 w 2968597"/>
              <a:gd name="connsiteY38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416783 w 2968597"/>
              <a:gd name="connsiteY10" fmla="*/ 637953 h 1180214"/>
              <a:gd name="connsiteX11" fmla="*/ 448680 w 2968597"/>
              <a:gd name="connsiteY11" fmla="*/ 669851 h 1180214"/>
              <a:gd name="connsiteX12" fmla="*/ 555006 w 2968597"/>
              <a:gd name="connsiteY12" fmla="*/ 744279 h 1180214"/>
              <a:gd name="connsiteX13" fmla="*/ 586904 w 2968597"/>
              <a:gd name="connsiteY13" fmla="*/ 754911 h 1180214"/>
              <a:gd name="connsiteX14" fmla="*/ 618801 w 2968597"/>
              <a:gd name="connsiteY14" fmla="*/ 776176 h 1180214"/>
              <a:gd name="connsiteX15" fmla="*/ 671964 w 2968597"/>
              <a:gd name="connsiteY15" fmla="*/ 797441 h 1180214"/>
              <a:gd name="connsiteX16" fmla="*/ 693229 w 2968597"/>
              <a:gd name="connsiteY16" fmla="*/ 818707 h 1180214"/>
              <a:gd name="connsiteX17" fmla="*/ 757025 w 2968597"/>
              <a:gd name="connsiteY17" fmla="*/ 850604 h 1180214"/>
              <a:gd name="connsiteX18" fmla="*/ 831453 w 2968597"/>
              <a:gd name="connsiteY18" fmla="*/ 893135 h 1180214"/>
              <a:gd name="connsiteX19" fmla="*/ 863350 w 2968597"/>
              <a:gd name="connsiteY19" fmla="*/ 914400 h 1180214"/>
              <a:gd name="connsiteX20" fmla="*/ 980308 w 2968597"/>
              <a:gd name="connsiteY20" fmla="*/ 967562 h 1180214"/>
              <a:gd name="connsiteX21" fmla="*/ 1022839 w 2968597"/>
              <a:gd name="connsiteY21" fmla="*/ 978195 h 1180214"/>
              <a:gd name="connsiteX22" fmla="*/ 1086634 w 2968597"/>
              <a:gd name="connsiteY22" fmla="*/ 999460 h 1180214"/>
              <a:gd name="connsiteX23" fmla="*/ 1182327 w 2968597"/>
              <a:gd name="connsiteY23" fmla="*/ 1020725 h 1180214"/>
              <a:gd name="connsiteX24" fmla="*/ 1288653 w 2968597"/>
              <a:gd name="connsiteY24" fmla="*/ 1052623 h 1180214"/>
              <a:gd name="connsiteX25" fmla="*/ 1384346 w 2968597"/>
              <a:gd name="connsiteY25" fmla="*/ 1073888 h 1180214"/>
              <a:gd name="connsiteX26" fmla="*/ 1522569 w 2968597"/>
              <a:gd name="connsiteY26" fmla="*/ 1095153 h 1180214"/>
              <a:gd name="connsiteX27" fmla="*/ 1586364 w 2968597"/>
              <a:gd name="connsiteY27" fmla="*/ 1105786 h 1180214"/>
              <a:gd name="connsiteX28" fmla="*/ 1671425 w 2968597"/>
              <a:gd name="connsiteY28" fmla="*/ 1116418 h 1180214"/>
              <a:gd name="connsiteX29" fmla="*/ 1799015 w 2968597"/>
              <a:gd name="connsiteY29" fmla="*/ 1137683 h 1180214"/>
              <a:gd name="connsiteX30" fmla="*/ 1905341 w 2968597"/>
              <a:gd name="connsiteY30" fmla="*/ 1148316 h 1180214"/>
              <a:gd name="connsiteX31" fmla="*/ 2054197 w 2968597"/>
              <a:gd name="connsiteY31" fmla="*/ 1180214 h 1180214"/>
              <a:gd name="connsiteX32" fmla="*/ 2724048 w 2968597"/>
              <a:gd name="connsiteY32" fmla="*/ 1169581 h 1180214"/>
              <a:gd name="connsiteX33" fmla="*/ 2755946 w 2968597"/>
              <a:gd name="connsiteY33" fmla="*/ 1158948 h 1180214"/>
              <a:gd name="connsiteX34" fmla="*/ 2872904 w 2968597"/>
              <a:gd name="connsiteY34" fmla="*/ 1127051 h 1180214"/>
              <a:gd name="connsiteX35" fmla="*/ 2904801 w 2968597"/>
              <a:gd name="connsiteY35" fmla="*/ 1105786 h 1180214"/>
              <a:gd name="connsiteX36" fmla="*/ 2947332 w 2968597"/>
              <a:gd name="connsiteY36" fmla="*/ 1095153 h 1180214"/>
              <a:gd name="connsiteX37" fmla="*/ 2968597 w 2968597"/>
              <a:gd name="connsiteY37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29704 w 2968597"/>
              <a:gd name="connsiteY5" fmla="*/ 340241 h 1180214"/>
              <a:gd name="connsiteX6" fmla="*/ 193499 w 2968597"/>
              <a:gd name="connsiteY6" fmla="*/ 425302 h 1180214"/>
              <a:gd name="connsiteX7" fmla="*/ 267927 w 2968597"/>
              <a:gd name="connsiteY7" fmla="*/ 499730 h 1180214"/>
              <a:gd name="connsiteX8" fmla="*/ 310457 w 2968597"/>
              <a:gd name="connsiteY8" fmla="*/ 542260 h 1180214"/>
              <a:gd name="connsiteX9" fmla="*/ 416783 w 2968597"/>
              <a:gd name="connsiteY9" fmla="*/ 637953 h 1180214"/>
              <a:gd name="connsiteX10" fmla="*/ 448680 w 2968597"/>
              <a:gd name="connsiteY10" fmla="*/ 669851 h 1180214"/>
              <a:gd name="connsiteX11" fmla="*/ 555006 w 2968597"/>
              <a:gd name="connsiteY11" fmla="*/ 744279 h 1180214"/>
              <a:gd name="connsiteX12" fmla="*/ 586904 w 2968597"/>
              <a:gd name="connsiteY12" fmla="*/ 754911 h 1180214"/>
              <a:gd name="connsiteX13" fmla="*/ 618801 w 2968597"/>
              <a:gd name="connsiteY13" fmla="*/ 776176 h 1180214"/>
              <a:gd name="connsiteX14" fmla="*/ 671964 w 2968597"/>
              <a:gd name="connsiteY14" fmla="*/ 797441 h 1180214"/>
              <a:gd name="connsiteX15" fmla="*/ 693229 w 2968597"/>
              <a:gd name="connsiteY15" fmla="*/ 818707 h 1180214"/>
              <a:gd name="connsiteX16" fmla="*/ 757025 w 2968597"/>
              <a:gd name="connsiteY16" fmla="*/ 850604 h 1180214"/>
              <a:gd name="connsiteX17" fmla="*/ 831453 w 2968597"/>
              <a:gd name="connsiteY17" fmla="*/ 893135 h 1180214"/>
              <a:gd name="connsiteX18" fmla="*/ 863350 w 2968597"/>
              <a:gd name="connsiteY18" fmla="*/ 914400 h 1180214"/>
              <a:gd name="connsiteX19" fmla="*/ 980308 w 2968597"/>
              <a:gd name="connsiteY19" fmla="*/ 967562 h 1180214"/>
              <a:gd name="connsiteX20" fmla="*/ 1022839 w 2968597"/>
              <a:gd name="connsiteY20" fmla="*/ 978195 h 1180214"/>
              <a:gd name="connsiteX21" fmla="*/ 1086634 w 2968597"/>
              <a:gd name="connsiteY21" fmla="*/ 999460 h 1180214"/>
              <a:gd name="connsiteX22" fmla="*/ 1182327 w 2968597"/>
              <a:gd name="connsiteY22" fmla="*/ 1020725 h 1180214"/>
              <a:gd name="connsiteX23" fmla="*/ 1288653 w 2968597"/>
              <a:gd name="connsiteY23" fmla="*/ 1052623 h 1180214"/>
              <a:gd name="connsiteX24" fmla="*/ 1384346 w 2968597"/>
              <a:gd name="connsiteY24" fmla="*/ 1073888 h 1180214"/>
              <a:gd name="connsiteX25" fmla="*/ 1522569 w 2968597"/>
              <a:gd name="connsiteY25" fmla="*/ 1095153 h 1180214"/>
              <a:gd name="connsiteX26" fmla="*/ 1586364 w 2968597"/>
              <a:gd name="connsiteY26" fmla="*/ 1105786 h 1180214"/>
              <a:gd name="connsiteX27" fmla="*/ 1671425 w 2968597"/>
              <a:gd name="connsiteY27" fmla="*/ 1116418 h 1180214"/>
              <a:gd name="connsiteX28" fmla="*/ 1799015 w 2968597"/>
              <a:gd name="connsiteY28" fmla="*/ 1137683 h 1180214"/>
              <a:gd name="connsiteX29" fmla="*/ 1905341 w 2968597"/>
              <a:gd name="connsiteY29" fmla="*/ 1148316 h 1180214"/>
              <a:gd name="connsiteX30" fmla="*/ 2054197 w 2968597"/>
              <a:gd name="connsiteY30" fmla="*/ 1180214 h 1180214"/>
              <a:gd name="connsiteX31" fmla="*/ 2724048 w 2968597"/>
              <a:gd name="connsiteY31" fmla="*/ 1169581 h 1180214"/>
              <a:gd name="connsiteX32" fmla="*/ 2755946 w 2968597"/>
              <a:gd name="connsiteY32" fmla="*/ 1158948 h 1180214"/>
              <a:gd name="connsiteX33" fmla="*/ 2872904 w 2968597"/>
              <a:gd name="connsiteY33" fmla="*/ 1127051 h 1180214"/>
              <a:gd name="connsiteX34" fmla="*/ 2904801 w 2968597"/>
              <a:gd name="connsiteY34" fmla="*/ 1105786 h 1180214"/>
              <a:gd name="connsiteX35" fmla="*/ 2947332 w 2968597"/>
              <a:gd name="connsiteY35" fmla="*/ 1095153 h 1180214"/>
              <a:gd name="connsiteX36" fmla="*/ 2968597 w 2968597"/>
              <a:gd name="connsiteY36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129704 w 2968597"/>
              <a:gd name="connsiteY4" fmla="*/ 340241 h 1180214"/>
              <a:gd name="connsiteX5" fmla="*/ 193499 w 2968597"/>
              <a:gd name="connsiteY5" fmla="*/ 425302 h 1180214"/>
              <a:gd name="connsiteX6" fmla="*/ 267927 w 2968597"/>
              <a:gd name="connsiteY6" fmla="*/ 499730 h 1180214"/>
              <a:gd name="connsiteX7" fmla="*/ 310457 w 2968597"/>
              <a:gd name="connsiteY7" fmla="*/ 542260 h 1180214"/>
              <a:gd name="connsiteX8" fmla="*/ 416783 w 2968597"/>
              <a:gd name="connsiteY8" fmla="*/ 637953 h 1180214"/>
              <a:gd name="connsiteX9" fmla="*/ 448680 w 2968597"/>
              <a:gd name="connsiteY9" fmla="*/ 669851 h 1180214"/>
              <a:gd name="connsiteX10" fmla="*/ 555006 w 2968597"/>
              <a:gd name="connsiteY10" fmla="*/ 744279 h 1180214"/>
              <a:gd name="connsiteX11" fmla="*/ 586904 w 2968597"/>
              <a:gd name="connsiteY11" fmla="*/ 754911 h 1180214"/>
              <a:gd name="connsiteX12" fmla="*/ 618801 w 2968597"/>
              <a:gd name="connsiteY12" fmla="*/ 776176 h 1180214"/>
              <a:gd name="connsiteX13" fmla="*/ 671964 w 2968597"/>
              <a:gd name="connsiteY13" fmla="*/ 797441 h 1180214"/>
              <a:gd name="connsiteX14" fmla="*/ 693229 w 2968597"/>
              <a:gd name="connsiteY14" fmla="*/ 818707 h 1180214"/>
              <a:gd name="connsiteX15" fmla="*/ 757025 w 2968597"/>
              <a:gd name="connsiteY15" fmla="*/ 850604 h 1180214"/>
              <a:gd name="connsiteX16" fmla="*/ 831453 w 2968597"/>
              <a:gd name="connsiteY16" fmla="*/ 893135 h 1180214"/>
              <a:gd name="connsiteX17" fmla="*/ 863350 w 2968597"/>
              <a:gd name="connsiteY17" fmla="*/ 914400 h 1180214"/>
              <a:gd name="connsiteX18" fmla="*/ 980308 w 2968597"/>
              <a:gd name="connsiteY18" fmla="*/ 967562 h 1180214"/>
              <a:gd name="connsiteX19" fmla="*/ 1022839 w 2968597"/>
              <a:gd name="connsiteY19" fmla="*/ 978195 h 1180214"/>
              <a:gd name="connsiteX20" fmla="*/ 1086634 w 2968597"/>
              <a:gd name="connsiteY20" fmla="*/ 999460 h 1180214"/>
              <a:gd name="connsiteX21" fmla="*/ 1182327 w 2968597"/>
              <a:gd name="connsiteY21" fmla="*/ 1020725 h 1180214"/>
              <a:gd name="connsiteX22" fmla="*/ 1288653 w 2968597"/>
              <a:gd name="connsiteY22" fmla="*/ 1052623 h 1180214"/>
              <a:gd name="connsiteX23" fmla="*/ 1384346 w 2968597"/>
              <a:gd name="connsiteY23" fmla="*/ 1073888 h 1180214"/>
              <a:gd name="connsiteX24" fmla="*/ 1522569 w 2968597"/>
              <a:gd name="connsiteY24" fmla="*/ 1095153 h 1180214"/>
              <a:gd name="connsiteX25" fmla="*/ 1586364 w 2968597"/>
              <a:gd name="connsiteY25" fmla="*/ 1105786 h 1180214"/>
              <a:gd name="connsiteX26" fmla="*/ 1671425 w 2968597"/>
              <a:gd name="connsiteY26" fmla="*/ 1116418 h 1180214"/>
              <a:gd name="connsiteX27" fmla="*/ 1799015 w 2968597"/>
              <a:gd name="connsiteY27" fmla="*/ 1137683 h 1180214"/>
              <a:gd name="connsiteX28" fmla="*/ 1905341 w 2968597"/>
              <a:gd name="connsiteY28" fmla="*/ 1148316 h 1180214"/>
              <a:gd name="connsiteX29" fmla="*/ 2054197 w 2968597"/>
              <a:gd name="connsiteY29" fmla="*/ 1180214 h 1180214"/>
              <a:gd name="connsiteX30" fmla="*/ 2724048 w 2968597"/>
              <a:gd name="connsiteY30" fmla="*/ 1169581 h 1180214"/>
              <a:gd name="connsiteX31" fmla="*/ 2755946 w 2968597"/>
              <a:gd name="connsiteY31" fmla="*/ 1158948 h 1180214"/>
              <a:gd name="connsiteX32" fmla="*/ 2872904 w 2968597"/>
              <a:gd name="connsiteY32" fmla="*/ 1127051 h 1180214"/>
              <a:gd name="connsiteX33" fmla="*/ 2904801 w 2968597"/>
              <a:gd name="connsiteY33" fmla="*/ 1105786 h 1180214"/>
              <a:gd name="connsiteX34" fmla="*/ 2947332 w 2968597"/>
              <a:gd name="connsiteY34" fmla="*/ 1095153 h 1180214"/>
              <a:gd name="connsiteX35" fmla="*/ 2968597 w 2968597"/>
              <a:gd name="connsiteY35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129704 w 2968597"/>
              <a:gd name="connsiteY3" fmla="*/ 340241 h 1180214"/>
              <a:gd name="connsiteX4" fmla="*/ 193499 w 2968597"/>
              <a:gd name="connsiteY4" fmla="*/ 425302 h 1180214"/>
              <a:gd name="connsiteX5" fmla="*/ 267927 w 2968597"/>
              <a:gd name="connsiteY5" fmla="*/ 499730 h 1180214"/>
              <a:gd name="connsiteX6" fmla="*/ 310457 w 2968597"/>
              <a:gd name="connsiteY6" fmla="*/ 542260 h 1180214"/>
              <a:gd name="connsiteX7" fmla="*/ 416783 w 2968597"/>
              <a:gd name="connsiteY7" fmla="*/ 637953 h 1180214"/>
              <a:gd name="connsiteX8" fmla="*/ 448680 w 2968597"/>
              <a:gd name="connsiteY8" fmla="*/ 669851 h 1180214"/>
              <a:gd name="connsiteX9" fmla="*/ 555006 w 2968597"/>
              <a:gd name="connsiteY9" fmla="*/ 744279 h 1180214"/>
              <a:gd name="connsiteX10" fmla="*/ 586904 w 2968597"/>
              <a:gd name="connsiteY10" fmla="*/ 754911 h 1180214"/>
              <a:gd name="connsiteX11" fmla="*/ 618801 w 2968597"/>
              <a:gd name="connsiteY11" fmla="*/ 776176 h 1180214"/>
              <a:gd name="connsiteX12" fmla="*/ 671964 w 2968597"/>
              <a:gd name="connsiteY12" fmla="*/ 797441 h 1180214"/>
              <a:gd name="connsiteX13" fmla="*/ 693229 w 2968597"/>
              <a:gd name="connsiteY13" fmla="*/ 818707 h 1180214"/>
              <a:gd name="connsiteX14" fmla="*/ 757025 w 2968597"/>
              <a:gd name="connsiteY14" fmla="*/ 850604 h 1180214"/>
              <a:gd name="connsiteX15" fmla="*/ 831453 w 2968597"/>
              <a:gd name="connsiteY15" fmla="*/ 893135 h 1180214"/>
              <a:gd name="connsiteX16" fmla="*/ 863350 w 2968597"/>
              <a:gd name="connsiteY16" fmla="*/ 914400 h 1180214"/>
              <a:gd name="connsiteX17" fmla="*/ 980308 w 2968597"/>
              <a:gd name="connsiteY17" fmla="*/ 967562 h 1180214"/>
              <a:gd name="connsiteX18" fmla="*/ 1022839 w 2968597"/>
              <a:gd name="connsiteY18" fmla="*/ 978195 h 1180214"/>
              <a:gd name="connsiteX19" fmla="*/ 1086634 w 2968597"/>
              <a:gd name="connsiteY19" fmla="*/ 999460 h 1180214"/>
              <a:gd name="connsiteX20" fmla="*/ 1182327 w 2968597"/>
              <a:gd name="connsiteY20" fmla="*/ 1020725 h 1180214"/>
              <a:gd name="connsiteX21" fmla="*/ 1288653 w 2968597"/>
              <a:gd name="connsiteY21" fmla="*/ 1052623 h 1180214"/>
              <a:gd name="connsiteX22" fmla="*/ 1384346 w 2968597"/>
              <a:gd name="connsiteY22" fmla="*/ 1073888 h 1180214"/>
              <a:gd name="connsiteX23" fmla="*/ 1522569 w 2968597"/>
              <a:gd name="connsiteY23" fmla="*/ 1095153 h 1180214"/>
              <a:gd name="connsiteX24" fmla="*/ 1586364 w 2968597"/>
              <a:gd name="connsiteY24" fmla="*/ 1105786 h 1180214"/>
              <a:gd name="connsiteX25" fmla="*/ 1671425 w 2968597"/>
              <a:gd name="connsiteY25" fmla="*/ 1116418 h 1180214"/>
              <a:gd name="connsiteX26" fmla="*/ 1799015 w 2968597"/>
              <a:gd name="connsiteY26" fmla="*/ 1137683 h 1180214"/>
              <a:gd name="connsiteX27" fmla="*/ 1905341 w 2968597"/>
              <a:gd name="connsiteY27" fmla="*/ 1148316 h 1180214"/>
              <a:gd name="connsiteX28" fmla="*/ 2054197 w 2968597"/>
              <a:gd name="connsiteY28" fmla="*/ 1180214 h 1180214"/>
              <a:gd name="connsiteX29" fmla="*/ 2724048 w 2968597"/>
              <a:gd name="connsiteY29" fmla="*/ 1169581 h 1180214"/>
              <a:gd name="connsiteX30" fmla="*/ 2755946 w 2968597"/>
              <a:gd name="connsiteY30" fmla="*/ 1158948 h 1180214"/>
              <a:gd name="connsiteX31" fmla="*/ 2872904 w 2968597"/>
              <a:gd name="connsiteY31" fmla="*/ 1127051 h 1180214"/>
              <a:gd name="connsiteX32" fmla="*/ 2904801 w 2968597"/>
              <a:gd name="connsiteY32" fmla="*/ 1105786 h 1180214"/>
              <a:gd name="connsiteX33" fmla="*/ 2947332 w 2968597"/>
              <a:gd name="connsiteY33" fmla="*/ 1095153 h 1180214"/>
              <a:gd name="connsiteX34" fmla="*/ 2968597 w 2968597"/>
              <a:gd name="connsiteY34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129704 w 2968597"/>
              <a:gd name="connsiteY2" fmla="*/ 340241 h 1180214"/>
              <a:gd name="connsiteX3" fmla="*/ 193499 w 2968597"/>
              <a:gd name="connsiteY3" fmla="*/ 425302 h 1180214"/>
              <a:gd name="connsiteX4" fmla="*/ 267927 w 2968597"/>
              <a:gd name="connsiteY4" fmla="*/ 499730 h 1180214"/>
              <a:gd name="connsiteX5" fmla="*/ 310457 w 2968597"/>
              <a:gd name="connsiteY5" fmla="*/ 542260 h 1180214"/>
              <a:gd name="connsiteX6" fmla="*/ 416783 w 2968597"/>
              <a:gd name="connsiteY6" fmla="*/ 637953 h 1180214"/>
              <a:gd name="connsiteX7" fmla="*/ 448680 w 2968597"/>
              <a:gd name="connsiteY7" fmla="*/ 669851 h 1180214"/>
              <a:gd name="connsiteX8" fmla="*/ 555006 w 2968597"/>
              <a:gd name="connsiteY8" fmla="*/ 744279 h 1180214"/>
              <a:gd name="connsiteX9" fmla="*/ 586904 w 2968597"/>
              <a:gd name="connsiteY9" fmla="*/ 754911 h 1180214"/>
              <a:gd name="connsiteX10" fmla="*/ 618801 w 2968597"/>
              <a:gd name="connsiteY10" fmla="*/ 776176 h 1180214"/>
              <a:gd name="connsiteX11" fmla="*/ 671964 w 2968597"/>
              <a:gd name="connsiteY11" fmla="*/ 797441 h 1180214"/>
              <a:gd name="connsiteX12" fmla="*/ 693229 w 2968597"/>
              <a:gd name="connsiteY12" fmla="*/ 818707 h 1180214"/>
              <a:gd name="connsiteX13" fmla="*/ 757025 w 2968597"/>
              <a:gd name="connsiteY13" fmla="*/ 850604 h 1180214"/>
              <a:gd name="connsiteX14" fmla="*/ 831453 w 2968597"/>
              <a:gd name="connsiteY14" fmla="*/ 893135 h 1180214"/>
              <a:gd name="connsiteX15" fmla="*/ 863350 w 2968597"/>
              <a:gd name="connsiteY15" fmla="*/ 914400 h 1180214"/>
              <a:gd name="connsiteX16" fmla="*/ 980308 w 2968597"/>
              <a:gd name="connsiteY16" fmla="*/ 967562 h 1180214"/>
              <a:gd name="connsiteX17" fmla="*/ 1022839 w 2968597"/>
              <a:gd name="connsiteY17" fmla="*/ 978195 h 1180214"/>
              <a:gd name="connsiteX18" fmla="*/ 1086634 w 2968597"/>
              <a:gd name="connsiteY18" fmla="*/ 999460 h 1180214"/>
              <a:gd name="connsiteX19" fmla="*/ 1182327 w 2968597"/>
              <a:gd name="connsiteY19" fmla="*/ 1020725 h 1180214"/>
              <a:gd name="connsiteX20" fmla="*/ 1288653 w 2968597"/>
              <a:gd name="connsiteY20" fmla="*/ 1052623 h 1180214"/>
              <a:gd name="connsiteX21" fmla="*/ 1384346 w 2968597"/>
              <a:gd name="connsiteY21" fmla="*/ 1073888 h 1180214"/>
              <a:gd name="connsiteX22" fmla="*/ 1522569 w 2968597"/>
              <a:gd name="connsiteY22" fmla="*/ 1095153 h 1180214"/>
              <a:gd name="connsiteX23" fmla="*/ 1586364 w 2968597"/>
              <a:gd name="connsiteY23" fmla="*/ 1105786 h 1180214"/>
              <a:gd name="connsiteX24" fmla="*/ 1671425 w 2968597"/>
              <a:gd name="connsiteY24" fmla="*/ 1116418 h 1180214"/>
              <a:gd name="connsiteX25" fmla="*/ 1799015 w 2968597"/>
              <a:gd name="connsiteY25" fmla="*/ 1137683 h 1180214"/>
              <a:gd name="connsiteX26" fmla="*/ 1905341 w 2968597"/>
              <a:gd name="connsiteY26" fmla="*/ 1148316 h 1180214"/>
              <a:gd name="connsiteX27" fmla="*/ 2054197 w 2968597"/>
              <a:gd name="connsiteY27" fmla="*/ 1180214 h 1180214"/>
              <a:gd name="connsiteX28" fmla="*/ 2724048 w 2968597"/>
              <a:gd name="connsiteY28" fmla="*/ 1169581 h 1180214"/>
              <a:gd name="connsiteX29" fmla="*/ 2755946 w 2968597"/>
              <a:gd name="connsiteY29" fmla="*/ 1158948 h 1180214"/>
              <a:gd name="connsiteX30" fmla="*/ 2872904 w 2968597"/>
              <a:gd name="connsiteY30" fmla="*/ 1127051 h 1180214"/>
              <a:gd name="connsiteX31" fmla="*/ 2904801 w 2968597"/>
              <a:gd name="connsiteY31" fmla="*/ 1105786 h 1180214"/>
              <a:gd name="connsiteX32" fmla="*/ 2947332 w 2968597"/>
              <a:gd name="connsiteY32" fmla="*/ 1095153 h 1180214"/>
              <a:gd name="connsiteX33" fmla="*/ 2968597 w 2968597"/>
              <a:gd name="connsiteY33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191383 w 2966481"/>
              <a:gd name="connsiteY2" fmla="*/ 425302 h 1180214"/>
              <a:gd name="connsiteX3" fmla="*/ 265811 w 2966481"/>
              <a:gd name="connsiteY3" fmla="*/ 499730 h 1180214"/>
              <a:gd name="connsiteX4" fmla="*/ 308341 w 2966481"/>
              <a:gd name="connsiteY4" fmla="*/ 542260 h 1180214"/>
              <a:gd name="connsiteX5" fmla="*/ 414667 w 2966481"/>
              <a:gd name="connsiteY5" fmla="*/ 637953 h 1180214"/>
              <a:gd name="connsiteX6" fmla="*/ 446564 w 2966481"/>
              <a:gd name="connsiteY6" fmla="*/ 669851 h 1180214"/>
              <a:gd name="connsiteX7" fmla="*/ 552890 w 2966481"/>
              <a:gd name="connsiteY7" fmla="*/ 744279 h 1180214"/>
              <a:gd name="connsiteX8" fmla="*/ 584788 w 2966481"/>
              <a:gd name="connsiteY8" fmla="*/ 754911 h 1180214"/>
              <a:gd name="connsiteX9" fmla="*/ 616685 w 2966481"/>
              <a:gd name="connsiteY9" fmla="*/ 776176 h 1180214"/>
              <a:gd name="connsiteX10" fmla="*/ 669848 w 2966481"/>
              <a:gd name="connsiteY10" fmla="*/ 797441 h 1180214"/>
              <a:gd name="connsiteX11" fmla="*/ 691113 w 2966481"/>
              <a:gd name="connsiteY11" fmla="*/ 818707 h 1180214"/>
              <a:gd name="connsiteX12" fmla="*/ 754909 w 2966481"/>
              <a:gd name="connsiteY12" fmla="*/ 850604 h 1180214"/>
              <a:gd name="connsiteX13" fmla="*/ 829337 w 2966481"/>
              <a:gd name="connsiteY13" fmla="*/ 893135 h 1180214"/>
              <a:gd name="connsiteX14" fmla="*/ 861234 w 2966481"/>
              <a:gd name="connsiteY14" fmla="*/ 914400 h 1180214"/>
              <a:gd name="connsiteX15" fmla="*/ 978192 w 2966481"/>
              <a:gd name="connsiteY15" fmla="*/ 967562 h 1180214"/>
              <a:gd name="connsiteX16" fmla="*/ 1020723 w 2966481"/>
              <a:gd name="connsiteY16" fmla="*/ 978195 h 1180214"/>
              <a:gd name="connsiteX17" fmla="*/ 1084518 w 2966481"/>
              <a:gd name="connsiteY17" fmla="*/ 999460 h 1180214"/>
              <a:gd name="connsiteX18" fmla="*/ 1180211 w 2966481"/>
              <a:gd name="connsiteY18" fmla="*/ 1020725 h 1180214"/>
              <a:gd name="connsiteX19" fmla="*/ 1286537 w 2966481"/>
              <a:gd name="connsiteY19" fmla="*/ 1052623 h 1180214"/>
              <a:gd name="connsiteX20" fmla="*/ 1382230 w 2966481"/>
              <a:gd name="connsiteY20" fmla="*/ 1073888 h 1180214"/>
              <a:gd name="connsiteX21" fmla="*/ 1520453 w 2966481"/>
              <a:gd name="connsiteY21" fmla="*/ 1095153 h 1180214"/>
              <a:gd name="connsiteX22" fmla="*/ 1584248 w 2966481"/>
              <a:gd name="connsiteY22" fmla="*/ 1105786 h 1180214"/>
              <a:gd name="connsiteX23" fmla="*/ 1669309 w 2966481"/>
              <a:gd name="connsiteY23" fmla="*/ 1116418 h 1180214"/>
              <a:gd name="connsiteX24" fmla="*/ 1796899 w 2966481"/>
              <a:gd name="connsiteY24" fmla="*/ 1137683 h 1180214"/>
              <a:gd name="connsiteX25" fmla="*/ 1903225 w 2966481"/>
              <a:gd name="connsiteY25" fmla="*/ 1148316 h 1180214"/>
              <a:gd name="connsiteX26" fmla="*/ 2052081 w 2966481"/>
              <a:gd name="connsiteY26" fmla="*/ 1180214 h 1180214"/>
              <a:gd name="connsiteX27" fmla="*/ 2721932 w 2966481"/>
              <a:gd name="connsiteY27" fmla="*/ 1169581 h 1180214"/>
              <a:gd name="connsiteX28" fmla="*/ 2753830 w 2966481"/>
              <a:gd name="connsiteY28" fmla="*/ 1158948 h 1180214"/>
              <a:gd name="connsiteX29" fmla="*/ 2870788 w 2966481"/>
              <a:gd name="connsiteY29" fmla="*/ 1127051 h 1180214"/>
              <a:gd name="connsiteX30" fmla="*/ 2902685 w 2966481"/>
              <a:gd name="connsiteY30" fmla="*/ 1105786 h 1180214"/>
              <a:gd name="connsiteX31" fmla="*/ 2945216 w 2966481"/>
              <a:gd name="connsiteY31" fmla="*/ 1095153 h 1180214"/>
              <a:gd name="connsiteX32" fmla="*/ 2966481 w 2966481"/>
              <a:gd name="connsiteY32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265811 w 2966481"/>
              <a:gd name="connsiteY2" fmla="*/ 499730 h 1180214"/>
              <a:gd name="connsiteX3" fmla="*/ 308341 w 2966481"/>
              <a:gd name="connsiteY3" fmla="*/ 542260 h 1180214"/>
              <a:gd name="connsiteX4" fmla="*/ 414667 w 2966481"/>
              <a:gd name="connsiteY4" fmla="*/ 637953 h 1180214"/>
              <a:gd name="connsiteX5" fmla="*/ 446564 w 2966481"/>
              <a:gd name="connsiteY5" fmla="*/ 669851 h 1180214"/>
              <a:gd name="connsiteX6" fmla="*/ 552890 w 2966481"/>
              <a:gd name="connsiteY6" fmla="*/ 744279 h 1180214"/>
              <a:gd name="connsiteX7" fmla="*/ 584788 w 2966481"/>
              <a:gd name="connsiteY7" fmla="*/ 754911 h 1180214"/>
              <a:gd name="connsiteX8" fmla="*/ 616685 w 2966481"/>
              <a:gd name="connsiteY8" fmla="*/ 776176 h 1180214"/>
              <a:gd name="connsiteX9" fmla="*/ 669848 w 2966481"/>
              <a:gd name="connsiteY9" fmla="*/ 797441 h 1180214"/>
              <a:gd name="connsiteX10" fmla="*/ 691113 w 2966481"/>
              <a:gd name="connsiteY10" fmla="*/ 818707 h 1180214"/>
              <a:gd name="connsiteX11" fmla="*/ 754909 w 2966481"/>
              <a:gd name="connsiteY11" fmla="*/ 850604 h 1180214"/>
              <a:gd name="connsiteX12" fmla="*/ 829337 w 2966481"/>
              <a:gd name="connsiteY12" fmla="*/ 893135 h 1180214"/>
              <a:gd name="connsiteX13" fmla="*/ 861234 w 2966481"/>
              <a:gd name="connsiteY13" fmla="*/ 914400 h 1180214"/>
              <a:gd name="connsiteX14" fmla="*/ 978192 w 2966481"/>
              <a:gd name="connsiteY14" fmla="*/ 967562 h 1180214"/>
              <a:gd name="connsiteX15" fmla="*/ 1020723 w 2966481"/>
              <a:gd name="connsiteY15" fmla="*/ 978195 h 1180214"/>
              <a:gd name="connsiteX16" fmla="*/ 1084518 w 2966481"/>
              <a:gd name="connsiteY16" fmla="*/ 999460 h 1180214"/>
              <a:gd name="connsiteX17" fmla="*/ 1180211 w 2966481"/>
              <a:gd name="connsiteY17" fmla="*/ 1020725 h 1180214"/>
              <a:gd name="connsiteX18" fmla="*/ 1286537 w 2966481"/>
              <a:gd name="connsiteY18" fmla="*/ 1052623 h 1180214"/>
              <a:gd name="connsiteX19" fmla="*/ 1382230 w 2966481"/>
              <a:gd name="connsiteY19" fmla="*/ 1073888 h 1180214"/>
              <a:gd name="connsiteX20" fmla="*/ 1520453 w 2966481"/>
              <a:gd name="connsiteY20" fmla="*/ 1095153 h 1180214"/>
              <a:gd name="connsiteX21" fmla="*/ 1584248 w 2966481"/>
              <a:gd name="connsiteY21" fmla="*/ 1105786 h 1180214"/>
              <a:gd name="connsiteX22" fmla="*/ 1669309 w 2966481"/>
              <a:gd name="connsiteY22" fmla="*/ 1116418 h 1180214"/>
              <a:gd name="connsiteX23" fmla="*/ 1796899 w 2966481"/>
              <a:gd name="connsiteY23" fmla="*/ 1137683 h 1180214"/>
              <a:gd name="connsiteX24" fmla="*/ 1903225 w 2966481"/>
              <a:gd name="connsiteY24" fmla="*/ 1148316 h 1180214"/>
              <a:gd name="connsiteX25" fmla="*/ 2052081 w 2966481"/>
              <a:gd name="connsiteY25" fmla="*/ 1180214 h 1180214"/>
              <a:gd name="connsiteX26" fmla="*/ 2721932 w 2966481"/>
              <a:gd name="connsiteY26" fmla="*/ 1169581 h 1180214"/>
              <a:gd name="connsiteX27" fmla="*/ 2753830 w 2966481"/>
              <a:gd name="connsiteY27" fmla="*/ 1158948 h 1180214"/>
              <a:gd name="connsiteX28" fmla="*/ 2870788 w 2966481"/>
              <a:gd name="connsiteY28" fmla="*/ 1127051 h 1180214"/>
              <a:gd name="connsiteX29" fmla="*/ 2902685 w 2966481"/>
              <a:gd name="connsiteY29" fmla="*/ 1105786 h 1180214"/>
              <a:gd name="connsiteX30" fmla="*/ 2945216 w 2966481"/>
              <a:gd name="connsiteY30" fmla="*/ 1095153 h 1180214"/>
              <a:gd name="connsiteX31" fmla="*/ 2966481 w 2966481"/>
              <a:gd name="connsiteY31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308341 w 2966481"/>
              <a:gd name="connsiteY2" fmla="*/ 542260 h 1180214"/>
              <a:gd name="connsiteX3" fmla="*/ 414667 w 2966481"/>
              <a:gd name="connsiteY3" fmla="*/ 637953 h 1180214"/>
              <a:gd name="connsiteX4" fmla="*/ 446564 w 2966481"/>
              <a:gd name="connsiteY4" fmla="*/ 669851 h 1180214"/>
              <a:gd name="connsiteX5" fmla="*/ 552890 w 2966481"/>
              <a:gd name="connsiteY5" fmla="*/ 744279 h 1180214"/>
              <a:gd name="connsiteX6" fmla="*/ 584788 w 2966481"/>
              <a:gd name="connsiteY6" fmla="*/ 754911 h 1180214"/>
              <a:gd name="connsiteX7" fmla="*/ 616685 w 2966481"/>
              <a:gd name="connsiteY7" fmla="*/ 776176 h 1180214"/>
              <a:gd name="connsiteX8" fmla="*/ 669848 w 2966481"/>
              <a:gd name="connsiteY8" fmla="*/ 797441 h 1180214"/>
              <a:gd name="connsiteX9" fmla="*/ 691113 w 2966481"/>
              <a:gd name="connsiteY9" fmla="*/ 818707 h 1180214"/>
              <a:gd name="connsiteX10" fmla="*/ 754909 w 2966481"/>
              <a:gd name="connsiteY10" fmla="*/ 850604 h 1180214"/>
              <a:gd name="connsiteX11" fmla="*/ 829337 w 2966481"/>
              <a:gd name="connsiteY11" fmla="*/ 893135 h 1180214"/>
              <a:gd name="connsiteX12" fmla="*/ 861234 w 2966481"/>
              <a:gd name="connsiteY12" fmla="*/ 914400 h 1180214"/>
              <a:gd name="connsiteX13" fmla="*/ 978192 w 2966481"/>
              <a:gd name="connsiteY13" fmla="*/ 967562 h 1180214"/>
              <a:gd name="connsiteX14" fmla="*/ 1020723 w 2966481"/>
              <a:gd name="connsiteY14" fmla="*/ 978195 h 1180214"/>
              <a:gd name="connsiteX15" fmla="*/ 1084518 w 2966481"/>
              <a:gd name="connsiteY15" fmla="*/ 999460 h 1180214"/>
              <a:gd name="connsiteX16" fmla="*/ 1180211 w 2966481"/>
              <a:gd name="connsiteY16" fmla="*/ 1020725 h 1180214"/>
              <a:gd name="connsiteX17" fmla="*/ 1286537 w 2966481"/>
              <a:gd name="connsiteY17" fmla="*/ 1052623 h 1180214"/>
              <a:gd name="connsiteX18" fmla="*/ 1382230 w 2966481"/>
              <a:gd name="connsiteY18" fmla="*/ 1073888 h 1180214"/>
              <a:gd name="connsiteX19" fmla="*/ 1520453 w 2966481"/>
              <a:gd name="connsiteY19" fmla="*/ 1095153 h 1180214"/>
              <a:gd name="connsiteX20" fmla="*/ 1584248 w 2966481"/>
              <a:gd name="connsiteY20" fmla="*/ 1105786 h 1180214"/>
              <a:gd name="connsiteX21" fmla="*/ 1669309 w 2966481"/>
              <a:gd name="connsiteY21" fmla="*/ 1116418 h 1180214"/>
              <a:gd name="connsiteX22" fmla="*/ 1796899 w 2966481"/>
              <a:gd name="connsiteY22" fmla="*/ 1137683 h 1180214"/>
              <a:gd name="connsiteX23" fmla="*/ 1903225 w 2966481"/>
              <a:gd name="connsiteY23" fmla="*/ 1148316 h 1180214"/>
              <a:gd name="connsiteX24" fmla="*/ 2052081 w 2966481"/>
              <a:gd name="connsiteY24" fmla="*/ 1180214 h 1180214"/>
              <a:gd name="connsiteX25" fmla="*/ 2721932 w 2966481"/>
              <a:gd name="connsiteY25" fmla="*/ 1169581 h 1180214"/>
              <a:gd name="connsiteX26" fmla="*/ 2753830 w 2966481"/>
              <a:gd name="connsiteY26" fmla="*/ 1158948 h 1180214"/>
              <a:gd name="connsiteX27" fmla="*/ 2870788 w 2966481"/>
              <a:gd name="connsiteY27" fmla="*/ 1127051 h 1180214"/>
              <a:gd name="connsiteX28" fmla="*/ 2902685 w 2966481"/>
              <a:gd name="connsiteY28" fmla="*/ 1105786 h 1180214"/>
              <a:gd name="connsiteX29" fmla="*/ 2945216 w 2966481"/>
              <a:gd name="connsiteY29" fmla="*/ 1095153 h 1180214"/>
              <a:gd name="connsiteX30" fmla="*/ 2966481 w 2966481"/>
              <a:gd name="connsiteY30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721932 w 2966481"/>
              <a:gd name="connsiteY24" fmla="*/ 1169581 h 1180214"/>
              <a:gd name="connsiteX25" fmla="*/ 2753830 w 2966481"/>
              <a:gd name="connsiteY25" fmla="*/ 1158948 h 1180214"/>
              <a:gd name="connsiteX26" fmla="*/ 2870788 w 2966481"/>
              <a:gd name="connsiteY26" fmla="*/ 1127051 h 1180214"/>
              <a:gd name="connsiteX27" fmla="*/ 2902685 w 2966481"/>
              <a:gd name="connsiteY27" fmla="*/ 1105786 h 1180214"/>
              <a:gd name="connsiteX28" fmla="*/ 2945216 w 2966481"/>
              <a:gd name="connsiteY28" fmla="*/ 1095153 h 1180214"/>
              <a:gd name="connsiteX29" fmla="*/ 2966481 w 2966481"/>
              <a:gd name="connsiteY29" fmla="*/ 1084521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753830 w 2945215"/>
              <a:gd name="connsiteY25" fmla="*/ 1158948 h 1180214"/>
              <a:gd name="connsiteX26" fmla="*/ 2870788 w 2945215"/>
              <a:gd name="connsiteY26" fmla="*/ 1127051 h 1180214"/>
              <a:gd name="connsiteX27" fmla="*/ 2902685 w 2945215"/>
              <a:gd name="connsiteY27" fmla="*/ 1105786 h 1180214"/>
              <a:gd name="connsiteX28" fmla="*/ 2945216 w 2945215"/>
              <a:gd name="connsiteY28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870788 w 2945215"/>
              <a:gd name="connsiteY25" fmla="*/ 1127051 h 1180214"/>
              <a:gd name="connsiteX26" fmla="*/ 2902685 w 2945215"/>
              <a:gd name="connsiteY26" fmla="*/ 1105786 h 1180214"/>
              <a:gd name="connsiteX27" fmla="*/ 2945216 w 2945215"/>
              <a:gd name="connsiteY27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870788 w 2945215"/>
              <a:gd name="connsiteY24" fmla="*/ 1127051 h 1180214"/>
              <a:gd name="connsiteX25" fmla="*/ 2902685 w 2945215"/>
              <a:gd name="connsiteY25" fmla="*/ 1105786 h 1180214"/>
              <a:gd name="connsiteX26" fmla="*/ 2945216 w 2945215"/>
              <a:gd name="connsiteY26" fmla="*/ 1095153 h 1180214"/>
              <a:gd name="connsiteX0" fmla="*/ -3 w 2902684"/>
              <a:gd name="connsiteY0" fmla="*/ 0 h 1180214"/>
              <a:gd name="connsiteX1" fmla="*/ 265811 w 2902684"/>
              <a:gd name="connsiteY1" fmla="*/ 499730 h 1180214"/>
              <a:gd name="connsiteX2" fmla="*/ 414667 w 2902684"/>
              <a:gd name="connsiteY2" fmla="*/ 637953 h 1180214"/>
              <a:gd name="connsiteX3" fmla="*/ 446564 w 2902684"/>
              <a:gd name="connsiteY3" fmla="*/ 669851 h 1180214"/>
              <a:gd name="connsiteX4" fmla="*/ 552890 w 2902684"/>
              <a:gd name="connsiteY4" fmla="*/ 744279 h 1180214"/>
              <a:gd name="connsiteX5" fmla="*/ 584788 w 2902684"/>
              <a:gd name="connsiteY5" fmla="*/ 754911 h 1180214"/>
              <a:gd name="connsiteX6" fmla="*/ 616685 w 2902684"/>
              <a:gd name="connsiteY6" fmla="*/ 776176 h 1180214"/>
              <a:gd name="connsiteX7" fmla="*/ 669848 w 2902684"/>
              <a:gd name="connsiteY7" fmla="*/ 797441 h 1180214"/>
              <a:gd name="connsiteX8" fmla="*/ 691113 w 2902684"/>
              <a:gd name="connsiteY8" fmla="*/ 818707 h 1180214"/>
              <a:gd name="connsiteX9" fmla="*/ 754909 w 2902684"/>
              <a:gd name="connsiteY9" fmla="*/ 850604 h 1180214"/>
              <a:gd name="connsiteX10" fmla="*/ 829337 w 2902684"/>
              <a:gd name="connsiteY10" fmla="*/ 893135 h 1180214"/>
              <a:gd name="connsiteX11" fmla="*/ 861234 w 2902684"/>
              <a:gd name="connsiteY11" fmla="*/ 914400 h 1180214"/>
              <a:gd name="connsiteX12" fmla="*/ 978192 w 2902684"/>
              <a:gd name="connsiteY12" fmla="*/ 967562 h 1180214"/>
              <a:gd name="connsiteX13" fmla="*/ 1020723 w 2902684"/>
              <a:gd name="connsiteY13" fmla="*/ 978195 h 1180214"/>
              <a:gd name="connsiteX14" fmla="*/ 1084518 w 2902684"/>
              <a:gd name="connsiteY14" fmla="*/ 999460 h 1180214"/>
              <a:gd name="connsiteX15" fmla="*/ 1180211 w 2902684"/>
              <a:gd name="connsiteY15" fmla="*/ 1020725 h 1180214"/>
              <a:gd name="connsiteX16" fmla="*/ 1286537 w 2902684"/>
              <a:gd name="connsiteY16" fmla="*/ 1052623 h 1180214"/>
              <a:gd name="connsiteX17" fmla="*/ 1382230 w 2902684"/>
              <a:gd name="connsiteY17" fmla="*/ 1073888 h 1180214"/>
              <a:gd name="connsiteX18" fmla="*/ 1520453 w 2902684"/>
              <a:gd name="connsiteY18" fmla="*/ 1095153 h 1180214"/>
              <a:gd name="connsiteX19" fmla="*/ 1584248 w 2902684"/>
              <a:gd name="connsiteY19" fmla="*/ 1105786 h 1180214"/>
              <a:gd name="connsiteX20" fmla="*/ 1669309 w 2902684"/>
              <a:gd name="connsiteY20" fmla="*/ 1116418 h 1180214"/>
              <a:gd name="connsiteX21" fmla="*/ 1796899 w 2902684"/>
              <a:gd name="connsiteY21" fmla="*/ 1137683 h 1180214"/>
              <a:gd name="connsiteX22" fmla="*/ 1903225 w 2902684"/>
              <a:gd name="connsiteY22" fmla="*/ 1148316 h 1180214"/>
              <a:gd name="connsiteX23" fmla="*/ 2052081 w 2902684"/>
              <a:gd name="connsiteY23" fmla="*/ 1180214 h 1180214"/>
              <a:gd name="connsiteX24" fmla="*/ 2870788 w 2902684"/>
              <a:gd name="connsiteY24" fmla="*/ 1127051 h 1180214"/>
              <a:gd name="connsiteX25" fmla="*/ 2902685 w 2902684"/>
              <a:gd name="connsiteY25" fmla="*/ 1105786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77097"/>
              <a:gd name="connsiteY0" fmla="*/ 0 h 1187300"/>
              <a:gd name="connsiteX1" fmla="*/ 265811 w 2977097"/>
              <a:gd name="connsiteY1" fmla="*/ 499730 h 1187300"/>
              <a:gd name="connsiteX2" fmla="*/ 414667 w 2977097"/>
              <a:gd name="connsiteY2" fmla="*/ 637953 h 1187300"/>
              <a:gd name="connsiteX3" fmla="*/ 446564 w 2977097"/>
              <a:gd name="connsiteY3" fmla="*/ 669851 h 1187300"/>
              <a:gd name="connsiteX4" fmla="*/ 552890 w 2977097"/>
              <a:gd name="connsiteY4" fmla="*/ 744279 h 1187300"/>
              <a:gd name="connsiteX5" fmla="*/ 584788 w 2977097"/>
              <a:gd name="connsiteY5" fmla="*/ 754911 h 1187300"/>
              <a:gd name="connsiteX6" fmla="*/ 616685 w 2977097"/>
              <a:gd name="connsiteY6" fmla="*/ 776176 h 1187300"/>
              <a:gd name="connsiteX7" fmla="*/ 669848 w 2977097"/>
              <a:gd name="connsiteY7" fmla="*/ 797441 h 1187300"/>
              <a:gd name="connsiteX8" fmla="*/ 691113 w 2977097"/>
              <a:gd name="connsiteY8" fmla="*/ 818707 h 1187300"/>
              <a:gd name="connsiteX9" fmla="*/ 754909 w 2977097"/>
              <a:gd name="connsiteY9" fmla="*/ 850604 h 1187300"/>
              <a:gd name="connsiteX10" fmla="*/ 829337 w 2977097"/>
              <a:gd name="connsiteY10" fmla="*/ 893135 h 1187300"/>
              <a:gd name="connsiteX11" fmla="*/ 861234 w 2977097"/>
              <a:gd name="connsiteY11" fmla="*/ 914400 h 1187300"/>
              <a:gd name="connsiteX12" fmla="*/ 978192 w 2977097"/>
              <a:gd name="connsiteY12" fmla="*/ 967562 h 1187300"/>
              <a:gd name="connsiteX13" fmla="*/ 1020723 w 2977097"/>
              <a:gd name="connsiteY13" fmla="*/ 978195 h 1187300"/>
              <a:gd name="connsiteX14" fmla="*/ 1084518 w 2977097"/>
              <a:gd name="connsiteY14" fmla="*/ 999460 h 1187300"/>
              <a:gd name="connsiteX15" fmla="*/ 1180211 w 2977097"/>
              <a:gd name="connsiteY15" fmla="*/ 1020725 h 1187300"/>
              <a:gd name="connsiteX16" fmla="*/ 1286537 w 2977097"/>
              <a:gd name="connsiteY16" fmla="*/ 1052623 h 1187300"/>
              <a:gd name="connsiteX17" fmla="*/ 1382230 w 2977097"/>
              <a:gd name="connsiteY17" fmla="*/ 1073888 h 1187300"/>
              <a:gd name="connsiteX18" fmla="*/ 1520453 w 2977097"/>
              <a:gd name="connsiteY18" fmla="*/ 1095153 h 1187300"/>
              <a:gd name="connsiteX19" fmla="*/ 1584248 w 2977097"/>
              <a:gd name="connsiteY19" fmla="*/ 1105786 h 1187300"/>
              <a:gd name="connsiteX20" fmla="*/ 1669309 w 2977097"/>
              <a:gd name="connsiteY20" fmla="*/ 1116418 h 1187300"/>
              <a:gd name="connsiteX21" fmla="*/ 1796899 w 2977097"/>
              <a:gd name="connsiteY21" fmla="*/ 1137683 h 1187300"/>
              <a:gd name="connsiteX22" fmla="*/ 1903225 w 2977097"/>
              <a:gd name="connsiteY22" fmla="*/ 1148316 h 1187300"/>
              <a:gd name="connsiteX23" fmla="*/ 2052081 w 2977097"/>
              <a:gd name="connsiteY23" fmla="*/ 1180214 h 1187300"/>
              <a:gd name="connsiteX24" fmla="*/ 2966467 w 2977097"/>
              <a:gd name="connsiteY24" fmla="*/ 1180214 h 1187300"/>
              <a:gd name="connsiteX25" fmla="*/ 2966484 w 2977097"/>
              <a:gd name="connsiteY25" fmla="*/ 393402 h 1187300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7300"/>
              <a:gd name="connsiteX1" fmla="*/ 265811 w 2977111"/>
              <a:gd name="connsiteY1" fmla="*/ 499730 h 1187300"/>
              <a:gd name="connsiteX2" fmla="*/ 414667 w 2977111"/>
              <a:gd name="connsiteY2" fmla="*/ 637953 h 1187300"/>
              <a:gd name="connsiteX3" fmla="*/ 446564 w 2977111"/>
              <a:gd name="connsiteY3" fmla="*/ 669851 h 1187300"/>
              <a:gd name="connsiteX4" fmla="*/ 552890 w 2977111"/>
              <a:gd name="connsiteY4" fmla="*/ 744279 h 1187300"/>
              <a:gd name="connsiteX5" fmla="*/ 584788 w 2977111"/>
              <a:gd name="connsiteY5" fmla="*/ 754911 h 1187300"/>
              <a:gd name="connsiteX6" fmla="*/ 616685 w 2977111"/>
              <a:gd name="connsiteY6" fmla="*/ 776176 h 1187300"/>
              <a:gd name="connsiteX7" fmla="*/ 669848 w 2977111"/>
              <a:gd name="connsiteY7" fmla="*/ 797441 h 1187300"/>
              <a:gd name="connsiteX8" fmla="*/ 691113 w 2977111"/>
              <a:gd name="connsiteY8" fmla="*/ 818707 h 1187300"/>
              <a:gd name="connsiteX9" fmla="*/ 754909 w 2977111"/>
              <a:gd name="connsiteY9" fmla="*/ 850604 h 1187300"/>
              <a:gd name="connsiteX10" fmla="*/ 829337 w 2977111"/>
              <a:gd name="connsiteY10" fmla="*/ 893135 h 1187300"/>
              <a:gd name="connsiteX11" fmla="*/ 861234 w 2977111"/>
              <a:gd name="connsiteY11" fmla="*/ 914400 h 1187300"/>
              <a:gd name="connsiteX12" fmla="*/ 978192 w 2977111"/>
              <a:gd name="connsiteY12" fmla="*/ 967562 h 1187300"/>
              <a:gd name="connsiteX13" fmla="*/ 1020723 w 2977111"/>
              <a:gd name="connsiteY13" fmla="*/ 978195 h 1187300"/>
              <a:gd name="connsiteX14" fmla="*/ 1084518 w 2977111"/>
              <a:gd name="connsiteY14" fmla="*/ 999460 h 1187300"/>
              <a:gd name="connsiteX15" fmla="*/ 1180211 w 2977111"/>
              <a:gd name="connsiteY15" fmla="*/ 1020725 h 1187300"/>
              <a:gd name="connsiteX16" fmla="*/ 1286537 w 2977111"/>
              <a:gd name="connsiteY16" fmla="*/ 1052623 h 1187300"/>
              <a:gd name="connsiteX17" fmla="*/ 1382230 w 2977111"/>
              <a:gd name="connsiteY17" fmla="*/ 1073888 h 1187300"/>
              <a:gd name="connsiteX18" fmla="*/ 1520453 w 2977111"/>
              <a:gd name="connsiteY18" fmla="*/ 1095153 h 1187300"/>
              <a:gd name="connsiteX19" fmla="*/ 1584248 w 2977111"/>
              <a:gd name="connsiteY19" fmla="*/ 1105786 h 1187300"/>
              <a:gd name="connsiteX20" fmla="*/ 1669309 w 2977111"/>
              <a:gd name="connsiteY20" fmla="*/ 1116418 h 1187300"/>
              <a:gd name="connsiteX21" fmla="*/ 1796899 w 2977111"/>
              <a:gd name="connsiteY21" fmla="*/ 1137683 h 1187300"/>
              <a:gd name="connsiteX22" fmla="*/ 1903225 w 2977111"/>
              <a:gd name="connsiteY22" fmla="*/ 1148316 h 1187300"/>
              <a:gd name="connsiteX23" fmla="*/ 2052081 w 2977111"/>
              <a:gd name="connsiteY23" fmla="*/ 1180214 h 1187300"/>
              <a:gd name="connsiteX24" fmla="*/ 2966478 w 2977111"/>
              <a:gd name="connsiteY24" fmla="*/ 1180211 h 1187300"/>
              <a:gd name="connsiteX25" fmla="*/ 2966484 w 2977111"/>
              <a:gd name="connsiteY25" fmla="*/ 393402 h 1187300"/>
              <a:gd name="connsiteX0" fmla="*/ -3 w 3471861"/>
              <a:gd name="connsiteY0" fmla="*/ 0 h 1187295"/>
              <a:gd name="connsiteX1" fmla="*/ 265811 w 3471861"/>
              <a:gd name="connsiteY1" fmla="*/ 499730 h 1187295"/>
              <a:gd name="connsiteX2" fmla="*/ 414667 w 3471861"/>
              <a:gd name="connsiteY2" fmla="*/ 637953 h 1187295"/>
              <a:gd name="connsiteX3" fmla="*/ 446564 w 3471861"/>
              <a:gd name="connsiteY3" fmla="*/ 669851 h 1187295"/>
              <a:gd name="connsiteX4" fmla="*/ 552890 w 3471861"/>
              <a:gd name="connsiteY4" fmla="*/ 744279 h 1187295"/>
              <a:gd name="connsiteX5" fmla="*/ 584788 w 3471861"/>
              <a:gd name="connsiteY5" fmla="*/ 754911 h 1187295"/>
              <a:gd name="connsiteX6" fmla="*/ 616685 w 3471861"/>
              <a:gd name="connsiteY6" fmla="*/ 776176 h 1187295"/>
              <a:gd name="connsiteX7" fmla="*/ 669848 w 3471861"/>
              <a:gd name="connsiteY7" fmla="*/ 797441 h 1187295"/>
              <a:gd name="connsiteX8" fmla="*/ 691113 w 3471861"/>
              <a:gd name="connsiteY8" fmla="*/ 818707 h 1187295"/>
              <a:gd name="connsiteX9" fmla="*/ 754909 w 3471861"/>
              <a:gd name="connsiteY9" fmla="*/ 850604 h 1187295"/>
              <a:gd name="connsiteX10" fmla="*/ 829337 w 3471861"/>
              <a:gd name="connsiteY10" fmla="*/ 893135 h 1187295"/>
              <a:gd name="connsiteX11" fmla="*/ 861234 w 3471861"/>
              <a:gd name="connsiteY11" fmla="*/ 914400 h 1187295"/>
              <a:gd name="connsiteX12" fmla="*/ 978192 w 3471861"/>
              <a:gd name="connsiteY12" fmla="*/ 967562 h 1187295"/>
              <a:gd name="connsiteX13" fmla="*/ 1020723 w 3471861"/>
              <a:gd name="connsiteY13" fmla="*/ 978195 h 1187295"/>
              <a:gd name="connsiteX14" fmla="*/ 1084518 w 3471861"/>
              <a:gd name="connsiteY14" fmla="*/ 999460 h 1187295"/>
              <a:gd name="connsiteX15" fmla="*/ 1180211 w 3471861"/>
              <a:gd name="connsiteY15" fmla="*/ 1020725 h 1187295"/>
              <a:gd name="connsiteX16" fmla="*/ 1286537 w 3471861"/>
              <a:gd name="connsiteY16" fmla="*/ 1052623 h 1187295"/>
              <a:gd name="connsiteX17" fmla="*/ 1382230 w 3471861"/>
              <a:gd name="connsiteY17" fmla="*/ 1073888 h 1187295"/>
              <a:gd name="connsiteX18" fmla="*/ 1520453 w 3471861"/>
              <a:gd name="connsiteY18" fmla="*/ 1095153 h 1187295"/>
              <a:gd name="connsiteX19" fmla="*/ 1584248 w 3471861"/>
              <a:gd name="connsiteY19" fmla="*/ 1105786 h 1187295"/>
              <a:gd name="connsiteX20" fmla="*/ 1669309 w 3471861"/>
              <a:gd name="connsiteY20" fmla="*/ 1116418 h 1187295"/>
              <a:gd name="connsiteX21" fmla="*/ 1796899 w 3471861"/>
              <a:gd name="connsiteY21" fmla="*/ 1137683 h 1187295"/>
              <a:gd name="connsiteX22" fmla="*/ 1903225 w 3471861"/>
              <a:gd name="connsiteY22" fmla="*/ 1148316 h 1187295"/>
              <a:gd name="connsiteX23" fmla="*/ 2052081 w 3471861"/>
              <a:gd name="connsiteY23" fmla="*/ 1180214 h 1187295"/>
              <a:gd name="connsiteX24" fmla="*/ 3461232 w 3471861"/>
              <a:gd name="connsiteY24" fmla="*/ 1180209 h 1187295"/>
              <a:gd name="connsiteX25" fmla="*/ 2966484 w 3471861"/>
              <a:gd name="connsiteY25" fmla="*/ 393402 h 1187295"/>
              <a:gd name="connsiteX0" fmla="*/ -3 w 3613629"/>
              <a:gd name="connsiteY0" fmla="*/ 0 h 1311346"/>
              <a:gd name="connsiteX1" fmla="*/ 265811 w 3613629"/>
              <a:gd name="connsiteY1" fmla="*/ 499730 h 1311346"/>
              <a:gd name="connsiteX2" fmla="*/ 414667 w 3613629"/>
              <a:gd name="connsiteY2" fmla="*/ 637953 h 1311346"/>
              <a:gd name="connsiteX3" fmla="*/ 446564 w 3613629"/>
              <a:gd name="connsiteY3" fmla="*/ 669851 h 1311346"/>
              <a:gd name="connsiteX4" fmla="*/ 552890 w 3613629"/>
              <a:gd name="connsiteY4" fmla="*/ 744279 h 1311346"/>
              <a:gd name="connsiteX5" fmla="*/ 584788 w 3613629"/>
              <a:gd name="connsiteY5" fmla="*/ 754911 h 1311346"/>
              <a:gd name="connsiteX6" fmla="*/ 616685 w 3613629"/>
              <a:gd name="connsiteY6" fmla="*/ 776176 h 1311346"/>
              <a:gd name="connsiteX7" fmla="*/ 669848 w 3613629"/>
              <a:gd name="connsiteY7" fmla="*/ 797441 h 1311346"/>
              <a:gd name="connsiteX8" fmla="*/ 691113 w 3613629"/>
              <a:gd name="connsiteY8" fmla="*/ 818707 h 1311346"/>
              <a:gd name="connsiteX9" fmla="*/ 754909 w 3613629"/>
              <a:gd name="connsiteY9" fmla="*/ 850604 h 1311346"/>
              <a:gd name="connsiteX10" fmla="*/ 829337 w 3613629"/>
              <a:gd name="connsiteY10" fmla="*/ 893135 h 1311346"/>
              <a:gd name="connsiteX11" fmla="*/ 861234 w 3613629"/>
              <a:gd name="connsiteY11" fmla="*/ 914400 h 1311346"/>
              <a:gd name="connsiteX12" fmla="*/ 978192 w 3613629"/>
              <a:gd name="connsiteY12" fmla="*/ 967562 h 1311346"/>
              <a:gd name="connsiteX13" fmla="*/ 1020723 w 3613629"/>
              <a:gd name="connsiteY13" fmla="*/ 978195 h 1311346"/>
              <a:gd name="connsiteX14" fmla="*/ 1084518 w 3613629"/>
              <a:gd name="connsiteY14" fmla="*/ 999460 h 1311346"/>
              <a:gd name="connsiteX15" fmla="*/ 1180211 w 3613629"/>
              <a:gd name="connsiteY15" fmla="*/ 1020725 h 1311346"/>
              <a:gd name="connsiteX16" fmla="*/ 1286537 w 3613629"/>
              <a:gd name="connsiteY16" fmla="*/ 1052623 h 1311346"/>
              <a:gd name="connsiteX17" fmla="*/ 1382230 w 3613629"/>
              <a:gd name="connsiteY17" fmla="*/ 1073888 h 1311346"/>
              <a:gd name="connsiteX18" fmla="*/ 1520453 w 3613629"/>
              <a:gd name="connsiteY18" fmla="*/ 1095153 h 1311346"/>
              <a:gd name="connsiteX19" fmla="*/ 1584248 w 3613629"/>
              <a:gd name="connsiteY19" fmla="*/ 1105786 h 1311346"/>
              <a:gd name="connsiteX20" fmla="*/ 1669309 w 3613629"/>
              <a:gd name="connsiteY20" fmla="*/ 1116418 h 1311346"/>
              <a:gd name="connsiteX21" fmla="*/ 1796899 w 3613629"/>
              <a:gd name="connsiteY21" fmla="*/ 1137683 h 1311346"/>
              <a:gd name="connsiteX22" fmla="*/ 1903225 w 3613629"/>
              <a:gd name="connsiteY22" fmla="*/ 1148316 h 1311346"/>
              <a:gd name="connsiteX23" fmla="*/ 2052081 w 3613629"/>
              <a:gd name="connsiteY23" fmla="*/ 1180214 h 1311346"/>
              <a:gd name="connsiteX24" fmla="*/ 3461232 w 3613629"/>
              <a:gd name="connsiteY24" fmla="*/ 1180209 h 1311346"/>
              <a:gd name="connsiteX25" fmla="*/ 2966478 w 3613629"/>
              <a:gd name="connsiteY25" fmla="*/ 393402 h 1311346"/>
              <a:gd name="connsiteX0" fmla="*/ -3 w 3696445"/>
              <a:gd name="connsiteY0" fmla="*/ 0 h 1355058"/>
              <a:gd name="connsiteX1" fmla="*/ 265811 w 3696445"/>
              <a:gd name="connsiteY1" fmla="*/ 499730 h 1355058"/>
              <a:gd name="connsiteX2" fmla="*/ 414667 w 3696445"/>
              <a:gd name="connsiteY2" fmla="*/ 637953 h 1355058"/>
              <a:gd name="connsiteX3" fmla="*/ 446564 w 3696445"/>
              <a:gd name="connsiteY3" fmla="*/ 669851 h 1355058"/>
              <a:gd name="connsiteX4" fmla="*/ 552890 w 3696445"/>
              <a:gd name="connsiteY4" fmla="*/ 744279 h 1355058"/>
              <a:gd name="connsiteX5" fmla="*/ 584788 w 3696445"/>
              <a:gd name="connsiteY5" fmla="*/ 754911 h 1355058"/>
              <a:gd name="connsiteX6" fmla="*/ 616685 w 3696445"/>
              <a:gd name="connsiteY6" fmla="*/ 776176 h 1355058"/>
              <a:gd name="connsiteX7" fmla="*/ 669848 w 3696445"/>
              <a:gd name="connsiteY7" fmla="*/ 797441 h 1355058"/>
              <a:gd name="connsiteX8" fmla="*/ 691113 w 3696445"/>
              <a:gd name="connsiteY8" fmla="*/ 818707 h 1355058"/>
              <a:gd name="connsiteX9" fmla="*/ 754909 w 3696445"/>
              <a:gd name="connsiteY9" fmla="*/ 850604 h 1355058"/>
              <a:gd name="connsiteX10" fmla="*/ 829337 w 3696445"/>
              <a:gd name="connsiteY10" fmla="*/ 893135 h 1355058"/>
              <a:gd name="connsiteX11" fmla="*/ 861234 w 3696445"/>
              <a:gd name="connsiteY11" fmla="*/ 914400 h 1355058"/>
              <a:gd name="connsiteX12" fmla="*/ 978192 w 3696445"/>
              <a:gd name="connsiteY12" fmla="*/ 967562 h 1355058"/>
              <a:gd name="connsiteX13" fmla="*/ 1020723 w 3696445"/>
              <a:gd name="connsiteY13" fmla="*/ 978195 h 1355058"/>
              <a:gd name="connsiteX14" fmla="*/ 1084518 w 3696445"/>
              <a:gd name="connsiteY14" fmla="*/ 999460 h 1355058"/>
              <a:gd name="connsiteX15" fmla="*/ 1180211 w 3696445"/>
              <a:gd name="connsiteY15" fmla="*/ 1020725 h 1355058"/>
              <a:gd name="connsiteX16" fmla="*/ 1286537 w 3696445"/>
              <a:gd name="connsiteY16" fmla="*/ 1052623 h 1355058"/>
              <a:gd name="connsiteX17" fmla="*/ 1382230 w 3696445"/>
              <a:gd name="connsiteY17" fmla="*/ 1073888 h 1355058"/>
              <a:gd name="connsiteX18" fmla="*/ 1520453 w 3696445"/>
              <a:gd name="connsiteY18" fmla="*/ 1095153 h 1355058"/>
              <a:gd name="connsiteX19" fmla="*/ 1584248 w 3696445"/>
              <a:gd name="connsiteY19" fmla="*/ 1105786 h 1355058"/>
              <a:gd name="connsiteX20" fmla="*/ 1669309 w 3696445"/>
              <a:gd name="connsiteY20" fmla="*/ 1116418 h 1355058"/>
              <a:gd name="connsiteX21" fmla="*/ 1796899 w 3696445"/>
              <a:gd name="connsiteY21" fmla="*/ 1137683 h 1355058"/>
              <a:gd name="connsiteX22" fmla="*/ 1903225 w 3696445"/>
              <a:gd name="connsiteY22" fmla="*/ 1148316 h 1355058"/>
              <a:gd name="connsiteX23" fmla="*/ 2052081 w 3696445"/>
              <a:gd name="connsiteY23" fmla="*/ 1180214 h 1355058"/>
              <a:gd name="connsiteX24" fmla="*/ 3461232 w 3696445"/>
              <a:gd name="connsiteY24" fmla="*/ 1180209 h 1355058"/>
              <a:gd name="connsiteX25" fmla="*/ 3463347 w 3696445"/>
              <a:gd name="connsiteY25" fmla="*/ 131131 h 1355058"/>
              <a:gd name="connsiteX0" fmla="*/ -3 w 3698561"/>
              <a:gd name="connsiteY0" fmla="*/ 0 h 1180214"/>
              <a:gd name="connsiteX1" fmla="*/ 265811 w 3698561"/>
              <a:gd name="connsiteY1" fmla="*/ 499730 h 1180214"/>
              <a:gd name="connsiteX2" fmla="*/ 414667 w 3698561"/>
              <a:gd name="connsiteY2" fmla="*/ 637953 h 1180214"/>
              <a:gd name="connsiteX3" fmla="*/ 446564 w 3698561"/>
              <a:gd name="connsiteY3" fmla="*/ 669851 h 1180214"/>
              <a:gd name="connsiteX4" fmla="*/ 552890 w 3698561"/>
              <a:gd name="connsiteY4" fmla="*/ 744279 h 1180214"/>
              <a:gd name="connsiteX5" fmla="*/ 584788 w 3698561"/>
              <a:gd name="connsiteY5" fmla="*/ 754911 h 1180214"/>
              <a:gd name="connsiteX6" fmla="*/ 616685 w 3698561"/>
              <a:gd name="connsiteY6" fmla="*/ 776176 h 1180214"/>
              <a:gd name="connsiteX7" fmla="*/ 669848 w 3698561"/>
              <a:gd name="connsiteY7" fmla="*/ 797441 h 1180214"/>
              <a:gd name="connsiteX8" fmla="*/ 691113 w 3698561"/>
              <a:gd name="connsiteY8" fmla="*/ 818707 h 1180214"/>
              <a:gd name="connsiteX9" fmla="*/ 754909 w 3698561"/>
              <a:gd name="connsiteY9" fmla="*/ 850604 h 1180214"/>
              <a:gd name="connsiteX10" fmla="*/ 829337 w 3698561"/>
              <a:gd name="connsiteY10" fmla="*/ 893135 h 1180214"/>
              <a:gd name="connsiteX11" fmla="*/ 861234 w 3698561"/>
              <a:gd name="connsiteY11" fmla="*/ 914400 h 1180214"/>
              <a:gd name="connsiteX12" fmla="*/ 978192 w 3698561"/>
              <a:gd name="connsiteY12" fmla="*/ 967562 h 1180214"/>
              <a:gd name="connsiteX13" fmla="*/ 1020723 w 3698561"/>
              <a:gd name="connsiteY13" fmla="*/ 978195 h 1180214"/>
              <a:gd name="connsiteX14" fmla="*/ 1084518 w 3698561"/>
              <a:gd name="connsiteY14" fmla="*/ 999460 h 1180214"/>
              <a:gd name="connsiteX15" fmla="*/ 1180211 w 3698561"/>
              <a:gd name="connsiteY15" fmla="*/ 1020725 h 1180214"/>
              <a:gd name="connsiteX16" fmla="*/ 1286537 w 3698561"/>
              <a:gd name="connsiteY16" fmla="*/ 1052623 h 1180214"/>
              <a:gd name="connsiteX17" fmla="*/ 1382230 w 3698561"/>
              <a:gd name="connsiteY17" fmla="*/ 1073888 h 1180214"/>
              <a:gd name="connsiteX18" fmla="*/ 1520453 w 3698561"/>
              <a:gd name="connsiteY18" fmla="*/ 1095153 h 1180214"/>
              <a:gd name="connsiteX19" fmla="*/ 1584248 w 3698561"/>
              <a:gd name="connsiteY19" fmla="*/ 1105786 h 1180214"/>
              <a:gd name="connsiteX20" fmla="*/ 1669309 w 3698561"/>
              <a:gd name="connsiteY20" fmla="*/ 1116418 h 1180214"/>
              <a:gd name="connsiteX21" fmla="*/ 1796899 w 3698561"/>
              <a:gd name="connsiteY21" fmla="*/ 1137683 h 1180214"/>
              <a:gd name="connsiteX22" fmla="*/ 1903225 w 3698561"/>
              <a:gd name="connsiteY22" fmla="*/ 1148316 h 1180214"/>
              <a:gd name="connsiteX23" fmla="*/ 2052081 w 3698561"/>
              <a:gd name="connsiteY23" fmla="*/ 1180214 h 1180214"/>
              <a:gd name="connsiteX24" fmla="*/ 3463348 w 3698561"/>
              <a:gd name="connsiteY24" fmla="*/ 917935 h 1180214"/>
              <a:gd name="connsiteX25" fmla="*/ 3463347 w 3698561"/>
              <a:gd name="connsiteY25" fmla="*/ 131131 h 1180214"/>
              <a:gd name="connsiteX0" fmla="*/ -3 w 3463348"/>
              <a:gd name="connsiteY0" fmla="*/ 0 h 1180214"/>
              <a:gd name="connsiteX1" fmla="*/ 265811 w 3463348"/>
              <a:gd name="connsiteY1" fmla="*/ 499730 h 1180214"/>
              <a:gd name="connsiteX2" fmla="*/ 414667 w 3463348"/>
              <a:gd name="connsiteY2" fmla="*/ 637953 h 1180214"/>
              <a:gd name="connsiteX3" fmla="*/ 446564 w 3463348"/>
              <a:gd name="connsiteY3" fmla="*/ 669851 h 1180214"/>
              <a:gd name="connsiteX4" fmla="*/ 552890 w 3463348"/>
              <a:gd name="connsiteY4" fmla="*/ 744279 h 1180214"/>
              <a:gd name="connsiteX5" fmla="*/ 584788 w 3463348"/>
              <a:gd name="connsiteY5" fmla="*/ 754911 h 1180214"/>
              <a:gd name="connsiteX6" fmla="*/ 616685 w 3463348"/>
              <a:gd name="connsiteY6" fmla="*/ 776176 h 1180214"/>
              <a:gd name="connsiteX7" fmla="*/ 669848 w 3463348"/>
              <a:gd name="connsiteY7" fmla="*/ 797441 h 1180214"/>
              <a:gd name="connsiteX8" fmla="*/ 691113 w 3463348"/>
              <a:gd name="connsiteY8" fmla="*/ 818707 h 1180214"/>
              <a:gd name="connsiteX9" fmla="*/ 754909 w 3463348"/>
              <a:gd name="connsiteY9" fmla="*/ 850604 h 1180214"/>
              <a:gd name="connsiteX10" fmla="*/ 829337 w 3463348"/>
              <a:gd name="connsiteY10" fmla="*/ 893135 h 1180214"/>
              <a:gd name="connsiteX11" fmla="*/ 861234 w 3463348"/>
              <a:gd name="connsiteY11" fmla="*/ 914400 h 1180214"/>
              <a:gd name="connsiteX12" fmla="*/ 978192 w 3463348"/>
              <a:gd name="connsiteY12" fmla="*/ 967562 h 1180214"/>
              <a:gd name="connsiteX13" fmla="*/ 1020723 w 3463348"/>
              <a:gd name="connsiteY13" fmla="*/ 978195 h 1180214"/>
              <a:gd name="connsiteX14" fmla="*/ 1084518 w 3463348"/>
              <a:gd name="connsiteY14" fmla="*/ 999460 h 1180214"/>
              <a:gd name="connsiteX15" fmla="*/ 1180211 w 3463348"/>
              <a:gd name="connsiteY15" fmla="*/ 1020725 h 1180214"/>
              <a:gd name="connsiteX16" fmla="*/ 1286537 w 3463348"/>
              <a:gd name="connsiteY16" fmla="*/ 1052623 h 1180214"/>
              <a:gd name="connsiteX17" fmla="*/ 1382230 w 3463348"/>
              <a:gd name="connsiteY17" fmla="*/ 1073888 h 1180214"/>
              <a:gd name="connsiteX18" fmla="*/ 1520453 w 3463348"/>
              <a:gd name="connsiteY18" fmla="*/ 1095153 h 1180214"/>
              <a:gd name="connsiteX19" fmla="*/ 1584248 w 3463348"/>
              <a:gd name="connsiteY19" fmla="*/ 1105786 h 1180214"/>
              <a:gd name="connsiteX20" fmla="*/ 1669309 w 3463348"/>
              <a:gd name="connsiteY20" fmla="*/ 1116418 h 1180214"/>
              <a:gd name="connsiteX21" fmla="*/ 1796899 w 3463348"/>
              <a:gd name="connsiteY21" fmla="*/ 1137683 h 1180214"/>
              <a:gd name="connsiteX22" fmla="*/ 1903225 w 3463348"/>
              <a:gd name="connsiteY22" fmla="*/ 1148316 h 1180214"/>
              <a:gd name="connsiteX23" fmla="*/ 2052081 w 3463348"/>
              <a:gd name="connsiteY23" fmla="*/ 1180214 h 1180214"/>
              <a:gd name="connsiteX24" fmla="*/ 2968594 w 3463348"/>
              <a:gd name="connsiteY24" fmla="*/ 917938 h 1180214"/>
              <a:gd name="connsiteX25" fmla="*/ 3463347 w 3463348"/>
              <a:gd name="connsiteY25" fmla="*/ 13113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63348" h="1180214">
                <a:moveTo>
                  <a:pt x="-3" y="0"/>
                </a:moveTo>
                <a:cubicBezTo>
                  <a:pt x="55375" y="104110"/>
                  <a:pt x="214420" y="409353"/>
                  <a:pt x="265811" y="499730"/>
                </a:cubicBezTo>
                <a:cubicBezTo>
                  <a:pt x="334923" y="606055"/>
                  <a:pt x="384542" y="609600"/>
                  <a:pt x="414667" y="637953"/>
                </a:cubicBezTo>
                <a:cubicBezTo>
                  <a:pt x="426218" y="647579"/>
                  <a:pt x="434328" y="661111"/>
                  <a:pt x="446564" y="669851"/>
                </a:cubicBezTo>
                <a:cubicBezTo>
                  <a:pt x="469601" y="687572"/>
                  <a:pt x="529853" y="730102"/>
                  <a:pt x="552890" y="744279"/>
                </a:cubicBezTo>
                <a:cubicBezTo>
                  <a:pt x="562915" y="749291"/>
                  <a:pt x="574155" y="751367"/>
                  <a:pt x="584788" y="754911"/>
                </a:cubicBezTo>
                <a:cubicBezTo>
                  <a:pt x="595420" y="761999"/>
                  <a:pt x="605256" y="770461"/>
                  <a:pt x="616685" y="776176"/>
                </a:cubicBezTo>
                <a:cubicBezTo>
                  <a:pt x="633756" y="784712"/>
                  <a:pt x="653277" y="787972"/>
                  <a:pt x="669848" y="797441"/>
                </a:cubicBezTo>
                <a:cubicBezTo>
                  <a:pt x="678552" y="802415"/>
                  <a:pt x="683285" y="812445"/>
                  <a:pt x="691113" y="818707"/>
                </a:cubicBezTo>
                <a:cubicBezTo>
                  <a:pt x="720557" y="842263"/>
                  <a:pt x="721219" y="839375"/>
                  <a:pt x="754909" y="850604"/>
                </a:cubicBezTo>
                <a:cubicBezTo>
                  <a:pt x="857747" y="927734"/>
                  <a:pt x="748156" y="852544"/>
                  <a:pt x="829337" y="893135"/>
                </a:cubicBezTo>
                <a:cubicBezTo>
                  <a:pt x="840766" y="898850"/>
                  <a:pt x="850139" y="908060"/>
                  <a:pt x="861234" y="914400"/>
                </a:cubicBezTo>
                <a:cubicBezTo>
                  <a:pt x="888658" y="930071"/>
                  <a:pt x="956033" y="959504"/>
                  <a:pt x="978192" y="967562"/>
                </a:cubicBezTo>
                <a:cubicBezTo>
                  <a:pt x="991926" y="972556"/>
                  <a:pt x="1006726" y="973996"/>
                  <a:pt x="1020723" y="978195"/>
                </a:cubicBezTo>
                <a:cubicBezTo>
                  <a:pt x="1042193" y="984636"/>
                  <a:pt x="1063048" y="993019"/>
                  <a:pt x="1084518" y="999460"/>
                </a:cubicBezTo>
                <a:cubicBezTo>
                  <a:pt x="1114558" y="1008472"/>
                  <a:pt x="1149847" y="1014653"/>
                  <a:pt x="1180211" y="1020725"/>
                </a:cubicBezTo>
                <a:cubicBezTo>
                  <a:pt x="1248511" y="1054875"/>
                  <a:pt x="1198283" y="1034972"/>
                  <a:pt x="1286537" y="1052623"/>
                </a:cubicBezTo>
                <a:cubicBezTo>
                  <a:pt x="1457224" y="1086760"/>
                  <a:pt x="1177927" y="1036740"/>
                  <a:pt x="1382230" y="1073888"/>
                </a:cubicBezTo>
                <a:cubicBezTo>
                  <a:pt x="1455190" y="1087154"/>
                  <a:pt x="1442765" y="1083201"/>
                  <a:pt x="1520453" y="1095153"/>
                </a:cubicBezTo>
                <a:cubicBezTo>
                  <a:pt x="1541761" y="1098431"/>
                  <a:pt x="1562906" y="1102737"/>
                  <a:pt x="1584248" y="1105786"/>
                </a:cubicBezTo>
                <a:cubicBezTo>
                  <a:pt x="1612535" y="1109827"/>
                  <a:pt x="1641051" y="1112179"/>
                  <a:pt x="1669309" y="1116418"/>
                </a:cubicBezTo>
                <a:cubicBezTo>
                  <a:pt x="1711949" y="1122814"/>
                  <a:pt x="1753996" y="1133393"/>
                  <a:pt x="1796899" y="1137683"/>
                </a:cubicBezTo>
                <a:cubicBezTo>
                  <a:pt x="1832341" y="1141227"/>
                  <a:pt x="1868000" y="1143032"/>
                  <a:pt x="1903225" y="1148316"/>
                </a:cubicBezTo>
                <a:cubicBezTo>
                  <a:pt x="1963557" y="1157366"/>
                  <a:pt x="1998875" y="1166912"/>
                  <a:pt x="2052081" y="1180214"/>
                </a:cubicBezTo>
                <a:cubicBezTo>
                  <a:pt x="2213341" y="1176670"/>
                  <a:pt x="2733383" y="1092785"/>
                  <a:pt x="2968594" y="917938"/>
                </a:cubicBezTo>
                <a:cubicBezTo>
                  <a:pt x="3203805" y="743091"/>
                  <a:pt x="3451602" y="136165"/>
                  <a:pt x="3463347" y="13113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immutability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6" grpId="0"/>
      <p:bldP spid="20" grpId="0" animBg="1"/>
      <p:bldP spid="21" grpId="0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F# for Domain Driven Design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Communicating a </a:t>
            </a:r>
            <a:r>
              <a:rPr lang="en-GB" smtClean="0">
                <a:solidFill>
                  <a:srgbClr val="C00000"/>
                </a:solidFill>
              </a:rPr>
              <a:t>domain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9592" y="1700808"/>
            <a:ext cx="2232248" cy="266429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rot="-60000">
            <a:off x="765859" y="48168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729461"/>
            <a:ext cx="84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(reduce) Garbage in           (reduced) Garbage out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07704" y="4149079"/>
            <a:ext cx="144016" cy="57606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5373216"/>
            <a:ext cx="72008" cy="3600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540000">
            <a:off x="759950" y="165075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Design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is hard...</a:t>
            </a:r>
            <a:endParaRPr lang="en-GB" dirty="0" smtClean="0"/>
          </a:p>
        </p:txBody>
      </p:sp>
      <p:pic>
        <p:nvPicPr>
          <p:cNvPr id="14438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54" y="2492375"/>
            <a:ext cx="407193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2636914"/>
            <a:ext cx="4071938" cy="26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U-N-I-O-N-I-Z-E</a:t>
            </a:r>
            <a:endParaRPr lang="en-GB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864096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0152" y="1916832"/>
            <a:ext cx="86409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34076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U-N-I-O-N-I-Z-E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U-N-I-O-N-I-Z-E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“Bounded Context”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Business</a:t>
              </a:r>
              <a:endParaRPr lang="en-GB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un-ionize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unionize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5876409" y="183585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28184" y="2276872"/>
            <a:ext cx="288032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9872" y="2204864"/>
            <a:ext cx="237626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Supermarket</a:t>
              </a:r>
              <a:endParaRPr lang="en-GB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Email System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2" name="Rounded Rectangle 31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Sales</a:t>
              </a:r>
              <a:endParaRPr lang="en-GB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Warehouse</a:t>
              </a:r>
              <a:endParaRPr lang="en-GB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8" name="Rounded Rectangle 37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Marketing</a:t>
              </a:r>
              <a:endParaRPr lang="en-GB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Finance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“Ubiquitous Language”</a:t>
            </a:r>
            <a:endParaRPr lang="en-GB" dirty="0"/>
          </a:p>
        </p:txBody>
      </p:sp>
      <p:grpSp>
        <p:nvGrpSpPr>
          <p:cNvPr id="4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Ion   Atom   Molecule   Polymer   Compound   Bond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4219152" y="427046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2" name="Rounded Rectangle 2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Sales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Promotion    Customer    Tracking</a:t>
              </a:r>
              <a:endParaRPr lang="en-GB" i="1" dirty="0"/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6" name="Rounded Rectangle 25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Warehouse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Stock    Transfer    Depot    Tracking</a:t>
              </a:r>
              <a:endParaRPr lang="en-GB" i="1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677253" y="1803467"/>
            <a:ext cx="576066" cy="4403196"/>
          </a:xfrm>
          <a:prstGeom prst="rightBrace">
            <a:avLst>
              <a:gd name="adj1" fmla="val 96928"/>
              <a:gd name="adj2" fmla="val 26036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636200" y="40804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188640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600000" flipH="1">
            <a:off x="3923928" y="3068961"/>
            <a:ext cx="51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'*' means a pair. Choose one from each type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480000" flipH="1">
            <a:off x="6097805" y="49259"/>
            <a:ext cx="283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'|' means a choice -- pick one from the list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55976" y="548680"/>
            <a:ext cx="180020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780000" flipH="1">
            <a:off x="6801337" y="438959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062901" y="2996953"/>
            <a:ext cx="1149059" cy="360040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V="1">
            <a:off x="3275856" y="5373215"/>
            <a:ext cx="3528392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4499992" y="36450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list type is built in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 flipH="1" flipV="1">
            <a:off x="3635896" y="3573016"/>
            <a:ext cx="1149059" cy="144016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34" grpId="0"/>
      <p:bldP spid="38" grpId="0" animBg="1"/>
      <p:bldP spid="39" grpId="1"/>
      <p:bldP spid="49" grpId="0" animBg="1"/>
      <p:bldP spid="50" grpId="0" animBg="1"/>
      <p:bldP spid="13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6092836" y="2803136"/>
            <a:ext cx="255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4649881" y="151386"/>
            <a:ext cx="398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this domain?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183535" y="3463417"/>
            <a:ext cx="39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5224364" y="259622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"persistence ignorance"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6335231" y="4317500"/>
            <a:ext cx="280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is not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pseudocode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– this is executable code!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http://frontpagemag.com/wp-content/uploads/2013/01/the-treasure-of-the-sierra-madre-stinking-bad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882798"/>
            <a:ext cx="6981644" cy="5138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908720"/>
            <a:ext cx="6984776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We don’t need no Stinking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60000" flipH="1">
            <a:off x="5296373" y="403638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types"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“algebraic”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Cheque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796136" y="4437112"/>
            <a:ext cx="3131237" cy="620778"/>
            <a:chOff x="3636548" y="3170952"/>
            <a:chExt cx="3027357" cy="620778"/>
          </a:xfrm>
        </p:grpSpPr>
        <p:sp>
          <p:nvSpPr>
            <p:cNvPr id="7" name="TextBox 6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Match and assign in one step!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6660232" y="4922259"/>
            <a:ext cx="659108" cy="81099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5976" y="4725144"/>
            <a:ext cx="1584176" cy="1440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vs. inheritance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interface </a:t>
            </a:r>
            <a:r>
              <a:rPr lang="en-GB" sz="2800" b="1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Cash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Cheque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Card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920212" y="1680713"/>
            <a:ext cx="2546346" cy="843658"/>
            <a:chOff x="5290508" y="5168915"/>
            <a:chExt cx="2546346" cy="843658"/>
          </a:xfrm>
        </p:grpSpPr>
        <p:sp>
          <p:nvSpPr>
            <p:cNvPr id="21" name="Rectangle 20"/>
            <p:cNvSpPr/>
            <p:nvPr/>
          </p:nvSpPr>
          <p:spPr>
            <a:xfrm rot="180000">
              <a:off x="5833071" y="5168915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extra data is obvious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290508" y="5477042"/>
              <a:ext cx="1100060" cy="5355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3568" y="112474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b="1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Cash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Cheque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Card</a:t>
            </a:r>
            <a:r>
              <a:rPr lang="en-GB" sz="2800" dirty="0" smtClean="0"/>
              <a:t>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</a:t>
            </a:r>
            <a:r>
              <a:rPr lang="en-GB" sz="2800" dirty="0" err="1" smtClean="0"/>
              <a:t>CardNumber</a:t>
            </a:r>
            <a:endParaRPr lang="en-GB" sz="2800" dirty="0" smtClean="0"/>
          </a:p>
        </p:txBody>
      </p:sp>
      <p:grpSp>
        <p:nvGrpSpPr>
          <p:cNvPr id="18" name="Group 33"/>
          <p:cNvGrpSpPr/>
          <p:nvPr/>
        </p:nvGrpSpPr>
        <p:grpSpPr>
          <a:xfrm flipH="1">
            <a:off x="4499992" y="548680"/>
            <a:ext cx="3277771" cy="762000"/>
            <a:chOff x="6049095" y="5117002"/>
            <a:chExt cx="2251044" cy="762000"/>
          </a:xfrm>
        </p:grpSpPr>
        <p:sp>
          <p:nvSpPr>
            <p:cNvPr id="19" name="Rectangle 18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“closed” set of options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04521" y="5693066"/>
              <a:ext cx="39561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5042118"/>
            <a:ext cx="65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class </a:t>
            </a:r>
            <a:r>
              <a:rPr lang="en-GB" sz="2800" b="1" dirty="0" smtClean="0">
                <a:solidFill>
                  <a:srgbClr val="C00000"/>
                </a:solidFill>
              </a:rPr>
              <a:t>Evil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29" name="Group 33"/>
          <p:cNvGrpSpPr/>
          <p:nvPr/>
        </p:nvGrpSpPr>
        <p:grpSpPr>
          <a:xfrm>
            <a:off x="5940152" y="3861048"/>
            <a:ext cx="3096344" cy="762000"/>
            <a:chOff x="5290508" y="5168915"/>
            <a:chExt cx="2546346" cy="762000"/>
          </a:xfrm>
        </p:grpSpPr>
        <p:sp>
          <p:nvSpPr>
            <p:cNvPr id="30" name="Rectangle 29"/>
            <p:cNvSpPr/>
            <p:nvPr/>
          </p:nvSpPr>
          <p:spPr>
            <a:xfrm>
              <a:off x="5633890" y="5168915"/>
              <a:ext cx="2202964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Data and code is scattered around many locations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347738" y="5672971"/>
              <a:ext cx="572304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290508" y="5312931"/>
              <a:ext cx="457843" cy="72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3"/>
          <p:cNvGrpSpPr/>
          <p:nvPr/>
        </p:nvGrpSpPr>
        <p:grpSpPr>
          <a:xfrm flipH="1">
            <a:off x="5436096" y="4941168"/>
            <a:ext cx="3133753" cy="762000"/>
            <a:chOff x="6049095" y="5117002"/>
            <a:chExt cx="2152138" cy="762000"/>
          </a:xfrm>
        </p:grpSpPr>
        <p:sp>
          <p:nvSpPr>
            <p:cNvPr id="34" name="Rectangle 33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“open” set of options –unpleasant surprises?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855068" y="5405034"/>
              <a:ext cx="346165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3"/>
          <p:cNvGrpSpPr/>
          <p:nvPr/>
        </p:nvGrpSpPr>
        <p:grpSpPr>
          <a:xfrm>
            <a:off x="5148063" y="2996952"/>
            <a:ext cx="3600400" cy="762000"/>
            <a:chOff x="5127975" y="5168915"/>
            <a:chExt cx="2708879" cy="7620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5833071" y="5168915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goes in here? What is the common behaviour?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27975" y="5528955"/>
              <a:ext cx="954622" cy="216024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21600000" flipH="1">
            <a:off x="25152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OO version:</a:t>
            </a:r>
            <a:endParaRPr lang="en-GB" sz="2000" dirty="0" smtClean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"a good static type system is like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having compile-time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8640960" cy="49006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dog-at-key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544" y="1685925"/>
            <a:ext cx="5966792" cy="4265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367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Impact" pitchFamily="34" charset="0"/>
              </a:rPr>
              <a:t>TYPE ALL THE THINGS</a:t>
            </a:r>
            <a:endParaRPr lang="en-GB" sz="54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Optional values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1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another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180000" flipH="1">
            <a:off x="6761924" y="584948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logic clear?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80000" flipH="1">
            <a:off x="2873492" y="5599020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-180000">
            <a:off x="5249756" y="476936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-180000">
            <a:off x="569235" y="4841373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3" name="TextBox 12"/>
          <p:cNvSpPr txBox="1"/>
          <p:nvPr/>
        </p:nvSpPr>
        <p:spPr>
          <a:xfrm rot="-180000">
            <a:off x="569235" y="4841373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0232" y="2132856"/>
            <a:ext cx="2016224" cy="432048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 rot="180000" flipH="1">
            <a:off x="2873492" y="5599020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16216" y="1772816"/>
            <a:ext cx="1152128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6660232" y="2132856"/>
            <a:ext cx="100811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444208" y="2492896"/>
            <a:ext cx="1152128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 rot="-180000">
            <a:off x="5249756" y="476936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60032" y="1268760"/>
            <a:ext cx="3168352" cy="1728192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395536" y="3212976"/>
            <a:ext cx="3888432" cy="1296144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180000" flipH="1">
            <a:off x="6761924" y="584948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logic clear?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584" y="3573016"/>
            <a:ext cx="136815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827584" y="3933056"/>
            <a:ext cx="100811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449106" y="4209607"/>
            <a:ext cx="269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Added some time later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4415</Words>
  <Application>Microsoft Office PowerPoint</Application>
  <PresentationFormat>On-screen Show (4:3)</PresentationFormat>
  <Paragraphs>1261</Paragraphs>
  <Slides>119</Slides>
  <Notes>118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1" baseType="lpstr">
      <vt:lpstr>Office Theme</vt:lpstr>
      <vt:lpstr>Custom Design</vt:lpstr>
      <vt:lpstr>Domain Driven Design with the F# type system</vt:lpstr>
      <vt:lpstr>Slide 2</vt:lpstr>
      <vt:lpstr>Slide 3</vt:lpstr>
      <vt:lpstr>Slide 4</vt:lpstr>
      <vt:lpstr>Prologue: how many things are wrong?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What is DDD?</vt:lpstr>
      <vt:lpstr>Slide 12</vt:lpstr>
      <vt:lpstr>What I’m going talk about:</vt:lpstr>
      <vt:lpstr>Demystifying functional programming</vt:lpstr>
      <vt:lpstr>Functional programming is scary</vt:lpstr>
      <vt:lpstr>Functional programming is scary</vt:lpstr>
      <vt:lpstr>Object oriented programming is scary</vt:lpstr>
      <vt:lpstr>Functional programming is scary</vt:lpstr>
      <vt:lpstr>Functional programming  for real world applications</vt:lpstr>
      <vt:lpstr>Functional programming is...</vt:lpstr>
      <vt:lpstr>Functional programming is good for...</vt:lpstr>
      <vt:lpstr>Must haves for BLOBA development...</vt:lpstr>
      <vt:lpstr>Slide 23</vt:lpstr>
      <vt:lpstr>F# vs. C#  for Domain Driven Design</vt:lpstr>
      <vt:lpstr>How do you implement a Value object?</vt:lpstr>
      <vt:lpstr>Value object definition in C#</vt:lpstr>
      <vt:lpstr>Value object definition in C#</vt:lpstr>
      <vt:lpstr>Value object definition in C# (extra code for equality)</vt:lpstr>
      <vt:lpstr>Value object definition in F#</vt:lpstr>
      <vt:lpstr>Value object definition in F# (extra code for equality)</vt:lpstr>
      <vt:lpstr>How do you implement an Entity object?</vt:lpstr>
      <vt:lpstr>Entity object definition in C# (part 1)</vt:lpstr>
      <vt:lpstr>Entity object definition in C# (part 2)</vt:lpstr>
      <vt:lpstr>Entity object definition in F# with equality override</vt:lpstr>
      <vt:lpstr>Entity object definition in F# with no equality allowed</vt:lpstr>
      <vt:lpstr>Reviewing the code so far...</vt:lpstr>
      <vt:lpstr>Reviewing the F# code so far...</vt:lpstr>
      <vt:lpstr>Advantages of immutability </vt:lpstr>
      <vt:lpstr>F# for Domain Driven Design</vt:lpstr>
      <vt:lpstr>Communication is hard...</vt:lpstr>
      <vt:lpstr>Communication in DDD:  “Bounded Context”</vt:lpstr>
      <vt:lpstr>Communication in DDD:  “Ubiquitous Language”</vt:lpstr>
      <vt:lpstr>Slide 43</vt:lpstr>
      <vt:lpstr>Slide 44</vt:lpstr>
      <vt:lpstr>Slide 45</vt:lpstr>
      <vt:lpstr>Slide 46</vt:lpstr>
      <vt:lpstr>Understanding the F# type system</vt:lpstr>
      <vt:lpstr>Composable types</vt:lpstr>
      <vt:lpstr>Creating new types</vt:lpstr>
      <vt:lpstr>Creating new types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Using choices vs. inheritance</vt:lpstr>
      <vt:lpstr>Summary: What are types for in FP?</vt:lpstr>
      <vt:lpstr>Slide 64</vt:lpstr>
      <vt:lpstr>Designing with types</vt:lpstr>
      <vt:lpstr>Optional values</vt:lpstr>
      <vt:lpstr>Required vs. Optional</vt:lpstr>
      <vt:lpstr>Null is not the same as “optional”</vt:lpstr>
      <vt:lpstr>Slide 69</vt:lpstr>
      <vt:lpstr>Null is not the same as “optional”</vt:lpstr>
      <vt:lpstr>Slide 71</vt:lpstr>
      <vt:lpstr>Null is not allowed </vt:lpstr>
      <vt:lpstr>A better way for optional values</vt:lpstr>
      <vt:lpstr>Defining optional types</vt:lpstr>
      <vt:lpstr>The built-in “Option” type</vt:lpstr>
      <vt:lpstr>Single choice types</vt:lpstr>
      <vt:lpstr>Single choice types</vt:lpstr>
      <vt:lpstr>Wrapping primitive types</vt:lpstr>
      <vt:lpstr>Creating the EmailAddress type</vt:lpstr>
      <vt:lpstr>Constrained strings</vt:lpstr>
      <vt:lpstr>Constrained numbers</vt:lpstr>
      <vt:lpstr>Constrained numbers</vt:lpstr>
      <vt:lpstr>The challenge, revisited</vt:lpstr>
      <vt:lpstr>The challenge, revisited</vt:lpstr>
      <vt:lpstr>The challenge, revisited</vt:lpstr>
      <vt:lpstr>The challenge, revisited</vt:lpstr>
      <vt:lpstr>The challenge, revisited</vt:lpstr>
      <vt:lpstr>Encoding domain logic</vt:lpstr>
      <vt:lpstr>Encoding domain logic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 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105</vt:lpstr>
      <vt:lpstr>Making illegal states unrepresentable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Shopping cart example</vt:lpstr>
      <vt:lpstr>Shopping cart example</vt:lpstr>
      <vt:lpstr>Shopping cart example</vt:lpstr>
      <vt:lpstr>Shopping cart example</vt:lpstr>
      <vt:lpstr>Why design with state transitions?</vt:lpstr>
      <vt:lpstr>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2014-11-05T23:09:25Z</dcterms:created>
  <dcterms:modified xsi:type="dcterms:W3CDTF">2014-11-06T08:34:19Z</dcterms:modified>
</cp:coreProperties>
</file>