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98"/>
  </p:notesMasterIdLst>
  <p:sldIdLst>
    <p:sldId id="264" r:id="rId3"/>
    <p:sldId id="259" r:id="rId4"/>
    <p:sldId id="310" r:id="rId5"/>
    <p:sldId id="311" r:id="rId6"/>
    <p:sldId id="312" r:id="rId7"/>
    <p:sldId id="313" r:id="rId8"/>
    <p:sldId id="315" r:id="rId9"/>
    <p:sldId id="535" r:id="rId10"/>
    <p:sldId id="436" r:id="rId11"/>
    <p:sldId id="263" r:id="rId12"/>
    <p:sldId id="367" r:id="rId13"/>
    <p:sldId id="333" r:id="rId14"/>
    <p:sldId id="324" r:id="rId15"/>
    <p:sldId id="533" r:id="rId16"/>
    <p:sldId id="325" r:id="rId17"/>
    <p:sldId id="322" r:id="rId18"/>
    <p:sldId id="327" r:id="rId19"/>
    <p:sldId id="536" r:id="rId20"/>
    <p:sldId id="537" r:id="rId21"/>
    <p:sldId id="538" r:id="rId22"/>
    <p:sldId id="539" r:id="rId23"/>
    <p:sldId id="540" r:id="rId24"/>
    <p:sldId id="387" r:id="rId25"/>
    <p:sldId id="335" r:id="rId26"/>
    <p:sldId id="360" r:id="rId27"/>
    <p:sldId id="368" r:id="rId28"/>
    <p:sldId id="332" r:id="rId29"/>
    <p:sldId id="271" r:id="rId30"/>
    <p:sldId id="336" r:id="rId31"/>
    <p:sldId id="265" r:id="rId32"/>
    <p:sldId id="508" r:id="rId33"/>
    <p:sldId id="376" r:id="rId34"/>
    <p:sldId id="337" r:id="rId35"/>
    <p:sldId id="369" r:id="rId36"/>
    <p:sldId id="468" r:id="rId37"/>
    <p:sldId id="379" r:id="rId38"/>
    <p:sldId id="465" r:id="rId39"/>
    <p:sldId id="401" r:id="rId40"/>
    <p:sldId id="281" r:id="rId41"/>
    <p:sldId id="402" r:id="rId42"/>
    <p:sldId id="339" r:id="rId43"/>
    <p:sldId id="406" r:id="rId44"/>
    <p:sldId id="407" r:id="rId45"/>
    <p:sldId id="441" r:id="rId46"/>
    <p:sldId id="440" r:id="rId47"/>
    <p:sldId id="442" r:id="rId48"/>
    <p:sldId id="348" r:id="rId49"/>
    <p:sldId id="358" r:id="rId50"/>
    <p:sldId id="534" r:id="rId51"/>
    <p:sldId id="378" r:id="rId52"/>
    <p:sldId id="476" r:id="rId53"/>
    <p:sldId id="370" r:id="rId54"/>
    <p:sldId id="285" r:id="rId55"/>
    <p:sldId id="478" r:id="rId56"/>
    <p:sldId id="479" r:id="rId57"/>
    <p:sldId id="480" r:id="rId58"/>
    <p:sldId id="481" r:id="rId59"/>
    <p:sldId id="482" r:id="rId60"/>
    <p:sldId id="483" r:id="rId61"/>
    <p:sldId id="484" r:id="rId62"/>
    <p:sldId id="485" r:id="rId63"/>
    <p:sldId id="486" r:id="rId64"/>
    <p:sldId id="487" r:id="rId65"/>
    <p:sldId id="488" r:id="rId66"/>
    <p:sldId id="489" r:id="rId67"/>
    <p:sldId id="490" r:id="rId68"/>
    <p:sldId id="491" r:id="rId69"/>
    <p:sldId id="492" r:id="rId70"/>
    <p:sldId id="493" r:id="rId71"/>
    <p:sldId id="494" r:id="rId72"/>
    <p:sldId id="496" r:id="rId73"/>
    <p:sldId id="497" r:id="rId74"/>
    <p:sldId id="498" r:id="rId75"/>
    <p:sldId id="499" r:id="rId76"/>
    <p:sldId id="500" r:id="rId77"/>
    <p:sldId id="543" r:id="rId78"/>
    <p:sldId id="501" r:id="rId79"/>
    <p:sldId id="502" r:id="rId80"/>
    <p:sldId id="503" r:id="rId81"/>
    <p:sldId id="504" r:id="rId82"/>
    <p:sldId id="505" r:id="rId83"/>
    <p:sldId id="506" r:id="rId84"/>
    <p:sldId id="509" r:id="rId85"/>
    <p:sldId id="510" r:id="rId86"/>
    <p:sldId id="511" r:id="rId87"/>
    <p:sldId id="512" r:id="rId88"/>
    <p:sldId id="545" r:id="rId89"/>
    <p:sldId id="513" r:id="rId90"/>
    <p:sldId id="514" r:id="rId91"/>
    <p:sldId id="516" r:id="rId92"/>
    <p:sldId id="517" r:id="rId93"/>
    <p:sldId id="518" r:id="rId94"/>
    <p:sldId id="520" r:id="rId95"/>
    <p:sldId id="521" r:id="rId96"/>
    <p:sldId id="544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78853" autoAdjust="0"/>
  </p:normalViewPr>
  <p:slideViewPr>
    <p:cSldViewPr>
      <p:cViewPr varScale="1">
        <p:scale>
          <a:sx n="91" d="100"/>
          <a:sy n="91" d="100"/>
        </p:scale>
        <p:origin x="-22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C2FC19-4982-4B84-8FCE-A65721173086}" type="presOf" srcId="{B4581165-BF81-463B-A68F-F6316F78B8C0}" destId="{FB89108A-F165-42B2-B123-B2B921168634}" srcOrd="1" destOrd="0" presId="urn:microsoft.com/office/officeart/2005/8/layout/venn1"/>
    <dgm:cxn modelId="{96672ABC-C6EB-4F7F-9923-F10FF86ADEBE}" type="presOf" srcId="{C599549B-16D9-4123-A29F-D44C896BF6D0}" destId="{09BEEEBE-98D7-46A9-A1C2-0F85E259AE6F}" srcOrd="0" destOrd="0" presId="urn:microsoft.com/office/officeart/2005/8/layout/venn1"/>
    <dgm:cxn modelId="{15565260-B164-4E7D-9053-6A4CEE8858F7}" type="presOf" srcId="{B4581165-BF81-463B-A68F-F6316F78B8C0}" destId="{87255998-A37D-406C-95D2-98B534C4D494}" srcOrd="0" destOrd="0" presId="urn:microsoft.com/office/officeart/2005/8/layout/venn1"/>
    <dgm:cxn modelId="{66A00322-4ED2-4F5D-87F4-8B30531A9AD5}" type="presOf" srcId="{D8C8BCA2-2210-4EB2-984E-B0272809F0AA}" destId="{A0BE84CA-BF79-42C2-B846-B86F8CA0B6D1}" srcOrd="0" destOrd="0" presId="urn:microsoft.com/office/officeart/2005/8/layout/venn1"/>
    <dgm:cxn modelId="{7CE1280B-362C-4790-98E8-9BC22D437F5D}" type="presOf" srcId="{C599549B-16D9-4123-A29F-D44C896BF6D0}" destId="{260369F1-487D-48DC-A9FE-AFB54D2C753B}" srcOrd="1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0F70B014-DD6F-4A50-991D-798F3C145EBE}" type="presParOf" srcId="{A0BE84CA-BF79-42C2-B846-B86F8CA0B6D1}" destId="{87255998-A37D-406C-95D2-98B534C4D494}" srcOrd="0" destOrd="0" presId="urn:microsoft.com/office/officeart/2005/8/layout/venn1"/>
    <dgm:cxn modelId="{6ACB913D-C8B8-4AF0-9511-04405E266A25}" type="presParOf" srcId="{A0BE84CA-BF79-42C2-B846-B86F8CA0B6D1}" destId="{FB89108A-F165-42B2-B123-B2B921168634}" srcOrd="1" destOrd="0" presId="urn:microsoft.com/office/officeart/2005/8/layout/venn1"/>
    <dgm:cxn modelId="{C7DCF2F7-7906-4308-BDC5-C7AE58F84226}" type="presParOf" srcId="{A0BE84CA-BF79-42C2-B846-B86F8CA0B6D1}" destId="{09BEEEBE-98D7-46A9-A1C2-0F85E259AE6F}" srcOrd="2" destOrd="0" presId="urn:microsoft.com/office/officeart/2005/8/layout/venn1"/>
    <dgm:cxn modelId="{22B29B06-FC45-4FEB-8540-1F5CD7F1B3C3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255998-A37D-406C-95D2-98B534C4D494}">
      <dsp:nvSpPr>
        <dsp:cNvPr id="0" name=""/>
        <dsp:cNvSpPr/>
      </dsp:nvSpPr>
      <dsp:spPr>
        <a:xfrm>
          <a:off x="148501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Functional Programming</a:t>
          </a:r>
          <a:endParaRPr lang="en-GB" sz="3000" kern="1200" dirty="0"/>
        </a:p>
      </dsp:txBody>
      <dsp:txXfrm>
        <a:off x="660005" y="812454"/>
        <a:ext cx="2112017" cy="2799130"/>
      </dsp:txXfrm>
    </dsp:sp>
    <dsp:sp modelId="{09BEEEBE-98D7-46A9-A1C2-0F85E259AE6F}">
      <dsp:nvSpPr>
        <dsp:cNvPr id="0" name=""/>
        <dsp:cNvSpPr/>
      </dsp:nvSpPr>
      <dsp:spPr>
        <a:xfrm>
          <a:off x="2788523" y="380504"/>
          <a:ext cx="3663031" cy="36630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Domain Modelling</a:t>
          </a:r>
          <a:endParaRPr lang="en-GB" sz="3000" kern="1200" dirty="0"/>
        </a:p>
      </dsp:txBody>
      <dsp:txXfrm>
        <a:off x="3828032" y="812454"/>
        <a:ext cx="2112017" cy="279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05/11/2014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05/11/2014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F# vs. C# for domain driven design </a:t>
            </a:r>
          </a:p>
          <a:p>
            <a:r>
              <a:rPr lang="en-GB" sz="4000" dirty="0" smtClean="0"/>
              <a:t>Understanding the F# type system</a:t>
            </a:r>
          </a:p>
          <a:p>
            <a:r>
              <a:rPr lang="en-GB" sz="4000" dirty="0" smtClean="0"/>
              <a:t>Designing with types</a:t>
            </a:r>
          </a:p>
          <a:p>
            <a:r>
              <a:rPr lang="en-GB" sz="4000" dirty="0" smtClean="0"/>
              <a:t>States and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F# vs. C#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Driven Design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simple immutable object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implement a Value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618" y="1773238"/>
            <a:ext cx="8424862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comparing all properties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7544" y="2444695"/>
            <a:ext cx="8424936" cy="1200329"/>
            <a:chOff x="539552" y="3501008"/>
            <a:chExt cx="8424936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82346" y="4077072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7544" y="393305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Therefore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420000" flipH="1">
            <a:off x="4513052" y="1190654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Classes are reference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2" y="1484784"/>
            <a:ext cx="1080118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20" y="4472246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an Entity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773238"/>
            <a:ext cx="8229600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some sort of id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360040" y="2492896"/>
            <a:ext cx="8676456" cy="1224136"/>
            <a:chOff x="539552" y="3501008"/>
            <a:chExt cx="8676456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"Alice 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01008"/>
              <a:ext cx="421196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"Bilbo Baggins"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67944" y="3645024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4263479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>
                  <a:solidFill>
                    <a:srgbClr val="C00000"/>
                  </a:solidFill>
                </a:rPr>
                <a:t>X</a:t>
              </a:r>
              <a:endParaRPr lang="en-GB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ym typeface="Wingdings"/>
              </a:rPr>
              <a:t>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has mutable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b="1" dirty="0" smtClean="0"/>
              <a:t>Person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Person(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, </a:t>
            </a:r>
            <a:r>
              <a:rPr lang="en-GB" dirty="0" err="1" smtClean="0"/>
              <a:t>PersonalName</a:t>
            </a:r>
            <a:r>
              <a:rPr lang="en-GB" dirty="0" smtClean="0"/>
              <a:t> name)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</a:t>
            </a:r>
            <a:r>
              <a:rPr lang="en-GB" dirty="0" err="1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= id;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this.Name</a:t>
            </a:r>
            <a:r>
              <a:rPr lang="en-GB" dirty="0" smtClean="0"/>
              <a:t> = name;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{ get; private set; }</a:t>
            </a:r>
          </a:p>
          <a:p>
            <a:r>
              <a:rPr lang="en-GB" dirty="0" smtClean="0"/>
              <a:t>    public </a:t>
            </a:r>
            <a:r>
              <a:rPr lang="en-GB" dirty="0" err="1" smtClean="0"/>
              <a:t>PersonalName</a:t>
            </a:r>
            <a:r>
              <a:rPr lang="en-GB" dirty="0" smtClean="0"/>
              <a:t> Name { get; set; }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removed private set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7984" y="3933056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C# (part 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7954"/>
            <a:ext cx="62464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Person</a:t>
            </a:r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err="1" smtClean="0"/>
              <a:t>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Person);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Equals(Person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Compare on Id now...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4869160"/>
            <a:ext cx="1584176" cy="1152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95736" y="2924944"/>
            <a:ext cx="2304256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C# (part 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6543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with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04748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this.GetHashCode</a:t>
            </a:r>
            <a:r>
              <a:rPr lang="en-GB" sz="2400" dirty="0" smtClean="0"/>
              <a:t>() = hash 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       </a:t>
            </a:r>
          </a:p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this.Equals</a:t>
            </a:r>
            <a:r>
              <a:rPr lang="en-GB" sz="2400" dirty="0" smtClean="0"/>
              <a:t>(other) =</a:t>
            </a:r>
          </a:p>
          <a:p>
            <a:r>
              <a:rPr lang="en-GB" sz="2400" dirty="0" smtClean="0"/>
              <a:t>        match other with</a:t>
            </a:r>
          </a:p>
          <a:p>
            <a:r>
              <a:rPr lang="en-GB" sz="2400" dirty="0" smtClean="0"/>
              <a:t>        | :? Person as p -&gt; (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= </a:t>
            </a:r>
            <a:r>
              <a:rPr lang="en-GB" sz="2400" dirty="0" err="1" smtClean="0"/>
              <a:t>p.Id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    | _ -&gt; false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 rot="21240000" flipH="1">
            <a:off x="2718407" y="4519571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If its a person...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55776" y="4271609"/>
            <a:ext cx="360040" cy="288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480000" flipH="1">
            <a:off x="5083498" y="4378602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...compare by Id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04048" y="4271607"/>
            <a:ext cx="144016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equality override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4003008" y="5429453"/>
            <a:ext cx="32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 null checking!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no equality allowed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095127"/>
            <a:ext cx="83529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C00000"/>
                </a:solidFill>
              </a:rPr>
              <a:t>NoEquality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1382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3848" y="162880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immutability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C#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44008" y="764704"/>
            <a:ext cx="32403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smtClean="0"/>
              <a:t>Person</a:t>
            </a:r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Person(</a:t>
            </a:r>
            <a:r>
              <a:rPr lang="en-GB" sz="1000" dirty="0" err="1" smtClean="0"/>
              <a:t>int</a:t>
            </a:r>
            <a:r>
              <a:rPr lang="en-GB" sz="1000" dirty="0" smtClean="0"/>
              <a:t> id,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this.Id</a:t>
            </a:r>
            <a:r>
              <a:rPr lang="en-GB" sz="1000" dirty="0" smtClean="0"/>
              <a:t> = id;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this.Name</a:t>
            </a:r>
            <a:r>
              <a:rPr lang="en-GB" sz="1000" dirty="0" smtClean="0"/>
              <a:t> = name;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int</a:t>
            </a:r>
            <a:r>
              <a:rPr lang="en-GB" sz="1000" dirty="0" smtClean="0"/>
              <a:t> Id { get; private set; }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 { get;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this.Id.GetHashCode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Person);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Equals(Person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Id == </a:t>
            </a:r>
            <a:r>
              <a:rPr lang="en-GB" sz="1000" dirty="0" err="1" smtClean="0"/>
              <a:t>other.Id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  <a:p>
            <a:endParaRPr lang="en-GB" sz="800" dirty="0" smtClean="0"/>
          </a:p>
        </p:txBody>
      </p:sp>
      <p:sp>
        <p:nvSpPr>
          <p:cNvPr id="10" name="TextBox 9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 flipH="1">
            <a:off x="1907703" y="764704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5425359" y="764705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IEntity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4464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StructuralEquality;NoComparison</a:t>
            </a:r>
            <a:r>
              <a:rPr lang="en-GB" sz="2000" dirty="0" smtClean="0"/>
              <a:t>&gt;]</a:t>
            </a:r>
          </a:p>
          <a:p>
            <a:r>
              <a:rPr lang="en-GB" sz="2000" dirty="0" smtClean="0"/>
              <a:t>type </a:t>
            </a:r>
            <a:r>
              <a:rPr lang="en-GB" sz="2000" b="1" dirty="0" err="1" smtClean="0"/>
              <a:t>PersonalName</a:t>
            </a:r>
            <a:r>
              <a:rPr lang="en-GB" sz="2000" dirty="0" smtClean="0"/>
              <a:t>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 : string;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 : string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F#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2040" y="1556792"/>
            <a:ext cx="4168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NoEquality</a:t>
            </a:r>
            <a:r>
              <a:rPr lang="en-GB" sz="2000" dirty="0" smtClean="0"/>
              <a:t>; </a:t>
            </a:r>
            <a:r>
              <a:rPr lang="en-GB" sz="2000" dirty="0" err="1" smtClean="0"/>
              <a:t>NoComparison</a:t>
            </a:r>
            <a:r>
              <a:rPr lang="en-GB" sz="2000" dirty="0" smtClean="0"/>
              <a:t>&gt;]       </a:t>
            </a:r>
          </a:p>
          <a:p>
            <a:r>
              <a:rPr lang="en-GB" sz="2000" dirty="0" smtClean="0"/>
              <a:t>type </a:t>
            </a:r>
            <a:r>
              <a:rPr lang="en-GB" sz="2000" b="1" dirty="0" smtClean="0"/>
              <a:t>Person</a:t>
            </a:r>
            <a:r>
              <a:rPr lang="en-GB" sz="2000" dirty="0" smtClean="0"/>
              <a:t> = {</a:t>
            </a:r>
            <a:br>
              <a:rPr lang="en-GB" sz="2000" dirty="0" smtClean="0"/>
            </a:br>
            <a:r>
              <a:rPr lang="en-GB" sz="2000" dirty="0" smtClean="0"/>
              <a:t>    Id : </a:t>
            </a:r>
            <a:r>
              <a:rPr lang="en-GB" sz="2000" dirty="0" err="1" smtClean="0"/>
              <a:t>int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Name 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}        </a:t>
            </a:r>
          </a:p>
        </p:txBody>
      </p:sp>
      <p:sp>
        <p:nvSpPr>
          <p:cNvPr id="6" name="TextBox 5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</a:t>
            </a:r>
            <a:r>
              <a:rPr lang="en-GB" smtClean="0">
                <a:solidFill>
                  <a:srgbClr val="C00000"/>
                </a:solidFill>
              </a:rPr>
              <a:t>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is hard...</a:t>
            </a:r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“Bounded Context”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“Ubiquitous Language”</a:t>
            </a:r>
            <a:endParaRPr lang="en-GB" dirty="0"/>
          </a:p>
        </p:txBody>
      </p: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636200" y="40804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188640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49259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55976" y="548680"/>
            <a:ext cx="180020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34" grpId="0"/>
      <p:bldP spid="38" grpId="0" animBg="1"/>
      <p:bldP spid="39" grpId="1"/>
      <p:bldP spid="49" grpId="0" animBg="1"/>
      <p:bldP spid="50" grpId="0" animBg="1"/>
      <p:bldP spid="13" grpId="0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092836" y="2803136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649881" y="151386"/>
            <a:ext cx="39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335231" y="4317500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365104"/>
            <a:ext cx="79208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At least one 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3" name="Group 14"/>
          <p:cNvGrpSpPr/>
          <p:nvPr/>
        </p:nvGrpSpPr>
        <p:grpSpPr>
          <a:xfrm>
            <a:off x="539552" y="1916832"/>
            <a:ext cx="8157187" cy="2375825"/>
            <a:chOff x="539552" y="1916832"/>
            <a:chExt cx="8157187" cy="2375825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1835696" y="1916832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White to play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1835696" y="3356992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Black to </a:t>
              </a:r>
              <a:b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play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Game Over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5652120" y="198884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539552" y="278092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6"/>
              <a:endCxn id="297993" idx="0"/>
            </p:cNvCxnSpPr>
            <p:nvPr/>
          </p:nvCxnSpPr>
          <p:spPr>
            <a:xfrm flipH="1">
              <a:off x="2941563" y="2384665"/>
              <a:ext cx="994871" cy="972327"/>
            </a:xfrm>
            <a:prstGeom prst="curvedConnector4">
              <a:avLst>
                <a:gd name="adj1" fmla="val -22978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2"/>
              <a:endCxn id="297994" idx="4"/>
            </p:cNvCxnSpPr>
            <p:nvPr/>
          </p:nvCxnSpPr>
          <p:spPr>
            <a:xfrm rot="10800000" flipH="1">
              <a:off x="1835695" y="2852497"/>
              <a:ext cx="1050369" cy="972328"/>
            </a:xfrm>
            <a:prstGeom prst="curvedConnector4">
              <a:avLst>
                <a:gd name="adj1" fmla="val -21764"/>
                <a:gd name="adj2" fmla="val 74057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4"/>
              <a:endCxn id="297992" idx="4"/>
            </p:cNvCxnSpPr>
            <p:nvPr/>
          </p:nvCxnSpPr>
          <p:spPr>
            <a:xfrm rot="5400000" flipH="1" flipV="1">
              <a:off x="5065451" y="1521135"/>
              <a:ext cx="647633" cy="4895411"/>
            </a:xfrm>
            <a:prstGeom prst="curvedConnector3">
              <a:avLst>
                <a:gd name="adj1" fmla="val -35298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635896" y="3068960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White plays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6" name="Curved Connector 23"/>
            <p:cNvCxnSpPr>
              <a:stCxn id="297994" idx="0"/>
              <a:endCxn id="297992" idx="0"/>
            </p:cNvCxnSpPr>
            <p:nvPr/>
          </p:nvCxnSpPr>
          <p:spPr>
            <a:xfrm rot="16200000" flipH="1">
              <a:off x="4965255" y="-162359"/>
              <a:ext cx="792527" cy="4950909"/>
            </a:xfrm>
            <a:prstGeom prst="curvedConnector3">
              <a:avLst>
                <a:gd name="adj1" fmla="val -28844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652120" y="36450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Black plays and wins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chess game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“White and Black take turns playing. </a:t>
            </a:r>
            <a:br>
              <a:rPr lang="en-GB" sz="2000" dirty="0" smtClean="0"/>
            </a:br>
            <a:r>
              <a:rPr lang="en-GB" sz="2000" dirty="0" smtClean="0"/>
              <a:t>   White can’t play if it is Black’s turn and vice versa"</a:t>
            </a:r>
          </a:p>
          <a:p>
            <a:r>
              <a:rPr lang="en-GB" sz="2000" dirty="0" smtClean="0"/>
              <a:t>Rule: “No one can play when the game is over"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What we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3841</Words>
  <Application>Microsoft Office PowerPoint</Application>
  <PresentationFormat>On-screen Show (4:3)</PresentationFormat>
  <Paragraphs>1072</Paragraphs>
  <Slides>95</Slides>
  <Notes>95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Office Theme</vt:lpstr>
      <vt:lpstr>Custom Design</vt:lpstr>
      <vt:lpstr>Domain Driven Design with the F# type system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9</vt:lpstr>
      <vt:lpstr>What I’m going talk about:</vt:lpstr>
      <vt:lpstr>F# vs. C#  for Domain Driven Design</vt:lpstr>
      <vt:lpstr>How do you implement a Value object?</vt:lpstr>
      <vt:lpstr>Value object definition in C#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How do you implement an Entity object?</vt:lpstr>
      <vt:lpstr>Entity object definition in C# (part 1)</vt:lpstr>
      <vt:lpstr>Entity object definition in C# (part 2)</vt:lpstr>
      <vt:lpstr>Entity object definition in F# with equality override</vt:lpstr>
      <vt:lpstr>Entity object definition in F# with no equality allowed</vt:lpstr>
      <vt:lpstr>Advantages of immutability </vt:lpstr>
      <vt:lpstr>Reviewing the C# code so far...</vt:lpstr>
      <vt:lpstr>Reviewing the F# code so far...</vt:lpstr>
      <vt:lpstr>F# for Domain Driven Design</vt:lpstr>
      <vt:lpstr>Communication is hard...</vt:lpstr>
      <vt:lpstr>Communication in DDD:  “Bounded Context”</vt:lpstr>
      <vt:lpstr>Communication in DDD:  “Ubiquitous Language”</vt:lpstr>
      <vt:lpstr>Slide 30</vt:lpstr>
      <vt:lpstr>Slide 31</vt:lpstr>
      <vt:lpstr>Slide 32</vt:lpstr>
      <vt:lpstr>Slide 33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Slide 51</vt:lpstr>
      <vt:lpstr>Designing with types</vt:lpstr>
      <vt:lpstr>Required vs. Optional</vt:lpstr>
      <vt:lpstr>Null is not the same as “optional”</vt:lpstr>
      <vt:lpstr>Slide 55</vt:lpstr>
      <vt:lpstr>Null is not the same as “optional”</vt:lpstr>
      <vt:lpstr>Slide 57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The challenge, revisited</vt:lpstr>
      <vt:lpstr>Encoding domain logic</vt:lpstr>
      <vt:lpstr>Encoding domain logic</vt:lpstr>
      <vt:lpstr>The challenge, completed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81</vt:lpstr>
      <vt:lpstr>Making illegal states unrepresentable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2014-11-05T23:09:25Z</dcterms:created>
  <dcterms:modified xsi:type="dcterms:W3CDTF">2014-11-05T23:11:15Z</dcterms:modified>
</cp:coreProperties>
</file>