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c2f1a545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c2f1a545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e7cdb80f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e7cdb80f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This allowed us to train our model and produce the training curves below. </a:t>
            </a:r>
            <a:endParaRPr/>
          </a:p>
          <a:p>
            <a:pPr indent="0" lvl="0" marL="0" rtl="0" algn="l">
              <a:spcBef>
                <a:spcPts val="0"/>
              </a:spcBef>
              <a:spcAft>
                <a:spcPts val="0"/>
              </a:spcAft>
              <a:buNone/>
            </a:pPr>
            <a:r>
              <a:rPr lang="es-419"/>
              <a:t>We chose to compute accuracy as </a:t>
            </a:r>
            <a:r>
              <a:rPr lang="es-419"/>
              <a:t>the number of notes predicted correctly within each label, in other words the percentage of correct notes in the right places, to help us better understand how the model was performing.</a:t>
            </a:r>
            <a:endParaRPr/>
          </a:p>
          <a:p>
            <a:pPr indent="0" lvl="0" marL="0" rtl="0" algn="l">
              <a:spcBef>
                <a:spcPts val="0"/>
              </a:spcBef>
              <a:spcAft>
                <a:spcPts val="0"/>
              </a:spcAft>
              <a:buNone/>
            </a:pPr>
            <a:r>
              <a:rPr lang="es-419"/>
              <a:t>After training on around 1600 images, our best results for this model were a training accuracy of 99% and a validation accuracy of 17%.</a:t>
            </a:r>
            <a:endParaRPr/>
          </a:p>
          <a:p>
            <a:pPr indent="0" lvl="0" marL="0" rtl="0" algn="l">
              <a:spcBef>
                <a:spcPts val="0"/>
              </a:spcBef>
              <a:spcAft>
                <a:spcPts val="0"/>
              </a:spcAft>
              <a:buNone/>
            </a:pPr>
            <a:r>
              <a:rPr lang="es-419"/>
              <a:t>We then tested this model and achieved a 16% testing accuracy.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e7cdb80f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e7cdb80f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To better visualize our results, this is a sample decoded output from the training data. As you can see, our model achieved an accuracy of 100% on this image.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e7cdb80fa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e7cdb80fa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1"/>
                </a:solidFill>
              </a:rPr>
              <a:t>As a more representative sample, this is our model’s output on an image from the validation set where our model achieved an accuracy of 16.7%</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c27e39e3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c27e39e3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e7cdb80fa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e7cdb80fa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To demonstrate our model’s performance on new, never before seen data we chose part of a song released after the PrIMuS dataset was created.</a:t>
            </a:r>
            <a:endParaRPr/>
          </a:p>
          <a:p>
            <a:pPr indent="0" lvl="0" marL="0" rtl="0" algn="l">
              <a:spcBef>
                <a:spcPts val="0"/>
              </a:spcBef>
              <a:spcAft>
                <a:spcPts val="0"/>
              </a:spcAft>
              <a:buNone/>
            </a:pPr>
            <a:r>
              <a:rPr lang="es-419"/>
              <a:t>The song we chose was Someone You Loved by Lewis Capaldi, released in 2019.</a:t>
            </a:r>
            <a:endParaRPr/>
          </a:p>
          <a:p>
            <a:pPr indent="0" lvl="0" marL="0" rtl="0" algn="l">
              <a:spcBef>
                <a:spcPts val="0"/>
              </a:spcBef>
              <a:spcAft>
                <a:spcPts val="0"/>
              </a:spcAft>
              <a:buNone/>
            </a:pPr>
            <a:r>
              <a:rPr lang="es-419"/>
              <a:t>We first processed the image by resizing it to be 154x1200 pixels.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c2f1a545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c2f1a545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We then fed the image to the model and decoded the output.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e7cdb80f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e7cdb80f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These were our results. As you can see, the model obtained a 6.25% accuracy on this image.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27e39e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27e39e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419"/>
              <a:t>couldn’t increase complexity of CRNN model too much because we didn’t have enough GPU memory to train it on that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e7cdb80f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e7cdb80f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c27e39e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c27e39e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explain the problem, give nuance of difficult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e8146f2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e8146f2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c2f1a54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c2f1a54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c27e39e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c27e39e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c2f1a5450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c2f1a5450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c2f1a5450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c2f1a5450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e7cdb80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e7cdb80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The next model we built was a Convolutional Recurrent Neural Network where the feature extraction is done in the CNN part, the sequence detection in the RNN part and the classification in the fully connected layer, as shown on the diagram to the right.</a:t>
            </a:r>
            <a:endParaRPr/>
          </a:p>
          <a:p>
            <a:pPr indent="0" lvl="0" marL="0" rtl="0" algn="l">
              <a:spcBef>
                <a:spcPts val="0"/>
              </a:spcBef>
              <a:spcAft>
                <a:spcPts val="0"/>
              </a:spcAft>
              <a:buNone/>
            </a:pPr>
            <a:r>
              <a:rPr lang="es-419"/>
              <a:t>The CNN has 4 convolutional layers with a ReLU activation function and batch normalization applied after each one as well as 3 max pooling layers between them. </a:t>
            </a:r>
            <a:endParaRPr/>
          </a:p>
          <a:p>
            <a:pPr indent="0" lvl="0" marL="0" rtl="0" algn="l">
              <a:spcBef>
                <a:spcPts val="0"/>
              </a:spcBef>
              <a:spcAft>
                <a:spcPts val="0"/>
              </a:spcAft>
              <a:buNone/>
            </a:pPr>
            <a:r>
              <a:rPr lang="es-419"/>
              <a:t>The output of the CNN is then passed to the RNN which is made up of 3 bidirectional LSTM layers that allows the model to</a:t>
            </a:r>
            <a:r>
              <a:rPr lang="es-419"/>
              <a:t> better predict the output since it has a more thorough understan</a:t>
            </a:r>
            <a:r>
              <a:rPr lang="es-419"/>
              <a:t>ding of the context for one note in the sequence using information from the past and future.</a:t>
            </a:r>
            <a:endParaRPr/>
          </a:p>
          <a:p>
            <a:pPr indent="0" lvl="0" marL="0" rtl="0" algn="l">
              <a:spcBef>
                <a:spcPts val="0"/>
              </a:spcBef>
              <a:spcAft>
                <a:spcPts val="0"/>
              </a:spcAft>
              <a:buNone/>
            </a:pPr>
            <a:r>
              <a:rPr lang="es-419"/>
              <a:t>The last layer is the fully connected layer which is used to make a prediction on each column of the convoluted image.</a:t>
            </a:r>
            <a:endParaRPr/>
          </a:p>
          <a:p>
            <a:pPr indent="0" lvl="0" marL="0" rtl="0" algn="l">
              <a:spcBef>
                <a:spcPts val="0"/>
              </a:spcBef>
              <a:spcAft>
                <a:spcPts val="0"/>
              </a:spcAft>
              <a:buNone/>
            </a:pPr>
            <a:r>
              <a:rPr lang="es-419"/>
              <a:t>This results in a complicated output that is much larger than the label length and contains many repeated notes, which requires a loss function that can make sense of it.</a:t>
            </a:r>
            <a:endParaRPr/>
          </a:p>
          <a:p>
            <a:pPr indent="0" lvl="0" marL="0" rtl="0" algn="l">
              <a:spcBef>
                <a:spcPts val="0"/>
              </a:spcBef>
              <a:spcAft>
                <a:spcPts val="0"/>
              </a:spcAft>
              <a:buNone/>
            </a:pPr>
            <a:r>
              <a:rPr lang="es-419"/>
              <a:t>The CTC Loss is really good at doing exactly that so we used it and an Adam optimizer to train the model after applying a softmax to the output.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X4x7bWDdZRo7GlFxnhqiBv5EtFzPdW2V/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alanZAqrGiYUvgOYVGD86kr-nM_c9iOI/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p:nvPr/>
        </p:nvSpPr>
        <p:spPr>
          <a:xfrm>
            <a:off x="376750" y="3364250"/>
            <a:ext cx="874500" cy="664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ph idx="4294967295" type="ctrTitle"/>
          </p:nvPr>
        </p:nvSpPr>
        <p:spPr>
          <a:xfrm>
            <a:off x="167400" y="3212439"/>
            <a:ext cx="7136700" cy="10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4700">
                <a:solidFill>
                  <a:srgbClr val="000000"/>
                </a:solidFill>
              </a:rPr>
              <a:t>Optical Music Recognition</a:t>
            </a:r>
            <a:endParaRPr sz="4700">
              <a:solidFill>
                <a:srgbClr val="000000"/>
              </a:solidFill>
            </a:endParaRPr>
          </a:p>
        </p:txBody>
      </p:sp>
      <p:sp>
        <p:nvSpPr>
          <p:cNvPr id="68" name="Google Shape;68;p13"/>
          <p:cNvSpPr txBox="1"/>
          <p:nvPr>
            <p:ph idx="4294967295" type="ctrTitle"/>
          </p:nvPr>
        </p:nvSpPr>
        <p:spPr>
          <a:xfrm>
            <a:off x="610275" y="3822639"/>
            <a:ext cx="7136700" cy="10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000"/>
              <a:t>A Modern Machine Learning Challenge</a:t>
            </a:r>
            <a:endParaRPr sz="2000"/>
          </a:p>
        </p:txBody>
      </p:sp>
      <p:pic>
        <p:nvPicPr>
          <p:cNvPr id="69" name="Google Shape;69;p13"/>
          <p:cNvPicPr preferRelativeResize="0"/>
          <p:nvPr/>
        </p:nvPicPr>
        <p:blipFill rotWithShape="1">
          <a:blip r:embed="rId3">
            <a:alphaModFix/>
          </a:blip>
          <a:srcRect b="9096" l="11799" r="13568" t="12076"/>
          <a:stretch/>
        </p:blipFill>
        <p:spPr>
          <a:xfrm>
            <a:off x="5447225" y="3534300"/>
            <a:ext cx="358525" cy="378700"/>
          </a:xfrm>
          <a:prstGeom prst="rect">
            <a:avLst/>
          </a:prstGeom>
          <a:noFill/>
          <a:ln>
            <a:noFill/>
          </a:ln>
        </p:spPr>
      </p:pic>
      <p:sp>
        <p:nvSpPr>
          <p:cNvPr id="70" name="Google Shape;70;p13"/>
          <p:cNvSpPr txBox="1"/>
          <p:nvPr>
            <p:ph idx="4294967295" type="subTitle"/>
          </p:nvPr>
        </p:nvSpPr>
        <p:spPr>
          <a:xfrm>
            <a:off x="259300" y="4234850"/>
            <a:ext cx="7614000" cy="967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SzPts val="688"/>
              <a:buNone/>
            </a:pPr>
            <a:r>
              <a:rPr b="1" lang="es-419" sz="1200"/>
              <a:t>Nancy Li | Mirza Nahiyan | </a:t>
            </a:r>
            <a:r>
              <a:rPr b="1" lang="es-419" sz="1200"/>
              <a:t>Marcos Madrigal Albores | Saskia George </a:t>
            </a:r>
            <a:endParaRPr b="1" sz="1200"/>
          </a:p>
        </p:txBody>
      </p:sp>
      <p:sp>
        <p:nvSpPr>
          <p:cNvPr id="71" name="Google Shape;71;p13"/>
          <p:cNvSpPr/>
          <p:nvPr/>
        </p:nvSpPr>
        <p:spPr>
          <a:xfrm>
            <a:off x="7404475" y="125"/>
            <a:ext cx="1739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CRNN Model’s Quantitative Results</a:t>
            </a:r>
            <a:endParaRPr/>
          </a:p>
        </p:txBody>
      </p:sp>
      <p:sp>
        <p:nvSpPr>
          <p:cNvPr id="134" name="Google Shape;134;p22"/>
          <p:cNvSpPr txBox="1"/>
          <p:nvPr>
            <p:ph idx="1" type="body"/>
          </p:nvPr>
        </p:nvSpPr>
        <p:spPr>
          <a:xfrm>
            <a:off x="311700" y="1113925"/>
            <a:ext cx="8520600" cy="330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s-419" sz="1430"/>
              <a:t>Accuracy was computed based on how many notes were predicted </a:t>
            </a:r>
            <a:r>
              <a:rPr lang="es-419" sz="1430"/>
              <a:t>correctly within each label of the dataset.</a:t>
            </a:r>
            <a:endParaRPr sz="1430"/>
          </a:p>
          <a:p>
            <a:pPr indent="0" lvl="0" marL="0" rtl="0" algn="l">
              <a:lnSpc>
                <a:spcPct val="95000"/>
              </a:lnSpc>
              <a:spcBef>
                <a:spcPts val="1200"/>
              </a:spcBef>
              <a:spcAft>
                <a:spcPts val="0"/>
              </a:spcAft>
              <a:buSzPts val="935"/>
              <a:buNone/>
            </a:pPr>
            <a:r>
              <a:rPr lang="es-419" sz="1430"/>
              <a:t>After </a:t>
            </a:r>
            <a:r>
              <a:rPr lang="es-419" sz="1430"/>
              <a:t>training on ~1600 images we achieved the following results:</a:t>
            </a:r>
            <a:endParaRPr sz="1430"/>
          </a:p>
          <a:p>
            <a:pPr indent="-319405" lvl="0" marL="457200" rtl="0" algn="l">
              <a:lnSpc>
                <a:spcPct val="95000"/>
              </a:lnSpc>
              <a:spcBef>
                <a:spcPts val="1200"/>
              </a:spcBef>
              <a:spcAft>
                <a:spcPts val="0"/>
              </a:spcAft>
              <a:buSzPts val="1430"/>
              <a:buChar char="-"/>
            </a:pPr>
            <a:r>
              <a:rPr lang="es-419" sz="1430"/>
              <a:t>Training accuracy: ~99%</a:t>
            </a:r>
            <a:endParaRPr sz="1430"/>
          </a:p>
          <a:p>
            <a:pPr indent="-319405" lvl="0" marL="457200" rtl="0" algn="l">
              <a:lnSpc>
                <a:spcPct val="95000"/>
              </a:lnSpc>
              <a:spcBef>
                <a:spcPts val="0"/>
              </a:spcBef>
              <a:spcAft>
                <a:spcPts val="0"/>
              </a:spcAft>
              <a:buSzPts val="1430"/>
              <a:buChar char="-"/>
            </a:pPr>
            <a:r>
              <a:rPr lang="es-419" sz="1430"/>
              <a:t>Validation accuracy: ~17%</a:t>
            </a:r>
            <a:endParaRPr sz="1430"/>
          </a:p>
          <a:p>
            <a:pPr indent="-319405" lvl="0" marL="457200" rtl="0" algn="l">
              <a:lnSpc>
                <a:spcPct val="95000"/>
              </a:lnSpc>
              <a:spcBef>
                <a:spcPts val="0"/>
              </a:spcBef>
              <a:spcAft>
                <a:spcPts val="0"/>
              </a:spcAft>
              <a:buSzPts val="1430"/>
              <a:buChar char="-"/>
            </a:pPr>
            <a:r>
              <a:rPr lang="es-419" sz="1430"/>
              <a:t>Test accuracy: ~16%</a:t>
            </a:r>
            <a:endParaRPr sz="1430"/>
          </a:p>
        </p:txBody>
      </p:sp>
      <p:pic>
        <p:nvPicPr>
          <p:cNvPr id="135" name="Google Shape;135;p22"/>
          <p:cNvPicPr preferRelativeResize="0"/>
          <p:nvPr/>
        </p:nvPicPr>
        <p:blipFill rotWithShape="1">
          <a:blip r:embed="rId3">
            <a:alphaModFix/>
          </a:blip>
          <a:srcRect b="47498" l="0" r="0" t="0"/>
          <a:stretch/>
        </p:blipFill>
        <p:spPr>
          <a:xfrm>
            <a:off x="3888725" y="2220375"/>
            <a:ext cx="4999549" cy="2749000"/>
          </a:xfrm>
          <a:prstGeom prst="rect">
            <a:avLst/>
          </a:prstGeom>
          <a:noFill/>
          <a:ln>
            <a:noFill/>
          </a:ln>
        </p:spPr>
      </p:pic>
      <p:pic>
        <p:nvPicPr>
          <p:cNvPr id="136" name="Google Shape;136;p22"/>
          <p:cNvPicPr preferRelativeResize="0"/>
          <p:nvPr/>
        </p:nvPicPr>
        <p:blipFill rotWithShape="1">
          <a:blip r:embed="rId3">
            <a:alphaModFix/>
          </a:blip>
          <a:srcRect b="0" l="0" r="17715" t="50888"/>
          <a:stretch/>
        </p:blipFill>
        <p:spPr>
          <a:xfrm>
            <a:off x="467225" y="2832000"/>
            <a:ext cx="3297550" cy="2061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s-419"/>
              <a:t>CRNN Model’s Qualitative Results on Training Data</a:t>
            </a:r>
            <a:endParaRPr/>
          </a:p>
          <a:p>
            <a:pPr indent="0" lvl="0" marL="0" rtl="0" algn="l">
              <a:spcBef>
                <a:spcPts val="0"/>
              </a:spcBef>
              <a:spcAft>
                <a:spcPts val="0"/>
              </a:spcAft>
              <a:buNone/>
            </a:pPr>
            <a:r>
              <a:t/>
            </a:r>
            <a:endParaRPr/>
          </a:p>
        </p:txBody>
      </p:sp>
      <p:sp>
        <p:nvSpPr>
          <p:cNvPr id="142" name="Google Shape;14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Sample decoded output from training data:</a:t>
            </a:r>
            <a:endParaRPr/>
          </a:p>
        </p:txBody>
      </p:sp>
      <p:pic>
        <p:nvPicPr>
          <p:cNvPr id="143" name="Google Shape;143;p23"/>
          <p:cNvPicPr preferRelativeResize="0"/>
          <p:nvPr/>
        </p:nvPicPr>
        <p:blipFill rotWithShape="1">
          <a:blip r:embed="rId3">
            <a:alphaModFix/>
          </a:blip>
          <a:srcRect b="0" l="0" r="53108" t="32459"/>
          <a:stretch/>
        </p:blipFill>
        <p:spPr>
          <a:xfrm>
            <a:off x="931362" y="1903800"/>
            <a:ext cx="7281276" cy="1471125"/>
          </a:xfrm>
          <a:prstGeom prst="rect">
            <a:avLst/>
          </a:prstGeom>
          <a:noFill/>
          <a:ln>
            <a:noFill/>
          </a:ln>
        </p:spPr>
      </p:pic>
      <p:grpSp>
        <p:nvGrpSpPr>
          <p:cNvPr id="144" name="Google Shape;144;p23"/>
          <p:cNvGrpSpPr/>
          <p:nvPr/>
        </p:nvGrpSpPr>
        <p:grpSpPr>
          <a:xfrm>
            <a:off x="311688" y="3474725"/>
            <a:ext cx="8676563" cy="477488"/>
            <a:chOff x="278175" y="3304800"/>
            <a:chExt cx="8676563" cy="477488"/>
          </a:xfrm>
        </p:grpSpPr>
        <p:pic>
          <p:nvPicPr>
            <p:cNvPr id="145" name="Google Shape;145;p23"/>
            <p:cNvPicPr preferRelativeResize="0"/>
            <p:nvPr/>
          </p:nvPicPr>
          <p:blipFill rotWithShape="1">
            <a:blip r:embed="rId3">
              <a:alphaModFix/>
            </a:blip>
            <a:srcRect b="65062" l="0" r="0" t="16404"/>
            <a:stretch/>
          </p:blipFill>
          <p:spPr>
            <a:xfrm>
              <a:off x="278175" y="3304800"/>
              <a:ext cx="7877175" cy="204775"/>
            </a:xfrm>
            <a:prstGeom prst="rect">
              <a:avLst/>
            </a:prstGeom>
            <a:noFill/>
            <a:ln>
              <a:noFill/>
            </a:ln>
          </p:spPr>
        </p:pic>
        <p:pic>
          <p:nvPicPr>
            <p:cNvPr id="146" name="Google Shape;146;p23"/>
            <p:cNvPicPr preferRelativeResize="0"/>
            <p:nvPr/>
          </p:nvPicPr>
          <p:blipFill rotWithShape="1">
            <a:blip r:embed="rId3">
              <a:alphaModFix/>
            </a:blip>
            <a:srcRect b="81466" l="0" r="0" t="0"/>
            <a:stretch/>
          </p:blipFill>
          <p:spPr>
            <a:xfrm>
              <a:off x="1077563" y="3577513"/>
              <a:ext cx="7877175" cy="204775"/>
            </a:xfrm>
            <a:prstGeom prst="rect">
              <a:avLst/>
            </a:prstGeom>
            <a:noFill/>
            <a:ln>
              <a:noFill/>
            </a:ln>
          </p:spPr>
        </p:pic>
      </p:grpSp>
      <p:sp>
        <p:nvSpPr>
          <p:cNvPr id="147" name="Google Shape;147;p23"/>
          <p:cNvSpPr txBox="1"/>
          <p:nvPr>
            <p:ph idx="1" type="body"/>
          </p:nvPr>
        </p:nvSpPr>
        <p:spPr>
          <a:xfrm>
            <a:off x="3666425" y="4126300"/>
            <a:ext cx="1967100" cy="59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Accuracy: 100%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CRNN Model’s Qualitative Results on Validation Data</a:t>
            </a:r>
            <a:endParaRPr/>
          </a:p>
          <a:p>
            <a:pPr indent="0" lvl="0" marL="0" rtl="0" algn="l">
              <a:spcBef>
                <a:spcPts val="0"/>
              </a:spcBef>
              <a:spcAft>
                <a:spcPts val="0"/>
              </a:spcAft>
              <a:buNone/>
            </a:pPr>
            <a:r>
              <a:t/>
            </a:r>
            <a:endParaRPr/>
          </a:p>
        </p:txBody>
      </p:sp>
      <p:sp>
        <p:nvSpPr>
          <p:cNvPr id="153" name="Google Shape;15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Sample decoded output from validation data:</a:t>
            </a:r>
            <a:endParaRPr/>
          </a:p>
        </p:txBody>
      </p:sp>
      <p:pic>
        <p:nvPicPr>
          <p:cNvPr id="154" name="Google Shape;154;p24"/>
          <p:cNvPicPr preferRelativeResize="0"/>
          <p:nvPr/>
        </p:nvPicPr>
        <p:blipFill rotWithShape="1">
          <a:blip r:embed="rId3">
            <a:alphaModFix/>
          </a:blip>
          <a:srcRect b="0" l="0" r="41728" t="29213"/>
          <a:stretch/>
        </p:blipFill>
        <p:spPr>
          <a:xfrm>
            <a:off x="1194812" y="1854551"/>
            <a:ext cx="6754376" cy="1434390"/>
          </a:xfrm>
          <a:prstGeom prst="rect">
            <a:avLst/>
          </a:prstGeom>
          <a:noFill/>
          <a:ln>
            <a:noFill/>
          </a:ln>
        </p:spPr>
      </p:pic>
      <p:sp>
        <p:nvSpPr>
          <p:cNvPr id="155" name="Google Shape;155;p24"/>
          <p:cNvSpPr txBox="1"/>
          <p:nvPr>
            <p:ph idx="1" type="body"/>
          </p:nvPr>
        </p:nvSpPr>
        <p:spPr>
          <a:xfrm>
            <a:off x="3666425" y="4126300"/>
            <a:ext cx="1967100" cy="59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Accuracy: 16.7%</a:t>
            </a:r>
            <a:endParaRPr/>
          </a:p>
        </p:txBody>
      </p:sp>
      <p:grpSp>
        <p:nvGrpSpPr>
          <p:cNvPr id="156" name="Google Shape;156;p24"/>
          <p:cNvGrpSpPr/>
          <p:nvPr/>
        </p:nvGrpSpPr>
        <p:grpSpPr>
          <a:xfrm>
            <a:off x="559925" y="3447550"/>
            <a:ext cx="8024151" cy="515450"/>
            <a:chOff x="559925" y="3447550"/>
            <a:chExt cx="8024151" cy="515450"/>
          </a:xfrm>
        </p:grpSpPr>
        <p:grpSp>
          <p:nvGrpSpPr>
            <p:cNvPr id="157" name="Google Shape;157;p24"/>
            <p:cNvGrpSpPr/>
            <p:nvPr/>
          </p:nvGrpSpPr>
          <p:grpSpPr>
            <a:xfrm>
              <a:off x="559925" y="3498500"/>
              <a:ext cx="8024151" cy="464500"/>
              <a:chOff x="437200" y="3575425"/>
              <a:chExt cx="8024151" cy="464500"/>
            </a:xfrm>
          </p:grpSpPr>
          <p:pic>
            <p:nvPicPr>
              <p:cNvPr id="158" name="Google Shape;158;p24"/>
              <p:cNvPicPr preferRelativeResize="0"/>
              <p:nvPr/>
            </p:nvPicPr>
            <p:blipFill rotWithShape="1">
              <a:blip r:embed="rId3">
                <a:alphaModFix/>
              </a:blip>
              <a:srcRect b="83876" l="-19" r="1058" t="0"/>
              <a:stretch/>
            </p:blipFill>
            <p:spPr>
              <a:xfrm>
                <a:off x="1336525" y="3837000"/>
                <a:ext cx="7124826" cy="202925"/>
              </a:xfrm>
              <a:prstGeom prst="rect">
                <a:avLst/>
              </a:prstGeom>
              <a:noFill/>
              <a:ln>
                <a:noFill/>
              </a:ln>
            </p:spPr>
          </p:pic>
          <p:pic>
            <p:nvPicPr>
              <p:cNvPr id="159" name="Google Shape;159;p24"/>
              <p:cNvPicPr preferRelativeResize="0"/>
              <p:nvPr/>
            </p:nvPicPr>
            <p:blipFill rotWithShape="1">
              <a:blip r:embed="rId3">
                <a:alphaModFix/>
              </a:blip>
              <a:srcRect b="67070" l="-19" r="1058" t="16806"/>
              <a:stretch/>
            </p:blipFill>
            <p:spPr>
              <a:xfrm>
                <a:off x="437200" y="3575425"/>
                <a:ext cx="7124826" cy="202925"/>
              </a:xfrm>
              <a:prstGeom prst="rect">
                <a:avLst/>
              </a:prstGeom>
              <a:noFill/>
              <a:ln>
                <a:noFill/>
              </a:ln>
            </p:spPr>
          </p:pic>
        </p:grpSp>
        <p:sp>
          <p:nvSpPr>
            <p:cNvPr id="160" name="Google Shape;160;p24"/>
            <p:cNvSpPr/>
            <p:nvPr/>
          </p:nvSpPr>
          <p:spPr>
            <a:xfrm>
              <a:off x="2196425" y="3447550"/>
              <a:ext cx="342900" cy="2595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7225625" y="3447550"/>
              <a:ext cx="342900" cy="2595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Transfer Learning Model(s)</a:t>
            </a:r>
            <a:endParaRPr/>
          </a:p>
          <a:p>
            <a:pPr indent="0" lvl="0" marL="0" rtl="0" algn="l">
              <a:spcBef>
                <a:spcPts val="0"/>
              </a:spcBef>
              <a:spcAft>
                <a:spcPts val="0"/>
              </a:spcAft>
              <a:buNone/>
            </a:pPr>
            <a:r>
              <a:t/>
            </a:r>
            <a:endParaRPr/>
          </a:p>
        </p:txBody>
      </p:sp>
      <p:sp>
        <p:nvSpPr>
          <p:cNvPr id="167" name="Google Shape;167;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Replace CNN layers with pretrained CNN models:</a:t>
            </a:r>
            <a:endParaRPr/>
          </a:p>
          <a:p>
            <a:pPr indent="-342900" lvl="0" marL="457200" rtl="0" algn="l">
              <a:spcBef>
                <a:spcPts val="1200"/>
              </a:spcBef>
              <a:spcAft>
                <a:spcPts val="0"/>
              </a:spcAft>
              <a:buSzPts val="1800"/>
              <a:buAutoNum type="arabicPeriod"/>
            </a:pPr>
            <a:r>
              <a:rPr lang="es-419"/>
              <a:t>VGG-11 with batch normalization</a:t>
            </a:r>
            <a:endParaRPr/>
          </a:p>
          <a:p>
            <a:pPr indent="-342900" lvl="0" marL="457200" rtl="0" algn="l">
              <a:spcBef>
                <a:spcPts val="0"/>
              </a:spcBef>
              <a:spcAft>
                <a:spcPts val="0"/>
              </a:spcAft>
              <a:buSzPts val="1800"/>
              <a:buAutoNum type="arabicPeriod"/>
            </a:pPr>
            <a:r>
              <a:rPr lang="es-419"/>
              <a:t>Bidirectional, 2 LSTM layers, dropout = 0.4</a:t>
            </a:r>
            <a:endParaRPr/>
          </a:p>
          <a:p>
            <a:pPr indent="0" lvl="0" marL="0" rtl="0" algn="l">
              <a:spcBef>
                <a:spcPts val="1200"/>
              </a:spcBef>
              <a:spcAft>
                <a:spcPts val="0"/>
              </a:spcAft>
              <a:buNone/>
            </a:pPr>
            <a:r>
              <a:rPr lang="es-419"/>
              <a:t>Characteristics:</a:t>
            </a:r>
            <a:endParaRPr/>
          </a:p>
          <a:p>
            <a:pPr indent="-342900" lvl="0" marL="457200" rtl="0" algn="l">
              <a:spcBef>
                <a:spcPts val="1200"/>
              </a:spcBef>
              <a:spcAft>
                <a:spcPts val="0"/>
              </a:spcAft>
              <a:buSzPts val="1800"/>
              <a:buChar char="-"/>
            </a:pPr>
            <a:r>
              <a:rPr lang="es-419"/>
              <a:t>Overfitting</a:t>
            </a:r>
            <a:endParaRPr/>
          </a:p>
          <a:p>
            <a:pPr indent="-342900" lvl="0" marL="457200" rtl="0" algn="l">
              <a:spcBef>
                <a:spcPts val="0"/>
              </a:spcBef>
              <a:spcAft>
                <a:spcPts val="0"/>
              </a:spcAft>
              <a:buSzPts val="1800"/>
              <a:buChar char="-"/>
            </a:pPr>
            <a:r>
              <a:rPr lang="es-419"/>
              <a:t>Training accuracy ~ 48%</a:t>
            </a:r>
            <a:endParaRPr/>
          </a:p>
          <a:p>
            <a:pPr indent="-342900" lvl="0" marL="457200" rtl="0" algn="l">
              <a:spcBef>
                <a:spcPts val="0"/>
              </a:spcBef>
              <a:spcAft>
                <a:spcPts val="0"/>
              </a:spcAft>
              <a:buSzPts val="1800"/>
              <a:buChar char="-"/>
            </a:pPr>
            <a:r>
              <a:rPr lang="es-419"/>
              <a:t>Validation accuracy ~13%</a:t>
            </a:r>
            <a:endParaRPr/>
          </a:p>
          <a:p>
            <a:pPr indent="-342900" lvl="0" marL="457200" rtl="0" algn="l">
              <a:spcBef>
                <a:spcPts val="0"/>
              </a:spcBef>
              <a:spcAft>
                <a:spcPts val="0"/>
              </a:spcAft>
              <a:buSzPts val="1800"/>
              <a:buChar char="-"/>
            </a:pPr>
            <a:r>
              <a:rPr lang="es-419"/>
              <a:t>Testing accuracy ~12%</a:t>
            </a:r>
            <a:endParaRPr/>
          </a:p>
        </p:txBody>
      </p:sp>
      <p:pic>
        <p:nvPicPr>
          <p:cNvPr id="168" name="Google Shape;168;p25"/>
          <p:cNvPicPr preferRelativeResize="0"/>
          <p:nvPr/>
        </p:nvPicPr>
        <p:blipFill rotWithShape="1">
          <a:blip r:embed="rId3">
            <a:alphaModFix/>
          </a:blip>
          <a:srcRect b="7386" l="25515" r="36337" t="23842"/>
          <a:stretch/>
        </p:blipFill>
        <p:spPr>
          <a:xfrm>
            <a:off x="5665750" y="840662"/>
            <a:ext cx="3351649" cy="40273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idx="1" type="body"/>
          </p:nvPr>
        </p:nvSpPr>
        <p:spPr>
          <a:xfrm>
            <a:off x="311700" y="732150"/>
            <a:ext cx="8149500" cy="583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419" sz="1500"/>
              <a:t>Retrieving and resizing image to 154 x 1200 pixels</a:t>
            </a:r>
            <a:endParaRPr sz="1500"/>
          </a:p>
        </p:txBody>
      </p:sp>
      <p:sp>
        <p:nvSpPr>
          <p:cNvPr id="174" name="Google Shape;174;p26"/>
          <p:cNvSpPr txBox="1"/>
          <p:nvPr>
            <p:ph type="title"/>
          </p:nvPr>
        </p:nvSpPr>
        <p:spPr>
          <a:xfrm>
            <a:off x="3117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Demonstration on “Someone You Loved” </a:t>
            </a:r>
            <a:r>
              <a:rPr lang="es-419"/>
              <a:t>-</a:t>
            </a:r>
            <a:r>
              <a:rPr lang="es-419"/>
              <a:t> Lewis Capaldi</a:t>
            </a:r>
            <a:endParaRPr/>
          </a:p>
        </p:txBody>
      </p:sp>
      <p:pic>
        <p:nvPicPr>
          <p:cNvPr id="175" name="Google Shape;175;p26" title="cut360.mp4">
            <a:hlinkClick r:id="rId3"/>
          </p:cNvPr>
          <p:cNvPicPr preferRelativeResize="0"/>
          <p:nvPr/>
        </p:nvPicPr>
        <p:blipFill>
          <a:blip r:embed="rId4">
            <a:alphaModFix/>
          </a:blip>
          <a:stretch>
            <a:fillRect/>
          </a:stretch>
        </p:blipFill>
        <p:spPr>
          <a:xfrm>
            <a:off x="2170050" y="1164225"/>
            <a:ext cx="4803900" cy="3602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Feeding New Image to Model</a:t>
            </a:r>
            <a:endParaRPr/>
          </a:p>
        </p:txBody>
      </p:sp>
      <p:pic>
        <p:nvPicPr>
          <p:cNvPr id="181" name="Google Shape;181;p27" title="execute360.mp4">
            <a:hlinkClick r:id="rId3"/>
          </p:cNvPr>
          <p:cNvPicPr preferRelativeResize="0"/>
          <p:nvPr/>
        </p:nvPicPr>
        <p:blipFill>
          <a:blip r:embed="rId4">
            <a:alphaModFix/>
          </a:blip>
          <a:stretch>
            <a:fillRect/>
          </a:stretch>
        </p:blipFill>
        <p:spPr>
          <a:xfrm>
            <a:off x="1933525" y="847625"/>
            <a:ext cx="5276958" cy="3957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Results of Demonstration</a:t>
            </a:r>
            <a:endParaRPr/>
          </a:p>
        </p:txBody>
      </p:sp>
      <p:sp>
        <p:nvSpPr>
          <p:cNvPr id="187" name="Google Shape;18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t>Song</a:t>
            </a:r>
            <a:r>
              <a:rPr b="1" lang="es-419"/>
              <a:t>: Someone You Loved - Lewis Capaldi (2019)</a:t>
            </a:r>
            <a:endParaRPr b="1"/>
          </a:p>
        </p:txBody>
      </p:sp>
      <p:sp>
        <p:nvSpPr>
          <p:cNvPr id="188" name="Google Shape;188;p28"/>
          <p:cNvSpPr txBox="1"/>
          <p:nvPr>
            <p:ph idx="1" type="body"/>
          </p:nvPr>
        </p:nvSpPr>
        <p:spPr>
          <a:xfrm>
            <a:off x="624975" y="3728550"/>
            <a:ext cx="7596300" cy="573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s-419"/>
              <a:t>Actual notes: [‘F5’, ‘Ab4’, ‘F5’, ‘Ab4’, </a:t>
            </a:r>
            <a:r>
              <a:rPr lang="es-419">
                <a:highlight>
                  <a:schemeClr val="dk1"/>
                </a:highlight>
              </a:rPr>
              <a:t>‘F5’</a:t>
            </a:r>
            <a:r>
              <a:rPr lang="es-419"/>
              <a:t>, ‘Ab4’, ‘F5’, ‘Ab4’, ‘C5’, ‘E4’, ‘C5’, ‘E4’, </a:t>
            </a:r>
            <a:r>
              <a:rPr lang="es-419"/>
              <a:t>‘C5’, ‘E4’, ‘C5’, ‘E4’</a:t>
            </a:r>
            <a:r>
              <a:rPr lang="es-419"/>
              <a:t>]</a:t>
            </a:r>
            <a:endParaRPr/>
          </a:p>
        </p:txBody>
      </p:sp>
      <p:sp>
        <p:nvSpPr>
          <p:cNvPr id="189" name="Google Shape;189;p28"/>
          <p:cNvSpPr txBox="1"/>
          <p:nvPr>
            <p:ph idx="1" type="body"/>
          </p:nvPr>
        </p:nvSpPr>
        <p:spPr>
          <a:xfrm>
            <a:off x="3664826" y="4260950"/>
            <a:ext cx="1814400" cy="641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s-419"/>
              <a:t>Accuracy: 6.25%</a:t>
            </a:r>
            <a:endParaRPr/>
          </a:p>
        </p:txBody>
      </p:sp>
      <p:pic>
        <p:nvPicPr>
          <p:cNvPr id="190" name="Google Shape;190;p28"/>
          <p:cNvPicPr preferRelativeResize="0"/>
          <p:nvPr/>
        </p:nvPicPr>
        <p:blipFill rotWithShape="1">
          <a:blip r:embed="rId3">
            <a:alphaModFix/>
          </a:blip>
          <a:srcRect b="0" l="0" r="36888" t="21856"/>
          <a:stretch/>
        </p:blipFill>
        <p:spPr>
          <a:xfrm>
            <a:off x="1360738" y="2055728"/>
            <a:ext cx="6422520" cy="1223000"/>
          </a:xfrm>
          <a:prstGeom prst="rect">
            <a:avLst/>
          </a:prstGeom>
          <a:noFill/>
          <a:ln>
            <a:noFill/>
          </a:ln>
        </p:spPr>
      </p:pic>
      <p:pic>
        <p:nvPicPr>
          <p:cNvPr id="191" name="Google Shape;191;p28"/>
          <p:cNvPicPr preferRelativeResize="0"/>
          <p:nvPr/>
        </p:nvPicPr>
        <p:blipFill rotWithShape="1">
          <a:blip r:embed="rId3">
            <a:alphaModFix/>
          </a:blip>
          <a:srcRect b="79497" l="0" r="852" t="0"/>
          <a:stretch/>
        </p:blipFill>
        <p:spPr>
          <a:xfrm>
            <a:off x="878248" y="3411351"/>
            <a:ext cx="7089749" cy="225475"/>
          </a:xfrm>
          <a:prstGeom prst="rect">
            <a:avLst/>
          </a:prstGeom>
          <a:noFill/>
          <a:ln>
            <a:noFill/>
          </a:ln>
        </p:spPr>
      </p:pic>
      <p:sp>
        <p:nvSpPr>
          <p:cNvPr id="192" name="Google Shape;192;p28"/>
          <p:cNvSpPr/>
          <p:nvPr/>
        </p:nvSpPr>
        <p:spPr>
          <a:xfrm>
            <a:off x="4824300" y="3373888"/>
            <a:ext cx="342900" cy="2595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 &amp; Takeaways</a:t>
            </a:r>
            <a:endParaRPr/>
          </a:p>
        </p:txBody>
      </p:sp>
      <p:sp>
        <p:nvSpPr>
          <p:cNvPr id="198" name="Google Shape;198;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Poor performance </a:t>
            </a:r>
            <a:endParaRPr/>
          </a:p>
          <a:p>
            <a:pPr indent="-342900" lvl="0" marL="457200" rtl="0" algn="l">
              <a:spcBef>
                <a:spcPts val="0"/>
              </a:spcBef>
              <a:spcAft>
                <a:spcPts val="0"/>
              </a:spcAft>
              <a:buSzPts val="1800"/>
              <a:buChar char="●"/>
            </a:pPr>
            <a:r>
              <a:rPr lang="es-419"/>
              <a:t>Obstacles:</a:t>
            </a:r>
            <a:endParaRPr/>
          </a:p>
          <a:p>
            <a:pPr indent="-317500" lvl="1" marL="914400" rtl="0" algn="l">
              <a:spcBef>
                <a:spcPts val="0"/>
              </a:spcBef>
              <a:spcAft>
                <a:spcPts val="0"/>
              </a:spcAft>
              <a:buSzPts val="1400"/>
              <a:buChar char="○"/>
            </a:pPr>
            <a:r>
              <a:rPr lang="es-419"/>
              <a:t>Data loading was difficult due to the limit of RAM size</a:t>
            </a:r>
            <a:endParaRPr/>
          </a:p>
          <a:p>
            <a:pPr indent="-317500" lvl="1" marL="914400" rtl="0" algn="l">
              <a:spcBef>
                <a:spcPts val="0"/>
              </a:spcBef>
              <a:spcAft>
                <a:spcPts val="0"/>
              </a:spcAft>
              <a:buSzPts val="1400"/>
              <a:buChar char="○"/>
            </a:pPr>
            <a:r>
              <a:rPr lang="es-419"/>
              <a:t>Could not increase the complexity of CRNN due to the limit of GPU memory</a:t>
            </a:r>
            <a:endParaRPr/>
          </a:p>
          <a:p>
            <a:pPr indent="-342900" lvl="0" marL="457200" rtl="0" algn="l">
              <a:spcBef>
                <a:spcPts val="0"/>
              </a:spcBef>
              <a:spcAft>
                <a:spcPts val="0"/>
              </a:spcAft>
              <a:buSzPts val="1800"/>
              <a:buChar char="●"/>
            </a:pPr>
            <a:r>
              <a:rPr lang="es-419"/>
              <a:t>Hardware limitations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Outline</a:t>
            </a:r>
            <a:endParaRPr/>
          </a:p>
        </p:txBody>
      </p:sp>
      <p:sp>
        <p:nvSpPr>
          <p:cNvPr id="77" name="Google Shape;77;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Introduction &amp; Problem Statement - Nancy </a:t>
            </a:r>
            <a:endParaRPr/>
          </a:p>
          <a:p>
            <a:pPr indent="-342900" lvl="0" marL="457200" rtl="0" algn="l">
              <a:spcBef>
                <a:spcPts val="0"/>
              </a:spcBef>
              <a:spcAft>
                <a:spcPts val="0"/>
              </a:spcAft>
              <a:buSzPts val="1800"/>
              <a:buChar char="●"/>
            </a:pPr>
            <a:r>
              <a:rPr lang="es-419"/>
              <a:t>Data &amp; Data Processing - Marcos</a:t>
            </a:r>
            <a:endParaRPr/>
          </a:p>
          <a:p>
            <a:pPr indent="-342900" lvl="0" marL="457200" rtl="0" algn="l">
              <a:spcBef>
                <a:spcPts val="0"/>
              </a:spcBef>
              <a:spcAft>
                <a:spcPts val="0"/>
              </a:spcAft>
              <a:buSzPts val="1800"/>
              <a:buChar char="●"/>
            </a:pPr>
            <a:r>
              <a:rPr lang="es-419"/>
              <a:t>Models &amp; Results</a:t>
            </a:r>
            <a:endParaRPr/>
          </a:p>
          <a:p>
            <a:pPr indent="-317500" lvl="1" marL="914400" rtl="0" algn="l">
              <a:spcBef>
                <a:spcPts val="0"/>
              </a:spcBef>
              <a:spcAft>
                <a:spcPts val="0"/>
              </a:spcAft>
              <a:buSzPts val="1400"/>
              <a:buChar char="○"/>
            </a:pPr>
            <a:r>
              <a:rPr lang="es-419"/>
              <a:t>Baseline - Marcos</a:t>
            </a:r>
            <a:endParaRPr/>
          </a:p>
          <a:p>
            <a:pPr indent="-317500" lvl="1" marL="914400" rtl="0" algn="l">
              <a:spcBef>
                <a:spcPts val="0"/>
              </a:spcBef>
              <a:spcAft>
                <a:spcPts val="0"/>
              </a:spcAft>
              <a:buSzPts val="1400"/>
              <a:buChar char="○"/>
            </a:pPr>
            <a:r>
              <a:rPr lang="es-419"/>
              <a:t>CRNN - Mirza</a:t>
            </a:r>
            <a:endParaRPr/>
          </a:p>
          <a:p>
            <a:pPr indent="-317500" lvl="1" marL="914400" rtl="0" algn="l">
              <a:spcBef>
                <a:spcPts val="0"/>
              </a:spcBef>
              <a:spcAft>
                <a:spcPts val="0"/>
              </a:spcAft>
              <a:buSzPts val="1400"/>
              <a:buChar char="○"/>
            </a:pPr>
            <a:r>
              <a:rPr lang="es-419"/>
              <a:t>Transfer Learning Model(s) - Nancy</a:t>
            </a:r>
            <a:endParaRPr/>
          </a:p>
          <a:p>
            <a:pPr indent="-342900" lvl="0" marL="457200" rtl="0" algn="l">
              <a:spcBef>
                <a:spcPts val="0"/>
              </a:spcBef>
              <a:spcAft>
                <a:spcPts val="0"/>
              </a:spcAft>
              <a:buSzPts val="1800"/>
              <a:buChar char="●"/>
            </a:pPr>
            <a:r>
              <a:rPr lang="es-419"/>
              <a:t>Demonstration </a:t>
            </a:r>
            <a:r>
              <a:rPr lang="es-419"/>
              <a:t>- Mirza</a:t>
            </a:r>
            <a:endParaRPr/>
          </a:p>
          <a:p>
            <a:pPr indent="-342900" lvl="0" marL="457200" rtl="0" algn="l">
              <a:spcBef>
                <a:spcPts val="0"/>
              </a:spcBef>
              <a:spcAft>
                <a:spcPts val="0"/>
              </a:spcAft>
              <a:buSzPts val="1800"/>
              <a:buChar char="●"/>
            </a:pPr>
            <a:r>
              <a:rPr lang="es-419"/>
              <a:t>Conclusion &amp; Takeaways - Nancy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Introduction &amp; Problem Statement</a:t>
            </a:r>
            <a:endParaRPr/>
          </a:p>
        </p:txBody>
      </p:sp>
      <p:sp>
        <p:nvSpPr>
          <p:cNvPr id="83" name="Google Shape;83;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Problem: Transcribe sheet music</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s-419"/>
              <a:t>Reading sheet music requires specialized knowledge</a:t>
            </a:r>
            <a:endParaRPr/>
          </a:p>
          <a:p>
            <a:pPr indent="-342900" lvl="0" marL="457200" rtl="0" algn="l">
              <a:spcBef>
                <a:spcPts val="0"/>
              </a:spcBef>
              <a:spcAft>
                <a:spcPts val="0"/>
              </a:spcAft>
              <a:buSzPts val="1800"/>
              <a:buChar char="●"/>
            </a:pPr>
            <a:r>
              <a:rPr lang="es-419"/>
              <a:t>A subset of image classification problem</a:t>
            </a:r>
            <a:endParaRPr/>
          </a:p>
          <a:p>
            <a:pPr indent="-342900" lvl="0" marL="457200" rtl="0" algn="l">
              <a:spcBef>
                <a:spcPts val="0"/>
              </a:spcBef>
              <a:spcAft>
                <a:spcPts val="0"/>
              </a:spcAft>
              <a:buSzPts val="1800"/>
              <a:buChar char="●"/>
            </a:pPr>
            <a:r>
              <a:rPr lang="es-419"/>
              <a:t>Difficult because of numerous symbols and sequences</a:t>
            </a:r>
            <a:endParaRPr/>
          </a:p>
        </p:txBody>
      </p:sp>
      <p:pic>
        <p:nvPicPr>
          <p:cNvPr id="84" name="Google Shape;84;p15"/>
          <p:cNvPicPr preferRelativeResize="0"/>
          <p:nvPr/>
        </p:nvPicPr>
        <p:blipFill>
          <a:blip r:embed="rId3">
            <a:alphaModFix/>
          </a:blip>
          <a:stretch>
            <a:fillRect/>
          </a:stretch>
        </p:blipFill>
        <p:spPr>
          <a:xfrm>
            <a:off x="1125788" y="1861200"/>
            <a:ext cx="5705475" cy="100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The Data</a:t>
            </a:r>
            <a:endParaRPr/>
          </a:p>
        </p:txBody>
      </p:sp>
      <p:sp>
        <p:nvSpPr>
          <p:cNvPr id="90" name="Google Shape;90;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PrIMuS dataset: each piece of data has 1) a png and 2) semantic label</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914400" rtl="0" algn="l">
              <a:spcBef>
                <a:spcPts val="1200"/>
              </a:spcBef>
              <a:spcAft>
                <a:spcPts val="0"/>
              </a:spcAft>
              <a:buNone/>
            </a:pPr>
            <a:r>
              <a:rPr lang="es-419" sz="1100"/>
              <a:t>clef-G2	keySignature-BbM	timeSignature-C/	note-F4_half.	note-F4_quarter</a:t>
            </a:r>
            <a:endParaRPr sz="1100"/>
          </a:p>
          <a:p>
            <a:pPr indent="-311150" lvl="0" marL="457200" rtl="0" algn="l">
              <a:spcBef>
                <a:spcPts val="1200"/>
              </a:spcBef>
              <a:spcAft>
                <a:spcPts val="0"/>
              </a:spcAft>
              <a:buSzPts val="1300"/>
              <a:buChar char="●"/>
            </a:pPr>
            <a:r>
              <a:rPr lang="es-419" sz="1300"/>
              <a:t>Huge dataset with over 40k samples</a:t>
            </a:r>
            <a:endParaRPr sz="1300"/>
          </a:p>
          <a:p>
            <a:pPr indent="-311150" lvl="0" marL="457200" rtl="0" algn="l">
              <a:spcBef>
                <a:spcPts val="0"/>
              </a:spcBef>
              <a:spcAft>
                <a:spcPts val="0"/>
              </a:spcAft>
              <a:buSzPts val="1300"/>
              <a:buChar char="●"/>
            </a:pPr>
            <a:r>
              <a:rPr lang="es-419" sz="1300"/>
              <a:t>Organized in folders for each sample; tedious to handle and upload</a:t>
            </a:r>
            <a:endParaRPr sz="1300"/>
          </a:p>
          <a:p>
            <a:pPr indent="-311150" lvl="0" marL="457200" rtl="0" algn="l">
              <a:spcBef>
                <a:spcPts val="0"/>
              </a:spcBef>
              <a:spcAft>
                <a:spcPts val="0"/>
              </a:spcAft>
              <a:buSzPts val="1300"/>
              <a:buChar char="●"/>
            </a:pPr>
            <a:r>
              <a:rPr lang="es-419" sz="1300"/>
              <a:t>Both the labels and the pngs are of varying sizes; multi label sequence OMR problem</a:t>
            </a:r>
            <a:endParaRPr sz="1300"/>
          </a:p>
          <a:p>
            <a:pPr indent="-311150" lvl="0" marL="457200" rtl="0" algn="l">
              <a:spcBef>
                <a:spcPts val="0"/>
              </a:spcBef>
              <a:spcAft>
                <a:spcPts val="0"/>
              </a:spcAft>
              <a:buSzPts val="1300"/>
              <a:buChar char="●"/>
            </a:pPr>
            <a:r>
              <a:rPr lang="es-419" sz="1300"/>
              <a:t>3 channel images even though the images are black and white</a:t>
            </a:r>
            <a:endParaRPr sz="1300"/>
          </a:p>
          <a:p>
            <a:pPr indent="0" lvl="0" marL="457200" rtl="0" algn="l">
              <a:spcBef>
                <a:spcPts val="1200"/>
              </a:spcBef>
              <a:spcAft>
                <a:spcPts val="1200"/>
              </a:spcAft>
              <a:buNone/>
            </a:pPr>
            <a:r>
              <a:t/>
            </a:r>
            <a:endParaRPr sz="1100"/>
          </a:p>
        </p:txBody>
      </p:sp>
      <p:pic>
        <p:nvPicPr>
          <p:cNvPr id="91" name="Google Shape;91;p16"/>
          <p:cNvPicPr preferRelativeResize="0"/>
          <p:nvPr/>
        </p:nvPicPr>
        <p:blipFill rotWithShape="1">
          <a:blip r:embed="rId3">
            <a:alphaModFix/>
          </a:blip>
          <a:srcRect b="0" l="-15379" r="15380" t="0"/>
          <a:stretch/>
        </p:blipFill>
        <p:spPr>
          <a:xfrm>
            <a:off x="806213" y="1757291"/>
            <a:ext cx="5572126" cy="61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Data Processing and </a:t>
            </a:r>
            <a:r>
              <a:rPr lang="es-419"/>
              <a:t>Data Loaders</a:t>
            </a:r>
            <a:endParaRPr/>
          </a:p>
        </p:txBody>
      </p:sp>
      <p:sp>
        <p:nvSpPr>
          <p:cNvPr id="97" name="Google Shape;97;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Our goal with the preprocessing of our data was to have data loaders as in the laboratory exercises to simplify our approach</a:t>
            </a:r>
            <a:endParaRPr sz="1100"/>
          </a:p>
          <a:p>
            <a:pPr indent="-317500" lvl="0" marL="457200" rtl="0" algn="l">
              <a:spcBef>
                <a:spcPts val="1200"/>
              </a:spcBef>
              <a:spcAft>
                <a:spcPts val="0"/>
              </a:spcAft>
              <a:buSzPts val="1400"/>
              <a:buChar char="●"/>
            </a:pPr>
            <a:r>
              <a:rPr lang="es-419" sz="1400"/>
              <a:t>We standardized the image size to </a:t>
            </a:r>
            <a:r>
              <a:rPr lang="es-419" sz="1400"/>
              <a:t>154 x 1200 pixels</a:t>
            </a:r>
            <a:r>
              <a:rPr lang="es-419" sz="1400"/>
              <a:t> by using padding</a:t>
            </a:r>
            <a:endParaRPr sz="1400"/>
          </a:p>
          <a:p>
            <a:pPr indent="-317500" lvl="0" marL="457200" rtl="0" algn="l">
              <a:spcBef>
                <a:spcPts val="0"/>
              </a:spcBef>
              <a:spcAft>
                <a:spcPts val="0"/>
              </a:spcAft>
              <a:buSzPts val="1400"/>
              <a:buChar char="●"/>
            </a:pPr>
            <a:r>
              <a:rPr lang="es-419" sz="1400"/>
              <a:t>We used 2k sample to train the model</a:t>
            </a:r>
            <a:endParaRPr sz="1400"/>
          </a:p>
          <a:p>
            <a:pPr indent="-317500" lvl="0" marL="457200" rtl="0" algn="l">
              <a:spcBef>
                <a:spcPts val="0"/>
              </a:spcBef>
              <a:spcAft>
                <a:spcPts val="0"/>
              </a:spcAft>
              <a:buSzPts val="1400"/>
              <a:buChar char="●"/>
            </a:pPr>
            <a:r>
              <a:rPr lang="es-419" sz="1400"/>
              <a:t>Tried creating a dataset with no sharps, but stuck to the original 2k samples</a:t>
            </a:r>
            <a:endParaRPr sz="1400"/>
          </a:p>
          <a:p>
            <a:pPr indent="-317500" lvl="1" marL="914400" rtl="0" algn="l">
              <a:spcBef>
                <a:spcPts val="0"/>
              </a:spcBef>
              <a:spcAft>
                <a:spcPts val="0"/>
              </a:spcAft>
              <a:buSzPts val="1400"/>
              <a:buChar char="○"/>
            </a:pPr>
            <a:r>
              <a:rPr lang="es-419"/>
              <a:t>Repeated integer encoding due to massive label possibilities </a:t>
            </a:r>
            <a:r>
              <a:rPr lang="es-419"/>
              <a:t>(example, a B flat and C # are the same note) </a:t>
            </a:r>
            <a:endParaRPr/>
          </a:p>
          <a:p>
            <a:pPr indent="-317500" lvl="0" marL="457200" rtl="0" algn="l">
              <a:spcBef>
                <a:spcPts val="0"/>
              </a:spcBef>
              <a:spcAft>
                <a:spcPts val="0"/>
              </a:spcAft>
              <a:buSzPts val="1400"/>
              <a:buChar char="●"/>
            </a:pPr>
            <a:r>
              <a:rPr lang="es-419" sz="1400"/>
              <a:t>The relevant note labels use integer encoding</a:t>
            </a:r>
            <a:endParaRPr sz="1400"/>
          </a:p>
          <a:p>
            <a:pPr indent="-317500" lvl="0" marL="457200" rtl="0" algn="l">
              <a:spcBef>
                <a:spcPts val="0"/>
              </a:spcBef>
              <a:spcAft>
                <a:spcPts val="0"/>
              </a:spcAft>
              <a:buSzPts val="1400"/>
              <a:buChar char="●"/>
            </a:pPr>
            <a:r>
              <a:rPr lang="es-419" sz="1400"/>
              <a:t>The final data and labels are turned into pytorch tensor dataloaders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Baseline Model</a:t>
            </a:r>
            <a:endParaRPr/>
          </a:p>
        </p:txBody>
      </p:sp>
      <p:sp>
        <p:nvSpPr>
          <p:cNvPr id="103" name="Google Shape;103;p18"/>
          <p:cNvSpPr txBox="1"/>
          <p:nvPr>
            <p:ph idx="1" type="body"/>
          </p:nvPr>
        </p:nvSpPr>
        <p:spPr>
          <a:xfrm>
            <a:off x="311700" y="1266325"/>
            <a:ext cx="4155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accent3"/>
              </a:buClr>
              <a:buSzPts val="1100"/>
              <a:buFont typeface="Arial"/>
              <a:buNone/>
            </a:pPr>
            <a:r>
              <a:rPr lang="es-419"/>
              <a:t>Standard CNN to highlight the importance of the architecture of our model and existing solutions</a:t>
            </a:r>
            <a:endParaRPr sz="1100"/>
          </a:p>
          <a:p>
            <a:pPr indent="-304800" lvl="0" marL="457200" rtl="0" algn="l">
              <a:spcBef>
                <a:spcPts val="1200"/>
              </a:spcBef>
              <a:spcAft>
                <a:spcPts val="0"/>
              </a:spcAft>
              <a:buSzPts val="1200"/>
              <a:buChar char="●"/>
            </a:pPr>
            <a:r>
              <a:rPr lang="es-419" sz="1200"/>
              <a:t>3 Convolutional Layers</a:t>
            </a:r>
            <a:endParaRPr sz="1200"/>
          </a:p>
          <a:p>
            <a:pPr indent="-304800" lvl="0" marL="457200" rtl="0" algn="l">
              <a:spcBef>
                <a:spcPts val="0"/>
              </a:spcBef>
              <a:spcAft>
                <a:spcPts val="0"/>
              </a:spcAft>
              <a:buSzPts val="1200"/>
              <a:buChar char="●"/>
            </a:pPr>
            <a:r>
              <a:rPr lang="es-419" sz="1200"/>
              <a:t>2 Max Pooling Layers</a:t>
            </a:r>
            <a:endParaRPr sz="1200"/>
          </a:p>
          <a:p>
            <a:pPr indent="-304800" lvl="0" marL="457200" rtl="0" algn="l">
              <a:spcBef>
                <a:spcPts val="0"/>
              </a:spcBef>
              <a:spcAft>
                <a:spcPts val="0"/>
              </a:spcAft>
              <a:buSzPts val="1200"/>
              <a:buChar char="●"/>
            </a:pPr>
            <a:r>
              <a:rPr lang="es-419" sz="1200"/>
              <a:t>Same input as main model</a:t>
            </a:r>
            <a:endParaRPr sz="1200"/>
          </a:p>
          <a:p>
            <a:pPr indent="-304800" lvl="0" marL="457200" rtl="0" algn="l">
              <a:spcBef>
                <a:spcPts val="0"/>
              </a:spcBef>
              <a:spcAft>
                <a:spcPts val="0"/>
              </a:spcAft>
              <a:buSzPts val="1200"/>
              <a:buChar char="●"/>
            </a:pPr>
            <a:r>
              <a:rPr lang="es-419" sz="1200"/>
              <a:t>MSE loss due to the multi label sequence</a:t>
            </a:r>
            <a:endParaRPr sz="1200"/>
          </a:p>
          <a:p>
            <a:pPr indent="-304800" lvl="0" marL="457200" rtl="0" algn="l">
              <a:spcBef>
                <a:spcPts val="0"/>
              </a:spcBef>
              <a:spcAft>
                <a:spcPts val="0"/>
              </a:spcAft>
              <a:buSzPts val="1200"/>
              <a:buChar char="●"/>
            </a:pPr>
            <a:r>
              <a:rPr lang="es-419" sz="1200"/>
              <a:t>Labels and data of a standard size</a:t>
            </a:r>
            <a:endParaRPr sz="1200"/>
          </a:p>
          <a:p>
            <a:pPr indent="0" lvl="0" marL="0" rtl="0" algn="l">
              <a:spcBef>
                <a:spcPts val="1200"/>
              </a:spcBef>
              <a:spcAft>
                <a:spcPts val="1200"/>
              </a:spcAft>
              <a:buNone/>
            </a:pPr>
            <a:r>
              <a:t/>
            </a:r>
            <a:endParaRPr sz="1200"/>
          </a:p>
        </p:txBody>
      </p:sp>
      <p:pic>
        <p:nvPicPr>
          <p:cNvPr id="104" name="Google Shape;104;p18"/>
          <p:cNvPicPr preferRelativeResize="0"/>
          <p:nvPr/>
        </p:nvPicPr>
        <p:blipFill>
          <a:blip r:embed="rId3">
            <a:alphaModFix/>
          </a:blip>
          <a:stretch>
            <a:fillRect/>
          </a:stretch>
        </p:blipFill>
        <p:spPr>
          <a:xfrm>
            <a:off x="4758475" y="1152425"/>
            <a:ext cx="3952875" cy="2552700"/>
          </a:xfrm>
          <a:prstGeom prst="rect">
            <a:avLst/>
          </a:prstGeom>
          <a:noFill/>
          <a:ln cap="flat" cmpd="sng" w="9525">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Baseline Model: Overfitting (Validation = Training)</a:t>
            </a:r>
            <a:endParaRPr/>
          </a:p>
        </p:txBody>
      </p:sp>
      <p:pic>
        <p:nvPicPr>
          <p:cNvPr id="110" name="Google Shape;110;p19"/>
          <p:cNvPicPr preferRelativeResize="0"/>
          <p:nvPr/>
        </p:nvPicPr>
        <p:blipFill rotWithShape="1">
          <a:blip r:embed="rId3">
            <a:alphaModFix/>
          </a:blip>
          <a:srcRect b="2978" l="0" r="0" t="0"/>
          <a:stretch/>
        </p:blipFill>
        <p:spPr>
          <a:xfrm>
            <a:off x="311700" y="1387750"/>
            <a:ext cx="3872209" cy="2758100"/>
          </a:xfrm>
          <a:prstGeom prst="rect">
            <a:avLst/>
          </a:prstGeom>
          <a:noFill/>
          <a:ln cap="flat" cmpd="sng" w="12700">
            <a:solidFill>
              <a:srgbClr val="000000"/>
            </a:solidFill>
            <a:prstDash val="solid"/>
            <a:miter lim="8000"/>
            <a:headEnd len="sm" w="sm" type="none"/>
            <a:tailEnd len="sm" w="sm" type="none"/>
          </a:ln>
        </p:spPr>
      </p:pic>
      <p:pic>
        <p:nvPicPr>
          <p:cNvPr id="111" name="Google Shape;111;p19"/>
          <p:cNvPicPr preferRelativeResize="0"/>
          <p:nvPr/>
        </p:nvPicPr>
        <p:blipFill>
          <a:blip r:embed="rId4">
            <a:alphaModFix/>
          </a:blip>
          <a:stretch>
            <a:fillRect/>
          </a:stretch>
        </p:blipFill>
        <p:spPr>
          <a:xfrm>
            <a:off x="4572000" y="1387750"/>
            <a:ext cx="4015496" cy="2758100"/>
          </a:xfrm>
          <a:prstGeom prst="rect">
            <a:avLst/>
          </a:prstGeom>
          <a:noFill/>
          <a:ln cap="flat" cmpd="sng" w="12700">
            <a:solidFill>
              <a:srgbClr val="000000"/>
            </a:solidFill>
            <a:prstDash val="solid"/>
            <a:miter lim="8000"/>
            <a:headEnd len="sm" w="sm" type="none"/>
            <a:tailEnd len="sm" w="sm" type="none"/>
          </a:ln>
        </p:spPr>
      </p:pic>
      <p:sp>
        <p:nvSpPr>
          <p:cNvPr id="112" name="Google Shape;112;p19"/>
          <p:cNvSpPr txBox="1"/>
          <p:nvPr/>
        </p:nvSpPr>
        <p:spPr>
          <a:xfrm>
            <a:off x="311700" y="4312150"/>
            <a:ext cx="394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chemeClr val="accent3"/>
                </a:solidFill>
                <a:latin typeface="Open Sans"/>
                <a:ea typeface="Open Sans"/>
                <a:cs typeface="Open Sans"/>
                <a:sym typeface="Open Sans"/>
              </a:rPr>
              <a:t>Final </a:t>
            </a:r>
            <a:r>
              <a:rPr lang="es-419" sz="1200">
                <a:latin typeface="Open Sans"/>
                <a:ea typeface="Open Sans"/>
                <a:cs typeface="Open Sans"/>
                <a:sym typeface="Open Sans"/>
              </a:rPr>
              <a:t>Accuracy 0.9666</a:t>
            </a:r>
            <a:endParaRPr sz="1200">
              <a:latin typeface="Open Sans"/>
              <a:ea typeface="Open Sans"/>
              <a:cs typeface="Open Sans"/>
              <a:sym typeface="Open Sans"/>
            </a:endParaRPr>
          </a:p>
          <a:p>
            <a:pPr indent="0" lvl="0" marL="0" rtl="0" algn="l">
              <a:spcBef>
                <a:spcPts val="0"/>
              </a:spcBef>
              <a:spcAft>
                <a:spcPts val="0"/>
              </a:spcAft>
              <a:buNone/>
            </a:pPr>
            <a:r>
              <a:rPr lang="es-419" sz="1200">
                <a:solidFill>
                  <a:schemeClr val="accent3"/>
                </a:solidFill>
                <a:latin typeface="Open Sans"/>
                <a:ea typeface="Open Sans"/>
                <a:cs typeface="Open Sans"/>
                <a:sym typeface="Open Sans"/>
              </a:rPr>
              <a:t>Final </a:t>
            </a:r>
            <a:r>
              <a:rPr lang="es-419" sz="1200">
                <a:latin typeface="Open Sans"/>
                <a:ea typeface="Open Sans"/>
                <a:cs typeface="Open Sans"/>
                <a:sym typeface="Open Sans"/>
              </a:rPr>
              <a:t>Loss 0.05477</a:t>
            </a:r>
            <a:endParaRPr sz="12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Baseline Model: Small Dataset</a:t>
            </a:r>
            <a:endParaRPr/>
          </a:p>
        </p:txBody>
      </p:sp>
      <p:pic>
        <p:nvPicPr>
          <p:cNvPr id="118" name="Google Shape;118;p20"/>
          <p:cNvPicPr preferRelativeResize="0"/>
          <p:nvPr/>
        </p:nvPicPr>
        <p:blipFill>
          <a:blip r:embed="rId3">
            <a:alphaModFix/>
          </a:blip>
          <a:stretch>
            <a:fillRect/>
          </a:stretch>
        </p:blipFill>
        <p:spPr>
          <a:xfrm>
            <a:off x="311700" y="1340425"/>
            <a:ext cx="3858623" cy="2758100"/>
          </a:xfrm>
          <a:prstGeom prst="rect">
            <a:avLst/>
          </a:prstGeom>
          <a:noFill/>
          <a:ln cap="flat" cmpd="sng" w="12700">
            <a:solidFill>
              <a:srgbClr val="000000"/>
            </a:solidFill>
            <a:prstDash val="solid"/>
            <a:miter lim="8000"/>
            <a:headEnd len="sm" w="sm" type="none"/>
            <a:tailEnd len="sm" w="sm" type="none"/>
          </a:ln>
        </p:spPr>
      </p:pic>
      <p:pic>
        <p:nvPicPr>
          <p:cNvPr id="119" name="Google Shape;119;p20"/>
          <p:cNvPicPr preferRelativeResize="0"/>
          <p:nvPr/>
        </p:nvPicPr>
        <p:blipFill rotWithShape="1">
          <a:blip r:embed="rId4">
            <a:alphaModFix/>
          </a:blip>
          <a:srcRect b="0" l="0" r="2391" t="0"/>
          <a:stretch/>
        </p:blipFill>
        <p:spPr>
          <a:xfrm>
            <a:off x="4441350" y="1340425"/>
            <a:ext cx="3926569" cy="2758100"/>
          </a:xfrm>
          <a:prstGeom prst="rect">
            <a:avLst/>
          </a:prstGeom>
          <a:noFill/>
          <a:ln cap="flat" cmpd="sng" w="12700">
            <a:solidFill>
              <a:srgbClr val="000000"/>
            </a:solidFill>
            <a:prstDash val="solid"/>
            <a:miter lim="8000"/>
            <a:headEnd len="sm" w="sm" type="none"/>
            <a:tailEnd len="sm" w="sm" type="none"/>
          </a:ln>
        </p:spPr>
      </p:pic>
      <p:sp>
        <p:nvSpPr>
          <p:cNvPr id="120" name="Google Shape;120;p20"/>
          <p:cNvSpPr txBox="1"/>
          <p:nvPr/>
        </p:nvSpPr>
        <p:spPr>
          <a:xfrm>
            <a:off x="311700" y="4312150"/>
            <a:ext cx="394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latin typeface="Open Sans"/>
                <a:ea typeface="Open Sans"/>
                <a:cs typeface="Open Sans"/>
                <a:sym typeface="Open Sans"/>
              </a:rPr>
              <a:t>Final Training </a:t>
            </a:r>
            <a:r>
              <a:rPr lang="es-419" sz="1200">
                <a:latin typeface="Open Sans"/>
                <a:ea typeface="Open Sans"/>
                <a:cs typeface="Open Sans"/>
                <a:sym typeface="Open Sans"/>
              </a:rPr>
              <a:t>Accuracy 0.585185</a:t>
            </a:r>
            <a:endParaRPr sz="1200">
              <a:latin typeface="Open Sans"/>
              <a:ea typeface="Open Sans"/>
              <a:cs typeface="Open Sans"/>
              <a:sym typeface="Open Sans"/>
            </a:endParaRPr>
          </a:p>
          <a:p>
            <a:pPr indent="0" lvl="0" marL="0" rtl="0" algn="l">
              <a:spcBef>
                <a:spcPts val="0"/>
              </a:spcBef>
              <a:spcAft>
                <a:spcPts val="0"/>
              </a:spcAft>
              <a:buNone/>
            </a:pPr>
            <a:r>
              <a:rPr lang="es-419" sz="1200">
                <a:solidFill>
                  <a:schemeClr val="accent3"/>
                </a:solidFill>
                <a:latin typeface="Open Sans"/>
                <a:ea typeface="Open Sans"/>
                <a:cs typeface="Open Sans"/>
                <a:sym typeface="Open Sans"/>
              </a:rPr>
              <a:t>Final </a:t>
            </a:r>
            <a:r>
              <a:rPr lang="es-419" sz="1200">
                <a:latin typeface="Open Sans"/>
                <a:ea typeface="Open Sans"/>
                <a:cs typeface="Open Sans"/>
                <a:sym typeface="Open Sans"/>
              </a:rPr>
              <a:t>Validation Accuracy 0.054629</a:t>
            </a:r>
            <a:endParaRPr sz="1200">
              <a:latin typeface="Open Sans"/>
              <a:ea typeface="Open Sans"/>
              <a:cs typeface="Open Sans"/>
              <a:sym typeface="Open Sans"/>
            </a:endParaRPr>
          </a:p>
        </p:txBody>
      </p:sp>
      <p:sp>
        <p:nvSpPr>
          <p:cNvPr id="121" name="Google Shape;121;p20"/>
          <p:cNvSpPr txBox="1"/>
          <p:nvPr/>
        </p:nvSpPr>
        <p:spPr>
          <a:xfrm>
            <a:off x="4431088" y="4312150"/>
            <a:ext cx="394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chemeClr val="accent3"/>
                </a:solidFill>
                <a:latin typeface="Open Sans"/>
                <a:ea typeface="Open Sans"/>
                <a:cs typeface="Open Sans"/>
                <a:sym typeface="Open Sans"/>
              </a:rPr>
              <a:t>Final </a:t>
            </a:r>
            <a:r>
              <a:rPr lang="es-419" sz="1200">
                <a:latin typeface="Open Sans"/>
                <a:ea typeface="Open Sans"/>
                <a:cs typeface="Open Sans"/>
                <a:sym typeface="Open Sans"/>
              </a:rPr>
              <a:t>Training Loss 0.3312</a:t>
            </a:r>
            <a:endParaRPr sz="1200">
              <a:latin typeface="Open Sans"/>
              <a:ea typeface="Open Sans"/>
              <a:cs typeface="Open Sans"/>
              <a:sym typeface="Open Sans"/>
            </a:endParaRPr>
          </a:p>
          <a:p>
            <a:pPr indent="0" lvl="0" marL="0" rtl="0" algn="l">
              <a:spcBef>
                <a:spcPts val="0"/>
              </a:spcBef>
              <a:spcAft>
                <a:spcPts val="0"/>
              </a:spcAft>
              <a:buNone/>
            </a:pPr>
            <a:r>
              <a:rPr lang="es-419" sz="1200">
                <a:solidFill>
                  <a:schemeClr val="accent3"/>
                </a:solidFill>
                <a:latin typeface="Open Sans"/>
                <a:ea typeface="Open Sans"/>
                <a:cs typeface="Open Sans"/>
                <a:sym typeface="Open Sans"/>
              </a:rPr>
              <a:t>Final </a:t>
            </a:r>
            <a:r>
              <a:rPr lang="es-419" sz="1200">
                <a:latin typeface="Open Sans"/>
                <a:ea typeface="Open Sans"/>
                <a:cs typeface="Open Sans"/>
                <a:sym typeface="Open Sans"/>
              </a:rPr>
              <a:t>Validation Loss 173.6244</a:t>
            </a:r>
            <a:endParaRPr sz="12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Convolutional Recurrent Neural Network (CRNN) Model</a:t>
            </a:r>
            <a:endParaRPr/>
          </a:p>
        </p:txBody>
      </p:sp>
      <p:sp>
        <p:nvSpPr>
          <p:cNvPr id="127" name="Google Shape;127;p21"/>
          <p:cNvSpPr txBox="1"/>
          <p:nvPr>
            <p:ph idx="1" type="body"/>
          </p:nvPr>
        </p:nvSpPr>
        <p:spPr>
          <a:xfrm>
            <a:off x="307900" y="1084300"/>
            <a:ext cx="3753600" cy="37905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s-419"/>
              <a:t>Architecture:</a:t>
            </a:r>
            <a:endParaRPr/>
          </a:p>
          <a:p>
            <a:pPr indent="-308610" lvl="0" marL="457200" rtl="0" algn="l">
              <a:spcBef>
                <a:spcPts val="1200"/>
              </a:spcBef>
              <a:spcAft>
                <a:spcPts val="0"/>
              </a:spcAft>
              <a:buSzPct val="100000"/>
              <a:buChar char="-"/>
            </a:pPr>
            <a:r>
              <a:rPr lang="es-419"/>
              <a:t>4 convolutional layers</a:t>
            </a:r>
            <a:endParaRPr/>
          </a:p>
          <a:p>
            <a:pPr indent="-308610" lvl="0" marL="457200" rtl="0" algn="l">
              <a:spcBef>
                <a:spcPts val="0"/>
              </a:spcBef>
              <a:spcAft>
                <a:spcPts val="0"/>
              </a:spcAft>
              <a:buSzPct val="100000"/>
              <a:buChar char="-"/>
            </a:pPr>
            <a:r>
              <a:rPr lang="es-419"/>
              <a:t>3 max pooling layers</a:t>
            </a:r>
            <a:endParaRPr/>
          </a:p>
          <a:p>
            <a:pPr indent="-308610" lvl="0" marL="457200" rtl="0" algn="l">
              <a:spcBef>
                <a:spcPts val="0"/>
              </a:spcBef>
              <a:spcAft>
                <a:spcPts val="0"/>
              </a:spcAft>
              <a:buSzPct val="100000"/>
              <a:buChar char="-"/>
            </a:pPr>
            <a:r>
              <a:rPr lang="es-419"/>
              <a:t>ReLU activation function and batch normalization applied after convolutional layers</a:t>
            </a:r>
            <a:endParaRPr/>
          </a:p>
          <a:p>
            <a:pPr indent="-308610" lvl="0" marL="457200" rtl="0" algn="l">
              <a:spcBef>
                <a:spcPts val="0"/>
              </a:spcBef>
              <a:spcAft>
                <a:spcPts val="0"/>
              </a:spcAft>
              <a:buSzPct val="100000"/>
              <a:buChar char="-"/>
            </a:pPr>
            <a:r>
              <a:rPr lang="es-419"/>
              <a:t>3 bidirectional Long Short-Term Memory (LSTM) layers</a:t>
            </a:r>
            <a:endParaRPr/>
          </a:p>
          <a:p>
            <a:pPr indent="-308610" lvl="0" marL="457200" rtl="0" algn="l">
              <a:spcBef>
                <a:spcPts val="0"/>
              </a:spcBef>
              <a:spcAft>
                <a:spcPts val="0"/>
              </a:spcAft>
              <a:buSzPct val="100000"/>
              <a:buChar char="-"/>
            </a:pPr>
            <a:r>
              <a:rPr lang="es-419"/>
              <a:t>1 fully connected layer for classification</a:t>
            </a:r>
            <a:endParaRPr/>
          </a:p>
          <a:p>
            <a:pPr indent="0" lvl="0" marL="0" rtl="0" algn="l">
              <a:spcBef>
                <a:spcPts val="1200"/>
              </a:spcBef>
              <a:spcAft>
                <a:spcPts val="0"/>
              </a:spcAft>
              <a:buNone/>
            </a:pPr>
            <a:r>
              <a:rPr lang="es-419"/>
              <a:t>Training:</a:t>
            </a:r>
            <a:endParaRPr/>
          </a:p>
          <a:p>
            <a:pPr indent="-308610" lvl="0" marL="457200" rtl="0" algn="l">
              <a:spcBef>
                <a:spcPts val="1200"/>
              </a:spcBef>
              <a:spcAft>
                <a:spcPts val="0"/>
              </a:spcAft>
              <a:buSzPct val="100000"/>
              <a:buChar char="-"/>
            </a:pPr>
            <a:r>
              <a:rPr lang="es-419"/>
              <a:t>Logarithmic Softmax applied to output</a:t>
            </a:r>
            <a:endParaRPr/>
          </a:p>
          <a:p>
            <a:pPr indent="-308610" lvl="0" marL="457200" rtl="0" algn="l">
              <a:spcBef>
                <a:spcPts val="0"/>
              </a:spcBef>
              <a:spcAft>
                <a:spcPts val="0"/>
              </a:spcAft>
              <a:buSzPct val="100000"/>
              <a:buChar char="-"/>
            </a:pPr>
            <a:r>
              <a:rPr lang="es-419"/>
              <a:t>Connectionist Temporal Classification (CTC)</a:t>
            </a:r>
            <a:r>
              <a:rPr lang="es-419"/>
              <a:t> Loss function</a:t>
            </a:r>
            <a:endParaRPr/>
          </a:p>
          <a:p>
            <a:pPr indent="-308610" lvl="0" marL="457200" rtl="0" algn="l">
              <a:spcBef>
                <a:spcPts val="0"/>
              </a:spcBef>
              <a:spcAft>
                <a:spcPts val="0"/>
              </a:spcAft>
              <a:buSzPct val="100000"/>
              <a:buChar char="-"/>
            </a:pPr>
            <a:r>
              <a:rPr lang="es-419"/>
              <a:t>Adam Optimizer</a:t>
            </a:r>
            <a:endParaRPr/>
          </a:p>
        </p:txBody>
      </p:sp>
      <p:pic>
        <p:nvPicPr>
          <p:cNvPr id="128" name="Google Shape;128;p21"/>
          <p:cNvPicPr preferRelativeResize="0"/>
          <p:nvPr/>
        </p:nvPicPr>
        <p:blipFill rotWithShape="1">
          <a:blip r:embed="rId3">
            <a:alphaModFix/>
          </a:blip>
          <a:srcRect b="18682" l="1830" r="1820" t="3180"/>
          <a:stretch/>
        </p:blipFill>
        <p:spPr>
          <a:xfrm>
            <a:off x="4176400" y="1358300"/>
            <a:ext cx="4857397" cy="3043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000000"/>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