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3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ec0f4c5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ec0f4c5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c0f4c55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ec0f4c55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c0f4c55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ec0f4c55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were our results. As you can see, the model obtained a 6.25% accuracy on this image.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4" name="Google Shape;114;p26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15" name="Google Shape;115;p2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2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" name="Google Shape;117;p26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18" name="Google Shape;118;p2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0" name="Google Shape;120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1" name="Google Shape;121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3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33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5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on New Data</a:t>
            </a:r>
            <a:endParaRPr/>
          </a:p>
        </p:txBody>
      </p:sp>
      <p:sp>
        <p:nvSpPr>
          <p:cNvPr id="169" name="Google Shape;169;p37"/>
          <p:cNvSpPr txBox="1"/>
          <p:nvPr>
            <p:ph idx="1" type="body"/>
          </p:nvPr>
        </p:nvSpPr>
        <p:spPr>
          <a:xfrm>
            <a:off x="311700" y="1266325"/>
            <a:ext cx="85206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our model on staffs from songs released after the PrIMuS dataset was created</a:t>
            </a:r>
            <a:endParaRPr/>
          </a:p>
        </p:txBody>
      </p:sp>
      <p:sp>
        <p:nvSpPr>
          <p:cNvPr id="170" name="Google Shape;170;p37"/>
          <p:cNvSpPr txBox="1"/>
          <p:nvPr>
            <p:ph idx="1" type="body"/>
          </p:nvPr>
        </p:nvSpPr>
        <p:spPr>
          <a:xfrm>
            <a:off x="311700" y="2137650"/>
            <a:ext cx="85206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Song #1: I Don’t Care - Ed Sheeran &amp; Justin Bieber (2019)</a:t>
            </a:r>
            <a:endParaRPr b="1"/>
          </a:p>
        </p:txBody>
      </p:sp>
      <p:pic>
        <p:nvPicPr>
          <p:cNvPr id="171" name="Google Shape;171;p37"/>
          <p:cNvPicPr preferRelativeResize="0"/>
          <p:nvPr/>
        </p:nvPicPr>
        <p:blipFill rotWithShape="1">
          <a:blip r:embed="rId3">
            <a:alphaModFix/>
          </a:blip>
          <a:srcRect b="0" l="0" r="0" t="22570"/>
          <a:stretch/>
        </p:blipFill>
        <p:spPr>
          <a:xfrm>
            <a:off x="1413888" y="2711550"/>
            <a:ext cx="6316225" cy="11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250" y="3903800"/>
            <a:ext cx="4595500" cy="3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453900" y="4206400"/>
            <a:ext cx="82362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Actual notes: [‘Ab4’, ‘Gb4’, ‘Gb4’, ‘Ab4’, ‘Ab4’, ‘Gb4’, ‘Gb4’, ‘Gb4’, ‘Gb4’, ‘Gb4’, ‘Ab4’, ‘Ab4’, ‘Gb4’, ‘Gb4’, ‘Ab4’, ‘Ab4’, ‘Gb4’, ‘Bb4’ ]</a:t>
            </a:r>
            <a:endParaRPr/>
          </a:p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3714463" y="4480825"/>
            <a:ext cx="17151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Accuracy: 0%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on New Data</a:t>
            </a:r>
            <a:endParaRPr/>
          </a:p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311725" y="1349200"/>
            <a:ext cx="85206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Song #</a:t>
            </a:r>
            <a:r>
              <a:rPr b="1" lang="en"/>
              <a:t>2</a:t>
            </a:r>
            <a:r>
              <a:rPr b="1" lang="en"/>
              <a:t>: Blinding Lights - The Weeknd (2019)</a:t>
            </a:r>
            <a:endParaRPr b="1"/>
          </a:p>
        </p:txBody>
      </p:sp>
      <p:sp>
        <p:nvSpPr>
          <p:cNvPr id="181" name="Google Shape;181;p38"/>
          <p:cNvSpPr txBox="1"/>
          <p:nvPr>
            <p:ph idx="1" type="body"/>
          </p:nvPr>
        </p:nvSpPr>
        <p:spPr>
          <a:xfrm>
            <a:off x="1448700" y="4130200"/>
            <a:ext cx="58146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Actual notes: [‘F5’, ‘F5’, ‘Eb5’, ‘F5’, ‘G5’, ‘C5’, ‘C5’, ‘Eb5’ ]</a:t>
            </a:r>
            <a:endParaRPr/>
          </a:p>
        </p:txBody>
      </p:sp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3714463" y="4480825"/>
            <a:ext cx="17151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Accuracy: 0%</a:t>
            </a:r>
            <a:endParaRPr/>
          </a:p>
        </p:txBody>
      </p:sp>
      <p:pic>
        <p:nvPicPr>
          <p:cNvPr id="183" name="Google Shape;183;p38"/>
          <p:cNvPicPr preferRelativeResize="0"/>
          <p:nvPr/>
        </p:nvPicPr>
        <p:blipFill rotWithShape="1">
          <a:blip r:embed="rId3">
            <a:alphaModFix/>
          </a:blip>
          <a:srcRect b="0" l="0" r="12625" t="12249"/>
          <a:stretch/>
        </p:blipFill>
        <p:spPr>
          <a:xfrm>
            <a:off x="2368363" y="2007587"/>
            <a:ext cx="4407318" cy="164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8"/>
          <p:cNvPicPr preferRelativeResize="0"/>
          <p:nvPr/>
        </p:nvPicPr>
        <p:blipFill rotWithShape="1">
          <a:blip r:embed="rId4">
            <a:alphaModFix/>
          </a:blip>
          <a:srcRect b="85519" l="0" r="0" t="0"/>
          <a:stretch/>
        </p:blipFill>
        <p:spPr>
          <a:xfrm>
            <a:off x="1782939" y="3737539"/>
            <a:ext cx="5578122" cy="30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on New Data</a:t>
            </a:r>
            <a:endParaRPr/>
          </a:p>
        </p:txBody>
      </p:sp>
      <p:sp>
        <p:nvSpPr>
          <p:cNvPr id="190" name="Google Shape;190;p39"/>
          <p:cNvSpPr txBox="1"/>
          <p:nvPr>
            <p:ph idx="1" type="body"/>
          </p:nvPr>
        </p:nvSpPr>
        <p:spPr>
          <a:xfrm>
            <a:off x="311700" y="1502975"/>
            <a:ext cx="85206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Song #</a:t>
            </a:r>
            <a:r>
              <a:rPr b="1" lang="en"/>
              <a:t>3</a:t>
            </a:r>
            <a:r>
              <a:rPr b="1" lang="en"/>
              <a:t>: Someone You Loved - Lewis Capaldi (2019)</a:t>
            </a:r>
            <a:endParaRPr b="1"/>
          </a:p>
        </p:txBody>
      </p:sp>
      <p:sp>
        <p:nvSpPr>
          <p:cNvPr id="191" name="Google Shape;191;p39"/>
          <p:cNvSpPr txBox="1"/>
          <p:nvPr>
            <p:ph idx="1" type="body"/>
          </p:nvPr>
        </p:nvSpPr>
        <p:spPr>
          <a:xfrm>
            <a:off x="773850" y="3728575"/>
            <a:ext cx="75963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Actual notes: [‘F5’, ‘Ab4’, ‘F5’, ‘Ab4’, </a:t>
            </a:r>
            <a:r>
              <a:rPr lang="en">
                <a:highlight>
                  <a:schemeClr val="dk1"/>
                </a:highlight>
              </a:rPr>
              <a:t>‘F5’</a:t>
            </a:r>
            <a:r>
              <a:rPr lang="en"/>
              <a:t>, ‘Ab4’, ‘F5’, ‘Ab4’, ‘C5’, ‘E4’, ‘C5’, ‘E4’, ‘C5’, ‘E4’, ‘C5’, ‘E4’]</a:t>
            </a:r>
            <a:endParaRPr/>
          </a:p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3664826" y="4260950"/>
            <a:ext cx="18144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Accuracy: 6.25%</a:t>
            </a:r>
            <a:endParaRPr/>
          </a:p>
        </p:txBody>
      </p:sp>
      <p:pic>
        <p:nvPicPr>
          <p:cNvPr id="193" name="Google Shape;193;p39"/>
          <p:cNvPicPr preferRelativeResize="0"/>
          <p:nvPr/>
        </p:nvPicPr>
        <p:blipFill rotWithShape="1">
          <a:blip r:embed="rId3">
            <a:alphaModFix/>
          </a:blip>
          <a:srcRect b="0" l="0" r="36888" t="21856"/>
          <a:stretch/>
        </p:blipFill>
        <p:spPr>
          <a:xfrm>
            <a:off x="1360738" y="2055728"/>
            <a:ext cx="6422520" cy="12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9"/>
          <p:cNvPicPr preferRelativeResize="0"/>
          <p:nvPr/>
        </p:nvPicPr>
        <p:blipFill rotWithShape="1">
          <a:blip r:embed="rId3">
            <a:alphaModFix/>
          </a:blip>
          <a:srcRect b="79497" l="0" r="852" t="0"/>
          <a:stretch/>
        </p:blipFill>
        <p:spPr>
          <a:xfrm>
            <a:off x="878248" y="3411351"/>
            <a:ext cx="7089749" cy="2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9"/>
          <p:cNvSpPr/>
          <p:nvPr/>
        </p:nvSpPr>
        <p:spPr>
          <a:xfrm>
            <a:off x="4824300" y="3373888"/>
            <a:ext cx="342900" cy="259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000000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