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32"/>
  </p:notesMasterIdLst>
  <p:handoutMasterIdLst>
    <p:handoutMasterId r:id="rId33"/>
  </p:handoutMasterIdLst>
  <p:sldIdLst>
    <p:sldId id="256" r:id="rId3"/>
    <p:sldId id="634" r:id="rId4"/>
    <p:sldId id="566" r:id="rId5"/>
    <p:sldId id="567" r:id="rId6"/>
    <p:sldId id="569" r:id="rId7"/>
    <p:sldId id="581" r:id="rId8"/>
    <p:sldId id="620" r:id="rId9"/>
    <p:sldId id="570" r:id="rId10"/>
    <p:sldId id="635" r:id="rId11"/>
    <p:sldId id="571" r:id="rId12"/>
    <p:sldId id="583" r:id="rId13"/>
    <p:sldId id="572" r:id="rId14"/>
    <p:sldId id="573" r:id="rId15"/>
    <p:sldId id="575" r:id="rId16"/>
    <p:sldId id="576" r:id="rId17"/>
    <p:sldId id="592" r:id="rId18"/>
    <p:sldId id="577" r:id="rId19"/>
    <p:sldId id="594" r:id="rId20"/>
    <p:sldId id="597" r:id="rId21"/>
    <p:sldId id="599" r:id="rId22"/>
    <p:sldId id="602" r:id="rId23"/>
    <p:sldId id="604" r:id="rId24"/>
    <p:sldId id="607" r:id="rId25"/>
    <p:sldId id="578" r:id="rId26"/>
    <p:sldId id="609" r:id="rId27"/>
    <p:sldId id="610" r:id="rId28"/>
    <p:sldId id="611" r:id="rId29"/>
    <p:sldId id="612" r:id="rId30"/>
    <p:sldId id="417" r:id="rId31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5"/>
    <a:srgbClr val="B1B6BB"/>
    <a:srgbClr val="50C6DD"/>
    <a:srgbClr val="FFF7D0"/>
    <a:srgbClr val="6F777F"/>
    <a:srgbClr val="90979E"/>
    <a:srgbClr val="565657"/>
    <a:srgbClr val="81A8C9"/>
    <a:srgbClr val="09D3AC"/>
    <a:srgbClr val="00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992" autoAdjust="0"/>
  </p:normalViewPr>
  <p:slideViewPr>
    <p:cSldViewPr showGuides="1">
      <p:cViewPr varScale="1">
        <p:scale>
          <a:sx n="80" d="100"/>
          <a:sy n="80" d="100"/>
        </p:scale>
        <p:origin x="12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26/12/2024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26/12/2024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 { Text, View,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StyleSheet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from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'react-native'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nl-B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 </a:t>
            </a:r>
            <a:r>
              <a:rPr lang="nl-B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function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Index() {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nl-B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&lt;View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styles.container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&lt;Text style={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styles.text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}&gt;Home screen&lt;/Text&gt;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&lt;/View&gt;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);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nl-B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BE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styles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StyleSheet.create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container: {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flex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1,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backgroundColor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nl-BE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'#555555'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alignItems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nl-BE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'center'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justifyContent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nl-BE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'center'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lvl="0"/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</a:p>
          <a:p>
            <a:pPr lvl="0"/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l-BE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nl-BE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'#</a:t>
            </a:r>
            <a:r>
              <a:rPr lang="nl-BE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fff</a:t>
            </a:r>
            <a:r>
              <a:rPr lang="nl-BE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r>
              <a:rPr lang="nl-B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435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bigbutton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'#841584'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nl-B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sz="12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textbutton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nl-B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14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handleOnPress</a:t>
            </a:r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let i = 0;</a:t>
            </a:r>
          </a:p>
          <a:p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sz="12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(let k = 0; k &lt; 10; k++) {</a:t>
            </a:r>
          </a:p>
          <a:p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i = i + 1;</a:t>
            </a:r>
          </a:p>
          <a:p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alert(i);</a:t>
            </a:r>
          </a:p>
          <a:p>
            <a:r>
              <a:rPr lang="nl-BE" sz="12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119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744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531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5573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078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610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5816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0152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3518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35141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733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08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1718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8464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904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13246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83436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544703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336375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49694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2837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8573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8688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5706380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00362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971257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846609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722419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614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89809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1978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1314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48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88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78803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011373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531641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7266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53618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8712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360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586964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575824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8440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16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254032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725242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78744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76802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649072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89201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2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169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39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774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59250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2964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 NATIVE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1: UI Design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41F020B-1421-D4A7-C655-77A40031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World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CA3287-364E-5A8A-5E41-74F2FB386E5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2AF3A7B-8E67-D7F5-ACD0-FF4B7E5C95D7}"/>
              </a:ext>
            </a:extLst>
          </p:cNvPr>
          <p:cNvSpPr txBox="1"/>
          <p:nvPr/>
        </p:nvSpPr>
        <p:spPr>
          <a:xfrm>
            <a:off x="2351584" y="1499931"/>
            <a:ext cx="6102626" cy="397031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View,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-native'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Index() {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&lt;View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</a:t>
            </a:r>
            <a:r>
              <a:rPr lang="nl-BE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 screen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&lt;/View&gt;</a:t>
            </a:r>
            <a:endParaRPr lang="nl-BE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StyleSheet.create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container: {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'#555555'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nl-BE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nl-BE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nl-BE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1A463C-86F5-5A96-BAD0-E95D8389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2" y="1325090"/>
            <a:ext cx="26674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D1CF6F-FB1F-44F3-5332-BF72E39A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4F7C44-B43C-003E-9BB8-757DE4886BE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4173BFF-A4AF-12E7-7EFB-237D0D42E3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folder </a:t>
            </a:r>
            <a:r>
              <a:rPr lang="nl-BE" i="1" dirty="0">
                <a:solidFill>
                  <a:srgbClr val="00A9E5"/>
                </a:solidFill>
              </a:rPr>
              <a:t>images</a:t>
            </a:r>
          </a:p>
          <a:p>
            <a:endParaRPr lang="nl-BE" dirty="0"/>
          </a:p>
          <a:p>
            <a:r>
              <a:rPr lang="nl-BE" dirty="0"/>
              <a:t>Copy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i="1" dirty="0" err="1">
                <a:solidFill>
                  <a:schemeClr val="accent1"/>
                </a:solidFill>
              </a:rPr>
              <a:t>components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i="1" dirty="0"/>
              <a:t>Resources</a:t>
            </a:r>
            <a:endParaRPr lang="nl-BE" i="1" dirty="0">
              <a:solidFill>
                <a:schemeClr val="accent1"/>
              </a:solidFill>
            </a:endParaRPr>
          </a:p>
          <a:p>
            <a:r>
              <a:rPr lang="nl-BE" dirty="0"/>
              <a:t>Copy </a:t>
            </a:r>
            <a:r>
              <a:rPr lang="nl-BE" i="1" dirty="0">
                <a:solidFill>
                  <a:schemeClr val="accent1"/>
                </a:solidFill>
              </a:rPr>
              <a:t>react-logo.png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i="1" dirty="0"/>
              <a:t>Resources</a:t>
            </a:r>
            <a:endParaRPr lang="nl-BE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4CBA17-5FEF-1F36-EAEE-0C8A6E1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LotsOfStyles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CFEFE7-CAA7-9C89-6510-E1423A5C327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4D4303E-45FF-403B-3A86-5E0B851847E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028336" cy="4716463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6">
                    <a:lumMod val="10000"/>
                  </a:schemeClr>
                </a:solidFill>
              </a:rPr>
              <a:t>View</a:t>
            </a:r>
          </a:p>
          <a:p>
            <a:pPr lvl="1"/>
            <a:r>
              <a:rPr lang="en-US" sz="2400" i="1" dirty="0">
                <a:solidFill>
                  <a:srgbClr val="00A9E5"/>
                </a:solidFill>
              </a:rPr>
              <a:t>Fundamental component </a:t>
            </a:r>
            <a:r>
              <a:rPr lang="en-US" sz="2400" dirty="0"/>
              <a:t>of React Native for building a user interface.</a:t>
            </a:r>
          </a:p>
          <a:p>
            <a:pPr lvl="1"/>
            <a:r>
              <a:rPr lang="en-US" sz="2400" dirty="0"/>
              <a:t>It is a container that supports </a:t>
            </a:r>
            <a:r>
              <a:rPr lang="en-US" sz="2400" i="1" dirty="0">
                <a:solidFill>
                  <a:srgbClr val="00A9E5"/>
                </a:solidFill>
              </a:rPr>
              <a:t>layout</a:t>
            </a:r>
            <a:r>
              <a:rPr lang="en-US" sz="2400" dirty="0"/>
              <a:t> with flexbox, style, touch handling, and accessibility controls.</a:t>
            </a:r>
          </a:p>
          <a:p>
            <a:pPr lvl="1"/>
            <a:r>
              <a:rPr lang="en-US" sz="2400" dirty="0"/>
              <a:t>It </a:t>
            </a:r>
            <a:r>
              <a:rPr lang="en-US" sz="2400" i="1" dirty="0">
                <a:solidFill>
                  <a:srgbClr val="00A9E5"/>
                </a:solidFill>
              </a:rPr>
              <a:t>maps directly to the native view </a:t>
            </a:r>
            <a:r>
              <a:rPr lang="en-US" sz="2400" dirty="0"/>
              <a:t>similar to whatever platform on React Native app is running on.</a:t>
            </a:r>
          </a:p>
          <a:p>
            <a:pPr lvl="1"/>
            <a:r>
              <a:rPr lang="en-US" sz="2400" dirty="0"/>
              <a:t>Views can be </a:t>
            </a:r>
            <a:r>
              <a:rPr lang="en-US" sz="2400" i="1" dirty="0">
                <a:solidFill>
                  <a:srgbClr val="C00000"/>
                </a:solidFill>
              </a:rPr>
              <a:t>nested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/>
              <a:t>Text</a:t>
            </a:r>
          </a:p>
          <a:p>
            <a:pPr lvl="1"/>
            <a:r>
              <a:rPr lang="en-US" sz="2400" dirty="0"/>
              <a:t>A React component for </a:t>
            </a:r>
            <a:r>
              <a:rPr lang="en-US" sz="2400" i="1" dirty="0">
                <a:solidFill>
                  <a:srgbClr val="00A9E5"/>
                </a:solidFill>
              </a:rPr>
              <a:t>displaying</a:t>
            </a:r>
            <a:r>
              <a:rPr lang="en-US" sz="2400" dirty="0"/>
              <a:t> text.</a:t>
            </a: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FB2A30-EA39-12B5-4CCF-D5D09818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96" y="1827006"/>
            <a:ext cx="30196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6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7B4DA80-09D1-F3E1-466F-75A9ED55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Style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7F8A06-7111-6606-6A0B-DA92681FECD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D9850EE-93AC-CA65-B161-6D1F1B6377E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style is a plain old JavaScript object.</a:t>
            </a:r>
          </a:p>
          <a:p>
            <a:r>
              <a:rPr lang="en-US" sz="2600" dirty="0"/>
              <a:t>Style names and values like in CSS, except names are </a:t>
            </a:r>
            <a:r>
              <a:rPr lang="en-US" sz="2600" i="1" dirty="0">
                <a:solidFill>
                  <a:srgbClr val="00A9E5"/>
                </a:solidFill>
              </a:rPr>
              <a:t>camel casing</a:t>
            </a:r>
            <a:r>
              <a:rPr lang="en-US" sz="2600" dirty="0"/>
              <a:t>, e.g. </a:t>
            </a:r>
            <a:r>
              <a:rPr lang="en-US" sz="2600" i="1" dirty="0" err="1">
                <a:solidFill>
                  <a:srgbClr val="00A9E5"/>
                </a:solidFill>
              </a:rPr>
              <a:t>backgroundColor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</a:t>
            </a:r>
            <a:r>
              <a:rPr lang="en-US" sz="2600" dirty="0"/>
              <a:t> background-color (exact the same way as in React)</a:t>
            </a:r>
          </a:p>
          <a:p>
            <a:r>
              <a:rPr lang="en-US" sz="2600" dirty="0"/>
              <a:t>Last style in the </a:t>
            </a:r>
            <a:r>
              <a:rPr lang="en-US" sz="2600" i="1" dirty="0">
                <a:solidFill>
                  <a:srgbClr val="00A9E5"/>
                </a:solidFill>
              </a:rPr>
              <a:t>array</a:t>
            </a:r>
            <a:r>
              <a:rPr lang="en-US" sz="2600" dirty="0"/>
              <a:t> has precedence, so you can use this to inherit styles</a:t>
            </a:r>
          </a:p>
          <a:p>
            <a:endParaRPr lang="en-US" sz="2600" dirty="0"/>
          </a:p>
          <a:p>
            <a:r>
              <a:rPr lang="en-US" sz="2600" dirty="0"/>
              <a:t>Can be </a:t>
            </a:r>
            <a:r>
              <a:rPr lang="en-US" sz="2600" i="1" dirty="0">
                <a:solidFill>
                  <a:srgbClr val="00A9E5"/>
                </a:solidFill>
              </a:rPr>
              <a:t>inline</a:t>
            </a:r>
            <a:r>
              <a:rPr lang="en-US" sz="2600" dirty="0"/>
              <a:t>, but it is often cleaner to use </a:t>
            </a:r>
            <a:r>
              <a:rPr lang="en-US" sz="2600" i="1" dirty="0" err="1">
                <a:solidFill>
                  <a:srgbClr val="00A9E5"/>
                </a:solidFill>
              </a:rPr>
              <a:t>StyleSheet.create</a:t>
            </a:r>
            <a:r>
              <a:rPr lang="en-US" sz="2600" i="1" dirty="0">
                <a:solidFill>
                  <a:srgbClr val="00A9E5"/>
                </a:solidFill>
              </a:rPr>
              <a:t>() </a:t>
            </a:r>
            <a:r>
              <a:rPr lang="en-US" sz="2600" dirty="0"/>
              <a:t>to define several styles in one place.</a:t>
            </a:r>
          </a:p>
          <a:p>
            <a:endParaRPr lang="nl-BE" sz="2600" dirty="0"/>
          </a:p>
        </p:txBody>
      </p:sp>
    </p:spTree>
    <p:extLst>
      <p:ext uri="{BB962C8B-B14F-4D97-AF65-F5344CB8AC3E}">
        <p14:creationId xmlns:p14="http://schemas.microsoft.com/office/powerpoint/2010/main" val="291196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43C752-7A2E-5BCF-5080-720F5D66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Dimensions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DDF5CD-0EAD-BE61-B1BF-7CD83ABD388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2F535B1-DA73-6F01-B7D5-B994B67CB81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244360" cy="4716463"/>
          </a:xfrm>
        </p:spPr>
        <p:txBody>
          <a:bodyPr>
            <a:normAutofit/>
          </a:bodyPr>
          <a:lstStyle/>
          <a:p>
            <a:r>
              <a:rPr lang="en-US" sz="2800" dirty="0"/>
              <a:t>Set the dimensions of a component is by adding a fixed </a:t>
            </a:r>
            <a:r>
              <a:rPr lang="en-US" sz="2800" i="1" dirty="0">
                <a:solidFill>
                  <a:srgbClr val="00A9E5"/>
                </a:solidFill>
              </a:rPr>
              <a:t>width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A9E5"/>
                </a:solidFill>
              </a:rPr>
              <a:t>height</a:t>
            </a:r>
            <a:r>
              <a:rPr lang="en-US" sz="2800" dirty="0"/>
              <a:t>.</a:t>
            </a:r>
          </a:p>
          <a:p>
            <a:r>
              <a:rPr lang="en-US" sz="2800" dirty="0"/>
              <a:t>All dimensions in React Native are </a:t>
            </a:r>
            <a:r>
              <a:rPr lang="en-US" sz="2800" i="1" dirty="0">
                <a:solidFill>
                  <a:srgbClr val="00A9E5"/>
                </a:solidFill>
              </a:rPr>
              <a:t>unitless</a:t>
            </a:r>
            <a:r>
              <a:rPr lang="en-US" sz="2800" dirty="0"/>
              <a:t>, and represent </a:t>
            </a:r>
            <a:r>
              <a:rPr lang="en-US" sz="2800" i="1" dirty="0">
                <a:solidFill>
                  <a:srgbClr val="00A9E5"/>
                </a:solidFill>
              </a:rPr>
              <a:t>density-independent pixels</a:t>
            </a:r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1DCE133-AA92-4C87-1140-3CEBC674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08" y="1657954"/>
            <a:ext cx="26674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28B2C7-A313-8DB8-61A1-81F980C9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Flex</a:t>
            </a:r>
            <a:r>
              <a:rPr lang="nl-BE" dirty="0"/>
              <a:t> </a:t>
            </a:r>
            <a:r>
              <a:rPr lang="nl-BE" dirty="0" err="1"/>
              <a:t>Dimensions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63AD9F-F336-AE74-6C05-8E21E071DE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D756CF-4E18-77C4-8B02-FB1AA21215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244360" cy="4716463"/>
          </a:xfrm>
        </p:spPr>
        <p:txBody>
          <a:bodyPr>
            <a:normAutofit/>
          </a:bodyPr>
          <a:lstStyle/>
          <a:p>
            <a:r>
              <a:rPr lang="en-US" sz="2600" dirty="0"/>
              <a:t>Expand and shrink </a:t>
            </a:r>
            <a:r>
              <a:rPr lang="en-US" sz="2600" i="1" dirty="0">
                <a:solidFill>
                  <a:srgbClr val="00A9E5"/>
                </a:solidFill>
              </a:rPr>
              <a:t>dynamically</a:t>
            </a:r>
            <a:r>
              <a:rPr lang="en-US" sz="2600" dirty="0"/>
              <a:t> based on available space.</a:t>
            </a:r>
          </a:p>
          <a:p>
            <a:r>
              <a:rPr lang="en-US" sz="2600" dirty="0"/>
              <a:t>One child with {flex: 1} fills </a:t>
            </a:r>
            <a:r>
              <a:rPr lang="en-US" sz="2600" i="1" dirty="0">
                <a:solidFill>
                  <a:srgbClr val="00A9E5"/>
                </a:solidFill>
              </a:rPr>
              <a:t>all available space.</a:t>
            </a:r>
          </a:p>
          <a:p>
            <a:r>
              <a:rPr lang="en-US" sz="2600" dirty="0"/>
              <a:t>The larger the flex given, </a:t>
            </a:r>
            <a:r>
              <a:rPr lang="en-US" sz="2600" i="1" dirty="0">
                <a:solidFill>
                  <a:srgbClr val="00A9E5"/>
                </a:solidFill>
              </a:rPr>
              <a:t>the higher the ratio</a:t>
            </a:r>
            <a:r>
              <a:rPr lang="en-US" sz="2600" dirty="0"/>
              <a:t> of space a component will take compared to its </a:t>
            </a:r>
            <a:r>
              <a:rPr lang="en-US" sz="2600" i="1" dirty="0">
                <a:solidFill>
                  <a:srgbClr val="00A9E5"/>
                </a:solidFill>
              </a:rPr>
              <a:t>siblings</a:t>
            </a:r>
            <a:r>
              <a:rPr lang="en-US" sz="2600" dirty="0"/>
              <a:t>.</a:t>
            </a:r>
          </a:p>
          <a:p>
            <a:r>
              <a:rPr lang="en-US" sz="2600" dirty="0"/>
              <a:t>If a parent does not have either a fixed width and height or flex, the parent will have </a:t>
            </a:r>
            <a:r>
              <a:rPr lang="en-US" sz="2600" i="1" dirty="0">
                <a:solidFill>
                  <a:srgbClr val="00A9E5"/>
                </a:solidFill>
              </a:rPr>
              <a:t>dimensions of 0 </a:t>
            </a:r>
            <a:r>
              <a:rPr lang="en-US" sz="2600" dirty="0"/>
              <a:t>and the flex children will not be visible.</a:t>
            </a:r>
            <a:endParaRPr lang="nl-BE" sz="26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AA9CAF6-E2C4-6F31-1E4F-C7E29A8D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08" y="1700808"/>
            <a:ext cx="26674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CE3E4D-C001-3CAA-127B-7C8B8077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PercentageDimensions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21E8DB-B6A6-3CB8-A240-C1962F7A687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1F3AAB-ADEE-D45C-A2AA-4B2FDF80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787991"/>
            <a:ext cx="2667454" cy="432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762395-2EAA-245B-F1F5-F1C208D4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56" y="1771863"/>
            <a:ext cx="3019666" cy="4320000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296F3208-EE00-DF5B-7D73-A675F0D6A2FD}"/>
              </a:ext>
            </a:extLst>
          </p:cNvPr>
          <p:cNvSpPr/>
          <p:nvPr/>
        </p:nvSpPr>
        <p:spPr>
          <a:xfrm>
            <a:off x="5253779" y="3479939"/>
            <a:ext cx="1080120" cy="93610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24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26A221E-F810-E060-2203-36D27316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FlexBox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4EC70A-37C4-FF25-FE5B-EF84F79B62B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F72F30F-940B-248A-082F-69D03FE802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6785" y="1424211"/>
            <a:ext cx="11160127" cy="4716463"/>
          </a:xfrm>
        </p:spPr>
        <p:txBody>
          <a:bodyPr>
            <a:normAutofit/>
          </a:bodyPr>
          <a:lstStyle/>
          <a:p>
            <a:r>
              <a:rPr lang="en-US" sz="2400" dirty="0"/>
              <a:t>React Native Flexbox is an algorithm to specify the layout of component's children.</a:t>
            </a:r>
          </a:p>
          <a:p>
            <a:r>
              <a:rPr lang="en-US" sz="2400" dirty="0"/>
              <a:t>It provides a consistent layout on </a:t>
            </a:r>
            <a:r>
              <a:rPr lang="en-US" sz="2400" i="1" dirty="0">
                <a:solidFill>
                  <a:srgbClr val="00A9E5"/>
                </a:solidFill>
              </a:rPr>
              <a:t>different screen sizes</a:t>
            </a:r>
            <a:r>
              <a:rPr lang="en-US" sz="2400" dirty="0"/>
              <a:t>.</a:t>
            </a:r>
            <a:endParaRPr lang="nl-BE" sz="24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0F6B41F-FB04-1ECE-C16D-92BFFCD6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996952"/>
            <a:ext cx="8524875" cy="2990850"/>
          </a:xfrm>
          <a:prstGeom prst="rect">
            <a:avLst/>
          </a:prstGeom>
          <a:ln>
            <a:solidFill>
              <a:srgbClr val="B1B6BB"/>
            </a:solidFill>
          </a:ln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0DC4846-4594-6112-4449-ECF1B5609965}"/>
              </a:ext>
            </a:extLst>
          </p:cNvPr>
          <p:cNvSpPr txBox="1"/>
          <p:nvPr/>
        </p:nvSpPr>
        <p:spPr>
          <a:xfrm>
            <a:off x="849104" y="4399411"/>
            <a:ext cx="117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BE" dirty="0"/>
              <a:t>first </a:t>
            </a:r>
            <a:r>
              <a:rPr lang="nl-BE" dirty="0" err="1"/>
              <a:t>axis</a:t>
            </a:r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612889A-8743-0DD5-700D-F800FBDF9E87}"/>
              </a:ext>
            </a:extLst>
          </p:cNvPr>
          <p:cNvSpPr txBox="1"/>
          <p:nvPr/>
        </p:nvSpPr>
        <p:spPr>
          <a:xfrm>
            <a:off x="462473" y="5359715"/>
            <a:ext cx="156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BE" dirty="0"/>
              <a:t>second </a:t>
            </a:r>
            <a:r>
              <a:rPr lang="nl-BE" dirty="0" err="1"/>
              <a:t>axis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671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5EA776-B5A0-B205-6D42-35E2042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FlexStyles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BBA02A-35E3-FA98-F916-4D83F1D1CBF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AA9B38E-F3CF-39E8-3A83-C45FE0AF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93" y="1628800"/>
            <a:ext cx="2667454" cy="4320000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EB8B491F-671E-4685-F39A-802D88F2507D}"/>
              </a:ext>
            </a:extLst>
          </p:cNvPr>
          <p:cNvSpPr/>
          <p:nvPr/>
        </p:nvSpPr>
        <p:spPr>
          <a:xfrm>
            <a:off x="3808221" y="3489271"/>
            <a:ext cx="1080120" cy="93610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FF916C-20A1-D9A8-DC1E-FCE2E791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89" y="1628800"/>
            <a:ext cx="3019666" cy="432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9A6BEB2-B925-1460-EC8B-96E40A28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1628800"/>
            <a:ext cx="30196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28B2C7-A313-8DB8-61A1-81F980C9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Buttons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63AD9F-F336-AE74-6C05-8E21E071DE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D756CF-4E18-77C4-8B02-FB1AA21215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388376" cy="4716463"/>
          </a:xfrm>
        </p:spPr>
        <p:txBody>
          <a:bodyPr>
            <a:normAutofit/>
          </a:bodyPr>
          <a:lstStyle/>
          <a:p>
            <a:r>
              <a:rPr lang="en-US" sz="2600" dirty="0"/>
              <a:t>A basic button component that should render nicely on any platform. Supports a </a:t>
            </a:r>
            <a:r>
              <a:rPr lang="en-US" sz="2600" i="1" dirty="0">
                <a:solidFill>
                  <a:srgbClr val="00A9E5"/>
                </a:solidFill>
              </a:rPr>
              <a:t>minimal level of customization</a:t>
            </a:r>
            <a:r>
              <a:rPr lang="en-US" sz="2600" dirty="0"/>
              <a:t>.</a:t>
            </a:r>
          </a:p>
          <a:p>
            <a:r>
              <a:rPr lang="en-US" sz="2600" dirty="0"/>
              <a:t>If this button doesn't look right for your app, you can build your own button using </a:t>
            </a:r>
            <a:r>
              <a:rPr lang="en-US" sz="2600" i="1" dirty="0" err="1">
                <a:solidFill>
                  <a:srgbClr val="00A9E5"/>
                </a:solidFill>
              </a:rPr>
              <a:t>TouchableOpacity</a:t>
            </a:r>
            <a:r>
              <a:rPr lang="en-US" sz="2600" dirty="0"/>
              <a:t> or </a:t>
            </a:r>
            <a:r>
              <a:rPr lang="en-US" sz="2600" i="1" dirty="0" err="1">
                <a:solidFill>
                  <a:srgbClr val="00A9E5"/>
                </a:solidFill>
              </a:rPr>
              <a:t>TouchableWithoutFeedback</a:t>
            </a:r>
            <a:r>
              <a:rPr lang="en-US" sz="2600" dirty="0"/>
              <a:t>.</a:t>
            </a:r>
          </a:p>
          <a:p>
            <a:r>
              <a:rPr lang="en-US" sz="2600" dirty="0"/>
              <a:t>Click event is </a:t>
            </a:r>
            <a:r>
              <a:rPr lang="en-US" sz="2600" i="1" dirty="0" err="1">
                <a:solidFill>
                  <a:srgbClr val="00A9E5"/>
                </a:solidFill>
              </a:rPr>
              <a:t>onPress</a:t>
            </a:r>
            <a:endParaRPr lang="en-US" sz="2600" i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2A944D-F01B-3FF1-ACEA-2A6680AE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08" y="1784553"/>
            <a:ext cx="26674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F4A3E6-52B4-40E1-9B8B-75548110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0AE109-551E-4A42-B56E-563F100A6F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0295F-48CD-49FC-897A-CCEC919B8070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9FA1277-781B-469A-A2F1-2BB0B578D2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BE" sz="1800" dirty="0" err="1"/>
              <a:t>What</a:t>
            </a:r>
            <a:r>
              <a:rPr lang="fr-BE" sz="1800" dirty="0"/>
              <a:t> </a:t>
            </a:r>
            <a:r>
              <a:rPr lang="fr-BE" sz="1800" dirty="0" err="1"/>
              <a:t>is</a:t>
            </a:r>
            <a:r>
              <a:rPr lang="fr-BE" sz="1800" dirty="0"/>
              <a:t> </a:t>
            </a:r>
            <a:r>
              <a:rPr lang="fr-BE" sz="1800" dirty="0" err="1"/>
              <a:t>React</a:t>
            </a:r>
            <a:r>
              <a:rPr lang="fr-BE" sz="1800" dirty="0"/>
              <a:t> Native?</a:t>
            </a:r>
          </a:p>
          <a:p>
            <a:pPr>
              <a:lnSpc>
                <a:spcPct val="120000"/>
              </a:lnSpc>
            </a:pPr>
            <a:r>
              <a:rPr lang="fr-BE" sz="1800" dirty="0" err="1"/>
              <a:t>What</a:t>
            </a:r>
            <a:r>
              <a:rPr lang="fr-BE" sz="1800" dirty="0"/>
              <a:t> </a:t>
            </a:r>
            <a:r>
              <a:rPr lang="fr-BE" sz="1800" dirty="0" err="1"/>
              <a:t>is</a:t>
            </a:r>
            <a:r>
              <a:rPr lang="fr-BE" sz="1800" dirty="0"/>
              <a:t> Expo?</a:t>
            </a:r>
          </a:p>
          <a:p>
            <a:pPr>
              <a:lnSpc>
                <a:spcPct val="120000"/>
              </a:lnSpc>
            </a:pPr>
            <a:endParaRPr lang="fr-BE" sz="1800" dirty="0"/>
          </a:p>
          <a:p>
            <a:pPr>
              <a:lnSpc>
                <a:spcPct val="120000"/>
              </a:lnSpc>
            </a:pPr>
            <a:r>
              <a:rPr lang="fr-BE" sz="1800" dirty="0"/>
              <a:t>Styles</a:t>
            </a:r>
          </a:p>
          <a:p>
            <a:pPr>
              <a:lnSpc>
                <a:spcPct val="120000"/>
              </a:lnSpc>
            </a:pPr>
            <a:r>
              <a:rPr lang="fr-BE" sz="1800" dirty="0" err="1"/>
              <a:t>View</a:t>
            </a:r>
            <a:r>
              <a:rPr lang="fr-BE" sz="1800" dirty="0"/>
              <a:t> &amp; </a:t>
            </a:r>
            <a:r>
              <a:rPr lang="fr-BE" sz="1800" dirty="0" err="1"/>
              <a:t>Text</a:t>
            </a:r>
            <a:endParaRPr lang="fr-BE" sz="1800" dirty="0"/>
          </a:p>
          <a:p>
            <a:pPr>
              <a:lnSpc>
                <a:spcPct val="120000"/>
              </a:lnSpc>
            </a:pPr>
            <a:r>
              <a:rPr lang="fr-BE" sz="1800" dirty="0"/>
              <a:t>Flex &amp; </a:t>
            </a:r>
            <a:r>
              <a:rPr lang="fr-BE" sz="1800" dirty="0" err="1"/>
              <a:t>FlexBox</a:t>
            </a:r>
            <a:endParaRPr lang="fr-BE" sz="1800" dirty="0"/>
          </a:p>
          <a:p>
            <a:pPr>
              <a:lnSpc>
                <a:spcPct val="120000"/>
              </a:lnSpc>
            </a:pPr>
            <a:r>
              <a:rPr lang="fr-BE" sz="1800" dirty="0"/>
              <a:t>Button</a:t>
            </a:r>
          </a:p>
          <a:p>
            <a:pPr>
              <a:lnSpc>
                <a:spcPct val="120000"/>
              </a:lnSpc>
            </a:pPr>
            <a:r>
              <a:rPr lang="fr-BE" sz="1800" dirty="0" err="1"/>
              <a:t>TextInput</a:t>
            </a:r>
            <a:endParaRPr lang="fr-BE" sz="1800" dirty="0"/>
          </a:p>
          <a:p>
            <a:pPr>
              <a:lnSpc>
                <a:spcPct val="120000"/>
              </a:lnSpc>
            </a:pPr>
            <a:r>
              <a:rPr lang="fr-BE" sz="1800" dirty="0" err="1"/>
              <a:t>ScrollView</a:t>
            </a:r>
            <a:endParaRPr lang="fr-BE" sz="1800" dirty="0"/>
          </a:p>
          <a:p>
            <a:pPr>
              <a:lnSpc>
                <a:spcPct val="120000"/>
              </a:lnSpc>
            </a:pPr>
            <a:r>
              <a:rPr lang="fr-BE" sz="1800" dirty="0"/>
              <a:t>Image</a:t>
            </a:r>
          </a:p>
          <a:p>
            <a:pPr>
              <a:lnSpc>
                <a:spcPct val="120000"/>
              </a:lnSpc>
            </a:pPr>
            <a:endParaRPr lang="fr-BE" sz="1800" dirty="0"/>
          </a:p>
          <a:p>
            <a:pPr>
              <a:lnSpc>
                <a:spcPct val="120000"/>
              </a:lnSpc>
            </a:pPr>
            <a:r>
              <a:rPr lang="fr-BE" sz="1800" dirty="0" err="1"/>
              <a:t>Debugging</a:t>
            </a:r>
            <a:endParaRPr lang="fr-BE" sz="1800" dirty="0"/>
          </a:p>
          <a:p>
            <a:pPr>
              <a:lnSpc>
                <a:spcPct val="120000"/>
              </a:lnSpc>
            </a:pP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85604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636F73F-4BC1-79B1-A5E4-C01FCB34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Buttons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CCDC01-8054-E4EC-1B84-C7789973CB6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36C07204-94F1-D134-2098-807DD491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916832"/>
            <a:ext cx="2667454" cy="4320000"/>
          </a:xfrm>
          <a:prstGeom prst="rect">
            <a:avLst/>
          </a:prstGeo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BD3DE19C-069A-204E-33F4-68382B312364}"/>
              </a:ext>
            </a:extLst>
          </p:cNvPr>
          <p:cNvSpPr/>
          <p:nvPr/>
        </p:nvSpPr>
        <p:spPr>
          <a:xfrm>
            <a:off x="5536413" y="3621550"/>
            <a:ext cx="1080120" cy="93610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EBD6304-AA94-7337-E946-BE520BA8D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92" y="1929602"/>
            <a:ext cx="30196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28B2C7-A313-8DB8-61A1-81F980C9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UserInput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63AD9F-F336-AE74-6C05-8E21E071DE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D756CF-4E18-77C4-8B02-FB1AA21215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460384" cy="4716463"/>
          </a:xfrm>
        </p:spPr>
        <p:txBody>
          <a:bodyPr>
            <a:normAutofit/>
          </a:bodyPr>
          <a:lstStyle/>
          <a:p>
            <a:r>
              <a:rPr lang="en-US" sz="2400" dirty="0"/>
              <a:t>Inputting text via a keyboard.</a:t>
            </a:r>
          </a:p>
          <a:p>
            <a:r>
              <a:rPr lang="en-US" sz="2400" dirty="0"/>
              <a:t>Possible to configure extra features (via properties), such as </a:t>
            </a:r>
            <a:r>
              <a:rPr lang="en-US" sz="2400" i="1" dirty="0">
                <a:solidFill>
                  <a:srgbClr val="00A9E5"/>
                </a:solidFill>
              </a:rPr>
              <a:t>auto-correction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A9E5"/>
                </a:solidFill>
              </a:rPr>
              <a:t>auto-capitalization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A9E5"/>
                </a:solidFill>
              </a:rPr>
              <a:t>placeholder</a:t>
            </a:r>
            <a:r>
              <a:rPr lang="en-US" sz="2400" dirty="0"/>
              <a:t> text, and different keyboard types, such as a </a:t>
            </a:r>
            <a:r>
              <a:rPr lang="en-US" sz="2400" i="1" dirty="0">
                <a:solidFill>
                  <a:srgbClr val="00A9E5"/>
                </a:solidFill>
              </a:rPr>
              <a:t>numeric keypad</a:t>
            </a:r>
          </a:p>
          <a:p>
            <a:endParaRPr lang="en-US" sz="2400" i="1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2400" i="1" dirty="0">
                <a:solidFill>
                  <a:schemeClr val="accent6">
                    <a:lumMod val="10000"/>
                  </a:schemeClr>
                </a:solidFill>
              </a:rPr>
              <a:t>Try to add </a:t>
            </a:r>
            <a:r>
              <a:rPr lang="en-US" sz="2400" i="1" dirty="0" err="1">
                <a:solidFill>
                  <a:srgbClr val="C00000"/>
                </a:solidFill>
              </a:rPr>
              <a:t>keyboardType</a:t>
            </a:r>
            <a:r>
              <a:rPr lang="en-US" sz="2400" i="1" dirty="0">
                <a:solidFill>
                  <a:srgbClr val="C00000"/>
                </a:solidFill>
              </a:rPr>
              <a:t>='numeric'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A1E9517-07F1-4D41-28CC-ADC98E49D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862425"/>
            <a:ext cx="2430000" cy="5400000"/>
          </a:xfrm>
          <a:prstGeom prst="roundRect">
            <a:avLst>
              <a:gd name="adj" fmla="val 9504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568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28B2C7-A313-8DB8-61A1-81F980C9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ScrollStudents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63AD9F-F336-AE74-6C05-8E21E071DE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D756CF-4E18-77C4-8B02-FB1AA21215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244360" cy="47164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6">
                    <a:lumMod val="10000"/>
                  </a:schemeClr>
                </a:solidFill>
              </a:rPr>
              <a:t>ScrollView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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Scrolling container </a:t>
            </a:r>
          </a:p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Can contain multiple heterogeneous components and views</a:t>
            </a:r>
          </a:p>
          <a:p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Both vertically and horizontally (</a:t>
            </a:r>
            <a:r>
              <a:rPr lang="en-US" sz="2800" i="1" dirty="0">
                <a:solidFill>
                  <a:srgbClr val="00A9E5"/>
                </a:solidFill>
              </a:rPr>
              <a:t>horizontal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property)</a:t>
            </a:r>
          </a:p>
          <a:p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nl-BE" sz="2800" dirty="0"/>
              <a:t>Show </a:t>
            </a:r>
            <a:r>
              <a:rPr lang="nl-BE" sz="2800" dirty="0" err="1"/>
              <a:t>the</a:t>
            </a:r>
            <a:r>
              <a:rPr lang="nl-BE" sz="2800" dirty="0"/>
              <a:t> users name </a:t>
            </a:r>
            <a:r>
              <a:rPr lang="nl-BE" sz="2800" dirty="0" err="1"/>
              <a:t>when</a:t>
            </a:r>
            <a:r>
              <a:rPr lang="nl-BE" sz="2800" dirty="0"/>
              <a:t> </a:t>
            </a:r>
            <a:r>
              <a:rPr lang="nl-BE" sz="2800" dirty="0" err="1"/>
              <a:t>clicking</a:t>
            </a:r>
            <a:r>
              <a:rPr lang="nl-BE" sz="2800" dirty="0"/>
              <a:t> a button</a:t>
            </a:r>
          </a:p>
          <a:p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5ADE7F9-0821-7F8D-2F7D-FCC10675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08" y="1615558"/>
            <a:ext cx="26674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28B2C7-A313-8DB8-61A1-81F980C9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Images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63AD9F-F336-AE74-6C05-8E21E071DE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D756CF-4E18-77C4-8B02-FB1AA21215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6084120" cy="471646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To add a static image, place it in a folder somewhere in your source code tree and reference with the </a:t>
            </a:r>
            <a:r>
              <a:rPr lang="en-US" sz="2200" i="1" dirty="0">
                <a:solidFill>
                  <a:srgbClr val="00B0F0"/>
                </a:solidFill>
              </a:rPr>
              <a:t>require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 function</a:t>
            </a:r>
          </a:p>
          <a:p>
            <a:endParaRPr lang="en-US" sz="2200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sz="2200" i="1" dirty="0">
                <a:solidFill>
                  <a:srgbClr val="C00000"/>
                </a:solidFill>
              </a:rPr>
              <a:t>source={require('../images/react-logo.png')}</a:t>
            </a:r>
          </a:p>
          <a:p>
            <a:endParaRPr lang="en-US" sz="22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On Windows, you might need to </a:t>
            </a:r>
            <a:r>
              <a:rPr lang="en-US" sz="2200" i="1" dirty="0">
                <a:solidFill>
                  <a:srgbClr val="00A9E5"/>
                </a:solidFill>
              </a:rPr>
              <a:t>restart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 the bundler if you add new images to your project.</a:t>
            </a:r>
          </a:p>
          <a:p>
            <a:pPr marL="0" indent="0">
              <a:buNone/>
            </a:pPr>
            <a:endParaRPr lang="en-US" sz="22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In order for this to work, the image name in require has to be known </a:t>
            </a:r>
            <a:r>
              <a:rPr lang="en-US" sz="2200" i="1" dirty="0">
                <a:solidFill>
                  <a:srgbClr val="00A9E5"/>
                </a:solidFill>
              </a:rPr>
              <a:t>statically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endParaRPr lang="en-US" sz="22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Clickable image? Use a </a:t>
            </a:r>
            <a:r>
              <a:rPr lang="en-US" sz="2200" i="1" dirty="0" err="1">
                <a:solidFill>
                  <a:srgbClr val="00A9E5"/>
                </a:solidFill>
              </a:rPr>
              <a:t>TouchableOpacity</a:t>
            </a:r>
            <a:endParaRPr lang="en-US" sz="2200" i="1" dirty="0">
              <a:solidFill>
                <a:srgbClr val="00A9E5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F9A661-AE5A-BDA0-1A79-3378864F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621341"/>
            <a:ext cx="5143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0C64F4-E090-C88A-AE48-CB8B0823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7304F4-AEE7-F1D0-2E45-30DF4A4FD17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223C7FA-5E66-5C8E-4E64-8C908A29F3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Advanced </a:t>
            </a:r>
            <a:r>
              <a:rPr lang="nl-BE" sz="2400" dirty="0" err="1"/>
              <a:t>debugging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debugger</a:t>
            </a:r>
          </a:p>
          <a:p>
            <a:r>
              <a:rPr lang="nl-BE" sz="2400" dirty="0"/>
              <a:t>First </a:t>
            </a:r>
            <a:r>
              <a:rPr lang="nl-BE" sz="2400" dirty="0" err="1"/>
              <a:t>install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i="1" dirty="0" err="1">
                <a:solidFill>
                  <a:srgbClr val="00A9E5"/>
                </a:solidFill>
              </a:rPr>
              <a:t>React</a:t>
            </a:r>
            <a:r>
              <a:rPr lang="nl-BE" sz="2400" i="1" dirty="0">
                <a:solidFill>
                  <a:srgbClr val="00A9E5"/>
                </a:solidFill>
              </a:rPr>
              <a:t> Native Tools </a:t>
            </a:r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Extensions</a:t>
            </a: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5B4998A-2997-51CF-E3D4-115A3AC5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41050"/>
            <a:ext cx="10134600" cy="2714625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4ED067D1-11E3-355E-5F01-C208826A60E7}"/>
              </a:ext>
            </a:extLst>
          </p:cNvPr>
          <p:cNvSpPr/>
          <p:nvPr/>
        </p:nvSpPr>
        <p:spPr>
          <a:xfrm>
            <a:off x="992928" y="4653136"/>
            <a:ext cx="710584" cy="64807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DDCC715-2DCE-9C25-36FD-918351510256}"/>
              </a:ext>
            </a:extLst>
          </p:cNvPr>
          <p:cNvSpPr/>
          <p:nvPr/>
        </p:nvSpPr>
        <p:spPr>
          <a:xfrm>
            <a:off x="7104112" y="3041964"/>
            <a:ext cx="4094960" cy="161117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4481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25FB01-BD62-55CD-EDEE-523FB5F7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0F690E-815A-02EE-7987-9D5D44CF59C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6BB764-3862-BFA3-6A52-0C4C0ABA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2776"/>
            <a:ext cx="2952328" cy="4194518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28BEDD1-2351-DC78-2BD8-DB9B616C6169}"/>
              </a:ext>
            </a:extLst>
          </p:cNvPr>
          <p:cNvSpPr/>
          <p:nvPr/>
        </p:nvSpPr>
        <p:spPr>
          <a:xfrm>
            <a:off x="191344" y="2861963"/>
            <a:ext cx="648072" cy="64807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95E476F-6DA2-45AB-2ECB-F899C7C14C1B}"/>
              </a:ext>
            </a:extLst>
          </p:cNvPr>
          <p:cNvSpPr/>
          <p:nvPr/>
        </p:nvSpPr>
        <p:spPr>
          <a:xfrm>
            <a:off x="899187" y="3289385"/>
            <a:ext cx="1740429" cy="51793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A6C3BA51-E597-4697-8657-D4DB035D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49" y="1449696"/>
            <a:ext cx="4802326" cy="2824534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5416F2A-051E-B41D-1F1E-00B63F85E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736" y="1412776"/>
            <a:ext cx="3309071" cy="325179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6726925-48AF-66AB-DDDE-08E7716E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4149080"/>
            <a:ext cx="2971800" cy="16764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4A613DFE-C9A7-1ED3-7D56-D9F71CF8C50A}"/>
              </a:ext>
            </a:extLst>
          </p:cNvPr>
          <p:cNvSpPr/>
          <p:nvPr/>
        </p:nvSpPr>
        <p:spPr>
          <a:xfrm>
            <a:off x="9264353" y="4797152"/>
            <a:ext cx="720080" cy="36004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096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542A6D1-D1FF-9FB1-85BD-E155EBB9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04" y="2816077"/>
            <a:ext cx="4547888" cy="3529161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B4DDF5A-0069-CD69-8620-3DE86DD1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81893A-79FC-FB91-49C9-1417C47523F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F207D81-319C-23F1-620B-F00236502B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Replace</a:t>
            </a:r>
            <a:r>
              <a:rPr lang="nl-BE" sz="2400" dirty="0"/>
              <a:t> 8080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port </a:t>
            </a:r>
            <a:r>
              <a:rPr lang="nl-BE" sz="2400" dirty="0" err="1"/>
              <a:t>your</a:t>
            </a:r>
            <a:r>
              <a:rPr lang="nl-BE" sz="2400" dirty="0"/>
              <a:t> server is </a:t>
            </a:r>
            <a:r>
              <a:rPr lang="nl-BE" sz="2400" dirty="0" err="1"/>
              <a:t>listening</a:t>
            </a:r>
            <a:r>
              <a:rPr lang="nl-BE" sz="2400" dirty="0"/>
              <a:t> on 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756B6CF-4766-9DA9-F48C-7FE3E2D4910D}"/>
              </a:ext>
            </a:extLst>
          </p:cNvPr>
          <p:cNvSpPr/>
          <p:nvPr/>
        </p:nvSpPr>
        <p:spPr>
          <a:xfrm>
            <a:off x="6771472" y="5008703"/>
            <a:ext cx="1158279" cy="51793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BA704DB-2C4E-5AA4-72E8-7985517B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65" y="2803125"/>
            <a:ext cx="2275122" cy="3534739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F6C6CD0-EA7D-513A-3D3A-B6909B73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09" y="2013704"/>
            <a:ext cx="2899251" cy="4320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1CA67AA-3A95-0A91-BF8D-04EE68035BC6}"/>
              </a:ext>
            </a:extLst>
          </p:cNvPr>
          <p:cNvSpPr/>
          <p:nvPr/>
        </p:nvSpPr>
        <p:spPr>
          <a:xfrm>
            <a:off x="8904311" y="2132856"/>
            <a:ext cx="1152129" cy="51793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54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2567EB-94A7-9E87-4B71-63B1D34A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31BAAF-D0CE-664F-BCF9-1876A1B370D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DD4974D-CD24-1A1E-E637-D99BE5167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5"/>
          <a:stretch/>
        </p:blipFill>
        <p:spPr>
          <a:xfrm>
            <a:off x="4364414" y="1273627"/>
            <a:ext cx="6871571" cy="4552950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65B17F40-5D3A-619F-5468-BBAB9A0EE543}"/>
              </a:ext>
            </a:extLst>
          </p:cNvPr>
          <p:cNvSpPr/>
          <p:nvPr/>
        </p:nvSpPr>
        <p:spPr>
          <a:xfrm>
            <a:off x="4223792" y="3291135"/>
            <a:ext cx="2825872" cy="51793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4BF20A6-FE3F-53B2-9867-9A3190D4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430178"/>
            <a:ext cx="2628900" cy="2257425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0566B515-5740-1DED-43F3-2A3DCDD2A539}"/>
              </a:ext>
            </a:extLst>
          </p:cNvPr>
          <p:cNvSpPr/>
          <p:nvPr/>
        </p:nvSpPr>
        <p:spPr>
          <a:xfrm>
            <a:off x="2525226" y="2320976"/>
            <a:ext cx="1152128" cy="47197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25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E1EECA-5397-340C-6595-ABC874F1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29CAA-B740-458B-A85A-3EAE82EC35F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8DF358-1928-E0DF-BD76-5E04DD35B7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watch</a:t>
            </a:r>
            <a:endParaRPr lang="nl-BE" dirty="0"/>
          </a:p>
          <a:p>
            <a:r>
              <a:rPr lang="nl-BE" dirty="0"/>
              <a:t>F10 (next line)</a:t>
            </a:r>
          </a:p>
          <a:p>
            <a:r>
              <a:rPr lang="nl-BE" dirty="0"/>
              <a:t>F5 (continue)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CE52E51-F64E-758F-E632-75C7CF13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310124"/>
            <a:ext cx="7762875" cy="4410075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D301866-6A10-FC06-400A-F5F20883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357077"/>
            <a:ext cx="2771775" cy="1343025"/>
          </a:xfrm>
          <a:prstGeom prst="rect">
            <a:avLst/>
          </a:prstGeom>
          <a:ln w="6350">
            <a:solidFill>
              <a:srgbClr val="00A9E5"/>
            </a:solidFill>
          </a:ln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16B05C38-D65A-DC9B-045C-B768E63E5CE7}"/>
              </a:ext>
            </a:extLst>
          </p:cNvPr>
          <p:cNvSpPr/>
          <p:nvPr/>
        </p:nvSpPr>
        <p:spPr>
          <a:xfrm>
            <a:off x="9337954" y="1556792"/>
            <a:ext cx="2590694" cy="72008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061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BE" dirty="0"/>
              <a:t>Flags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11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28B2B26-D36E-4894-AC42-1DA22291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React</a:t>
            </a:r>
            <a:r>
              <a:rPr lang="nl-BE" dirty="0"/>
              <a:t> Native?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B00910-F2F7-9812-AC50-7E38156861C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7D247F2-D285-04F3-F41B-0E5E697DEBF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React but instead of targeting the browser, it targets </a:t>
            </a:r>
            <a:r>
              <a:rPr lang="en-US" i="1" dirty="0">
                <a:solidFill>
                  <a:srgbClr val="00B0F0"/>
                </a:solidFill>
              </a:rPr>
              <a:t>mobile platforms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 </a:t>
            </a:r>
            <a:r>
              <a:rPr lang="en-US" dirty="0"/>
              <a:t>React Native apps are also written using </a:t>
            </a:r>
            <a:r>
              <a:rPr lang="en-US" i="1" dirty="0">
                <a:solidFill>
                  <a:srgbClr val="00B0F0"/>
                </a:solidFill>
              </a:rPr>
              <a:t>JavaScript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JSX</a:t>
            </a:r>
          </a:p>
          <a:p>
            <a:r>
              <a:rPr lang="en-US" dirty="0"/>
              <a:t>Under the hood the </a:t>
            </a:r>
            <a:r>
              <a:rPr lang="en-US" i="1" dirty="0">
                <a:solidFill>
                  <a:srgbClr val="00B0F0"/>
                </a:solidFill>
              </a:rPr>
              <a:t>React Native bridge</a:t>
            </a:r>
            <a:r>
              <a:rPr lang="en-US" dirty="0"/>
              <a:t> invokes the </a:t>
            </a:r>
            <a:r>
              <a:rPr lang="en-US" i="1" dirty="0">
                <a:solidFill>
                  <a:srgbClr val="00B0F0"/>
                </a:solidFill>
              </a:rPr>
              <a:t>native rendering</a:t>
            </a:r>
            <a:r>
              <a:rPr lang="en-US" dirty="0"/>
              <a:t> on iOS or Android</a:t>
            </a:r>
          </a:p>
          <a:p>
            <a:r>
              <a:rPr lang="en-US" dirty="0"/>
              <a:t>React Native actually translates your markup to </a:t>
            </a:r>
            <a:r>
              <a:rPr lang="en-US" i="1" dirty="0">
                <a:solidFill>
                  <a:srgbClr val="00B0F0"/>
                </a:solidFill>
              </a:rPr>
              <a:t>real native UI elements</a:t>
            </a:r>
            <a:r>
              <a:rPr lang="en-US" dirty="0"/>
              <a:t> for iOS and Android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08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DDD984-21B2-7920-C299-B37C07AB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Expo?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53F234-2CC2-49DC-348B-4A697612C3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49A375-D452-79F7-3CAA-A75D0AC7480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Expo is a </a:t>
            </a:r>
            <a:r>
              <a:rPr lang="en-US" sz="2800" i="1" dirty="0">
                <a:solidFill>
                  <a:srgbClr val="00B0F0"/>
                </a:solidFill>
              </a:rPr>
              <a:t>framework</a:t>
            </a:r>
            <a:r>
              <a:rPr lang="en-US" sz="2800" dirty="0"/>
              <a:t> that is used to build React Native apps.</a:t>
            </a:r>
          </a:p>
          <a:p>
            <a:r>
              <a:rPr lang="en-US" sz="2800" dirty="0"/>
              <a:t>It is basically </a:t>
            </a:r>
            <a:r>
              <a:rPr lang="en-US" sz="2800" i="1" dirty="0">
                <a:solidFill>
                  <a:srgbClr val="00B0F0"/>
                </a:solidFill>
              </a:rPr>
              <a:t>a bundle with tools and services</a:t>
            </a:r>
            <a:r>
              <a:rPr lang="en-US" sz="2800" dirty="0"/>
              <a:t> built for React Native, that will help you get started with building React Native </a:t>
            </a:r>
            <a:r>
              <a:rPr lang="en-US" sz="2800" i="1" dirty="0">
                <a:solidFill>
                  <a:srgbClr val="00B0F0"/>
                </a:solidFill>
              </a:rPr>
              <a:t>apps with ease</a:t>
            </a:r>
            <a:r>
              <a:rPr lang="en-US" sz="2800" dirty="0"/>
              <a:t> (within minutes).</a:t>
            </a:r>
          </a:p>
          <a:p>
            <a:endParaRPr lang="en-US" sz="2800" dirty="0"/>
          </a:p>
          <a:p>
            <a:r>
              <a:rPr lang="en-US" sz="2800" dirty="0"/>
              <a:t>So there are two ways to build React Native apps. One using Expo, and the other just using plain React Native, without Expo. </a:t>
            </a:r>
            <a:r>
              <a:rPr lang="en-US" sz="2800" i="1" dirty="0">
                <a:solidFill>
                  <a:srgbClr val="00A9E5"/>
                </a:solidFill>
              </a:rPr>
              <a:t>We'll use Expo.</a:t>
            </a:r>
          </a:p>
          <a:p>
            <a:endParaRPr lang="en-US" sz="2800" i="1" dirty="0">
              <a:solidFill>
                <a:srgbClr val="00A9E5"/>
              </a:solidFill>
            </a:endParaRPr>
          </a:p>
          <a:p>
            <a:r>
              <a:rPr lang="en-US" sz="2800" dirty="0"/>
              <a:t>You can always </a:t>
            </a:r>
            <a:r>
              <a:rPr lang="en-US" sz="2800" i="1" dirty="0">
                <a:solidFill>
                  <a:srgbClr val="00A9E5"/>
                </a:solidFill>
              </a:rPr>
              <a:t>eject</a:t>
            </a:r>
            <a:r>
              <a:rPr lang="en-US" sz="2800" dirty="0"/>
              <a:t> from Expo</a:t>
            </a:r>
            <a:endParaRPr lang="nl-BE" sz="2800" dirty="0"/>
          </a:p>
          <a:p>
            <a:endParaRPr lang="nl-BE" sz="2800" i="1" dirty="0">
              <a:solidFill>
                <a:srgbClr val="00A9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AA9AAA-347B-AFE0-69C5-A6E9D21D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a </a:t>
            </a:r>
            <a:r>
              <a:rPr lang="nl-BE" dirty="0" err="1"/>
              <a:t>React</a:t>
            </a:r>
            <a:r>
              <a:rPr lang="nl-BE" dirty="0"/>
              <a:t> Native App </a:t>
            </a:r>
            <a:r>
              <a:rPr lang="nl-BE" dirty="0" err="1"/>
              <a:t>with</a:t>
            </a:r>
            <a:r>
              <a:rPr lang="nl-BE" dirty="0"/>
              <a:t> Expo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732511-6A0A-C7F7-7DDE-FB316CCA227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898890A-C1A3-5C7B-837E-5288565761E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a folder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 Native Apps: </a:t>
            </a:r>
            <a:r>
              <a:rPr lang="nl-BE" i="1" dirty="0" err="1">
                <a:solidFill>
                  <a:srgbClr val="00A9E5"/>
                </a:solidFill>
              </a:rPr>
              <a:t>ExpoCode</a:t>
            </a:r>
            <a:endParaRPr lang="nl-BE" i="1" dirty="0">
              <a:solidFill>
                <a:srgbClr val="00A9E5"/>
              </a:solidFill>
            </a:endParaRPr>
          </a:p>
          <a:p>
            <a:endParaRPr lang="nl-BE" sz="1100" dirty="0"/>
          </a:p>
          <a:p>
            <a:r>
              <a:rPr lang="nl-BE" b="0" i="0" dirty="0" err="1">
                <a:solidFill>
                  <a:schemeClr val="accent6">
                    <a:lumMod val="10000"/>
                  </a:schemeClr>
                </a:solidFill>
                <a:effectLst/>
                <a:latin typeface="SFMono-Regular"/>
              </a:rPr>
              <a:t>npx</a:t>
            </a:r>
            <a:r>
              <a:rPr lang="nl-BE" b="0" i="0" dirty="0">
                <a:solidFill>
                  <a:schemeClr val="accent6">
                    <a:lumMod val="10000"/>
                  </a:schemeClr>
                </a:solidFill>
                <a:effectLst/>
                <a:latin typeface="SFMono-Regular"/>
              </a:rPr>
              <a:t> </a:t>
            </a:r>
            <a:r>
              <a:rPr lang="nl-BE" b="0" i="0" dirty="0" err="1">
                <a:solidFill>
                  <a:schemeClr val="accent6">
                    <a:lumMod val="10000"/>
                  </a:schemeClr>
                </a:solidFill>
                <a:effectLst/>
                <a:latin typeface="SFMono-Regular"/>
              </a:rPr>
              <a:t>create-expo-app@latest</a:t>
            </a:r>
            <a:r>
              <a:rPr lang="nl-BE" b="0" i="0" dirty="0">
                <a:solidFill>
                  <a:schemeClr val="accent6">
                    <a:lumMod val="10000"/>
                  </a:schemeClr>
                </a:solidFill>
                <a:effectLst/>
                <a:latin typeface="SFMono-Regular"/>
              </a:rPr>
              <a:t> lesson1</a:t>
            </a:r>
          </a:p>
          <a:p>
            <a:endParaRPr lang="nl-BE" dirty="0">
              <a:solidFill>
                <a:schemeClr val="accent6">
                  <a:lumMod val="10000"/>
                </a:schemeClr>
              </a:solidFill>
              <a:latin typeface="SFMono-Regular"/>
            </a:endParaRPr>
          </a:p>
          <a:p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3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04FC430-D743-6E4F-7CEA-7068278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From</a:t>
            </a:r>
            <a:r>
              <a:rPr lang="nl-BE" dirty="0"/>
              <a:t> Scratch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F40192-6F78-AF3F-E123-BEF2E22C6D5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2FAA88-83D7-4D57-FD91-F7008F6DF0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Open </a:t>
            </a:r>
            <a:r>
              <a:rPr lang="nl-BE" sz="2400" i="1" dirty="0">
                <a:solidFill>
                  <a:srgbClr val="00A9E5"/>
                </a:solidFill>
              </a:rPr>
              <a:t>lesson1</a:t>
            </a:r>
            <a:r>
              <a:rPr lang="nl-BE" sz="2400" dirty="0"/>
              <a:t> in </a:t>
            </a:r>
            <a:r>
              <a:rPr lang="nl-BE" sz="2400" dirty="0" err="1"/>
              <a:t>VSCode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 err="1"/>
              <a:t>npm</a:t>
            </a:r>
            <a:r>
              <a:rPr lang="nl-BE" sz="2400" dirty="0"/>
              <a:t> run reset-project</a:t>
            </a:r>
          </a:p>
          <a:p>
            <a:endParaRPr lang="nl-BE" sz="2400" dirty="0"/>
          </a:p>
          <a:p>
            <a:r>
              <a:rPr lang="nl-BE" sz="2400" dirty="0" err="1"/>
              <a:t>Remove</a:t>
            </a:r>
            <a:r>
              <a:rPr lang="nl-BE" sz="2400" dirty="0"/>
              <a:t> </a:t>
            </a:r>
            <a:r>
              <a:rPr lang="nl-BE" sz="2400" dirty="0" err="1"/>
              <a:t>all</a:t>
            </a:r>
            <a:r>
              <a:rPr lang="nl-BE" sz="2400" dirty="0"/>
              <a:t> files in folders: </a:t>
            </a:r>
            <a:r>
              <a:rPr lang="nl-BE" sz="2400" dirty="0" err="1"/>
              <a:t>components</a:t>
            </a:r>
            <a:r>
              <a:rPr lang="nl-BE" sz="2400" dirty="0"/>
              <a:t> (6 </a:t>
            </a:r>
            <a:r>
              <a:rPr lang="nl-BE" sz="2400" dirty="0" err="1"/>
              <a:t>tsx</a:t>
            </a:r>
            <a:r>
              <a:rPr lang="nl-BE" sz="2400" dirty="0"/>
              <a:t>), constants (1)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hooks</a:t>
            </a:r>
            <a:r>
              <a:rPr lang="nl-BE" sz="2400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20741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7BF52-5447-DA51-4B9B-9F8171A6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D9F93F-4305-7E6C-7E8E-D69F6B12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Running </a:t>
            </a:r>
            <a:r>
              <a:rPr lang="nl-BE" dirty="0" err="1"/>
              <a:t>your</a:t>
            </a:r>
            <a:r>
              <a:rPr lang="nl-BE" dirty="0"/>
              <a:t> App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65BABD-725F-5FC7-CCA5-46CAD4B3ED1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0817116-C2F4-EC09-956B-DB18FD1DEC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npx</a:t>
            </a:r>
            <a:r>
              <a:rPr lang="nl-BE" sz="2400" dirty="0"/>
              <a:t> expo start</a:t>
            </a:r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FED1E87-7072-75E5-1B92-8E57A7A1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57" y="1601392"/>
            <a:ext cx="7014172" cy="465313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729ABBC-963A-D929-6294-4B46B73BFF50}"/>
              </a:ext>
            </a:extLst>
          </p:cNvPr>
          <p:cNvSpPr/>
          <p:nvPr/>
        </p:nvSpPr>
        <p:spPr>
          <a:xfrm>
            <a:off x="6023992" y="3284984"/>
            <a:ext cx="1584176" cy="158417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14EBC03-BDAE-860A-2A4A-E45136F8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on Device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825791-9607-DA2A-D60B-DC9844A91E9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26F5E3-F18C-E5AF-7508-5989AB60B7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524280" cy="4716463"/>
          </a:xfrm>
        </p:spPr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i="1" dirty="0">
                <a:solidFill>
                  <a:srgbClr val="00A9E5"/>
                </a:solidFill>
              </a:rPr>
              <a:t>Expo Go </a:t>
            </a:r>
            <a:r>
              <a:rPr lang="en-US" sz="2400" dirty="0"/>
              <a:t>app on your iOS or Android phone and connect to </a:t>
            </a:r>
            <a:r>
              <a:rPr lang="en-US" sz="2400" dirty="0">
                <a:solidFill>
                  <a:srgbClr val="C00000"/>
                </a:solidFill>
              </a:rPr>
              <a:t>the same wireless network </a:t>
            </a:r>
            <a:r>
              <a:rPr lang="en-US" sz="2400" dirty="0"/>
              <a:t>as your computer.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 Android, use the Expo Go app to </a:t>
            </a:r>
            <a:r>
              <a:rPr lang="en-US" sz="2400" i="1" dirty="0">
                <a:solidFill>
                  <a:srgbClr val="00A9E5"/>
                </a:solidFill>
              </a:rPr>
              <a:t>scan</a:t>
            </a:r>
            <a:r>
              <a:rPr lang="en-US" sz="2400" dirty="0"/>
              <a:t> the </a:t>
            </a:r>
            <a:r>
              <a:rPr lang="en-US" sz="2400" i="1" dirty="0">
                <a:solidFill>
                  <a:srgbClr val="00A9E5"/>
                </a:solidFill>
              </a:rPr>
              <a:t>QR code </a:t>
            </a:r>
            <a:r>
              <a:rPr lang="en-US" sz="2400" dirty="0"/>
              <a:t>from your terminal to open your project.</a:t>
            </a:r>
          </a:p>
          <a:p>
            <a:r>
              <a:rPr lang="en-US" sz="2400" dirty="0"/>
              <a:t>On iOS, use the built-in QR code scanner of the default iOS Camera app.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4B93F0-5CA2-4B72-7EDA-29360ED7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70901"/>
            <a:ext cx="2880320" cy="1316197"/>
          </a:xfrm>
          <a:prstGeom prst="rect">
            <a:avLst/>
          </a:prstGeom>
        </p:spPr>
      </p:pic>
      <p:pic>
        <p:nvPicPr>
          <p:cNvPr id="8" name="Afbeelding 7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A6C32F3C-A0BC-6990-6ED2-AFDF079C9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196752"/>
            <a:ext cx="2247450" cy="4994334"/>
          </a:xfrm>
          <a:prstGeom prst="roundRect">
            <a:avLst>
              <a:gd name="adj" fmla="val 2292"/>
            </a:avLst>
          </a:prstGeom>
          <a:ln w="1270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104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E1470-E541-4392-D908-8FB4F3C47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071285-D95E-135A-F5C6-18F59672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on Web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0220B7-6EC0-A361-BFD2-0E6E218BBB1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A8BCC70-210D-1A5E-72C6-E318AC4225C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524280" cy="4716463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00A9E5"/>
                </a:solidFill>
              </a:rPr>
              <a:t>w</a:t>
            </a:r>
            <a:r>
              <a:rPr lang="en-US" sz="2400" dirty="0"/>
              <a:t> (web)</a:t>
            </a:r>
          </a:p>
          <a:p>
            <a:r>
              <a:rPr lang="nl-BE" sz="2400" i="1" dirty="0">
                <a:solidFill>
                  <a:srgbClr val="00A9E5"/>
                </a:solidFill>
              </a:rPr>
              <a:t>r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 (</a:t>
            </a:r>
            <a:r>
              <a:rPr lang="nl-BE" sz="2400" dirty="0" err="1">
                <a:solidFill>
                  <a:schemeClr val="accent6">
                    <a:lumMod val="10000"/>
                  </a:schemeClr>
                </a:solidFill>
              </a:rPr>
              <a:t>reload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nl-BE" sz="2400" dirty="0"/>
          </a:p>
        </p:txBody>
      </p:sp>
      <p:pic>
        <p:nvPicPr>
          <p:cNvPr id="8" name="Afbeelding 7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A27F7AE5-56F4-E47E-F77D-FB812821F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585666"/>
            <a:ext cx="2247450" cy="4994334"/>
          </a:xfrm>
          <a:prstGeom prst="roundRect">
            <a:avLst>
              <a:gd name="adj" fmla="val 2292"/>
            </a:avLst>
          </a:prstGeom>
          <a:ln w="1270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409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1D020C-F5BA-446E-BFB2-6A80B344FE53}">
  <we:reference id="b0430364-2ab6-47cd-907e-f8b72239b204" version="3.19.222.0" store="EXCatalog" storeType="EXCatalog"/>
  <we:alternateReferences>
    <we:reference id="WA200000729" version="3.19.222.0" store="nl-B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5389</TotalTime>
  <Words>1150</Words>
  <Application>Microsoft Office PowerPoint</Application>
  <PresentationFormat>Widescreen</PresentationFormat>
  <Paragraphs>218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Cascadia Mono</vt:lpstr>
      <vt:lpstr>Century Gothic</vt:lpstr>
      <vt:lpstr>Consolas</vt:lpstr>
      <vt:lpstr>SFMono-Regular</vt:lpstr>
      <vt:lpstr>Wingdings</vt:lpstr>
      <vt:lpstr>1_ORANJE</vt:lpstr>
      <vt:lpstr>WIT</vt:lpstr>
      <vt:lpstr>REACT NATIVE</vt:lpstr>
      <vt:lpstr>UI Design</vt:lpstr>
      <vt:lpstr>What is React Native?</vt:lpstr>
      <vt:lpstr>What is Expo?</vt:lpstr>
      <vt:lpstr>Create a React Native App with Expo</vt:lpstr>
      <vt:lpstr>From Scratch</vt:lpstr>
      <vt:lpstr>Running your App</vt:lpstr>
      <vt:lpstr>Running on Device</vt:lpstr>
      <vt:lpstr>Running on Web</vt:lpstr>
      <vt:lpstr>Hello World</vt:lpstr>
      <vt:lpstr>Example Components</vt:lpstr>
      <vt:lpstr>LotsOfStyles</vt:lpstr>
      <vt:lpstr>Style</vt:lpstr>
      <vt:lpstr>Fixed Dimensions</vt:lpstr>
      <vt:lpstr>Flex Dimensions</vt:lpstr>
      <vt:lpstr>PercentageDimensions</vt:lpstr>
      <vt:lpstr>FlexBox</vt:lpstr>
      <vt:lpstr>FlexStyles</vt:lpstr>
      <vt:lpstr>Buttons</vt:lpstr>
      <vt:lpstr>Buttons</vt:lpstr>
      <vt:lpstr>UserInput</vt:lpstr>
      <vt:lpstr>ScrollStudents</vt:lpstr>
      <vt:lpstr>Images</vt:lpstr>
      <vt:lpstr>Debugging</vt:lpstr>
      <vt:lpstr>Debugging</vt:lpstr>
      <vt:lpstr>Debugging</vt:lpstr>
      <vt:lpstr>Breakpoints</vt:lpstr>
      <vt:lpstr>Debugging</vt:lpstr>
      <vt:lpstr>Exercises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Marnick Goossens</cp:lastModifiedBy>
  <cp:revision>479</cp:revision>
  <dcterms:created xsi:type="dcterms:W3CDTF">2015-09-10T12:21:13Z</dcterms:created>
  <dcterms:modified xsi:type="dcterms:W3CDTF">2024-12-26T18:06:11Z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2023-11-23T10:36:13Z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52205a64-2012-41b9-8716-747915e60534</vt:lpwstr>
  </property>
  <property fmtid="{D5CDD505-2E9C-101B-9397-08002B2CF9AE}" pid="8" name="MSIP_Label_c337be75-dfbb-4261-9834-ac247c7dde13_ContentBits">
    <vt:lpwstr>0</vt:lpwstr>
  </property>
</Properties>
</file>