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31"/>
  </p:notesMasterIdLst>
  <p:handoutMasterIdLst>
    <p:handoutMasterId r:id="rId32"/>
  </p:handoutMasterIdLst>
  <p:sldIdLst>
    <p:sldId id="256" r:id="rId3"/>
    <p:sldId id="411" r:id="rId4"/>
    <p:sldId id="640" r:id="rId5"/>
    <p:sldId id="646" r:id="rId6"/>
    <p:sldId id="639" r:id="rId7"/>
    <p:sldId id="620" r:id="rId8"/>
    <p:sldId id="584" r:id="rId9"/>
    <p:sldId id="586" r:id="rId10"/>
    <p:sldId id="587" r:id="rId11"/>
    <p:sldId id="588" r:id="rId12"/>
    <p:sldId id="589" r:id="rId13"/>
    <p:sldId id="621" r:id="rId14"/>
    <p:sldId id="622" r:id="rId15"/>
    <p:sldId id="592" r:id="rId16"/>
    <p:sldId id="623" r:id="rId17"/>
    <p:sldId id="593" r:id="rId18"/>
    <p:sldId id="594" r:id="rId19"/>
    <p:sldId id="595" r:id="rId20"/>
    <p:sldId id="624" r:id="rId21"/>
    <p:sldId id="628" r:id="rId22"/>
    <p:sldId id="629" r:id="rId23"/>
    <p:sldId id="632" r:id="rId24"/>
    <p:sldId id="603" r:id="rId25"/>
    <p:sldId id="643" r:id="rId26"/>
    <p:sldId id="641" r:id="rId27"/>
    <p:sldId id="644" r:id="rId28"/>
    <p:sldId id="655" r:id="rId29"/>
    <p:sldId id="656" r:id="rId30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5EA400"/>
    <a:srgbClr val="B1B6BB"/>
    <a:srgbClr val="50C6DD"/>
    <a:srgbClr val="FFF7D0"/>
    <a:srgbClr val="6F777F"/>
    <a:srgbClr val="90979E"/>
    <a:srgbClr val="565657"/>
    <a:srgbClr val="81A8C9"/>
    <a:srgbClr val="09D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7186" autoAdjust="0"/>
  </p:normalViewPr>
  <p:slideViewPr>
    <p:cSldViewPr showGuides="1">
      <p:cViewPr>
        <p:scale>
          <a:sx n="100" d="100"/>
          <a:sy n="100" d="100"/>
        </p:scale>
        <p:origin x="440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203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74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6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510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8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27996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867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731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266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995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474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36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57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991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31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42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176552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18193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116126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71120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2966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9126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632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45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1199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65485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842886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87345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3003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2191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7384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8419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0656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24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71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483885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024817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438461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17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6340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5114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973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76809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4064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8759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21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1218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37360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42346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252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06218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33728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0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94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8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8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74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26 december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860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26 december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‹#›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179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cloud.hasura.io/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 NATIVE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3: Introduction 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7B2CD2-8662-C685-348B-50B7DB59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Database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AF4125-0548-4CA9-DEB2-0510569D265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715D983-EC5C-2B68-20CD-30867BD928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000" dirty="0" err="1"/>
              <a:t>Create</a:t>
            </a:r>
            <a:r>
              <a:rPr lang="nl-BE" sz="2000" dirty="0"/>
              <a:t> New Database (Free)</a:t>
            </a:r>
          </a:p>
          <a:p>
            <a:r>
              <a:rPr lang="nl-BE" sz="2000" dirty="0"/>
              <a:t>Connect Neon Database</a:t>
            </a:r>
          </a:p>
          <a:p>
            <a:endParaRPr lang="nl-BE" sz="2000" dirty="0"/>
          </a:p>
          <a:p>
            <a:r>
              <a:rPr lang="nl-BE" sz="2000" i="1" dirty="0">
                <a:solidFill>
                  <a:srgbClr val="00A9E5"/>
                </a:solidFill>
              </a:rPr>
              <a:t>Neon</a:t>
            </a:r>
            <a:r>
              <a:rPr lang="nl-BE" sz="2000" dirty="0"/>
              <a:t>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cloud</a:t>
            </a:r>
            <a:r>
              <a:rPr lang="nl-BE" sz="2000" dirty="0"/>
              <a:t> platform </a:t>
            </a:r>
            <a:r>
              <a:rPr lang="nl-BE" sz="2000" dirty="0" err="1"/>
              <a:t>where</a:t>
            </a:r>
            <a:r>
              <a:rPr lang="nl-BE" sz="2000" dirty="0"/>
              <a:t> </a:t>
            </a:r>
            <a:r>
              <a:rPr lang="nl-BE" sz="2000" dirty="0" err="1"/>
              <a:t>our</a:t>
            </a:r>
            <a:r>
              <a:rPr lang="nl-BE" sz="2000" dirty="0"/>
              <a:t> </a:t>
            </a:r>
            <a:r>
              <a:rPr lang="nl-BE" sz="2000" i="1" dirty="0">
                <a:solidFill>
                  <a:srgbClr val="00A9E5"/>
                </a:solidFill>
              </a:rPr>
              <a:t>Postgres database </a:t>
            </a:r>
            <a:r>
              <a:rPr lang="nl-BE" sz="2000" dirty="0"/>
              <a:t>is </a:t>
            </a:r>
            <a:r>
              <a:rPr lang="nl-BE" sz="2000" dirty="0" err="1"/>
              <a:t>hosted</a:t>
            </a:r>
            <a:r>
              <a:rPr lang="nl-BE" sz="2000" dirty="0"/>
              <a:t> (</a:t>
            </a:r>
            <a:r>
              <a:rPr lang="nl-BE" sz="2000" dirty="0" err="1"/>
              <a:t>DBaaS</a:t>
            </a:r>
            <a:r>
              <a:rPr lang="nl-BE" sz="2000" dirty="0"/>
              <a:t> or Database as a Service.)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3E84F91-B1F7-D1D4-2DC2-503DA603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219106"/>
            <a:ext cx="5376566" cy="3388068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83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945686-3B09-D56A-2652-868EBA18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1BA860-A7B5-AD7C-0D34-D9EBDD02C2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C758341-AFC1-8FE9-0578-68F926FA1DB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Log in </a:t>
            </a:r>
            <a:r>
              <a:rPr lang="nl-BE" sz="2800" dirty="0" err="1"/>
              <a:t>to</a:t>
            </a:r>
            <a:r>
              <a:rPr lang="nl-BE" sz="2800" dirty="0"/>
              <a:t> Neon | Continue </a:t>
            </a:r>
            <a:r>
              <a:rPr lang="nl-BE" sz="2800" dirty="0" err="1"/>
              <a:t>with</a:t>
            </a:r>
            <a:r>
              <a:rPr lang="nl-BE" sz="2800" dirty="0"/>
              <a:t> </a:t>
            </a:r>
            <a:r>
              <a:rPr lang="nl-BE" sz="2800" dirty="0" err="1"/>
              <a:t>Hasura</a:t>
            </a:r>
            <a:endParaRPr lang="nl-BE" sz="2800" dirty="0"/>
          </a:p>
          <a:p>
            <a:r>
              <a:rPr lang="nl-BE" sz="2800" dirty="0" err="1"/>
              <a:t>Authorize</a:t>
            </a:r>
            <a:endParaRPr lang="nl-BE" sz="2800" dirty="0"/>
          </a:p>
          <a:p>
            <a:r>
              <a:rPr lang="nl-BE" sz="2800" dirty="0"/>
              <a:t>( </a:t>
            </a:r>
            <a:r>
              <a:rPr lang="nl-BE" sz="2800" dirty="0" err="1"/>
              <a:t>Create</a:t>
            </a:r>
            <a:r>
              <a:rPr lang="nl-BE" sz="2800" dirty="0"/>
              <a:t> Neon Database 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22CB875-868E-993E-287B-B622ECD1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784724"/>
            <a:ext cx="4286250" cy="200025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108C528-C5CC-C030-BB1A-4D2A5B31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3284984"/>
            <a:ext cx="3851836" cy="249999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308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4979D8-715A-9C40-944D-DD99520A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70CB33-1AE9-8EC4-BEF7-C3F6F01B468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701BB1B-CD07-3B59-8AB7-D0D3B9B29E5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As we create tables using the console or directly on </a:t>
            </a:r>
            <a:r>
              <a:rPr lang="en-US" sz="2600" dirty="0" err="1"/>
              <a:t>postgres</a:t>
            </a:r>
            <a:r>
              <a:rPr lang="en-US" sz="2600" dirty="0"/>
              <a:t>, </a:t>
            </a:r>
            <a:r>
              <a:rPr lang="en-US" sz="2600" dirty="0" err="1"/>
              <a:t>Hasura</a:t>
            </a:r>
            <a:r>
              <a:rPr lang="en-US" sz="2600" dirty="0"/>
              <a:t> </a:t>
            </a:r>
            <a:r>
              <a:rPr lang="en-US" sz="2600" dirty="0" err="1"/>
              <a:t>GraphQL</a:t>
            </a:r>
            <a:r>
              <a:rPr lang="en-US" sz="2600" dirty="0"/>
              <a:t> engine automatically creates </a:t>
            </a:r>
            <a:r>
              <a:rPr lang="en-US" sz="2600" i="1" dirty="0" err="1">
                <a:solidFill>
                  <a:srgbClr val="00A9E5"/>
                </a:solidFill>
              </a:rPr>
              <a:t>GraphQL</a:t>
            </a:r>
            <a:r>
              <a:rPr lang="en-US" sz="2600" i="1" dirty="0">
                <a:solidFill>
                  <a:srgbClr val="00A9E5"/>
                </a:solidFill>
              </a:rPr>
              <a:t> schema</a:t>
            </a:r>
            <a:r>
              <a:rPr lang="en-US" sz="2600" dirty="0"/>
              <a:t> object types and corresponding </a:t>
            </a:r>
            <a:r>
              <a:rPr lang="en-US" sz="2600" b="1" dirty="0">
                <a:solidFill>
                  <a:srgbClr val="00A9E5"/>
                </a:solidFill>
              </a:rPr>
              <a:t>query/mutation fields</a:t>
            </a:r>
            <a:r>
              <a:rPr lang="en-US" sz="2600" dirty="0"/>
              <a:t> with resolvers.</a:t>
            </a:r>
            <a:endParaRPr lang="nl-BE" sz="26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F5EA0C4-A236-6CCC-A2C3-3FDF945D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16" y="4468175"/>
            <a:ext cx="2200275" cy="72390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54EB688-C710-A08D-029D-7323C5A6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395617"/>
            <a:ext cx="6324600" cy="2790825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494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E7C85E-3EEA-1820-669C-8CE6C27D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Continents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A6F76F-9BE4-8849-1003-17A4402EC05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01CA1DE-D7DB-EC02-9724-B2826EEA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59" y="1416801"/>
            <a:ext cx="9721080" cy="4924736"/>
          </a:xfrm>
          <a:prstGeom prst="rect">
            <a:avLst/>
          </a:prstGeom>
          <a:ln w="635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97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E7C85E-3EEA-1820-669C-8CE6C27D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Countries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A6F76F-9BE4-8849-1003-17A4402EC05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447EC89-91AB-D07D-EC7C-E0E8E6E5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71000"/>
            <a:ext cx="7938235" cy="651600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34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571A7B-7373-DDE6-D05C-B464350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EDBC0E-3487-C23D-9DEE-44D1657BC1F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D4AEB3F-C610-3567-2F99-9ABE151F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96762"/>
            <a:ext cx="7097526" cy="6554386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311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56B73-B05A-1879-18F7-2EF19EC8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Mutations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51DF4A-C4AA-4FA2-612C-8416A0DC267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6848531-49A3-C3ED-1D1C-DF18A4F2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" y="2276872"/>
            <a:ext cx="11115675" cy="2524125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4FC1DF-75BE-A914-5C21-00FA1A304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5276438"/>
            <a:ext cx="5038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180F186-8662-D038-6FB4-5D997D1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Bulk </a:t>
            </a:r>
            <a:r>
              <a:rPr lang="nl-BE" dirty="0" err="1"/>
              <a:t>Insert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8AB04C-EDB2-660C-E662-99BD0599C6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EAB8EB2-2299-2F0E-B37E-554D6E142EB4}"/>
              </a:ext>
            </a:extLst>
          </p:cNvPr>
          <p:cNvSpPr txBox="1"/>
          <p:nvPr/>
        </p:nvSpPr>
        <p:spPr>
          <a:xfrm>
            <a:off x="1415480" y="1720840"/>
            <a:ext cx="6115050" cy="3416320"/>
          </a:xfrm>
          <a:prstGeom prst="rect">
            <a:avLst/>
          </a:prstGeom>
          <a:noFill/>
          <a:ln w="6350">
            <a:solidFill>
              <a:schemeClr val="accent6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insert_continents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"Antarctica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Asia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"Europe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"EU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"North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America"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Oceania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"OC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America"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nl-B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affected_rows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3E6CABE-7B2A-35B7-DAA5-7F2A65CA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528887"/>
            <a:ext cx="2600325" cy="1800225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07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0A9D8E-349D-F666-E84E-FCE530A2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Simple </a:t>
            </a:r>
            <a:r>
              <a:rPr lang="nl-BE" dirty="0" err="1"/>
              <a:t>Queries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4F7099-CC19-6F11-4AD5-4915E1699B6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02BCCECB-5958-39BE-08BE-D100AE179C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https://hasura.io/docs/2.0/queries/postgres/simple-object-queries/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4E312D-4683-8583-D480-4B3D2A8F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334767"/>
            <a:ext cx="5410200" cy="421005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20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4B06EE34-28D3-AF85-C6C6-02F9860D64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11160127" cy="471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Number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of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continents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and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sum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of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all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id's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id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and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name of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continent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with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id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id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, name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and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code of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continents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with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i="1" dirty="0">
                <a:solidFill>
                  <a:schemeClr val="accent6">
                    <a:lumMod val="10000"/>
                  </a:schemeClr>
                </a:solidFill>
              </a:rPr>
              <a:t>ca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in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name</a:t>
            </a:r>
          </a:p>
          <a:p>
            <a:pPr>
              <a:lnSpc>
                <a:spcPct val="150000"/>
              </a:lnSpc>
            </a:pP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all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continent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sorted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on name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desc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with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id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6">
                    <a:lumMod val="10000"/>
                  </a:schemeClr>
                </a:solidFill>
              </a:rPr>
              <a:t>gt</a:t>
            </a:r>
            <a:r>
              <a:rPr lang="nl-BE" dirty="0">
                <a:solidFill>
                  <a:schemeClr val="accent6">
                    <a:lumMod val="10000"/>
                  </a:schemeClr>
                </a:solidFill>
              </a:rPr>
              <a:t> 4</a:t>
            </a:r>
          </a:p>
          <a:p>
            <a:pPr>
              <a:lnSpc>
                <a:spcPct val="150000"/>
              </a:lnSpc>
            </a:pP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A9D8E-349D-F666-E84E-FCE530A2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4F7099-CC19-6F11-4AD5-4915E1699B6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802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</a:t>
            </a:r>
            <a:r>
              <a:rPr lang="fr-BE" dirty="0" err="1"/>
              <a:t>GraphQL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GrapQL</a:t>
            </a:r>
            <a:r>
              <a:rPr lang="en-US" dirty="0"/>
              <a:t>?</a:t>
            </a:r>
          </a:p>
          <a:p>
            <a:r>
              <a:rPr lang="en-US" dirty="0" err="1"/>
              <a:t>Hasura</a:t>
            </a:r>
            <a:endParaRPr lang="en-US" dirty="0"/>
          </a:p>
          <a:p>
            <a:r>
              <a:rPr lang="en-US" dirty="0"/>
              <a:t>Create a database</a:t>
            </a:r>
          </a:p>
          <a:p>
            <a:r>
              <a:rPr lang="en-US" dirty="0"/>
              <a:t>Create a table</a:t>
            </a:r>
          </a:p>
          <a:p>
            <a:endParaRPr lang="en-US" dirty="0"/>
          </a:p>
          <a:p>
            <a:r>
              <a:rPr lang="en-US" dirty="0"/>
              <a:t>Mutations</a:t>
            </a:r>
          </a:p>
          <a:p>
            <a:r>
              <a:rPr lang="en-US" dirty="0"/>
              <a:t>Simple Queries</a:t>
            </a:r>
          </a:p>
          <a:p>
            <a:r>
              <a:rPr lang="en-US" dirty="0"/>
              <a:t>Nested Queries</a:t>
            </a:r>
          </a:p>
          <a:p>
            <a:r>
              <a:rPr lang="en-US" dirty="0"/>
              <a:t>Relationships</a:t>
            </a:r>
          </a:p>
          <a:p>
            <a:endParaRPr lang="en-US" dirty="0"/>
          </a:p>
          <a:p>
            <a:r>
              <a:rPr lang="en-US" dirty="0"/>
              <a:t>Apollo Client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A9B3DA-387A-F757-DD1F-F3245106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379542"/>
            <a:ext cx="3816424" cy="41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E62CB0-C889-3B13-D2E9-B53637A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Countries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F5DBF3-0058-C37F-6B86-C5099B12E81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6B76604-BA51-8A9E-AA2A-EC516399DCC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Insert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via UI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831F7BB-3C37-E635-8C69-67A0A4B0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342000"/>
            <a:ext cx="6559310" cy="6362671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160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C581E1-3617-A3C3-31D8-CB2BA4B0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Insert_Countries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6EC016-4D76-E61E-8AF1-31098FF1F94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2BB3C18-659B-4812-C075-BAA0EC47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15000"/>
            <a:ext cx="11715750" cy="419100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605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A7B8B2-3B2E-DF92-8E1E-68086BB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queries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439E57-E3BE-8F03-6F5C-6334874D20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98215-81F9-F9D0-F185-97AE18EF401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countries</a:t>
            </a:r>
            <a:r>
              <a:rPr lang="nl-BE" dirty="0"/>
              <a:t> (</a:t>
            </a:r>
            <a:r>
              <a:rPr lang="nl-BE" dirty="0" err="1"/>
              <a:t>id</a:t>
            </a:r>
            <a:r>
              <a:rPr lang="nl-BE" dirty="0"/>
              <a:t>, code, name)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continent_id</a:t>
            </a:r>
            <a:endParaRPr lang="nl-BE" dirty="0"/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countries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continent (code, name)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continents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countries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771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4FCE4F-B859-C701-5911-0F4D0E7C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Relationships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74F9A3-E19D-BB8A-3D01-A148EAC7F80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F6BEDA-EA5A-A263-9E16-1584005D90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above queries won't work yet because </a:t>
            </a:r>
            <a:r>
              <a:rPr lang="en-US" sz="2200" i="1" dirty="0">
                <a:solidFill>
                  <a:srgbClr val="00A9E5"/>
                </a:solidFill>
              </a:rPr>
              <a:t>we haven't defined the relationships yet</a:t>
            </a:r>
            <a:r>
              <a:rPr lang="en-US" sz="2200" dirty="0"/>
              <a:t>. But this gives an idea of how nested queries work.</a:t>
            </a:r>
          </a:p>
          <a:p>
            <a:r>
              <a:rPr lang="en-US" sz="2200" dirty="0"/>
              <a:t>Relationships can be captured by foreign key constraints. Foreign key constraints ensure that there are 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no dangling data</a:t>
            </a:r>
            <a:r>
              <a:rPr lang="en-US" sz="2200" dirty="0"/>
              <a:t>. </a:t>
            </a:r>
            <a:r>
              <a:rPr lang="en-US" sz="2200" dirty="0" err="1"/>
              <a:t>Hasura</a:t>
            </a:r>
            <a:r>
              <a:rPr lang="en-US" sz="2200" dirty="0"/>
              <a:t> Console </a:t>
            </a:r>
            <a:r>
              <a:rPr lang="en-US" sz="2200" i="1" dirty="0">
                <a:solidFill>
                  <a:srgbClr val="00A9E5"/>
                </a:solidFill>
              </a:rPr>
              <a:t>automatically suggests relationships </a:t>
            </a:r>
            <a:r>
              <a:rPr lang="en-US" sz="2200" dirty="0"/>
              <a:t>based on these constraints.</a:t>
            </a:r>
          </a:p>
          <a:p>
            <a:r>
              <a:rPr lang="en-US" sz="2200" dirty="0"/>
              <a:t>Though the constraints are optional, it is recommended to enforce these constraints for </a:t>
            </a:r>
            <a:r>
              <a:rPr lang="en-US" sz="2200" i="1" dirty="0">
                <a:solidFill>
                  <a:srgbClr val="00A9E5"/>
                </a:solidFill>
              </a:rPr>
              <a:t>data consistency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000" dirty="0"/>
              <a:t>Foreign keys are for </a:t>
            </a:r>
            <a:r>
              <a:rPr lang="en-US" sz="2000" i="1" dirty="0">
                <a:solidFill>
                  <a:srgbClr val="00A9E5"/>
                </a:solidFill>
              </a:rPr>
              <a:t>data consistency</a:t>
            </a:r>
            <a:r>
              <a:rPr lang="en-US" sz="2000" dirty="0"/>
              <a:t>.</a:t>
            </a:r>
          </a:p>
          <a:p>
            <a:r>
              <a:rPr lang="en-US" sz="2000" dirty="0"/>
              <a:t>Relationships are for </a:t>
            </a:r>
            <a:r>
              <a:rPr lang="en-US" sz="2000" i="1" dirty="0">
                <a:solidFill>
                  <a:srgbClr val="00A9E5"/>
                </a:solidFill>
              </a:rPr>
              <a:t>querying</a:t>
            </a:r>
            <a:r>
              <a:rPr lang="en-US" sz="2000" dirty="0"/>
              <a:t> nested objects.</a:t>
            </a:r>
          </a:p>
          <a:p>
            <a:endParaRPr lang="en-US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83463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A7B8B2-3B2E-DF92-8E1E-68086BB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Aliases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439E57-E3BE-8F03-6F5C-6334874D20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966DF61-0364-92F6-6F48-1F99C4BA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052637"/>
            <a:ext cx="5314950" cy="2752725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272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1F30CD1-AA1E-4842-F7B7-9CA549C2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Apollo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BEC787-DA88-EB82-7C0F-F41F71CCA92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1006352-1349-2E47-A693-0C29314507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lesson3</a:t>
            </a:r>
          </a:p>
          <a:p>
            <a:r>
              <a:rPr lang="nl-BE" b="0" i="0" dirty="0" err="1">
                <a:solidFill>
                  <a:schemeClr val="accent6">
                    <a:lumMod val="10000"/>
                  </a:schemeClr>
                </a:solidFill>
                <a:effectLst/>
              </a:rPr>
              <a:t>npm</a:t>
            </a:r>
            <a:r>
              <a:rPr lang="nl-BE" b="0" i="0" dirty="0">
                <a:solidFill>
                  <a:schemeClr val="accent6">
                    <a:lumMod val="10000"/>
                  </a:schemeClr>
                </a:solidFill>
                <a:effectLst/>
              </a:rPr>
              <a:t> </a:t>
            </a:r>
            <a:r>
              <a:rPr lang="nl-BE" b="0" i="0" dirty="0" err="1">
                <a:solidFill>
                  <a:schemeClr val="accent6">
                    <a:lumMod val="10000"/>
                  </a:schemeClr>
                </a:solidFill>
                <a:effectLst/>
              </a:rPr>
              <a:t>install</a:t>
            </a:r>
            <a:endParaRPr lang="de-DE" dirty="0"/>
          </a:p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@apollo/client </a:t>
            </a:r>
            <a:r>
              <a:rPr lang="de-DE" dirty="0" err="1"/>
              <a:t>graphql</a:t>
            </a:r>
            <a:endParaRPr lang="de-DE" dirty="0"/>
          </a:p>
          <a:p>
            <a:pPr marL="0" indent="0">
              <a:buNone/>
            </a:pPr>
            <a:endParaRPr lang="nl-BE" sz="2400" strike="sngStrike" dirty="0"/>
          </a:p>
          <a:p>
            <a:pPr>
              <a:lnSpc>
                <a:spcPct val="150000"/>
              </a:lnSpc>
            </a:pPr>
            <a:r>
              <a:rPr lang="nl-BE" sz="2400" dirty="0" err="1"/>
              <a:t>npx</a:t>
            </a:r>
            <a:r>
              <a:rPr lang="nl-BE" sz="2400" dirty="0"/>
              <a:t> expo start</a:t>
            </a:r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AD25012-37A2-D494-DF31-484F9200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82" y="4482907"/>
            <a:ext cx="8982075" cy="192405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</p:spPr>
      </p:pic>
      <p:pic>
        <p:nvPicPr>
          <p:cNvPr id="2050" name="Picture 2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D672615C-5F5B-0F4F-F349-6F54630D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844824"/>
            <a:ext cx="4104456" cy="14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8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89C52F-43F0-55F8-E4A4-FF6B4CF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Apollo Cache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65944E-4A38-FBA9-8B98-E4749DD013E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D56673-E2EB-1BD4-D64D-1D41C49F07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Apollo Client stores the results of your </a:t>
            </a:r>
            <a:r>
              <a:rPr lang="en-US" sz="2000" dirty="0" err="1"/>
              <a:t>GraphQL</a:t>
            </a:r>
            <a:r>
              <a:rPr lang="en-US" sz="2000" dirty="0"/>
              <a:t> queries in a local, normalized, in-memory cache. This enables Apollo Client to respond almost immediately to queries for already-cached data, without even sending a network request.</a:t>
            </a:r>
            <a:endParaRPr lang="nl-BE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A4A63C-6DF6-1801-C8A7-D5EACD29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780928"/>
            <a:ext cx="4485914" cy="340329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FC530D1-A32F-B5DF-3FDF-4618F584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50" y="2832526"/>
            <a:ext cx="5771965" cy="33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229AA2-D2A4-12F7-2FD2-6DA7CAE3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Apollo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66CAE1-9679-50D2-C5A4-D1BCF89E1A9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3029DA-3CDF-0FAA-C8CA-FA49C88CCF2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Endpoint &amp; key</a:t>
            </a:r>
          </a:p>
          <a:p>
            <a:r>
              <a:rPr lang="en-US" sz="2000" dirty="0"/>
              <a:t>Query</a:t>
            </a:r>
          </a:p>
          <a:p>
            <a:endParaRPr lang="en-US" sz="2000" dirty="0"/>
          </a:p>
          <a:p>
            <a:r>
              <a:rPr lang="en-US" sz="2000" dirty="0"/>
              <a:t>You connect Apollo </a:t>
            </a:r>
            <a:r>
              <a:rPr lang="en-US" sz="2000" i="1" dirty="0">
                <a:solidFill>
                  <a:srgbClr val="00A9E5"/>
                </a:solidFill>
              </a:rPr>
              <a:t>Client</a:t>
            </a:r>
            <a:r>
              <a:rPr lang="en-US" sz="2000" dirty="0"/>
              <a:t> to React with the </a:t>
            </a:r>
            <a:r>
              <a:rPr lang="en-US" sz="2000" i="1" dirty="0" err="1">
                <a:solidFill>
                  <a:srgbClr val="00A9E5"/>
                </a:solidFill>
              </a:rPr>
              <a:t>ApolloProvider</a:t>
            </a:r>
            <a:r>
              <a:rPr lang="en-US" sz="2000" dirty="0"/>
              <a:t> component.</a:t>
            </a:r>
          </a:p>
          <a:p>
            <a:r>
              <a:rPr lang="en-US" sz="2000" dirty="0"/>
              <a:t>Put the </a:t>
            </a:r>
            <a:r>
              <a:rPr lang="en-US" sz="2000" dirty="0" err="1"/>
              <a:t>ApolloProvider</a:t>
            </a:r>
            <a:r>
              <a:rPr lang="en-US" sz="2000" dirty="0"/>
              <a:t> somewhere </a:t>
            </a:r>
            <a:r>
              <a:rPr lang="en-US" sz="2000" i="1" dirty="0">
                <a:solidFill>
                  <a:srgbClr val="00A9E5"/>
                </a:solidFill>
              </a:rPr>
              <a:t>high in your app</a:t>
            </a:r>
            <a:r>
              <a:rPr lang="en-US" sz="2000" dirty="0"/>
              <a:t>, above any component that might need to access </a:t>
            </a:r>
            <a:r>
              <a:rPr lang="en-US" sz="2000" dirty="0" err="1"/>
              <a:t>GraphQL</a:t>
            </a:r>
            <a:r>
              <a:rPr lang="en-US" sz="2000" dirty="0"/>
              <a:t> data.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 err="1">
                <a:solidFill>
                  <a:srgbClr val="00A9E5"/>
                </a:solidFill>
              </a:rPr>
              <a:t>useQuery</a:t>
            </a:r>
            <a:r>
              <a:rPr lang="en-US" sz="2000" dirty="0"/>
              <a:t> hook is the primary API for </a:t>
            </a:r>
            <a:r>
              <a:rPr lang="en-US" sz="2000" i="1" dirty="0">
                <a:solidFill>
                  <a:srgbClr val="00A9E5"/>
                </a:solidFill>
              </a:rPr>
              <a:t>executing queries </a:t>
            </a:r>
            <a:r>
              <a:rPr lang="en-US" sz="2000" dirty="0"/>
              <a:t>in an Apollo application.</a:t>
            </a:r>
          </a:p>
          <a:p>
            <a:r>
              <a:rPr lang="en-US" sz="2000" dirty="0"/>
              <a:t>In a component, call </a:t>
            </a:r>
            <a:r>
              <a:rPr lang="en-US" sz="2000" dirty="0" err="1"/>
              <a:t>useQuery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A9E5"/>
                </a:solidFill>
              </a:rPr>
              <a:t>pass it a </a:t>
            </a:r>
            <a:r>
              <a:rPr lang="en-US" sz="2000" i="1" dirty="0" err="1">
                <a:solidFill>
                  <a:srgbClr val="00A9E5"/>
                </a:solidFill>
              </a:rPr>
              <a:t>GraphQL</a:t>
            </a:r>
            <a:r>
              <a:rPr lang="en-US" sz="2000" i="1" dirty="0">
                <a:solidFill>
                  <a:srgbClr val="00A9E5"/>
                </a:solidFill>
              </a:rPr>
              <a:t> </a:t>
            </a:r>
            <a:r>
              <a:rPr lang="en-US" sz="2000" dirty="0"/>
              <a:t>query string.</a:t>
            </a:r>
          </a:p>
          <a:p>
            <a:r>
              <a:rPr lang="en-US" sz="2000" dirty="0"/>
              <a:t>When your component renders, </a:t>
            </a:r>
            <a:r>
              <a:rPr lang="en-US" sz="2000" dirty="0" err="1"/>
              <a:t>useQuery</a:t>
            </a:r>
            <a:r>
              <a:rPr lang="en-US" sz="2000" dirty="0"/>
              <a:t> returns an object containing </a:t>
            </a:r>
            <a:r>
              <a:rPr lang="en-US" sz="2000" i="1" dirty="0">
                <a:solidFill>
                  <a:srgbClr val="00A9E5"/>
                </a:solidFill>
              </a:rPr>
              <a:t>loading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A9E5"/>
                </a:solidFill>
              </a:rPr>
              <a:t>error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A9E5"/>
                </a:solidFill>
              </a:rPr>
              <a:t>data</a:t>
            </a:r>
            <a:r>
              <a:rPr lang="en-US" sz="2000" dirty="0"/>
              <a:t> properties you can use to render your UI.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5132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55F46-B318-0A37-17A5-606D5774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E0ECDD2-28D2-72B0-6829-E0EA1120F4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28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378A4D-4558-3407-288F-12880D3247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i="1" dirty="0" err="1"/>
              <a:t>ListCountries</a:t>
            </a:r>
            <a:endParaRPr lang="nl-BE" i="1" dirty="0"/>
          </a:p>
          <a:p>
            <a:r>
              <a:rPr lang="nl-BE" dirty="0"/>
              <a:t>Show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countries</a:t>
            </a:r>
            <a:endParaRPr lang="nl-BE" dirty="0"/>
          </a:p>
          <a:p>
            <a:r>
              <a:rPr lang="nl-BE" dirty="0"/>
              <a:t>Show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countries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country </a:t>
            </a:r>
            <a:r>
              <a:rPr lang="nl-BE" dirty="0" err="1"/>
              <a:t>the</a:t>
            </a:r>
            <a:r>
              <a:rPr lang="nl-BE" dirty="0"/>
              <a:t> continent</a:t>
            </a:r>
          </a:p>
          <a:p>
            <a:endParaRPr lang="nl-BE" dirty="0"/>
          </a:p>
          <a:p>
            <a:r>
              <a:rPr lang="nl-BE" dirty="0" err="1"/>
              <a:t>Modify</a:t>
            </a:r>
            <a:r>
              <a:rPr lang="nl-BE" dirty="0"/>
              <a:t> </a:t>
            </a:r>
            <a:r>
              <a:rPr lang="nl-BE" i="1" dirty="0" err="1"/>
              <a:t>ListContinents</a:t>
            </a:r>
            <a:endParaRPr lang="nl-BE" i="1" dirty="0"/>
          </a:p>
          <a:p>
            <a:r>
              <a:rPr lang="nl-BE" dirty="0"/>
              <a:t>Show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continent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countries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911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EFF25F-D655-909F-11F1-80BB2077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GraphQL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A8598-5262-12C6-FA2A-98C6577D62A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47CE254-70D1-3DD6-6FAA-A7AC9042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9" y="2077330"/>
            <a:ext cx="7704856" cy="2944267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7C5652-8B4F-F28F-08A0-DF6E08C1E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27"/>
          <a:stretch/>
        </p:blipFill>
        <p:spPr>
          <a:xfrm>
            <a:off x="8472264" y="2060848"/>
            <a:ext cx="2933615" cy="2944267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EF8F9D55-4A01-BB8A-5817-3599F8DD5FF2}"/>
              </a:ext>
            </a:extLst>
          </p:cNvPr>
          <p:cNvSpPr/>
          <p:nvPr/>
        </p:nvSpPr>
        <p:spPr>
          <a:xfrm>
            <a:off x="891521" y="4079475"/>
            <a:ext cx="5232581" cy="432048"/>
          </a:xfrm>
          <a:prstGeom prst="rect">
            <a:avLst/>
          </a:prstGeom>
          <a:solidFill>
            <a:schemeClr val="accent1">
              <a:alpha val="5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AC08B5-3122-FE35-BEB0-02B26E2F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GraphQL</a:t>
            </a:r>
            <a:r>
              <a:rPr lang="nl-BE" dirty="0"/>
              <a:t> (</a:t>
            </a:r>
            <a:r>
              <a:rPr lang="nl-BE" dirty="0">
                <a:sym typeface="Wingdings" panose="05000000000000000000" pitchFamily="2" charset="2"/>
              </a:rPr>
              <a:t> REST</a:t>
            </a:r>
            <a:r>
              <a:rPr lang="nl-BE" dirty="0"/>
              <a:t>)?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C67188-76A3-05A4-DD8B-D79DEE6EBB2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C12DCB0-3C21-2F05-CDAD-4E276C40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15" y="1196752"/>
            <a:ext cx="6594137" cy="543753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52CC353-0FCE-D58B-231A-3DC7C24B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72" y="1674801"/>
            <a:ext cx="7426622" cy="4481436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85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3CE5A-5712-426E-8A1E-21F542C2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GraphQL</a:t>
            </a:r>
            <a:r>
              <a:rPr lang="nl-BE" dirty="0"/>
              <a:t> (</a:t>
            </a:r>
            <a:r>
              <a:rPr lang="nl-BE" dirty="0">
                <a:sym typeface="Wingdings" panose="05000000000000000000" pitchFamily="2" charset="2"/>
              </a:rPr>
              <a:t> REST</a:t>
            </a:r>
            <a:r>
              <a:rPr lang="nl-BE" dirty="0"/>
              <a:t>) 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03B9BF-96F8-20ED-D142-E041B0EEE8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561C1C5-A269-B55D-2BF1-5AC649F89C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dirty="0" err="1"/>
              <a:t>GraphQL</a:t>
            </a:r>
            <a:r>
              <a:rPr lang="en-US" sz="2200" dirty="0"/>
              <a:t>, the </a:t>
            </a:r>
            <a:r>
              <a:rPr lang="en-US" sz="2200" i="1" dirty="0">
                <a:solidFill>
                  <a:srgbClr val="00A9E5"/>
                </a:solidFill>
              </a:rPr>
              <a:t>client</a:t>
            </a:r>
            <a:r>
              <a:rPr lang="en-US" sz="2200" dirty="0"/>
              <a:t> can specify exactly the data it needs in a </a:t>
            </a:r>
            <a:r>
              <a:rPr lang="en-US" sz="2200" i="1" dirty="0">
                <a:solidFill>
                  <a:srgbClr val="00A9E5"/>
                </a:solidFill>
              </a:rPr>
              <a:t>query</a:t>
            </a:r>
            <a:r>
              <a:rPr lang="en-US" sz="2200" dirty="0"/>
              <a:t>. Using REST the data returned is defined by the </a:t>
            </a:r>
            <a:r>
              <a:rPr lang="en-US" sz="2200" i="1" dirty="0">
                <a:solidFill>
                  <a:srgbClr val="00A9E5"/>
                </a:solidFill>
              </a:rPr>
              <a:t>server</a:t>
            </a:r>
            <a:r>
              <a:rPr lang="en-US" sz="2200" dirty="0"/>
              <a:t> API.</a:t>
            </a:r>
          </a:p>
          <a:p>
            <a:endParaRPr lang="en-US" sz="2200" dirty="0"/>
          </a:p>
          <a:p>
            <a:r>
              <a:rPr lang="en-US" sz="2200" dirty="0"/>
              <a:t>No more versioned APIs. Other data needed, change your query.</a:t>
            </a:r>
          </a:p>
          <a:p>
            <a:r>
              <a:rPr lang="en-US" sz="2200" dirty="0"/>
              <a:t>No more </a:t>
            </a:r>
            <a:r>
              <a:rPr lang="en-US" sz="2200" i="1" dirty="0" err="1">
                <a:solidFill>
                  <a:srgbClr val="00A9E5"/>
                </a:solidFill>
              </a:rPr>
              <a:t>Overfetching</a:t>
            </a:r>
            <a:r>
              <a:rPr lang="en-US" sz="2200" i="1" dirty="0">
                <a:solidFill>
                  <a:srgbClr val="00A9E5"/>
                </a:solidFill>
              </a:rPr>
              <a:t>. </a:t>
            </a:r>
            <a:r>
              <a:rPr lang="en-US" sz="2200" i="1" dirty="0">
                <a:solidFill>
                  <a:schemeClr val="accent6">
                    <a:lumMod val="10000"/>
                  </a:schemeClr>
                </a:solidFill>
              </a:rPr>
              <a:t>Smaller payloads.</a:t>
            </a:r>
          </a:p>
          <a:p>
            <a:r>
              <a:rPr lang="en-US" sz="2200" dirty="0">
                <a:solidFill>
                  <a:schemeClr val="accent6">
                    <a:lumMod val="10000"/>
                  </a:schemeClr>
                </a:solidFill>
              </a:rPr>
              <a:t>No more</a:t>
            </a:r>
            <a:r>
              <a:rPr lang="en-US" sz="2200" dirty="0"/>
              <a:t> </a:t>
            </a:r>
            <a:r>
              <a:rPr lang="en-US" sz="2200" i="1" dirty="0" err="1">
                <a:solidFill>
                  <a:srgbClr val="00A9E5"/>
                </a:solidFill>
              </a:rPr>
              <a:t>Underfetching</a:t>
            </a:r>
            <a:r>
              <a:rPr lang="en-US" sz="2200" i="1" dirty="0">
                <a:solidFill>
                  <a:srgbClr val="00A9E5"/>
                </a:solidFill>
              </a:rPr>
              <a:t>. </a:t>
            </a:r>
            <a:r>
              <a:rPr lang="en-US" sz="2200" dirty="0"/>
              <a:t>In REST the client may have to make additional requests to fetch everything it needs (</a:t>
            </a:r>
            <a:r>
              <a:rPr lang="en-US" sz="2200" i="1" dirty="0">
                <a:solidFill>
                  <a:srgbClr val="00A9E5"/>
                </a:solidFill>
              </a:rPr>
              <a:t>n+1 problem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 err="1"/>
              <a:t>GraphQL</a:t>
            </a:r>
            <a:r>
              <a:rPr lang="en-US" sz="2200" dirty="0"/>
              <a:t> was developed to cope with the need for more </a:t>
            </a:r>
            <a:r>
              <a:rPr lang="en-US" sz="2200" i="1" dirty="0">
                <a:solidFill>
                  <a:srgbClr val="00A9E5"/>
                </a:solidFill>
              </a:rPr>
              <a:t>flexibility</a:t>
            </a:r>
            <a:r>
              <a:rPr lang="en-US" sz="2200" dirty="0"/>
              <a:t> and </a:t>
            </a:r>
            <a:r>
              <a:rPr lang="en-US" sz="2200" i="1" dirty="0">
                <a:solidFill>
                  <a:srgbClr val="00A9E5"/>
                </a:solidFill>
              </a:rPr>
              <a:t>efficiency</a:t>
            </a:r>
            <a:r>
              <a:rPr lang="en-US" sz="2200" dirty="0"/>
              <a:t>!</a:t>
            </a:r>
          </a:p>
          <a:p>
            <a:r>
              <a:rPr lang="en-US" sz="2200" dirty="0"/>
              <a:t>Less time spent documenting the APIs.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312477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F24210-94A4-24D9-360C-D9FFC60E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Hasura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F8EAB2-9FC7-627D-53CD-158BAD523F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1B3C4C9-C2CA-0EC2-8F68-E5DFA0E5C7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sz="2400" dirty="0">
                <a:hlinkClick r:id="rId2"/>
              </a:rPr>
              <a:t>https://cloud.hasura.io/</a:t>
            </a:r>
            <a:endParaRPr lang="nl-BE" sz="2400" dirty="0"/>
          </a:p>
          <a:p>
            <a:pPr>
              <a:lnSpc>
                <a:spcPct val="150000"/>
              </a:lnSpc>
            </a:pPr>
            <a:r>
              <a:rPr lang="nl-BE" sz="2400" dirty="0" err="1"/>
              <a:t>Sign</a:t>
            </a:r>
            <a:r>
              <a:rPr lang="nl-BE" sz="2400" dirty="0"/>
              <a:t> in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Google account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137678-4937-9399-E918-4BE6D44D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363420"/>
            <a:ext cx="5276850" cy="4114800"/>
          </a:xfrm>
          <a:prstGeom prst="roundRect">
            <a:avLst>
              <a:gd name="adj" fmla="val 5436"/>
            </a:avLst>
          </a:prstGeom>
        </p:spPr>
      </p:pic>
    </p:spTree>
    <p:extLst>
      <p:ext uri="{BB962C8B-B14F-4D97-AF65-F5344CB8AC3E}">
        <p14:creationId xmlns:p14="http://schemas.microsoft.com/office/powerpoint/2010/main" val="108043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56F278-A32B-47AD-F812-2B4D8A0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a New Free Project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D7236-603A-B4B0-BE47-D5CC7E12305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8F44A60-28DA-6442-65D4-B2EF832D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53" y="3503976"/>
            <a:ext cx="3171825" cy="952500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B49C834-D2BD-4ADA-C59C-D36919B3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25" y="1328306"/>
            <a:ext cx="3995213" cy="530384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929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56F278-A32B-47AD-F812-2B4D8A08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Skip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D7236-603A-B4B0-BE47-D5CC7E12305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982001A-7766-5E90-2726-00EFC95AEAE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Skip </a:t>
            </a:r>
            <a:r>
              <a:rPr lang="nl-BE" sz="2800" dirty="0" err="1"/>
              <a:t>the</a:t>
            </a:r>
            <a:r>
              <a:rPr lang="nl-BE" sz="2800" dirty="0"/>
              <a:t> </a:t>
            </a:r>
            <a:r>
              <a:rPr lang="nl-BE" sz="2800" dirty="0" err="1"/>
              <a:t>Getting</a:t>
            </a:r>
            <a:r>
              <a:rPr lang="nl-BE" sz="2800" dirty="0"/>
              <a:t> </a:t>
            </a:r>
            <a:r>
              <a:rPr lang="nl-BE" sz="2800" dirty="0" err="1"/>
              <a:t>Started</a:t>
            </a:r>
            <a:r>
              <a:rPr lang="nl-BE" sz="2800" dirty="0"/>
              <a:t> Tutorial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38E0523-B1C2-B409-44EA-F54CF95C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342707"/>
            <a:ext cx="6530131" cy="4064249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32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334580B-2B3C-6D84-FA41-4305E0DB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Hasura</a:t>
            </a:r>
            <a:r>
              <a:rPr lang="nl-BE" dirty="0"/>
              <a:t> Console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D7236-603A-B4B0-BE47-D5CC7E12305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BFC9B7B-D14D-2EB9-CD25-495D5782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76" y="1360600"/>
            <a:ext cx="9001845" cy="5246574"/>
          </a:xfrm>
          <a:prstGeom prst="rect">
            <a:avLst/>
          </a:prstGeom>
          <a:ln w="6350">
            <a:solidFill>
              <a:schemeClr val="accent6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0338014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1D020C-F5BA-446E-BFB2-6A80B344FE53}">
  <we:reference id="b0430364-2ab6-47cd-907e-f8b72239b204" version="3.19.222.0" store="EXCatalog" storeType="EXCatalog"/>
  <we:alternateReferences>
    <we:reference id="WA200000729" version="3.19.222.0" store="nl-B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8627</TotalTime>
  <Words>749</Words>
  <Application>Microsoft Office PowerPoint</Application>
  <PresentationFormat>Widescreen</PresentationFormat>
  <Paragraphs>141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Wingdings</vt:lpstr>
      <vt:lpstr>1_ORANJE</vt:lpstr>
      <vt:lpstr>WIT</vt:lpstr>
      <vt:lpstr>REACT NATIVE</vt:lpstr>
      <vt:lpstr>Introduction GraphQL</vt:lpstr>
      <vt:lpstr>What is GraphQL?</vt:lpstr>
      <vt:lpstr>What is GraphQL ( REST)?</vt:lpstr>
      <vt:lpstr>Why GraphQL ( REST) ?</vt:lpstr>
      <vt:lpstr>Hasura</vt:lpstr>
      <vt:lpstr>Create a New Free Project</vt:lpstr>
      <vt:lpstr>Skip</vt:lpstr>
      <vt:lpstr>Hasura Console</vt:lpstr>
      <vt:lpstr>Create a Database</vt:lpstr>
      <vt:lpstr>Neon</vt:lpstr>
      <vt:lpstr>Create a Table</vt:lpstr>
      <vt:lpstr>Continents</vt:lpstr>
      <vt:lpstr>Countries</vt:lpstr>
      <vt:lpstr>Foreign Key</vt:lpstr>
      <vt:lpstr>Mutations</vt:lpstr>
      <vt:lpstr>Bulk Insert</vt:lpstr>
      <vt:lpstr>Simple Queries</vt:lpstr>
      <vt:lpstr>Exercises</vt:lpstr>
      <vt:lpstr>Countries</vt:lpstr>
      <vt:lpstr>Insert_Countries</vt:lpstr>
      <vt:lpstr>Nested queries</vt:lpstr>
      <vt:lpstr>Relationships</vt:lpstr>
      <vt:lpstr>Aliases</vt:lpstr>
      <vt:lpstr>Apollo CLient</vt:lpstr>
      <vt:lpstr>Apollo Cache</vt:lpstr>
      <vt:lpstr>Apollo CLient</vt:lpstr>
      <vt:lpstr>Exercises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Marnick Goossens</cp:lastModifiedBy>
  <cp:revision>582</cp:revision>
  <dcterms:created xsi:type="dcterms:W3CDTF">2015-09-10T12:21:13Z</dcterms:created>
  <dcterms:modified xsi:type="dcterms:W3CDTF">2024-12-26T22:05:45Z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2023-12-05T10:11:37Z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cf7c0dae-84ab-4c52-99d5-3abc28eab866</vt:lpwstr>
  </property>
  <property fmtid="{D5CDD505-2E9C-101B-9397-08002B2CF9AE}" pid="8" name="MSIP_Label_c337be75-dfbb-4261-9834-ac247c7dde13_ContentBits">
    <vt:lpwstr>0</vt:lpwstr>
  </property>
</Properties>
</file>