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43" r:id="rId1"/>
  </p:sldMasterIdLst>
  <p:notesMasterIdLst>
    <p:notesMasterId r:id="rId2"/>
  </p:notesMasterIdLst>
  <p:sldIdLst>
    <p:sldId id="265" r:id="rId3"/>
    <p:sldId id="273" r:id="rId4"/>
    <p:sldId id="274" r:id="rId5"/>
  </p:sldIdLst>
  <p:sldSz cx="9142352" cy="514258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>
        <a:alpha val="100000"/>
      </a:srgbClr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3507"/>
    <p:restoredTop sz="78799"/>
  </p:normalViewPr>
  <p:slideViewPr>
    <p:cSldViewPr>
      <p:cViewPr varScale="1">
        <p:scale>
          <a:sx n="100" d="100"/>
          <a:sy n="100" d="100"/>
        </p:scale>
        <p:origin x="0" y="0"/>
      </p:cViewPr>
      <p:guideLst>
        <p:guide orient="horz" pos="1618"/>
        <p:guide pos="2878"/>
      </p:guideLst>
    </p:cSldViewPr>
  </p:slideViewPr>
  <p:notesTextViewPr>
    <p:cViewPr>
      <p:scale>
        <a:sx n="120" d="100"/>
        <a:sy n="120" d="100"/>
      </p:scale>
      <p:origin x="0" y="0"/>
    </p:cViewPr>
  </p:notesTextViewPr>
  <p:gridSpacing cx="36013" cy="36013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4" y="685800"/>
            <a:ext cx="609599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16" y="1199935"/>
            <a:ext cx="4037871" cy="16467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7361" y="1199935"/>
            <a:ext cx="4037871" cy="16467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945" y="2987630"/>
            <a:ext cx="4037871" cy="16467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6190" y="2987630"/>
            <a:ext cx="4037871" cy="16467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1_Office 테마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116" y="205941"/>
            <a:ext cx="8228115" cy="85709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116" y="1199935"/>
            <a:ext cx="8228115" cy="339386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116" y="4766409"/>
            <a:ext cx="2133214" cy="27379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636" y="4766409"/>
            <a:ext cx="2895077" cy="27379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2018" y="4766409"/>
            <a:ext cx="2133214" cy="27379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cxnSp>
        <p:nvCxnSpPr>
          <p:cNvPr id="1026" name=""/>
          <p:cNvCxnSpPr/>
          <p:nvPr/>
        </p:nvCxnSpPr>
        <p:spPr>
          <a:xfrm flipH="1">
            <a:off x="647595" y="404732"/>
            <a:ext cx="8278855" cy="0"/>
          </a:xfrm>
          <a:prstGeom prst="line">
            <a:avLst/>
          </a:prstGeom>
          <a:ln w="19089" cap="flat" cmpd="sng" algn="ctr">
            <a:solidFill>
              <a:srgbClr val="9bbb59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" name="TextBox 2"/>
          <p:cNvSpPr txBox="1"/>
          <p:nvPr/>
        </p:nvSpPr>
        <p:spPr>
          <a:xfrm>
            <a:off x="7599363" y="104775"/>
            <a:ext cx="1404937" cy="330200"/>
          </a:xfrm>
          <a:prstGeom prst="rect">
            <a:avLst/>
          </a:prstGeom>
          <a:noFill/>
        </p:spPr>
        <p:txBody>
          <a:bodyPr tIns="72000" bIns="72000">
            <a:spAutoFit/>
          </a:bodyPr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1200" cap="none" spc="-150" normalizeH="0" baseline="0">
                <a:solidFill>
                  <a:srgbClr val="0070c0"/>
                </a:solidFill>
                <a:effectLst/>
                <a:uLnTx/>
                <a:uFillTx/>
                <a:latin typeface="HY견고딕"/>
                <a:ea typeface="HY견고딕"/>
                <a:cs typeface="Arial"/>
              </a:rPr>
              <a:t>jsp  </a:t>
            </a:r>
            <a:r>
              <a:rPr kumimoji="1" lang="en-US" altLang="ko-KR" sz="1200" b="0" i="0" u="none" strike="noStrike" kern="1200" cap="none" spc="-150" normalizeH="0" baseline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HY견고딕"/>
                <a:ea typeface="HY견고딕"/>
                <a:cs typeface="Arial"/>
              </a:rPr>
              <a:t>&amp;</a:t>
            </a:r>
            <a:r>
              <a:rPr kumimoji="1" lang="en-US" altLang="ko-KR" sz="1200" b="0" i="0" u="none" strike="noStrike" kern="1200" cap="none" spc="-150" normalizeH="0" baseline="0">
                <a:solidFill>
                  <a:schemeClr val="tx1"/>
                </a:solidFill>
                <a:effectLst/>
                <a:uLnTx/>
                <a:uFillTx/>
                <a:latin typeface="HY견고딕"/>
                <a:ea typeface="HY견고딕"/>
                <a:cs typeface="Arial"/>
              </a:rPr>
              <a:t> </a:t>
            </a:r>
            <a:r>
              <a:rPr kumimoji="1" lang="en-US" altLang="ko-KR" sz="1200" b="0" i="0" u="none" strike="noStrike" kern="1200" cap="none" spc="-150" normalizeH="0" baseline="0"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HY견고딕"/>
                <a:ea typeface="HY견고딕"/>
                <a:cs typeface="Arial"/>
              </a:rPr>
              <a:t>Servlet</a:t>
            </a:r>
            <a:endParaRPr kumimoji="1" lang="ko-KR" altLang="en-US" sz="1200" b="0" i="0" u="none" strike="noStrike" kern="1200" cap="none" spc="-150" normalizeH="0" baseline="0"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HY견고딕"/>
              <a:ea typeface="HY견고딕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3.png"  /><Relationship Id="rId4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50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41722" y="1160307"/>
            <a:ext cx="2004686" cy="9428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3314" name="제목 1"/>
          <p:cNvSpPr>
            <a:spLocks noGrp="1"/>
          </p:cNvSpPr>
          <p:nvPr>
            <p:ph type="title" idx="0"/>
          </p:nvPr>
        </p:nvSpPr>
        <p:spPr>
          <a:xfrm>
            <a:off x="617397" y="214283"/>
            <a:ext cx="2874490" cy="360302"/>
          </a:xfrm>
          <a:solidFill>
            <a:schemeClr val="bg1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72000" tIns="36000" rIns="0" bIns="3600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phonebook2 개요 및 분석</a:t>
            </a:r>
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3315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254000" y="214313"/>
            <a:ext cx="360363" cy="36036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3"/>
            </a:solidFill>
          </a:ln>
        </p:spPr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/>
            </a:pPr>
            <a:r>
              <a:rPr kumimoji="1" lang="en-US" altLang="ko-KR" sz="20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</a:t>
            </a:r>
            <a:endParaRPr kumimoji="1" lang="ko-KR" altLang="en-US" sz="2000" b="1" i="0" u="none" strike="noStrike" kern="1200" cap="none" spc="0" normalizeH="0" baseline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16" name=""/>
          <p:cNvSpPr txBox="1"/>
          <p:nvPr/>
        </p:nvSpPr>
        <p:spPr>
          <a:xfrm>
            <a:off x="287292" y="585693"/>
            <a:ext cx="7883667" cy="4015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marL="180998" lvl="0" indent="-180998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■"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분석-수정</a:t>
            </a:r>
            <a:endParaRPr xmlns:mc="http://schemas.openxmlformats.org/markup-compatibility/2006" xmlns:hp="http://schemas.haansoft.com/office/presentation/8.0" kumimoji="0" lang="ko-KR" altLang="en-US" sz="16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13317" name="Group 1"/>
          <p:cNvGrpSpPr/>
          <p:nvPr/>
        </p:nvGrpSpPr>
        <p:grpSpPr>
          <a:xfrm rot="0">
            <a:off x="5507626" y="880912"/>
            <a:ext cx="3506122" cy="2369677"/>
            <a:chOff x="5507626" y="880912"/>
            <a:chExt cx="3506121" cy="2369677"/>
          </a:xfrm>
        </p:grpSpPr>
        <p:sp>
          <p:nvSpPr>
            <p:cNvPr id="13344" name=""/>
            <p:cNvSpPr txBox="1"/>
            <p:nvPr/>
          </p:nvSpPr>
          <p:spPr>
            <a:xfrm>
              <a:off x="5655208" y="1115792"/>
              <a:ext cx="3358540" cy="2134797"/>
            </a:xfrm>
            <a:prstGeom prst="rect">
              <a:avLst/>
            </a:prstGeom>
            <a:solidFill>
              <a:srgbClr val="d9d9d9"/>
            </a:solidFill>
            <a:ln w="6363" cap="flat" cmpd="sng" algn="ctr">
              <a:solidFill>
                <a:srgbClr val="7f7f7f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noAutofit/>
            </a:bodyPr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345" name=""/>
            <p:cNvSpPr txBox="1"/>
            <p:nvPr/>
          </p:nvSpPr>
          <p:spPr>
            <a:xfrm>
              <a:off x="5507626" y="880912"/>
              <a:ext cx="1779239" cy="27618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Tomcat</a:t>
              </a:r>
              <a:endParaRPr xmlns:mc="http://schemas.openxmlformats.org/markup-compatibility/2006" xmlns:hp="http://schemas.haansoft.com/office/presentation/8.0" kumimoji="1" lang="ko-KR" altLang="en-US" sz="1200" b="1" i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346" name=""/>
            <p:cNvSpPr txBox="1"/>
            <p:nvPr/>
          </p:nvSpPr>
          <p:spPr>
            <a:xfrm>
              <a:off x="5718728" y="1217380"/>
              <a:ext cx="3212521" cy="1965000"/>
            </a:xfrm>
            <a:prstGeom prst="rect">
              <a:avLst/>
            </a:prstGeom>
            <a:solidFill>
              <a:srgbClr val="bfbfbf"/>
            </a:solidFill>
            <a:ln w="6363" cap="flat" cmpd="sng" algn="ctr">
              <a:solidFill>
                <a:srgbClr val="7f7f7f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noAutofit/>
            </a:bodyPr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13318" name=""/>
          <p:cNvCxnSpPr/>
          <p:nvPr/>
        </p:nvCxnSpPr>
        <p:spPr>
          <a:xfrm flipV="1">
            <a:off x="681772" y="1958975"/>
            <a:ext cx="4969728" cy="7212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19" name=""/>
          <p:cNvCxnSpPr/>
          <p:nvPr/>
        </p:nvCxnSpPr>
        <p:spPr>
          <a:xfrm flipV="1">
            <a:off x="2302357" y="2483889"/>
            <a:ext cx="3380054" cy="91570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0" name="Group 2"/>
          <p:cNvGrpSpPr/>
          <p:nvPr/>
        </p:nvGrpSpPr>
        <p:grpSpPr>
          <a:xfrm rot="0">
            <a:off x="3671230" y="3110933"/>
            <a:ext cx="1371323" cy="973387"/>
            <a:chOff x="3671230" y="3110933"/>
            <a:chExt cx="1371324" cy="973387"/>
          </a:xfrm>
        </p:grpSpPr>
        <p:sp>
          <p:nvSpPr>
            <p:cNvPr id="13342" name=""/>
            <p:cNvSpPr txBox="1"/>
            <p:nvPr/>
          </p:nvSpPr>
          <p:spPr>
            <a:xfrm>
              <a:off x="3742620" y="3361721"/>
              <a:ext cx="1299933" cy="722599"/>
            </a:xfrm>
            <a:prstGeom prst="rect">
              <a:avLst/>
            </a:prstGeom>
            <a:solidFill>
              <a:srgbClr val="f2f2f2"/>
            </a:solidFill>
            <a:ln w="9544" cap="flat" cmpd="sng" algn="ctr">
              <a:solidFill>
                <a:srgbClr val="a6a6a6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chemeClr val="tx1"/>
                  </a:solidFill>
                  <a:latin typeface="맑은 고딕"/>
                  <a:ea typeface="굴림"/>
                  <a:cs typeface="+mn-cs"/>
                </a:rPr>
                <a:t>Response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 header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  <a:solidFill>
                    <a:srgbClr val="e46c0a">
                      <a:alpha val="100000"/>
                    </a:srgbClr>
                  </a:solidFill>
                  <a:latin typeface="맑은 고딕"/>
                  <a:ea typeface="굴림"/>
                  <a:cs typeface="+mn-cs"/>
                </a:rPr>
                <a:t>Response </a:t>
              </a:r>
              <a:r>
  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  <a:solidFill>
                    <a:srgbClr val="e46c0a">
                      <a:alpha val="100000"/>
                    </a:srgbClr>
                  </a:solidFill>
                  <a:latin typeface="맑은 고딕"/>
                  <a:ea typeface="맑은 고딕"/>
                </a:rPr>
                <a:t>body</a:t>
              </a:r>
              <a:br>
  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  <a:solidFill>
                    <a:srgbClr val="e46c0a">
                      <a:alpha val="100000"/>
                    </a:srgbClr>
                  </a:solidFill>
                  <a:latin typeface="맑은 고딕"/>
                  <a:ea typeface="맑은 고딕"/>
                </a:rPr>
              </a:br>
              <a:r>
  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  <a:solidFill>
                    <a:srgbClr val="e46c0a">
                      <a:alpha val="100000"/>
                    </a:srgbClr>
                  </a:solidFill>
                  <a:latin typeface="맑은 고딕"/>
                  <a:ea typeface="맑은 고딕"/>
                </a:rPr>
                <a:t>(리다이렉트코드)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343" name=""/>
            <p:cNvSpPr txBox="1"/>
            <p:nvPr/>
          </p:nvSpPr>
          <p:spPr>
            <a:xfrm>
              <a:off x="3671230" y="3110933"/>
              <a:ext cx="1218943" cy="29365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Response(응답)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13321" name=""/>
          <p:cNvCxnSpPr/>
          <p:nvPr/>
        </p:nvCxnSpPr>
        <p:spPr>
          <a:xfrm>
            <a:off x="5111750" y="1355725"/>
            <a:ext cx="968375" cy="460375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22" name=""/>
          <p:cNvCxnSpPr>
            <a:stCxn id="13337" idx="1"/>
            <a:endCxn id="13342" idx="3"/>
          </p:cNvCxnSpPr>
          <p:nvPr/>
        </p:nvCxnSpPr>
        <p:spPr>
          <a:xfrm rot="10800000" flipV="1">
            <a:off x="5042555" y="2495099"/>
            <a:ext cx="715859" cy="1236413"/>
          </a:xfrm>
          <a:prstGeom prst="bentConnector3">
            <a:avLst>
              <a:gd name="adj1" fmla="val 50000"/>
            </a:avLst>
          </a:prstGeom>
          <a:ln w="12726" cap="flat" cmpd="sng" algn="ctr">
            <a:solidFill>
              <a:srgbClr val="0070c0"/>
            </a:solidFill>
            <a:prstDash val="dash"/>
            <a:round/>
            <a:headEnd w="med" len="med"/>
            <a:tailEnd type="arrow" w="med" len="med"/>
          </a:ln>
        </p:spPr>
      </p:cxnSp>
      <p:sp>
        <p:nvSpPr>
          <p:cNvPr id="13323" name=""/>
          <p:cNvSpPr/>
          <p:nvPr/>
        </p:nvSpPr>
        <p:spPr>
          <a:xfrm>
            <a:off x="7937642" y="3615691"/>
            <a:ext cx="826936" cy="755490"/>
          </a:xfrm>
          <a:prstGeom prst="can">
            <a:avLst>
              <a:gd name="adj" fmla="val 25000"/>
            </a:avLst>
          </a:prstGeom>
          <a:noFill/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DB</a:t>
            </a:r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3324" name=""/>
          <p:cNvSpPr/>
          <p:nvPr/>
        </p:nvSpPr>
        <p:spPr>
          <a:xfrm>
            <a:off x="7702706" y="1808462"/>
            <a:ext cx="1296752" cy="803158"/>
          </a:xfrm>
          <a:prstGeom prst="roundRect">
            <a:avLst>
              <a:gd name="adj" fmla="val 37500"/>
            </a:avLst>
          </a:prstGeom>
          <a:solidFill>
            <a:schemeClr val="bg1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update()</a:t>
            </a:r>
            <a:endParaRPr xmlns:mc="http://schemas.openxmlformats.org/markup-compatibility/2006" xmlns:hp="http://schemas.haansoft.com/office/presentation/8.0" kumimoji="1" lang="en-US" altLang="ko-KR" sz="11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3325" name=""/>
          <p:cNvCxnSpPr/>
          <p:nvPr/>
        </p:nvCxnSpPr>
        <p:spPr>
          <a:xfrm rot="16200000" flipH="1">
            <a:off x="7740299" y="3039438"/>
            <a:ext cx="1080321" cy="111"/>
          </a:xfrm>
          <a:prstGeom prst="straightConnector1">
            <a:avLst/>
          </a:prstGeom>
          <a:ln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26" name=""/>
          <p:cNvCxnSpPr/>
          <p:nvPr/>
        </p:nvCxnSpPr>
        <p:spPr>
          <a:xfrm rot="16200000" flipV="1">
            <a:off x="7821136" y="3012236"/>
            <a:ext cx="1060568" cy="2241"/>
          </a:xfrm>
          <a:prstGeom prst="straightConnector1">
            <a:avLst/>
          </a:prstGeom>
          <a:ln w="9544" cap="flat" cmpd="sng" algn="ctr">
            <a:solidFill>
              <a:schemeClr val="tx1"/>
            </a:solidFill>
            <a:prstDash val="solid"/>
            <a:round/>
            <a:headEnd w="med" len="med"/>
            <a:tailEnd type="triangle" w="med" len="med"/>
          </a:ln>
        </p:spPr>
      </p:cxnSp>
      <p:sp>
        <p:nvSpPr>
          <p:cNvPr id="13327" name="TextBox 65"/>
          <p:cNvSpPr txBox="1"/>
          <p:nvPr/>
        </p:nvSpPr>
        <p:spPr>
          <a:xfrm>
            <a:off x="7739063" y="1656371"/>
            <a:ext cx="1296987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phoneDao </a:t>
            </a:r>
            <a:r>
              <a:rPr kumimoji="1" lang="ko-KR" altLang="en-US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객체</a:t>
            </a:r>
            <a:endParaRPr kumimoji="1" lang="ko-KR" altLang="en-US" sz="1200" b="1" i="0" u="none" strike="noStrike" kern="1200" cap="none" spc="0" normalizeH="0" baseline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3328" name="TextBox 34"/>
          <p:cNvSpPr txBox="1"/>
          <p:nvPr/>
        </p:nvSpPr>
        <p:spPr>
          <a:xfrm>
            <a:off x="6742113" y="1087438"/>
            <a:ext cx="1109662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phonebook2</a:t>
            </a:r>
            <a:endParaRPr kumimoji="1" lang="ko-KR" altLang="en-US" sz="12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13331" name="Group 3"/>
          <p:cNvGrpSpPr/>
          <p:nvPr/>
        </p:nvGrpSpPr>
        <p:grpSpPr>
          <a:xfrm rot="0">
            <a:off x="3742877" y="734626"/>
            <a:ext cx="1764636" cy="1006543"/>
            <a:chOff x="3850916" y="734626"/>
            <a:chExt cx="1764638" cy="1006543"/>
          </a:xfrm>
        </p:grpSpPr>
        <p:sp>
          <p:nvSpPr>
            <p:cNvPr id="13340" name=""/>
            <p:cNvSpPr txBox="1"/>
            <p:nvPr/>
          </p:nvSpPr>
          <p:spPr>
            <a:xfrm>
              <a:off x="3994968" y="986699"/>
              <a:ext cx="1620586" cy="754471"/>
            </a:xfrm>
            <a:prstGeom prst="rect">
              <a:avLst/>
            </a:prstGeom>
            <a:solidFill>
              <a:srgbClr val="f2f2f2"/>
            </a:solidFill>
            <a:ln w="9544" cap="flat" cmpd="sng" algn="ctr">
              <a:solidFill>
                <a:srgbClr val="a6a6a6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Request header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marR="0" lvl="0" indent="0" algn="l" defTabSz="914400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파라미터: </a:t>
              </a:r>
              <a:r>
                <a:rPr xmlns:mc="http://schemas.openxmlformats.org/markup-compatibility/2006" xmlns:hp="http://schemas.haansoft.com/office/presentation/8.0" kumimoji="1" lang="ko-KR" altLang="en-US" sz="900" b="1" i="0" baseline="0" mc:Ignorable="hp" hp:hslEmbossed="0">
                  <a:solidFill>
                    <a:srgbClr val="00b050">
                      <a:alpha val="100000"/>
                    </a:srgbClr>
                  </a:solidFill>
                  <a:latin typeface="맑은 고딕"/>
                  <a:ea typeface="굴림"/>
                  <a:cs typeface="+mn-cs"/>
                </a:rPr>
                <a:t>action=</a:t>
              </a:r>
              <a:r>
                <a:rPr kumimoji="1" lang="en-US" altLang="ko-KR" sz="900" b="1" i="0" u="none" strike="noStrike" kern="1200" cap="none" spc="0" normalizeH="0" baseline="0">
                  <a:solidFill>
                    <a:srgbClr val="00b050"/>
                  </a:solidFill>
                  <a:effectLst/>
                  <a:uLnTx/>
                  <a:uFillTx/>
                  <a:latin typeface="맑은 고딕"/>
                  <a:ea typeface="굴림"/>
                  <a:cs typeface="+mn-cs"/>
                </a:rPr>
                <a:t>update</a:t>
              </a:r>
              <a:endParaRPr kumimoji="1" lang="en-US" altLang="ko-KR" sz="9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맑은 고딕"/>
                <a:ea typeface="굴림"/>
                <a:cs typeface="+mn-cs"/>
              </a:endParaRPr>
            </a:p>
            <a:p>
              <a:pPr marL="0" marR="0" lvl="0" indent="0" algn="l" defTabSz="914400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en-US" altLang="ko-KR" sz="900" b="1" i="0" u="none" strike="noStrike" kern="1200" cap="none" spc="0" normalizeH="0" baseline="0">
                  <a:solidFill>
                    <a:srgbClr val="00b050"/>
                  </a:solidFill>
                  <a:effectLst/>
                  <a:uLnTx/>
                  <a:uFillTx/>
                  <a:latin typeface="맑은 고딕"/>
                  <a:ea typeface="굴림"/>
                  <a:cs typeface="+mn-cs"/>
                </a:rPr>
                <a:t>             </a:t>
              </a:r>
              <a:r>
                <a:rPr xmlns:mc="http://schemas.openxmlformats.org/markup-compatibility/2006" xmlns:hp="http://schemas.haansoft.com/office/presentation/8.0" kumimoji="1" lang="en-US" altLang="ko-KR" sz="900" b="1" i="0" baseline="0" mc:Ignorable="hp" hp:hslEmbossed="0">
                  <a:solidFill>
                    <a:srgbClr val="00b050">
                      <a:alpha val="100000"/>
                    </a:srgbClr>
                  </a:solidFill>
                  <a:latin typeface="맑은 고딕"/>
                  <a:ea typeface="굴림"/>
                  <a:cs typeface="+mn-cs"/>
                </a:rPr>
                <a:t> id=1</a:t>
              </a:r>
              <a:endParaRPr kumimoji="1" lang="en-US" altLang="ko-KR" sz="9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맑은 고딕"/>
                <a:ea typeface="굴림"/>
                <a:cs typeface="+mn-cs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Request body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341" name=""/>
            <p:cNvSpPr txBox="1"/>
            <p:nvPr/>
          </p:nvSpPr>
          <p:spPr>
            <a:xfrm>
              <a:off x="3850916" y="734626"/>
              <a:ext cx="1055509" cy="29521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Rqeust(요청)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3332" name="TextBox 31"/>
          <p:cNvSpPr txBox="1"/>
          <p:nvPr/>
        </p:nvSpPr>
        <p:spPr>
          <a:xfrm>
            <a:off x="6048375" y="1670658"/>
            <a:ext cx="1800225" cy="223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contoller(servlet)</a:t>
            </a:r>
            <a:r>
              <a:rPr kumimoji="1" lang="ko-KR" altLang="en-US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객체</a:t>
            </a:r>
            <a:endParaRPr kumimoji="1" lang="en-US" altLang="ko-KR" sz="12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3333" name=""/>
          <p:cNvSpPr/>
          <p:nvPr/>
        </p:nvSpPr>
        <p:spPr>
          <a:xfrm>
            <a:off x="6438454" y="1814825"/>
            <a:ext cx="1229840" cy="757108"/>
          </a:xfrm>
          <a:prstGeom prst="roundRect">
            <a:avLst>
              <a:gd name="adj" fmla="val 45833"/>
            </a:avLst>
          </a:prstGeom>
          <a:solidFill>
            <a:schemeClr val="bg1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1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update</a:t>
            </a:r>
            <a:r>
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일 때</a:t>
            </a:r>
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3335" name=""/>
          <p:cNvCxnSpPr/>
          <p:nvPr/>
        </p:nvCxnSpPr>
        <p:spPr>
          <a:xfrm>
            <a:off x="7452216" y="1923056"/>
            <a:ext cx="378922" cy="45444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6" name=""/>
          <p:cNvSpPr/>
          <p:nvPr/>
        </p:nvSpPr>
        <p:spPr>
          <a:xfrm>
            <a:off x="5758414" y="1815744"/>
            <a:ext cx="639613" cy="369846"/>
          </a:xfrm>
          <a:prstGeom prst="roundRect">
            <a:avLst>
              <a:gd name="adj" fmla="val 47916"/>
            </a:avLst>
          </a:prstGeom>
          <a:solidFill>
            <a:srgbClr val="f2dcdb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rquest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3337" name=""/>
          <p:cNvSpPr/>
          <p:nvPr/>
        </p:nvSpPr>
        <p:spPr>
          <a:xfrm>
            <a:off x="5758414" y="2318939"/>
            <a:ext cx="630124" cy="352320"/>
          </a:xfrm>
          <a:prstGeom prst="roundRect">
            <a:avLst>
              <a:gd name="adj" fmla="val 47916"/>
            </a:avLst>
          </a:prstGeom>
          <a:solidFill>
            <a:srgbClr val="dce6f2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response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3338" name="직사각형 7"/>
          <p:cNvSpPr>
            <a:spLocks noChangeArrowheads="1"/>
          </p:cNvSpPr>
          <p:nvPr/>
        </p:nvSpPr>
        <p:spPr>
          <a:xfrm>
            <a:off x="105564" y="1058744"/>
            <a:ext cx="3707630" cy="2841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marL="0" marR="0" lvl="0" indent="0" algn="l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1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맑은 고딕"/>
                <a:ea typeface="굴림"/>
                <a:cs typeface="+mn-cs"/>
              </a:rPr>
              <a:t>http://localhost:8088/phonebook2/pbc?</a:t>
            </a:r>
            <a:r>
              <a:rPr kumimoji="1" lang="en-US" altLang="ko-KR" sz="11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맑은 고딕"/>
                <a:ea typeface="굴림"/>
                <a:cs typeface="+mn-cs"/>
              </a:rPr>
              <a:t>action=update</a:t>
            </a:r>
            <a:endParaRPr kumimoji="1" lang="en-US" altLang="ko-KR" sz="1100" b="1" i="0" u="none" strike="noStrike" kern="1200" cap="none" spc="0" normalizeH="0" baseline="0">
              <a:solidFill>
                <a:srgbClr val="00b050"/>
              </a:solidFill>
              <a:effectLst/>
              <a:uLnTx/>
              <a:uFillTx/>
              <a:latin typeface="맑은 고딕"/>
              <a:ea typeface="굴림"/>
              <a:cs typeface="+mn-cs"/>
            </a:endParaRPr>
          </a:p>
        </p:txBody>
      </p:sp>
      <p:cxnSp>
        <p:nvCxnSpPr>
          <p:cNvPr id="13347" name=""/>
          <p:cNvCxnSpPr>
            <a:endCxn id="13351" idx="1"/>
          </p:cNvCxnSpPr>
          <p:nvPr/>
        </p:nvCxnSpPr>
        <p:spPr>
          <a:xfrm flipV="1">
            <a:off x="1092896" y="4358202"/>
            <a:ext cx="4540886" cy="271787"/>
          </a:xfrm>
          <a:prstGeom prst="straightConnector1">
            <a:avLst/>
          </a:prstGeom>
          <a:ln w="38235" cap="flat" cmpd="sng" algn="ctr">
            <a:solidFill>
              <a:srgbClr val="00b050"/>
            </a:solidFill>
            <a:prstDash val="dash"/>
            <a:round/>
            <a:headEnd w="med" len="med"/>
            <a:tailEnd type="arrow" w="med" len="med"/>
          </a:ln>
        </p:spPr>
      </p:cxnSp>
      <p:sp>
        <p:nvSpPr>
          <p:cNvPr id="13348" name=""/>
          <p:cNvSpPr/>
          <p:nvPr/>
        </p:nvSpPr>
        <p:spPr>
          <a:xfrm>
            <a:off x="213603" y="3155515"/>
            <a:ext cx="2131615" cy="161256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리스트 요청</a:t>
            </a: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3349" name="직사각형 7"/>
          <p:cNvSpPr>
            <a:spLocks noChangeArrowheads="1"/>
          </p:cNvSpPr>
          <p:nvPr/>
        </p:nvSpPr>
        <p:spPr>
          <a:xfrm>
            <a:off x="262856" y="4402264"/>
            <a:ext cx="3454400" cy="2968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1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맑은 고딕"/>
                <a:ea typeface="굴림"/>
                <a:cs typeface="+mn-cs"/>
              </a:rPr>
              <a:t>http://localhost:8088/phonebook2/pbc?</a:t>
            </a:r>
            <a:r>
              <a:rPr kumimoji="1" lang="en-US" altLang="ko-KR" sz="11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맑은 고딕"/>
                <a:ea typeface="굴림"/>
                <a:cs typeface="+mn-cs"/>
              </a:rPr>
              <a:t>action=list</a:t>
            </a:r>
            <a:endParaRPr kumimoji="1" lang="ko-KR" altLang="en-US" sz="1100" b="1" i="0" u="none" strike="noStrike" kern="1200" cap="none" spc="0" normalizeH="0" baseline="0">
              <a:solidFill>
                <a:srgbClr val="00b050"/>
              </a:solidFill>
              <a:effectLst/>
              <a:uLnTx/>
              <a:uFillTx/>
              <a:latin typeface="맑은 고딕"/>
              <a:ea typeface="굴림"/>
              <a:cs typeface="+mn-cs"/>
            </a:endParaRPr>
          </a:p>
        </p:txBody>
      </p:sp>
      <p:pic>
        <p:nvPicPr>
          <p:cNvPr id="13351" name="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5633782" y="3804269"/>
            <a:ext cx="1782420" cy="11078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 idx="0"/>
          </p:nvPr>
        </p:nvSpPr>
        <p:spPr>
          <a:xfrm>
            <a:off x="617397" y="214283"/>
            <a:ext cx="2874490" cy="360302"/>
          </a:xfrm>
          <a:solidFill>
            <a:schemeClr val="bg1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72000" tIns="36000" rIns="0" bIns="3600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phonebook2 개요 및 분석</a:t>
            </a:r>
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3315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254000" y="214313"/>
            <a:ext cx="360363" cy="36036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3"/>
            </a:solidFill>
          </a:ln>
        </p:spPr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/>
            </a:pPr>
            <a:r>
              <a:rPr kumimoji="1" lang="en-US" altLang="ko-KR" sz="20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</a:t>
            </a:r>
            <a:endParaRPr kumimoji="1" lang="ko-KR" altLang="en-US" sz="2000" b="1" i="0" u="none" strike="noStrike" kern="1200" cap="none" spc="0" normalizeH="0" baseline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16" name=""/>
          <p:cNvSpPr txBox="1"/>
          <p:nvPr/>
        </p:nvSpPr>
        <p:spPr>
          <a:xfrm>
            <a:off x="287292" y="585693"/>
            <a:ext cx="7883667" cy="4015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marL="180998" lvl="0" indent="-180998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■"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분석-삭제</a:t>
            </a:r>
            <a:endParaRPr xmlns:mc="http://schemas.openxmlformats.org/markup-compatibility/2006" xmlns:hp="http://schemas.haansoft.com/office/presentation/8.0" kumimoji="0" lang="ko-KR" altLang="en-US" sz="16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13317" name="Group 1"/>
          <p:cNvGrpSpPr/>
          <p:nvPr/>
        </p:nvGrpSpPr>
        <p:grpSpPr>
          <a:xfrm rot="0">
            <a:off x="5507626" y="880912"/>
            <a:ext cx="3506122" cy="2369677"/>
            <a:chOff x="5507626" y="880912"/>
            <a:chExt cx="3506121" cy="2369677"/>
          </a:xfrm>
        </p:grpSpPr>
        <p:sp>
          <p:nvSpPr>
            <p:cNvPr id="13344" name=""/>
            <p:cNvSpPr txBox="1"/>
            <p:nvPr/>
          </p:nvSpPr>
          <p:spPr>
            <a:xfrm>
              <a:off x="5655208" y="1115792"/>
              <a:ext cx="3358540" cy="2134797"/>
            </a:xfrm>
            <a:prstGeom prst="rect">
              <a:avLst/>
            </a:prstGeom>
            <a:solidFill>
              <a:srgbClr val="d9d9d9"/>
            </a:solidFill>
            <a:ln w="6363" cap="flat" cmpd="sng" algn="ctr">
              <a:solidFill>
                <a:srgbClr val="7f7f7f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noAutofit/>
            </a:bodyPr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345" name=""/>
            <p:cNvSpPr txBox="1"/>
            <p:nvPr/>
          </p:nvSpPr>
          <p:spPr>
            <a:xfrm>
              <a:off x="5507626" y="880912"/>
              <a:ext cx="1779239" cy="27618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Tomcat</a:t>
              </a:r>
              <a:endParaRPr xmlns:mc="http://schemas.openxmlformats.org/markup-compatibility/2006" xmlns:hp="http://schemas.haansoft.com/office/presentation/8.0" kumimoji="1" lang="ko-KR" altLang="en-US" sz="1200" b="1" i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346" name=""/>
            <p:cNvSpPr txBox="1"/>
            <p:nvPr/>
          </p:nvSpPr>
          <p:spPr>
            <a:xfrm>
              <a:off x="5718728" y="1217380"/>
              <a:ext cx="3212521" cy="1965000"/>
            </a:xfrm>
            <a:prstGeom prst="rect">
              <a:avLst/>
            </a:prstGeom>
            <a:solidFill>
              <a:srgbClr val="bfbfbf"/>
            </a:solidFill>
            <a:ln w="6363" cap="flat" cmpd="sng" algn="ctr">
              <a:solidFill>
                <a:srgbClr val="7f7f7f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noAutofit/>
            </a:bodyPr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13319" name=""/>
          <p:cNvCxnSpPr/>
          <p:nvPr/>
        </p:nvCxnSpPr>
        <p:spPr>
          <a:xfrm flipV="1">
            <a:off x="2302357" y="2483889"/>
            <a:ext cx="3380054" cy="91570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0" name="Group 2"/>
          <p:cNvGrpSpPr/>
          <p:nvPr/>
        </p:nvGrpSpPr>
        <p:grpSpPr>
          <a:xfrm rot="0">
            <a:off x="3671230" y="3110933"/>
            <a:ext cx="1371323" cy="973387"/>
            <a:chOff x="3671230" y="3110933"/>
            <a:chExt cx="1371324" cy="973387"/>
          </a:xfrm>
        </p:grpSpPr>
        <p:sp>
          <p:nvSpPr>
            <p:cNvPr id="13342" name=""/>
            <p:cNvSpPr txBox="1"/>
            <p:nvPr/>
          </p:nvSpPr>
          <p:spPr>
            <a:xfrm>
              <a:off x="3742620" y="3361721"/>
              <a:ext cx="1299933" cy="722599"/>
            </a:xfrm>
            <a:prstGeom prst="rect">
              <a:avLst/>
            </a:prstGeom>
            <a:solidFill>
              <a:srgbClr val="f2f2f2"/>
            </a:solidFill>
            <a:ln w="9544" cap="flat" cmpd="sng" algn="ctr">
              <a:solidFill>
                <a:srgbClr val="a6a6a6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chemeClr val="tx1"/>
                  </a:solidFill>
                  <a:latin typeface="맑은 고딕"/>
                  <a:ea typeface="굴림"/>
                  <a:cs typeface="+mn-cs"/>
                </a:rPr>
                <a:t>Response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 header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  <a:solidFill>
                    <a:srgbClr val="e46c0a">
                      <a:alpha val="100000"/>
                    </a:srgbClr>
                  </a:solidFill>
                  <a:latin typeface="맑은 고딕"/>
                  <a:ea typeface="굴림"/>
                  <a:cs typeface="+mn-cs"/>
                </a:rPr>
                <a:t>Response </a:t>
              </a:r>
              <a:r>
  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  <a:solidFill>
                    <a:srgbClr val="e46c0a">
                      <a:alpha val="100000"/>
                    </a:srgbClr>
                  </a:solidFill>
                  <a:latin typeface="맑은 고딕"/>
                  <a:ea typeface="맑은 고딕"/>
                </a:rPr>
                <a:t>body</a:t>
              </a:r>
              <a:br>
  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  <a:solidFill>
                    <a:srgbClr val="e46c0a">
                      <a:alpha val="100000"/>
                    </a:srgbClr>
                  </a:solidFill>
                  <a:latin typeface="맑은 고딕"/>
                  <a:ea typeface="맑은 고딕"/>
                </a:rPr>
              </a:br>
              <a:r>
  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  <a:solidFill>
                    <a:srgbClr val="e46c0a">
                      <a:alpha val="100000"/>
                    </a:srgbClr>
                  </a:solidFill>
                  <a:latin typeface="맑은 고딕"/>
                  <a:ea typeface="맑은 고딕"/>
                </a:rPr>
                <a:t>(리다이렉트코드)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343" name=""/>
            <p:cNvSpPr txBox="1"/>
            <p:nvPr/>
          </p:nvSpPr>
          <p:spPr>
            <a:xfrm>
              <a:off x="3671230" y="3110933"/>
              <a:ext cx="1218943" cy="29365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Response(응답)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13321" name=""/>
          <p:cNvCxnSpPr/>
          <p:nvPr/>
        </p:nvCxnSpPr>
        <p:spPr>
          <a:xfrm>
            <a:off x="5111750" y="1355725"/>
            <a:ext cx="968375" cy="460375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22" name=""/>
          <p:cNvCxnSpPr>
            <a:stCxn id="13337" idx="1"/>
            <a:endCxn id="13342" idx="3"/>
          </p:cNvCxnSpPr>
          <p:nvPr/>
        </p:nvCxnSpPr>
        <p:spPr>
          <a:xfrm rot="10800000" flipV="1">
            <a:off x="5042555" y="2495099"/>
            <a:ext cx="715859" cy="1236413"/>
          </a:xfrm>
          <a:prstGeom prst="bentConnector3">
            <a:avLst>
              <a:gd name="adj1" fmla="val 50000"/>
            </a:avLst>
          </a:prstGeom>
          <a:ln w="12726" cap="flat" cmpd="sng" algn="ctr">
            <a:solidFill>
              <a:srgbClr val="0070c0"/>
            </a:solidFill>
            <a:prstDash val="dash"/>
            <a:round/>
            <a:headEnd w="med" len="med"/>
            <a:tailEnd type="arrow" w="med" len="med"/>
          </a:ln>
        </p:spPr>
      </p:cxnSp>
      <p:sp>
        <p:nvSpPr>
          <p:cNvPr id="13323" name=""/>
          <p:cNvSpPr/>
          <p:nvPr/>
        </p:nvSpPr>
        <p:spPr>
          <a:xfrm>
            <a:off x="7937642" y="3615691"/>
            <a:ext cx="826936" cy="755490"/>
          </a:xfrm>
          <a:prstGeom prst="can">
            <a:avLst>
              <a:gd name="adj" fmla="val 25000"/>
            </a:avLst>
          </a:prstGeom>
          <a:noFill/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DB</a:t>
            </a:r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3324" name=""/>
          <p:cNvSpPr/>
          <p:nvPr/>
        </p:nvSpPr>
        <p:spPr>
          <a:xfrm>
            <a:off x="7702706" y="1808462"/>
            <a:ext cx="1296752" cy="803158"/>
          </a:xfrm>
          <a:prstGeom prst="roundRect">
            <a:avLst>
              <a:gd name="adj" fmla="val 37500"/>
            </a:avLst>
          </a:prstGeom>
          <a:solidFill>
            <a:schemeClr val="bg1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delete()</a:t>
            </a:r>
            <a:endParaRPr xmlns:mc="http://schemas.openxmlformats.org/markup-compatibility/2006" xmlns:hp="http://schemas.haansoft.com/office/presentation/8.0" kumimoji="1" lang="en-US" altLang="ko-KR" sz="11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3325" name=""/>
          <p:cNvCxnSpPr/>
          <p:nvPr/>
        </p:nvCxnSpPr>
        <p:spPr>
          <a:xfrm rot="16200000" flipH="1">
            <a:off x="7740299" y="3039438"/>
            <a:ext cx="1080321" cy="111"/>
          </a:xfrm>
          <a:prstGeom prst="straightConnector1">
            <a:avLst/>
          </a:prstGeom>
          <a:ln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26" name=""/>
          <p:cNvCxnSpPr/>
          <p:nvPr/>
        </p:nvCxnSpPr>
        <p:spPr>
          <a:xfrm rot="16200000" flipV="1">
            <a:off x="7821136" y="3012236"/>
            <a:ext cx="1060568" cy="2241"/>
          </a:xfrm>
          <a:prstGeom prst="straightConnector1">
            <a:avLst/>
          </a:prstGeom>
          <a:ln w="9544" cap="flat" cmpd="sng" algn="ctr">
            <a:solidFill>
              <a:schemeClr val="tx1"/>
            </a:solidFill>
            <a:prstDash val="solid"/>
            <a:round/>
            <a:headEnd w="med" len="med"/>
            <a:tailEnd type="triangle" w="med" len="med"/>
          </a:ln>
        </p:spPr>
      </p:cxnSp>
      <p:sp>
        <p:nvSpPr>
          <p:cNvPr id="13327" name="TextBox 65"/>
          <p:cNvSpPr txBox="1"/>
          <p:nvPr/>
        </p:nvSpPr>
        <p:spPr>
          <a:xfrm>
            <a:off x="7739063" y="1656371"/>
            <a:ext cx="1296987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phoneDao </a:t>
            </a:r>
            <a:r>
              <a:rPr kumimoji="1" lang="ko-KR" altLang="en-US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객체</a:t>
            </a:r>
            <a:endParaRPr kumimoji="1" lang="ko-KR" altLang="en-US" sz="1200" b="1" i="0" u="none" strike="noStrike" kern="1200" cap="none" spc="0" normalizeH="0" baseline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3328" name="TextBox 34"/>
          <p:cNvSpPr txBox="1"/>
          <p:nvPr/>
        </p:nvSpPr>
        <p:spPr>
          <a:xfrm>
            <a:off x="6742113" y="1087438"/>
            <a:ext cx="1109662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phonebook2</a:t>
            </a:r>
            <a:endParaRPr kumimoji="1" lang="ko-KR" altLang="en-US" sz="12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13331" name="Group 3"/>
          <p:cNvGrpSpPr/>
          <p:nvPr/>
        </p:nvGrpSpPr>
        <p:grpSpPr>
          <a:xfrm rot="0">
            <a:off x="3742877" y="734626"/>
            <a:ext cx="1764636" cy="1006543"/>
            <a:chOff x="3850916" y="734626"/>
            <a:chExt cx="1764638" cy="1006543"/>
          </a:xfrm>
        </p:grpSpPr>
        <p:sp>
          <p:nvSpPr>
            <p:cNvPr id="13340" name=""/>
            <p:cNvSpPr txBox="1"/>
            <p:nvPr/>
          </p:nvSpPr>
          <p:spPr>
            <a:xfrm>
              <a:off x="3994968" y="986694"/>
              <a:ext cx="1620586" cy="754475"/>
            </a:xfrm>
            <a:prstGeom prst="rect">
              <a:avLst/>
            </a:prstGeom>
            <a:solidFill>
              <a:srgbClr val="f2f2f2"/>
            </a:solidFill>
            <a:ln w="9544" cap="flat" cmpd="sng" algn="ctr">
              <a:solidFill>
                <a:srgbClr val="a6a6a6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Request header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marR="0" lvl="0" indent="0" algn="l" defTabSz="914400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파라미터: </a:t>
              </a:r>
              <a:r>
                <a:rPr xmlns:mc="http://schemas.openxmlformats.org/markup-compatibility/2006" xmlns:hp="http://schemas.haansoft.com/office/presentation/8.0" kumimoji="1" lang="ko-KR" altLang="en-US" sz="900" b="1" i="0" baseline="0" mc:Ignorable="hp" hp:hslEmbossed="0">
                  <a:solidFill>
                    <a:srgbClr val="00b050">
                      <a:alpha val="100000"/>
                    </a:srgbClr>
                  </a:solidFill>
                  <a:latin typeface="맑은 고딕"/>
                  <a:ea typeface="굴림"/>
                  <a:cs typeface="+mn-cs"/>
                </a:rPr>
                <a:t>action=</a:t>
              </a:r>
              <a:r>
                <a:rPr xmlns:mc="http://schemas.openxmlformats.org/markup-compatibility/2006" xmlns:hp="http://schemas.haansoft.com/office/presentation/8.0" kumimoji="1" lang="en-US" altLang="ko-KR" sz="900" b="1" i="0" baseline="0" mc:Ignorable="hp" hp:hslEmbossed="0">
                  <a:solidFill>
                    <a:srgbClr val="00b050">
                      <a:alpha val="100000"/>
                    </a:srgbClr>
                  </a:solidFill>
                  <a:latin typeface="맑은 고딕"/>
                  <a:ea typeface="굴림"/>
                  <a:cs typeface="+mn-cs"/>
                </a:rPr>
                <a:t>delete</a:t>
              </a:r>
              <a:endParaRPr xmlns:mc="http://schemas.openxmlformats.org/markup-compatibility/2006" xmlns:hp="http://schemas.haansoft.com/office/presentation/8.0" kumimoji="1" lang="en-US" altLang="ko-KR" sz="900" b="1" i="0" baseline="0" mc:Ignorable="hp" hp:hslEmbossed="0">
                <a:solidFill>
                  <a:srgbClr val="00b050">
                    <a:alpha val="100000"/>
                  </a:srgbClr>
                </a:solidFill>
                <a:latin typeface="맑은 고딕"/>
                <a:ea typeface="굴림"/>
                <a:cs typeface="+mn-cs"/>
              </a:endParaRPr>
            </a:p>
            <a:p>
              <a:pPr marL="0" marR="0" lvl="0" indent="0" algn="l" defTabSz="914400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900" b="1" i="0" baseline="0" mc:Ignorable="hp" hp:hslEmbossed="0">
                  <a:solidFill>
                    <a:srgbClr val="00b050">
                      <a:alpha val="100000"/>
                    </a:srgbClr>
                  </a:solidFill>
                  <a:latin typeface="맑은 고딕"/>
                  <a:ea typeface="굴림"/>
                  <a:cs typeface="+mn-cs"/>
                </a:rPr>
                <a:t>             id=1</a:t>
              </a:r>
              <a:endParaRPr xmlns:mc="http://schemas.openxmlformats.org/markup-compatibility/2006" xmlns:hp="http://schemas.haansoft.com/office/presentation/8.0" kumimoji="1" lang="en-US" altLang="ko-KR" sz="900" b="1" i="0" baseline="0" mc:Ignorable="hp" hp:hslEmbossed="0">
                <a:solidFill>
                  <a:srgbClr val="00b050">
                    <a:alpha val="100000"/>
                  </a:srgbClr>
                </a:solidFill>
                <a:latin typeface="맑은 고딕"/>
                <a:ea typeface="굴림"/>
                <a:cs typeface="+mn-cs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Request body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341" name=""/>
            <p:cNvSpPr txBox="1"/>
            <p:nvPr/>
          </p:nvSpPr>
          <p:spPr>
            <a:xfrm>
              <a:off x="3850916" y="734626"/>
              <a:ext cx="1055509" cy="29521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Rqeust(요청)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3332" name="TextBox 31"/>
          <p:cNvSpPr txBox="1"/>
          <p:nvPr/>
        </p:nvSpPr>
        <p:spPr>
          <a:xfrm>
            <a:off x="6048375" y="1670658"/>
            <a:ext cx="1800225" cy="223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contoller(servlet)</a:t>
            </a:r>
            <a:r>
              <a:rPr kumimoji="1" lang="ko-KR" altLang="en-US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객체</a:t>
            </a:r>
            <a:endParaRPr kumimoji="1" lang="en-US" altLang="ko-KR" sz="12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3333" name=""/>
          <p:cNvSpPr/>
          <p:nvPr/>
        </p:nvSpPr>
        <p:spPr>
          <a:xfrm>
            <a:off x="6438454" y="1814825"/>
            <a:ext cx="1229840" cy="757108"/>
          </a:xfrm>
          <a:prstGeom prst="roundRect">
            <a:avLst>
              <a:gd name="adj" fmla="val 45833"/>
            </a:avLst>
          </a:prstGeom>
          <a:solidFill>
            <a:schemeClr val="bg1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1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delete</a:t>
            </a:r>
            <a:r>
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일 때</a:t>
            </a:r>
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3335" name=""/>
          <p:cNvCxnSpPr/>
          <p:nvPr/>
        </p:nvCxnSpPr>
        <p:spPr>
          <a:xfrm>
            <a:off x="7452216" y="1923056"/>
            <a:ext cx="378922" cy="45444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6" name=""/>
          <p:cNvSpPr/>
          <p:nvPr/>
        </p:nvSpPr>
        <p:spPr>
          <a:xfrm>
            <a:off x="5758414" y="1815744"/>
            <a:ext cx="639613" cy="369846"/>
          </a:xfrm>
          <a:prstGeom prst="roundRect">
            <a:avLst>
              <a:gd name="adj" fmla="val 47916"/>
            </a:avLst>
          </a:prstGeom>
          <a:solidFill>
            <a:srgbClr val="f2dcdb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rquest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3337" name=""/>
          <p:cNvSpPr/>
          <p:nvPr/>
        </p:nvSpPr>
        <p:spPr>
          <a:xfrm>
            <a:off x="5758414" y="2318939"/>
            <a:ext cx="630124" cy="352320"/>
          </a:xfrm>
          <a:prstGeom prst="roundRect">
            <a:avLst>
              <a:gd name="adj" fmla="val 47916"/>
            </a:avLst>
          </a:prstGeom>
          <a:solidFill>
            <a:srgbClr val="dce6f2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response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3347" name=""/>
          <p:cNvCxnSpPr>
            <a:endCxn id="13352" idx="1"/>
          </p:cNvCxnSpPr>
          <p:nvPr/>
        </p:nvCxnSpPr>
        <p:spPr>
          <a:xfrm flipV="1">
            <a:off x="1092896" y="4430228"/>
            <a:ext cx="4486644" cy="199761"/>
          </a:xfrm>
          <a:prstGeom prst="straightConnector1">
            <a:avLst/>
          </a:prstGeom>
          <a:ln w="38235" cap="flat" cmpd="sng" algn="ctr">
            <a:solidFill>
              <a:srgbClr val="00b050"/>
            </a:solidFill>
            <a:prstDash val="dash"/>
            <a:round/>
            <a:headEnd w="med" len="med"/>
            <a:tailEnd type="arrow" w="med" len="med"/>
          </a:ln>
        </p:spPr>
      </p:cxnSp>
      <p:sp>
        <p:nvSpPr>
          <p:cNvPr id="13348" name=""/>
          <p:cNvSpPr/>
          <p:nvPr/>
        </p:nvSpPr>
        <p:spPr>
          <a:xfrm>
            <a:off x="213603" y="3155515"/>
            <a:ext cx="2131615" cy="161256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리스트 요청</a:t>
            </a: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3349" name="직사각형 7"/>
          <p:cNvSpPr>
            <a:spLocks noChangeArrowheads="1"/>
          </p:cNvSpPr>
          <p:nvPr/>
        </p:nvSpPr>
        <p:spPr>
          <a:xfrm>
            <a:off x="262856" y="4402264"/>
            <a:ext cx="3454400" cy="2968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1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맑은 고딕"/>
                <a:ea typeface="굴림"/>
                <a:cs typeface="+mn-cs"/>
              </a:rPr>
              <a:t>http://localhost:8088/phonebook2/pbc?</a:t>
            </a:r>
            <a:r>
              <a:rPr kumimoji="1" lang="en-US" altLang="ko-KR" sz="11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맑은 고딕"/>
                <a:ea typeface="굴림"/>
                <a:cs typeface="+mn-cs"/>
              </a:rPr>
              <a:t>action=list</a:t>
            </a:r>
            <a:endParaRPr kumimoji="1" lang="ko-KR" altLang="en-US" sz="1100" b="1" i="0" u="none" strike="noStrike" kern="1200" cap="none" spc="0" normalizeH="0" baseline="0">
              <a:solidFill>
                <a:srgbClr val="00b050"/>
              </a:solidFill>
              <a:effectLst/>
              <a:uLnTx/>
              <a:uFillTx/>
              <a:latin typeface="맑은 고딕"/>
              <a:ea typeface="굴림"/>
              <a:cs typeface="+mn-cs"/>
            </a:endParaRPr>
          </a:p>
        </p:txBody>
      </p:sp>
      <p:pic>
        <p:nvPicPr>
          <p:cNvPr id="13351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374265" y="1202796"/>
            <a:ext cx="1784039" cy="11094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3338" name="직사각형 7"/>
          <p:cNvSpPr>
            <a:spLocks noChangeArrowheads="1"/>
          </p:cNvSpPr>
          <p:nvPr/>
        </p:nvSpPr>
        <p:spPr>
          <a:xfrm>
            <a:off x="71259" y="1170691"/>
            <a:ext cx="3707630" cy="284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marL="0" marR="0" lvl="0" indent="0" algn="l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1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맑은 고딕"/>
                <a:ea typeface="굴림"/>
                <a:cs typeface="+mn-cs"/>
              </a:rPr>
              <a:t>http://localhost:8088/phonebook2/pbc?</a:t>
            </a:r>
            <a:r>
              <a:rPr kumimoji="1" lang="en-US" altLang="ko-KR" sz="11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맑은 고딕"/>
                <a:ea typeface="굴림"/>
                <a:cs typeface="+mn-cs"/>
              </a:rPr>
              <a:t>action=delete</a:t>
            </a:r>
            <a:endParaRPr kumimoji="1" lang="en-US" altLang="ko-KR" sz="1100" b="1" i="0" u="none" strike="noStrike" kern="1200" cap="none" spc="0" normalizeH="0" baseline="0">
              <a:solidFill>
                <a:srgbClr val="00b050"/>
              </a:solidFill>
              <a:effectLst/>
              <a:uLnTx/>
              <a:uFillTx/>
              <a:latin typeface="맑은 고딕"/>
              <a:ea typeface="굴림"/>
              <a:cs typeface="+mn-cs"/>
            </a:endParaRPr>
          </a:p>
        </p:txBody>
      </p:sp>
      <p:cxnSp>
        <p:nvCxnSpPr>
          <p:cNvPr id="13318" name=""/>
          <p:cNvCxnSpPr/>
          <p:nvPr/>
        </p:nvCxnSpPr>
        <p:spPr>
          <a:xfrm flipV="1">
            <a:off x="1185954" y="1958975"/>
            <a:ext cx="4465546" cy="21617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52" name="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5579540" y="3876295"/>
            <a:ext cx="1782420" cy="11078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 idx="0"/>
          </p:nvPr>
        </p:nvSpPr>
        <p:spPr>
          <a:xfrm>
            <a:off x="617397" y="214283"/>
            <a:ext cx="2874490" cy="360302"/>
          </a:xfrm>
          <a:solidFill>
            <a:schemeClr val="bg1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72000" tIns="36000" rIns="0" bIns="3600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phonebook2 개요 및 분석</a:t>
            </a:r>
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4339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254000" y="214313"/>
            <a:ext cx="360363" cy="36036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3"/>
            </a:solidFill>
          </a:ln>
        </p:spPr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/>
            </a:pPr>
            <a:r>
              <a:rPr kumimoji="1" lang="en-US" altLang="ko-KR" sz="20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</a:t>
            </a:r>
            <a:endParaRPr kumimoji="1" lang="ko-KR" altLang="en-US" sz="2000" b="1" i="0" u="none" strike="noStrike" kern="1200" cap="none" spc="0" normalizeH="0" baseline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340" name=""/>
          <p:cNvSpPr txBox="1"/>
          <p:nvPr/>
        </p:nvSpPr>
        <p:spPr>
          <a:xfrm>
            <a:off x="287292" y="585693"/>
            <a:ext cx="7883667" cy="4015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marL="180998" lvl="0" indent="-180998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■"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분석-수정폼</a:t>
            </a:r>
            <a:endParaRPr xmlns:mc="http://schemas.openxmlformats.org/markup-compatibility/2006" xmlns:hp="http://schemas.haansoft.com/office/presentation/8.0" kumimoji="0" lang="ko-KR" altLang="en-US" sz="16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14341" name="Group 1"/>
          <p:cNvGrpSpPr/>
          <p:nvPr/>
        </p:nvGrpSpPr>
        <p:grpSpPr>
          <a:xfrm rot="0">
            <a:off x="5507626" y="880912"/>
            <a:ext cx="3506122" cy="2369677"/>
            <a:chOff x="5507626" y="880912"/>
            <a:chExt cx="3506121" cy="2369677"/>
          </a:xfrm>
        </p:grpSpPr>
        <p:sp>
          <p:nvSpPr>
            <p:cNvPr id="14378" name=""/>
            <p:cNvSpPr txBox="1"/>
            <p:nvPr/>
          </p:nvSpPr>
          <p:spPr>
            <a:xfrm>
              <a:off x="5655208" y="1115792"/>
              <a:ext cx="3358540" cy="2134797"/>
            </a:xfrm>
            <a:prstGeom prst="rect">
              <a:avLst/>
            </a:prstGeom>
            <a:solidFill>
              <a:srgbClr val="d9d9d9"/>
            </a:solidFill>
            <a:ln w="6363" cap="flat" cmpd="sng" algn="ctr">
              <a:solidFill>
                <a:srgbClr val="7f7f7f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noAutofit/>
            </a:bodyPr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4379" name=""/>
            <p:cNvSpPr txBox="1"/>
            <p:nvPr/>
          </p:nvSpPr>
          <p:spPr>
            <a:xfrm>
              <a:off x="5507626" y="880912"/>
              <a:ext cx="1779239" cy="27618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Tomcat</a:t>
              </a:r>
              <a:endParaRPr xmlns:mc="http://schemas.openxmlformats.org/markup-compatibility/2006" xmlns:hp="http://schemas.haansoft.com/office/presentation/8.0" kumimoji="1" lang="ko-KR" altLang="en-US" sz="1200" b="1" i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4380" name=""/>
            <p:cNvSpPr txBox="1"/>
            <p:nvPr/>
          </p:nvSpPr>
          <p:spPr>
            <a:xfrm>
              <a:off x="5718728" y="1217380"/>
              <a:ext cx="3212521" cy="1965000"/>
            </a:xfrm>
            <a:prstGeom prst="rect">
              <a:avLst/>
            </a:prstGeom>
            <a:solidFill>
              <a:srgbClr val="bfbfbf"/>
            </a:solidFill>
            <a:ln w="6363" cap="flat" cmpd="sng" algn="ctr">
              <a:solidFill>
                <a:srgbClr val="7f7f7f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noAutofit/>
            </a:bodyPr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14343" name=""/>
          <p:cNvCxnSpPr/>
          <p:nvPr/>
        </p:nvCxnSpPr>
        <p:spPr>
          <a:xfrm flipV="1">
            <a:off x="2338370" y="3103563"/>
            <a:ext cx="3309955" cy="260013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44" name="Group 2"/>
          <p:cNvGrpSpPr/>
          <p:nvPr/>
        </p:nvGrpSpPr>
        <p:grpSpPr>
          <a:xfrm rot="0">
            <a:off x="3958523" y="1995141"/>
            <a:ext cx="1371324" cy="990426"/>
            <a:chOff x="3958523" y="1995141"/>
            <a:chExt cx="1371324" cy="990426"/>
          </a:xfrm>
        </p:grpSpPr>
        <p:sp>
          <p:nvSpPr>
            <p:cNvPr id="14376" name=""/>
            <p:cNvSpPr txBox="1"/>
            <p:nvPr/>
          </p:nvSpPr>
          <p:spPr>
            <a:xfrm>
              <a:off x="4029913" y="2245929"/>
              <a:ext cx="1299934" cy="739638"/>
            </a:xfrm>
            <a:prstGeom prst="rect">
              <a:avLst/>
            </a:prstGeom>
            <a:solidFill>
              <a:srgbClr val="f2f2f2"/>
            </a:solidFill>
            <a:ln w="9544" cap="flat" cmpd="sng" algn="ctr">
              <a:solidFill>
                <a:srgbClr val="a6a6a6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chemeClr val="tx1"/>
                  </a:solidFill>
                  <a:latin typeface="맑은 고딕"/>
                  <a:ea typeface="굴림"/>
                  <a:cs typeface="+mn-cs"/>
                </a:rPr>
                <a:t>Response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 header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chemeClr val="tx1"/>
                  </a:solidFill>
                  <a:latin typeface="맑은 고딕"/>
                  <a:ea typeface="굴림"/>
                  <a:cs typeface="+mn-cs"/>
                </a:rPr>
                <a:t>Response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굴림"/>
                  <a:cs typeface="+mn-cs"/>
                </a:rPr>
                <a:t> 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body</a:t>
              </a:r>
              <a:b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</a:b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(html)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4377" name=""/>
            <p:cNvSpPr txBox="1"/>
            <p:nvPr/>
          </p:nvSpPr>
          <p:spPr>
            <a:xfrm>
              <a:off x="3958523" y="1995141"/>
              <a:ext cx="1220561" cy="2936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Response(응답)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14345" name=""/>
          <p:cNvCxnSpPr/>
          <p:nvPr/>
        </p:nvCxnSpPr>
        <p:spPr>
          <a:xfrm>
            <a:off x="5400675" y="1139825"/>
            <a:ext cx="787400" cy="460375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46" name=""/>
          <p:cNvCxnSpPr>
            <a:stCxn id="14363" idx="1"/>
            <a:endCxn id="14376" idx="3"/>
          </p:cNvCxnSpPr>
          <p:nvPr/>
        </p:nvCxnSpPr>
        <p:spPr>
          <a:xfrm rot="10800000" flipV="1">
            <a:off x="5329847" y="2171301"/>
            <a:ext cx="536462" cy="444419"/>
          </a:xfrm>
          <a:prstGeom prst="bentConnector3">
            <a:avLst>
              <a:gd name="adj1" fmla="val 50000"/>
            </a:avLst>
          </a:prstGeom>
          <a:ln w="12726" cap="flat" cmpd="sng" algn="ctr">
            <a:solidFill>
              <a:srgbClr val="0070c0"/>
            </a:solidFill>
            <a:prstDash val="dash"/>
            <a:round/>
            <a:headEnd w="med" len="med"/>
            <a:tailEnd type="arrow" w="med" len="med"/>
          </a:ln>
        </p:spPr>
      </p:cxnSp>
      <p:sp>
        <p:nvSpPr>
          <p:cNvPr id="14347" name=""/>
          <p:cNvSpPr/>
          <p:nvPr/>
        </p:nvSpPr>
        <p:spPr>
          <a:xfrm>
            <a:off x="7937642" y="3615691"/>
            <a:ext cx="826936" cy="755490"/>
          </a:xfrm>
          <a:prstGeom prst="can">
            <a:avLst>
              <a:gd name="adj" fmla="val 25000"/>
            </a:avLst>
          </a:prstGeom>
          <a:noFill/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DB</a:t>
            </a:r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4348" name=""/>
          <p:cNvSpPr/>
          <p:nvPr/>
        </p:nvSpPr>
        <p:spPr>
          <a:xfrm>
            <a:off x="7702706" y="1557029"/>
            <a:ext cx="1296752" cy="803158"/>
          </a:xfrm>
          <a:prstGeom prst="roundRect">
            <a:avLst>
              <a:gd name="adj" fmla="val 37500"/>
            </a:avLst>
          </a:prstGeom>
          <a:solidFill>
            <a:schemeClr val="bg1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getPersonList()</a:t>
            </a:r>
            <a:endParaRPr xmlns:mc="http://schemas.openxmlformats.org/markup-compatibility/2006" xmlns:hp="http://schemas.haansoft.com/office/presentation/8.0" kumimoji="1" lang="ko-KR" altLang="en-US" sz="1100" b="0" i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4349" name=""/>
          <p:cNvCxnSpPr/>
          <p:nvPr/>
        </p:nvCxnSpPr>
        <p:spPr>
          <a:xfrm>
            <a:off x="8280400" y="2247900"/>
            <a:ext cx="0" cy="1368425"/>
          </a:xfrm>
          <a:prstGeom prst="straightConnector1">
            <a:avLst/>
          </a:prstGeom>
          <a:ln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50" name=""/>
          <p:cNvCxnSpPr/>
          <p:nvPr/>
        </p:nvCxnSpPr>
        <p:spPr>
          <a:xfrm flipV="1">
            <a:off x="8350301" y="2231640"/>
            <a:ext cx="0" cy="1384051"/>
          </a:xfrm>
          <a:prstGeom prst="straightConnector1">
            <a:avLst/>
          </a:prstGeom>
          <a:ln w="9544" cap="flat" cmpd="sng" algn="ctr">
            <a:solidFill>
              <a:schemeClr val="tx1"/>
            </a:solidFill>
            <a:prstDash val="solid"/>
            <a:round/>
            <a:headEnd w="med" len="med"/>
            <a:tailEnd type="triangle" w="med" len="med"/>
          </a:ln>
        </p:spPr>
      </p:cxnSp>
      <p:sp>
        <p:nvSpPr>
          <p:cNvPr id="14351" name="TextBox 65"/>
          <p:cNvSpPr txBox="1"/>
          <p:nvPr/>
        </p:nvSpPr>
        <p:spPr>
          <a:xfrm>
            <a:off x="7739063" y="1404938"/>
            <a:ext cx="1296987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phoneDao </a:t>
            </a:r>
            <a:r>
              <a:rPr kumimoji="1" lang="ko-KR" altLang="en-US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객체</a:t>
            </a:r>
            <a:endParaRPr kumimoji="1" lang="ko-KR" altLang="en-US" sz="1200" b="1" i="0" u="none" strike="noStrike" kern="1200" cap="none" spc="0" normalizeH="0" baseline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4353" name="TextBox 34"/>
          <p:cNvSpPr txBox="1"/>
          <p:nvPr/>
        </p:nvSpPr>
        <p:spPr>
          <a:xfrm>
            <a:off x="6742113" y="1087438"/>
            <a:ext cx="1109662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phonebook2</a:t>
            </a:r>
            <a:endParaRPr kumimoji="1" lang="ko-KR" altLang="en-US" sz="12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4354" name=""/>
          <p:cNvSpPr/>
          <p:nvPr/>
        </p:nvSpPr>
        <p:spPr>
          <a:xfrm>
            <a:off x="6479019" y="2715689"/>
            <a:ext cx="1369340" cy="41745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1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updateForm</a:t>
            </a:r>
            <a:r>
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.jsp</a:t>
            </a:r>
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객체</a:t>
            </a:r>
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4355" name="직사각형 63"/>
          <p:cNvSpPr/>
          <p:nvPr/>
        </p:nvSpPr>
        <p:spPr>
          <a:xfrm>
            <a:off x="6335713" y="2319338"/>
            <a:ext cx="717550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*</a:t>
            </a:r>
            <a:r>
              <a:rPr kumimoji="1" lang="ko-KR" altLang="en-US" sz="12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포워드</a:t>
            </a:r>
            <a:endParaRPr kumimoji="1" lang="ko-KR" altLang="en-US" sz="1200" b="1" i="0" u="none" strike="noStrike" kern="1200" cap="none" spc="0" normalizeH="0" baseline="0">
              <a:solidFill>
                <a:srgbClr val="00b050"/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14357" name="Group 3"/>
          <p:cNvGrpSpPr/>
          <p:nvPr/>
        </p:nvGrpSpPr>
        <p:grpSpPr>
          <a:xfrm rot="0">
            <a:off x="3814903" y="518991"/>
            <a:ext cx="1584772" cy="945954"/>
            <a:chOff x="3958523" y="518991"/>
            <a:chExt cx="1441152" cy="945954"/>
          </a:xfrm>
        </p:grpSpPr>
        <p:sp>
          <p:nvSpPr>
            <p:cNvPr id="14374" name=""/>
            <p:cNvSpPr txBox="1"/>
            <p:nvPr/>
          </p:nvSpPr>
          <p:spPr>
            <a:xfrm>
              <a:off x="4029912" y="768216"/>
              <a:ext cx="1369762" cy="563379"/>
            </a:xfrm>
            <a:prstGeom prst="rect">
              <a:avLst/>
            </a:prstGeom>
            <a:solidFill>
              <a:srgbClr val="f2f2f2"/>
            </a:solidFill>
            <a:ln w="9544" cap="flat" cmpd="sng" algn="ctr">
              <a:solidFill>
                <a:srgbClr val="a6a6a6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Request header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파라미터: </a:t>
              </a:r>
              <a:r>
                <a:rPr xmlns:mc="http://schemas.openxmlformats.org/markup-compatibility/2006" xmlns:hp="http://schemas.haansoft.com/office/presentation/8.0" kumimoji="1" lang="ko-KR" altLang="en-US" sz="900" b="1" i="0" baseline="0" mc:Ignorable="hp" hp:hslEmbossed="0">
                  <a:solidFill>
                    <a:srgbClr val="00b050">
                      <a:alpha val="100000"/>
                    </a:srgbClr>
                  </a:solidFill>
                  <a:latin typeface="맑은 고딕"/>
                  <a:ea typeface="맑은 고딕"/>
                </a:rPr>
                <a:t>action=</a:t>
              </a:r>
              <a:r>
                <a:rPr xmlns:mc="http://schemas.openxmlformats.org/markup-compatibility/2006" xmlns:hp="http://schemas.haansoft.com/office/presentation/8.0" kumimoji="1" lang="en-US" altLang="ko-KR" sz="900" b="1" i="0" baseline="0" mc:Ignorable="hp" hp:hslEmbossed="0">
                  <a:solidFill>
                    <a:srgbClr val="00b050">
                      <a:alpha val="100000"/>
                    </a:srgbClr>
                  </a:solidFill>
                  <a:latin typeface="맑은 고딕"/>
                  <a:ea typeface="맑은 고딕"/>
                </a:rPr>
                <a:t>uform</a:t>
              </a:r>
              <a:endParaRPr xmlns:mc="http://schemas.openxmlformats.org/markup-compatibility/2006" xmlns:hp="http://schemas.haansoft.com/office/presentation/8.0" kumimoji="1" lang="en-US" altLang="ko-KR" sz="900" b="1" i="0" baseline="0" mc:Ignorable="hp" hp:hslEmbossed="0">
                <a:solidFill>
                  <a:srgbClr val="00b05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Request body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4375" name=""/>
            <p:cNvSpPr txBox="1"/>
            <p:nvPr/>
          </p:nvSpPr>
          <p:spPr>
            <a:xfrm>
              <a:off x="3958523" y="518991"/>
              <a:ext cx="1058635" cy="295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Rqeust(요청)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4358" name="TextBox 31"/>
          <p:cNvSpPr txBox="1"/>
          <p:nvPr/>
        </p:nvSpPr>
        <p:spPr>
          <a:xfrm>
            <a:off x="6048375" y="1419225"/>
            <a:ext cx="1800225" cy="223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contoller(servlet)</a:t>
            </a:r>
            <a:r>
              <a:rPr kumimoji="1" lang="ko-KR" altLang="en-US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객체</a:t>
            </a:r>
            <a:endParaRPr kumimoji="1" lang="en-US" altLang="ko-KR" sz="12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4359" name=""/>
          <p:cNvSpPr/>
          <p:nvPr/>
        </p:nvSpPr>
        <p:spPr>
          <a:xfrm>
            <a:off x="6407572" y="1563392"/>
            <a:ext cx="1230106" cy="757108"/>
          </a:xfrm>
          <a:prstGeom prst="roundRect">
            <a:avLst>
              <a:gd name="adj" fmla="val 45833"/>
            </a:avLst>
          </a:prstGeom>
          <a:solidFill>
            <a:schemeClr val="bg1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1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uform</a:t>
            </a:r>
            <a:r>
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일 때</a:t>
            </a:r>
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4360" name=""/>
          <p:cNvCxnSpPr>
            <a:endCxn id="14354" idx="0"/>
          </p:cNvCxnSpPr>
          <p:nvPr/>
        </p:nvCxnSpPr>
        <p:spPr>
          <a:xfrm rot="16200000" flipH="1">
            <a:off x="6929305" y="2481305"/>
            <a:ext cx="396750" cy="72017"/>
          </a:xfrm>
          <a:prstGeom prst="straightConnector1">
            <a:avLst/>
          </a:prstGeom>
          <a:ln w="38235" cap="flat" cmpd="sng" algn="ctr">
            <a:solidFill>
              <a:srgbClr val="00b050"/>
            </a:solidFill>
            <a:prstDash val="solid"/>
            <a:round/>
            <a:headEnd w="med" len="med"/>
            <a:tailEnd type="arrow" w="med" len="med"/>
          </a:ln>
        </p:spPr>
      </p:cxnSp>
      <p:cxnSp>
        <p:nvCxnSpPr>
          <p:cNvPr id="14361" name=""/>
          <p:cNvCxnSpPr/>
          <p:nvPr/>
        </p:nvCxnSpPr>
        <p:spPr>
          <a:xfrm>
            <a:off x="7416203" y="1923056"/>
            <a:ext cx="414935" cy="45444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62" name=""/>
          <p:cNvSpPr/>
          <p:nvPr/>
        </p:nvSpPr>
        <p:spPr>
          <a:xfrm>
            <a:off x="5866310" y="1599897"/>
            <a:ext cx="639668" cy="369846"/>
          </a:xfrm>
          <a:prstGeom prst="roundRect">
            <a:avLst>
              <a:gd name="adj" fmla="val 47916"/>
            </a:avLst>
          </a:prstGeom>
          <a:solidFill>
            <a:srgbClr val="f2dcdb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rquest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4363" name=""/>
          <p:cNvSpPr/>
          <p:nvPr/>
        </p:nvSpPr>
        <p:spPr>
          <a:xfrm>
            <a:off x="5866310" y="1995141"/>
            <a:ext cx="630124" cy="352320"/>
          </a:xfrm>
          <a:prstGeom prst="roundRect">
            <a:avLst>
              <a:gd name="adj" fmla="val 47916"/>
            </a:avLst>
          </a:prstGeom>
          <a:solidFill>
            <a:srgbClr val="dce6f2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response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14364" name="Group 4"/>
          <p:cNvGrpSpPr/>
          <p:nvPr/>
        </p:nvGrpSpPr>
        <p:grpSpPr>
          <a:xfrm rot="0">
            <a:off x="3958523" y="3218884"/>
            <a:ext cx="1799891" cy="1084511"/>
            <a:chOff x="3958523" y="3218884"/>
            <a:chExt cx="1799891" cy="1084512"/>
          </a:xfrm>
        </p:grpSpPr>
        <p:sp>
          <p:nvSpPr>
            <p:cNvPr id="14372" name=""/>
            <p:cNvSpPr txBox="1"/>
            <p:nvPr/>
          </p:nvSpPr>
          <p:spPr>
            <a:xfrm>
              <a:off x="4029913" y="3469617"/>
              <a:ext cx="1728501" cy="833778"/>
            </a:xfrm>
            <a:prstGeom prst="rect">
              <a:avLst/>
            </a:prstGeom>
            <a:solidFill>
              <a:srgbClr val="f2f2f2"/>
            </a:solidFill>
            <a:ln w="9544" cap="flat" cmpd="sng" algn="ctr">
              <a:solidFill>
                <a:srgbClr val="a6a6a6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36000" tIns="45720" rIns="3600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Request header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파라미터: </a:t>
              </a:r>
              <a:r>
                <a:rPr xmlns:mc="http://schemas.openxmlformats.org/markup-compatibility/2006" xmlns:hp="http://schemas.haansoft.com/office/presentation/8.0" kumimoji="1" lang="ko-KR" altLang="en-US" sz="900" b="1" i="0" baseline="0" mc:Ignorable="hp" hp:hslEmbossed="0">
                  <a:solidFill>
                    <a:srgbClr val="00b050">
                      <a:alpha val="100000"/>
                    </a:srgbClr>
                  </a:solidFill>
                  <a:latin typeface="맑은 고딕"/>
                  <a:ea typeface="굴림"/>
                  <a:cs typeface="+mn-cs"/>
                </a:rPr>
                <a:t>action=</a:t>
              </a:r>
              <a:r>
                <a:rPr xmlns:mc="http://schemas.openxmlformats.org/markup-compatibility/2006" xmlns:hp="http://schemas.haansoft.com/office/presentation/8.0" kumimoji="1" lang="en-US" altLang="ko-KR" sz="900" b="1" i="0" baseline="0" mc:Ignorable="hp" hp:hslEmbossed="0">
                  <a:solidFill>
                    <a:srgbClr val="00b050">
                      <a:alpha val="100000"/>
                    </a:srgbClr>
                  </a:solidFill>
                  <a:latin typeface="맑은 고딕"/>
                  <a:ea typeface="맑은 고딕"/>
                </a:rPr>
                <a:t>uform</a:t>
              </a:r>
              <a:endParaRPr xmlns:mc="http://schemas.openxmlformats.org/markup-compatibility/2006" xmlns:hp="http://schemas.haansoft.com/office/presentation/8.0" kumimoji="1" lang="en-US" altLang="ko-KR" sz="900" b="1" i="0" baseline="0" mc:Ignorable="hp" hp:hslEmbossed="0">
                <a:solidFill>
                  <a:srgbClr val="00b05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ko-KR" sz="900" b="1" i="0" baseline="0" mc:Ignorable="hp" hp:hslEmbossed="0">
                <a:solidFill>
                  <a:srgbClr val="00b05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Request body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어트리뷰트: “pList”, </a:t>
              </a:r>
              <a:r>
                <a:rPr xmlns:mc="http://schemas.openxmlformats.org/markup-compatibility/2006" xmlns:hp="http://schemas.haansoft.com/office/presentation/8.0" kumimoji="1" lang="ko-KR" altLang="en-US" sz="900" b="1" i="0" baseline="0" mc:Ignorable="hp" hp:hslEmbossed="0">
                  <a:solidFill>
                    <a:srgbClr val="e46c0a">
                      <a:alpha val="100000"/>
                    </a:srgbClr>
                  </a:solidFill>
                  <a:latin typeface="맑은 고딕"/>
                  <a:ea typeface="맑은 고딕"/>
                </a:rPr>
                <a:t>personList</a:t>
              </a:r>
              <a:endParaRPr xmlns:mc="http://schemas.openxmlformats.org/markup-compatibility/2006" xmlns:hp="http://schemas.haansoft.com/office/presentation/8.0" kumimoji="1" lang="ko-KR" altLang="en-US" sz="900" b="1" i="0" baseline="0" mc:Ignorable="hp" hp:hslEmbossed="0">
                <a:solidFill>
                  <a:srgbClr val="e46c0a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4373" name=""/>
            <p:cNvSpPr txBox="1"/>
            <p:nvPr/>
          </p:nvSpPr>
          <p:spPr>
            <a:xfrm>
              <a:off x="3958523" y="3218884"/>
              <a:ext cx="1055453" cy="2936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Rqeust(요청)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14365" name="Group 5"/>
          <p:cNvGrpSpPr/>
          <p:nvPr/>
        </p:nvGrpSpPr>
        <p:grpSpPr>
          <a:xfrm rot="0">
            <a:off x="5975824" y="4047384"/>
            <a:ext cx="1406266" cy="990426"/>
            <a:chOff x="5975824" y="4047384"/>
            <a:chExt cx="1406266" cy="990426"/>
          </a:xfrm>
        </p:grpSpPr>
        <p:sp>
          <p:nvSpPr>
            <p:cNvPr id="14370" name=""/>
            <p:cNvSpPr txBox="1"/>
            <p:nvPr/>
          </p:nvSpPr>
          <p:spPr>
            <a:xfrm>
              <a:off x="6083775" y="4298172"/>
              <a:ext cx="1298315" cy="739638"/>
            </a:xfrm>
            <a:prstGeom prst="rect">
              <a:avLst/>
            </a:prstGeom>
            <a:solidFill>
              <a:srgbClr val="f2f2f2"/>
            </a:solidFill>
            <a:ln w="9544" cap="flat" cmpd="sng" algn="ctr">
              <a:solidFill>
                <a:srgbClr val="a6a6a6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chemeClr val="tx1"/>
                  </a:solidFill>
                  <a:latin typeface="맑은 고딕"/>
                  <a:ea typeface="굴림"/>
                  <a:cs typeface="+mn-cs"/>
                </a:rPr>
                <a:t>Response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 header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chemeClr val="tx1"/>
                  </a:solidFill>
                  <a:latin typeface="맑은 고딕"/>
                  <a:ea typeface="굴림"/>
                  <a:cs typeface="+mn-cs"/>
                </a:rPr>
                <a:t>Response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굴림"/>
                  <a:cs typeface="+mn-cs"/>
                </a:rPr>
                <a:t> 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body</a:t>
              </a:r>
              <a:b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</a:b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(html)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4371" name=""/>
            <p:cNvSpPr txBox="1"/>
            <p:nvPr/>
          </p:nvSpPr>
          <p:spPr>
            <a:xfrm>
              <a:off x="5975824" y="4047384"/>
              <a:ext cx="1218998" cy="29365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Response(응답)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4366" name=""/>
          <p:cNvSpPr/>
          <p:nvPr/>
        </p:nvSpPr>
        <p:spPr>
          <a:xfrm>
            <a:off x="5866310" y="2588761"/>
            <a:ext cx="639668" cy="369791"/>
          </a:xfrm>
          <a:prstGeom prst="roundRect">
            <a:avLst>
              <a:gd name="adj" fmla="val 47916"/>
            </a:avLst>
          </a:prstGeom>
          <a:solidFill>
            <a:srgbClr val="f2dcdb"/>
          </a:solidFill>
          <a:ln w="12726" cap="flat" cmpd="sng" algn="ctr">
            <a:solidFill>
              <a:srgbClr val="7f7f7f"/>
            </a:solidFill>
            <a:prstDash val="dash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rquest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4367" name=""/>
          <p:cNvSpPr/>
          <p:nvPr/>
        </p:nvSpPr>
        <p:spPr>
          <a:xfrm>
            <a:off x="5866310" y="2966478"/>
            <a:ext cx="630124" cy="352376"/>
          </a:xfrm>
          <a:prstGeom prst="roundRect">
            <a:avLst>
              <a:gd name="adj" fmla="val 47916"/>
            </a:avLst>
          </a:prstGeom>
          <a:solidFill>
            <a:srgbClr val="dce6f2"/>
          </a:solidFill>
          <a:ln w="12726" cap="flat" cmpd="sng" algn="ctr">
            <a:solidFill>
              <a:srgbClr val="7f7f7f"/>
            </a:solidFill>
            <a:prstDash val="dash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response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4368" name=""/>
          <p:cNvCxnSpPr>
            <a:endCxn id="14366" idx="1"/>
          </p:cNvCxnSpPr>
          <p:nvPr/>
        </p:nvCxnSpPr>
        <p:spPr>
          <a:xfrm rot="5400000" flipH="1" flipV="1">
            <a:off x="5319521" y="2924447"/>
            <a:ext cx="698388" cy="395188"/>
          </a:xfrm>
          <a:prstGeom prst="bentConnector2">
            <a:avLst/>
          </a:prstGeom>
          <a:ln w="12726" cap="flat" cmpd="sng" algn="ctr">
            <a:solidFill>
              <a:srgbClr val="c00000"/>
            </a:solidFill>
            <a:prstDash val="dash"/>
            <a:round/>
            <a:headEnd w="med" len="med"/>
            <a:tailEnd type="arrow" w="med" len="med"/>
          </a:ln>
        </p:spPr>
      </p:cxnSp>
      <p:cxnSp>
        <p:nvCxnSpPr>
          <p:cNvPr id="14369" name=""/>
          <p:cNvCxnSpPr>
            <a:stCxn id="14367" idx="2"/>
            <a:endCxn id="14371" idx="0"/>
          </p:cNvCxnSpPr>
          <p:nvPr/>
        </p:nvCxnSpPr>
        <p:spPr>
          <a:xfrm rot="16200000" flipH="1">
            <a:off x="6019473" y="3481562"/>
            <a:ext cx="728586" cy="403114"/>
          </a:xfrm>
          <a:prstGeom prst="bentConnector3">
            <a:avLst>
              <a:gd name="adj1" fmla="val 50000"/>
            </a:avLst>
          </a:prstGeom>
          <a:ln w="12726" cap="flat" cmpd="sng" algn="ctr">
            <a:solidFill>
              <a:srgbClr val="0070c0"/>
            </a:solidFill>
            <a:prstDash val="dash"/>
            <a:round/>
            <a:headEnd w="med" len="med"/>
            <a:tailEnd type="arrow" w="med" len="med"/>
          </a:ln>
        </p:spPr>
      </p:cxnSp>
      <p:pic>
        <p:nvPicPr>
          <p:cNvPr id="14381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342743" y="1057813"/>
            <a:ext cx="1869719" cy="10618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4382" name="TextBox 41"/>
          <p:cNvSpPr txBox="1"/>
          <p:nvPr/>
        </p:nvSpPr>
        <p:spPr>
          <a:xfrm>
            <a:off x="321642" y="1923056"/>
            <a:ext cx="1781175" cy="18917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700" b="1" i="0" u="none" strike="noStrike" kern="1200" cap="none" spc="0" normalizeH="0" baseline="0"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[</a:t>
            </a:r>
            <a:r>
              <a:rPr kumimoji="1" lang="ko-KR" altLang="en-US" sz="700" b="1" i="0" u="none" strike="noStrike" kern="1200" cap="none" spc="0" normalizeH="0" baseline="0"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수정</a:t>
            </a:r>
            <a:r>
              <a:rPr kumimoji="1" lang="en-US" altLang="ko-KR" sz="700" b="1" i="0" u="none" strike="noStrike" kern="1200" cap="none" spc="0" normalizeH="0" baseline="0"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]</a:t>
            </a:r>
            <a:endParaRPr kumimoji="1" lang="ko-KR" altLang="en-US" sz="700" b="1" i="0" u="none" strike="noStrike" kern="1200" cap="none" spc="0" normalizeH="0" baseline="0"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4352" name="직사각형 7"/>
          <p:cNvSpPr>
            <a:spLocks noChangeArrowheads="1"/>
          </p:cNvSpPr>
          <p:nvPr/>
        </p:nvSpPr>
        <p:spPr>
          <a:xfrm>
            <a:off x="213602" y="1094757"/>
            <a:ext cx="3637314" cy="2821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marL="0" marR="0" lvl="0" indent="0" algn="ct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1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맑은 고딕"/>
                <a:ea typeface="굴림"/>
                <a:cs typeface="+mn-cs"/>
              </a:rPr>
              <a:t>http://localhost:8088/phonebook2/pbc?</a:t>
            </a:r>
            <a:r>
              <a:rPr kumimoji="1" lang="en-US" altLang="ko-KR" sz="11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맑은 고딕"/>
                <a:ea typeface="굴림"/>
                <a:cs typeface="+mn-cs"/>
              </a:rPr>
              <a:t>action=uform</a:t>
            </a:r>
            <a:endParaRPr kumimoji="1" lang="en-US" altLang="ko-KR" sz="1100" b="1" i="0" u="none" strike="noStrike" kern="1200" cap="none" spc="0" normalizeH="0" baseline="0">
              <a:solidFill>
                <a:srgbClr val="00b050"/>
              </a:solidFill>
              <a:effectLst/>
              <a:uLnTx/>
              <a:uFillTx/>
              <a:latin typeface="맑은 고딕"/>
              <a:ea typeface="굴림"/>
              <a:cs typeface="+mn-cs"/>
            </a:endParaRPr>
          </a:p>
        </p:txBody>
      </p:sp>
      <p:pic>
        <p:nvPicPr>
          <p:cNvPr id="14383" name="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141576" y="2969430"/>
            <a:ext cx="2196793" cy="11864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cxnSp>
        <p:nvCxnSpPr>
          <p:cNvPr id="14342" name=""/>
          <p:cNvCxnSpPr/>
          <p:nvPr/>
        </p:nvCxnSpPr>
        <p:spPr>
          <a:xfrm flipV="1">
            <a:off x="681772" y="1949450"/>
            <a:ext cx="4969728" cy="7212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bg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w="med" len="med"/>
          <a:tailEnd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>
            <a:latin typeface="+mn-ea"/>
            <a:ea typeface="+mn-ea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105</ep:Words>
  <ep:PresentationFormat>화면 슬라이드 쇼(4:3)</ep:PresentationFormat>
  <ep:Paragraphs>46</ep:Paragraphs>
  <ep:Slides>3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1_Office 테마</vt:lpstr>
      <vt:lpstr>phonebook2 개요 및 분석</vt:lpstr>
      <vt:lpstr>phonebook2 개요 및 분석</vt:lpstr>
      <vt:lpstr>phonebook2 개요 및 분석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2017-02-15T05:41:07.000</dcterms:created>
  <dc:creator>remys</dc:creator>
  <cp:lastModifiedBy>Hi</cp:lastModifiedBy>
  <dcterms:modified xsi:type="dcterms:W3CDTF">2021-07-12T07:34:58.865</dcterms:modified>
  <cp:revision>55</cp:revision>
  <dc:title>비트온라인(가제) 사ㅇ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