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Lato"/>
      <p:regular r:id="rId36"/>
      <p:bold r:id="rId37"/>
      <p:italic r:id="rId38"/>
      <p:boldItalic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532011-841E-4C4C-8194-D6FA51356320}">
  <a:tblStyle styleId="{AD532011-841E-4C4C-8194-D6FA513563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4.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CenturyGothic-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e480cf4e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ce480cf4e8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19745f236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19745f236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19745f23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19745f23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1a850ebc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1a850ebc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19745f236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19745f236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19745f236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19745f23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e480cf4e8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ce480cf4e8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עומר התחלה</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e6fdcb3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e6fdcb3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e6fdcb3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e6fdcb3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19745f23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19745f23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עומר סוף</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04d4e2c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04d4e2c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גרפים או טבלה להוסיף</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19745f2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19745f2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19745f236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19745f236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גרפים או טבלה להוסיף</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19745f236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19745f236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גרפים או טבלה להוסיף</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08a21bb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08a21bb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0df46786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0df46786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עומר התחלה</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e6fdcb3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e6fdcb3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תובנות להסביר גם</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e6fdcb32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e6fdcb32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04d4e2c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04d4e2c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19745f236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19745f236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e480cf4e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עומר סוף</a:t>
            </a:r>
            <a:endParaRPr/>
          </a:p>
        </p:txBody>
      </p:sp>
      <p:sp>
        <p:nvSpPr>
          <p:cNvPr id="317" name="Google Shape;317;g2ce480cf4e8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1f47d27d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1f47d27d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19745f2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19745f2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e480cf4e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e480cf4e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e480cf4e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e480cf4e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t>עומר התחלה</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19745f236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19745f236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19745f236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19745f236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19745f23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19745f23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1a850ebc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1a850ebc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iw">
                <a:solidFill>
                  <a:schemeClr val="dk1"/>
                </a:solidFill>
              </a:rPr>
              <a:t>עומר סוף</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hyperlink" Target="https://github.com/MaromB/Capstone-Project"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28.png"/><Relationship Id="rId6" Type="http://schemas.openxmlformats.org/officeDocument/2006/relationships/image" Target="../media/image21.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drive.google.com/file/d/1SZQIRmpdtT3Q0MwZtuFs8VIyUmS-EpgV/view" TargetMode="External"/><Relationship Id="rId4" Type="http://schemas.openxmlformats.org/officeDocument/2006/relationships/image" Target="../media/image23.jp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24.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27.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4425" y="981700"/>
            <a:ext cx="9000900" cy="20064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400"/>
              <a:buFont typeface="Century Gothic"/>
              <a:buNone/>
            </a:pPr>
            <a:r>
              <a:rPr b="1" lang="iw" sz="3200">
                <a:solidFill>
                  <a:schemeClr val="dk1"/>
                </a:solidFill>
              </a:rPr>
              <a:t>Optimization of routers placements in wireless mesh networks</a:t>
            </a:r>
            <a:endParaRPr b="1" sz="3200">
              <a:solidFill>
                <a:schemeClr val="dk1"/>
              </a:solidFill>
            </a:endParaRPr>
          </a:p>
          <a:p>
            <a:pPr indent="0" lvl="0" marL="0" rtl="0" algn="ctr">
              <a:spcBef>
                <a:spcPts val="0"/>
              </a:spcBef>
              <a:spcAft>
                <a:spcPts val="0"/>
              </a:spcAft>
              <a:buClr>
                <a:schemeClr val="lt2"/>
              </a:buClr>
              <a:buSzPts val="5400"/>
              <a:buFont typeface="Century Gothic"/>
              <a:buNone/>
            </a:pPr>
            <a:r>
              <a:rPr b="1" lang="iw" sz="3200">
                <a:solidFill>
                  <a:schemeClr val="dk1"/>
                </a:solidFill>
              </a:rPr>
              <a:t> phase </a:t>
            </a:r>
            <a:r>
              <a:rPr b="1" lang="iw" sz="3200"/>
              <a:t>B</a:t>
            </a:r>
            <a:endParaRPr b="1" sz="3200">
              <a:solidFill>
                <a:schemeClr val="dk1"/>
              </a:solidFill>
            </a:endParaRPr>
          </a:p>
        </p:txBody>
      </p:sp>
      <p:cxnSp>
        <p:nvCxnSpPr>
          <p:cNvPr id="55" name="Google Shape;55;p13"/>
          <p:cNvCxnSpPr/>
          <p:nvPr/>
        </p:nvCxnSpPr>
        <p:spPr>
          <a:xfrm flipH="1" rot="10800000">
            <a:off x="204020" y="4273810"/>
            <a:ext cx="8769300" cy="7800"/>
          </a:xfrm>
          <a:prstGeom prst="straightConnector1">
            <a:avLst/>
          </a:prstGeom>
          <a:noFill/>
          <a:ln cap="rnd" cmpd="sng" w="9525">
            <a:solidFill>
              <a:srgbClr val="1C4587"/>
            </a:solidFill>
            <a:prstDash val="solid"/>
            <a:round/>
            <a:headEnd len="sm" w="sm" type="none"/>
            <a:tailEnd len="sm" w="sm" type="none"/>
          </a:ln>
        </p:spPr>
      </p:cxnSp>
      <p:sp>
        <p:nvSpPr>
          <p:cNvPr id="56" name="Google Shape;56;p13"/>
          <p:cNvSpPr txBox="1"/>
          <p:nvPr>
            <p:ph idx="4294967295" type="title"/>
          </p:nvPr>
        </p:nvSpPr>
        <p:spPr>
          <a:xfrm>
            <a:off x="164425" y="4390275"/>
            <a:ext cx="8769300" cy="584400"/>
          </a:xfrm>
          <a:prstGeom prst="rect">
            <a:avLst/>
          </a:prstGeom>
          <a:noFill/>
          <a:ln>
            <a:noFill/>
          </a:ln>
        </p:spPr>
        <p:txBody>
          <a:bodyPr anchorCtr="0" anchor="t" bIns="34275" lIns="68575" spcFirstLastPara="1" rIns="68575" wrap="square" tIns="34275">
            <a:noAutofit/>
          </a:bodyPr>
          <a:lstStyle/>
          <a:p>
            <a:pPr indent="0" lvl="0" marL="0" rtl="0" algn="ctr">
              <a:lnSpc>
                <a:spcPct val="150000"/>
              </a:lnSpc>
              <a:spcBef>
                <a:spcPts val="0"/>
              </a:spcBef>
              <a:spcAft>
                <a:spcPts val="0"/>
              </a:spcAft>
              <a:buClr>
                <a:schemeClr val="dk1"/>
              </a:buClr>
              <a:buSzPts val="1100"/>
              <a:buFont typeface="Arial"/>
              <a:buNone/>
            </a:pPr>
            <a:r>
              <a:rPr b="1" lang="iw" sz="1500">
                <a:solidFill>
                  <a:srgbClr val="1C4587"/>
                </a:solidFill>
              </a:rPr>
              <a:t>Supervisor: Prof. Miri Weiss-Cohen</a:t>
            </a:r>
            <a:br>
              <a:rPr b="1" lang="iw" sz="1500">
                <a:solidFill>
                  <a:srgbClr val="1C4587"/>
                </a:solidFill>
              </a:rPr>
            </a:br>
            <a:r>
              <a:rPr b="1" lang="iw" sz="1500">
                <a:solidFill>
                  <a:srgbClr val="1C4587"/>
                </a:solidFill>
              </a:rPr>
              <a:t>23-2-R-11</a:t>
            </a:r>
            <a:endParaRPr b="1" sz="2300">
              <a:solidFill>
                <a:srgbClr val="1C4587"/>
              </a:solidFill>
            </a:endParaRPr>
          </a:p>
        </p:txBody>
      </p:sp>
      <p:sp>
        <p:nvSpPr>
          <p:cNvPr id="57" name="Google Shape;57;p13"/>
          <p:cNvSpPr txBox="1"/>
          <p:nvPr/>
        </p:nvSpPr>
        <p:spPr>
          <a:xfrm>
            <a:off x="164425" y="3335525"/>
            <a:ext cx="8885100" cy="82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iw" sz="1700">
                <a:solidFill>
                  <a:schemeClr val="dk1"/>
                </a:solidFill>
              </a:rPr>
              <a:t>Presented By:</a:t>
            </a:r>
            <a:r>
              <a:rPr b="1" lang="iw" sz="1700">
                <a:solidFill>
                  <a:schemeClr val="dk1"/>
                </a:solidFill>
              </a:rPr>
              <a:t> </a:t>
            </a:r>
            <a:endParaRPr b="1" sz="1700">
              <a:solidFill>
                <a:schemeClr val="dk1"/>
              </a:solidFill>
            </a:endParaRPr>
          </a:p>
          <a:p>
            <a:pPr indent="0" lvl="0" marL="0" rtl="0" algn="ctr">
              <a:lnSpc>
                <a:spcPct val="115000"/>
              </a:lnSpc>
              <a:spcBef>
                <a:spcPts val="0"/>
              </a:spcBef>
              <a:spcAft>
                <a:spcPts val="0"/>
              </a:spcAft>
              <a:buNone/>
            </a:pPr>
            <a:r>
              <a:rPr b="1" lang="iw" sz="1700">
                <a:solidFill>
                  <a:schemeClr val="dk1"/>
                </a:solidFill>
              </a:rPr>
              <a:t>Omer Rogel  Marom Blumenfeld</a:t>
            </a:r>
            <a:endParaRPr b="1" sz="1700">
              <a:solidFill>
                <a:schemeClr val="dk1"/>
              </a:solidFill>
            </a:endParaRPr>
          </a:p>
          <a:p>
            <a:pPr indent="0" lvl="0" marL="0" rtl="0" algn="l">
              <a:spcBef>
                <a:spcPts val="0"/>
              </a:spcBef>
              <a:spcAft>
                <a:spcPts val="0"/>
              </a:spcAft>
              <a:buNone/>
            </a:pPr>
            <a:r>
              <a:t/>
            </a:r>
            <a:endParaRPr sz="1600">
              <a:solidFill>
                <a:schemeClr val="dk1"/>
              </a:solidFill>
              <a:latin typeface="Lato"/>
              <a:ea typeface="Lato"/>
              <a:cs typeface="Lato"/>
              <a:sym typeface="Lato"/>
            </a:endParaRPr>
          </a:p>
        </p:txBody>
      </p:sp>
      <p:pic>
        <p:nvPicPr>
          <p:cNvPr id="58" name="Google Shape;58;p13"/>
          <p:cNvPicPr preferRelativeResize="0"/>
          <p:nvPr/>
        </p:nvPicPr>
        <p:blipFill>
          <a:blip r:embed="rId3">
            <a:alphaModFix/>
          </a:blip>
          <a:stretch>
            <a:fillRect/>
          </a:stretch>
        </p:blipFill>
        <p:spPr>
          <a:xfrm>
            <a:off x="6337675" y="312075"/>
            <a:ext cx="2656142" cy="627000"/>
          </a:xfrm>
          <a:prstGeom prst="rect">
            <a:avLst/>
          </a:prstGeom>
          <a:noFill/>
          <a:ln>
            <a:noFill/>
          </a:ln>
        </p:spPr>
      </p:pic>
      <p:sp>
        <p:nvSpPr>
          <p:cNvPr id="59" name="Google Shape;59;p13"/>
          <p:cNvSpPr txBox="1"/>
          <p:nvPr>
            <p:ph type="ctrTitle"/>
          </p:nvPr>
        </p:nvSpPr>
        <p:spPr>
          <a:xfrm>
            <a:off x="585025" y="289825"/>
            <a:ext cx="2156700" cy="627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400"/>
              <a:buFont typeface="Century Gothic"/>
              <a:buNone/>
            </a:pPr>
            <a:r>
              <a:rPr lang="iw" sz="2000" u="sng">
                <a:solidFill>
                  <a:srgbClr val="1155CC"/>
                </a:solidFill>
                <a:hlinkClick r:id="rId4">
                  <a:extLst>
                    <a:ext uri="{A12FA001-AC4F-418D-AE19-62706E023703}">
                      <ahyp:hlinkClr val="tx"/>
                    </a:ext>
                  </a:extLst>
                </a:hlinkClick>
              </a:rPr>
              <a:t>Github</a:t>
            </a:r>
            <a:endParaRPr sz="2000">
              <a:solidFill>
                <a:srgbClr val="1155CC"/>
              </a:solidFill>
            </a:endParaRPr>
          </a:p>
        </p:txBody>
      </p:sp>
      <p:pic>
        <p:nvPicPr>
          <p:cNvPr id="60" name="Google Shape;60;p13"/>
          <p:cNvPicPr preferRelativeResize="0"/>
          <p:nvPr/>
        </p:nvPicPr>
        <p:blipFill>
          <a:blip r:embed="rId5">
            <a:alphaModFix/>
          </a:blip>
          <a:stretch>
            <a:fillRect/>
          </a:stretch>
        </p:blipFill>
        <p:spPr>
          <a:xfrm>
            <a:off x="573250" y="302300"/>
            <a:ext cx="584376" cy="584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325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Particle Swarm Optimization (PSO) Overview</a:t>
            </a:r>
            <a:endParaRPr b="1">
              <a:solidFill>
                <a:srgbClr val="1C4587"/>
              </a:solidFill>
            </a:endParaRPr>
          </a:p>
        </p:txBody>
      </p:sp>
      <p:sp>
        <p:nvSpPr>
          <p:cNvPr id="146" name="Google Shape;146;p22"/>
          <p:cNvSpPr txBox="1"/>
          <p:nvPr/>
        </p:nvSpPr>
        <p:spPr>
          <a:xfrm>
            <a:off x="685325" y="1166125"/>
            <a:ext cx="8032800" cy="3725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Particle Swarm Optimization (PSO) is a population-based optimization technique where particles (representing potential solutions) adjust their positions based on local and global best-known positions. This cooperative behavior enables efficient exploration of solution spaces.</a:t>
            </a:r>
            <a:endParaRPr>
              <a:solidFill>
                <a:schemeClr val="dk1"/>
              </a:solidFill>
              <a:latin typeface="Century Gothic"/>
              <a:ea typeface="Century Gothic"/>
              <a:cs typeface="Century Gothic"/>
              <a:sym typeface="Century Gothic"/>
            </a:endParaRPr>
          </a:p>
        </p:txBody>
      </p:sp>
      <p:cxnSp>
        <p:nvCxnSpPr>
          <p:cNvPr id="147" name="Google Shape;147;p22"/>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48" name="Google Shape;148;p22"/>
          <p:cNvPicPr preferRelativeResize="0"/>
          <p:nvPr/>
        </p:nvPicPr>
        <p:blipFill>
          <a:blip r:embed="rId3">
            <a:alphaModFix/>
          </a:blip>
          <a:stretch>
            <a:fillRect/>
          </a:stretch>
        </p:blipFill>
        <p:spPr>
          <a:xfrm>
            <a:off x="7218599" y="79500"/>
            <a:ext cx="1852751" cy="437350"/>
          </a:xfrm>
          <a:prstGeom prst="rect">
            <a:avLst/>
          </a:prstGeom>
          <a:noFill/>
          <a:ln>
            <a:noFill/>
          </a:ln>
        </p:spPr>
      </p:pic>
      <p:pic>
        <p:nvPicPr>
          <p:cNvPr descr="A picture containing diagram, line, origami&#10;&#10;Description automatically generated" id="149" name="Google Shape;149;p22"/>
          <p:cNvPicPr preferRelativeResize="0"/>
          <p:nvPr/>
        </p:nvPicPr>
        <p:blipFill rotWithShape="1">
          <a:blip r:embed="rId4">
            <a:alphaModFix/>
          </a:blip>
          <a:srcRect b="0" l="0" r="0" t="0"/>
          <a:stretch/>
        </p:blipFill>
        <p:spPr>
          <a:xfrm>
            <a:off x="2367002" y="3628664"/>
            <a:ext cx="4079306" cy="11420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PSO F</a:t>
            </a:r>
            <a:r>
              <a:rPr b="1" lang="iw">
                <a:solidFill>
                  <a:srgbClr val="1C4587"/>
                </a:solidFill>
              </a:rPr>
              <a:t>lowchart</a:t>
            </a:r>
            <a:endParaRPr b="1">
              <a:solidFill>
                <a:srgbClr val="1C4587"/>
              </a:solidFill>
            </a:endParaRPr>
          </a:p>
        </p:txBody>
      </p:sp>
      <p:sp>
        <p:nvSpPr>
          <p:cNvPr id="155" name="Google Shape;155;p23"/>
          <p:cNvSpPr txBox="1"/>
          <p:nvPr/>
        </p:nvSpPr>
        <p:spPr>
          <a:xfrm>
            <a:off x="674375" y="1286350"/>
            <a:ext cx="4838700" cy="3790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PSO iteratively updates particle positions, emphasizing the balance between individual particle exploration and exploitation of promising solution areas. The algorithm dynamically adjusts particle velocities to converge toward optimal solutions.</a:t>
            </a:r>
            <a:endParaRPr>
              <a:solidFill>
                <a:schemeClr val="dk1"/>
              </a:solidFill>
              <a:latin typeface="Century Gothic"/>
              <a:ea typeface="Century Gothic"/>
              <a:cs typeface="Century Gothic"/>
              <a:sym typeface="Century Gothic"/>
            </a:endParaRPr>
          </a:p>
        </p:txBody>
      </p:sp>
      <p:cxnSp>
        <p:nvCxnSpPr>
          <p:cNvPr id="156" name="Google Shape;156;p23"/>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57" name="Google Shape;157;p23"/>
          <p:cNvPicPr preferRelativeResize="0"/>
          <p:nvPr/>
        </p:nvPicPr>
        <p:blipFill>
          <a:blip r:embed="rId3">
            <a:alphaModFix/>
          </a:blip>
          <a:stretch>
            <a:fillRect/>
          </a:stretch>
        </p:blipFill>
        <p:spPr>
          <a:xfrm>
            <a:off x="5768075" y="1460999"/>
            <a:ext cx="2900800" cy="3333175"/>
          </a:xfrm>
          <a:prstGeom prst="rect">
            <a:avLst/>
          </a:prstGeom>
          <a:noFill/>
          <a:ln>
            <a:noFill/>
          </a:ln>
        </p:spPr>
      </p:pic>
      <p:pic>
        <p:nvPicPr>
          <p:cNvPr id="158" name="Google Shape;158;p23"/>
          <p:cNvPicPr preferRelativeResize="0"/>
          <p:nvPr/>
        </p:nvPicPr>
        <p:blipFill>
          <a:blip r:embed="rId4">
            <a:alphaModFix/>
          </a:blip>
          <a:stretch>
            <a:fillRect/>
          </a:stretch>
        </p:blipFill>
        <p:spPr>
          <a:xfrm>
            <a:off x="7218599" y="79500"/>
            <a:ext cx="1852751" cy="437350"/>
          </a:xfrm>
          <a:prstGeom prst="rect">
            <a:avLst/>
          </a:prstGeom>
          <a:noFill/>
          <a:ln>
            <a:noFill/>
          </a:ln>
        </p:spPr>
      </p:pic>
      <p:pic>
        <p:nvPicPr>
          <p:cNvPr id="159" name="Google Shape;159;p23"/>
          <p:cNvPicPr preferRelativeResize="0"/>
          <p:nvPr/>
        </p:nvPicPr>
        <p:blipFill>
          <a:blip r:embed="rId5">
            <a:alphaModFix/>
          </a:blip>
          <a:stretch>
            <a:fillRect/>
          </a:stretch>
        </p:blipFill>
        <p:spPr>
          <a:xfrm rot="10800000">
            <a:off x="8665300" y="2658450"/>
            <a:ext cx="9000" cy="35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PSO Process</a:t>
            </a:r>
            <a:endParaRPr b="1">
              <a:solidFill>
                <a:srgbClr val="1C4587"/>
              </a:solidFill>
            </a:endParaRPr>
          </a:p>
        </p:txBody>
      </p:sp>
      <p:cxnSp>
        <p:nvCxnSpPr>
          <p:cNvPr id="165" name="Google Shape;165;p24"/>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66" name="Google Shape;166;p24"/>
          <p:cNvPicPr preferRelativeResize="0"/>
          <p:nvPr/>
        </p:nvPicPr>
        <p:blipFill>
          <a:blip r:embed="rId3">
            <a:alphaModFix/>
          </a:blip>
          <a:stretch>
            <a:fillRect/>
          </a:stretch>
        </p:blipFill>
        <p:spPr>
          <a:xfrm>
            <a:off x="7218599" y="79500"/>
            <a:ext cx="1852751" cy="437350"/>
          </a:xfrm>
          <a:prstGeom prst="rect">
            <a:avLst/>
          </a:prstGeom>
          <a:noFill/>
          <a:ln>
            <a:noFill/>
          </a:ln>
        </p:spPr>
      </p:pic>
      <p:pic>
        <p:nvPicPr>
          <p:cNvPr id="167" name="Google Shape;167;p24"/>
          <p:cNvPicPr preferRelativeResize="0"/>
          <p:nvPr/>
        </p:nvPicPr>
        <p:blipFill>
          <a:blip r:embed="rId4">
            <a:alphaModFix/>
          </a:blip>
          <a:stretch>
            <a:fillRect/>
          </a:stretch>
        </p:blipFill>
        <p:spPr>
          <a:xfrm>
            <a:off x="6830775" y="3618097"/>
            <a:ext cx="1925325" cy="1449200"/>
          </a:xfrm>
          <a:prstGeom prst="rect">
            <a:avLst/>
          </a:prstGeom>
          <a:noFill/>
          <a:ln>
            <a:noFill/>
          </a:ln>
        </p:spPr>
      </p:pic>
      <p:pic>
        <p:nvPicPr>
          <p:cNvPr id="168" name="Google Shape;168;p24"/>
          <p:cNvPicPr preferRelativeResize="0"/>
          <p:nvPr/>
        </p:nvPicPr>
        <p:blipFill>
          <a:blip r:embed="rId5">
            <a:alphaModFix/>
          </a:blip>
          <a:stretch>
            <a:fillRect/>
          </a:stretch>
        </p:blipFill>
        <p:spPr>
          <a:xfrm>
            <a:off x="2407750" y="2199373"/>
            <a:ext cx="1925325" cy="1480317"/>
          </a:xfrm>
          <a:prstGeom prst="rect">
            <a:avLst/>
          </a:prstGeom>
          <a:noFill/>
          <a:ln>
            <a:noFill/>
          </a:ln>
        </p:spPr>
      </p:pic>
      <p:pic>
        <p:nvPicPr>
          <p:cNvPr id="169" name="Google Shape;169;p24"/>
          <p:cNvPicPr preferRelativeResize="0"/>
          <p:nvPr/>
        </p:nvPicPr>
        <p:blipFill rotWithShape="1">
          <a:blip r:embed="rId6">
            <a:alphaModFix/>
          </a:blip>
          <a:srcRect b="0" l="0" r="0" t="1816"/>
          <a:stretch/>
        </p:blipFill>
        <p:spPr>
          <a:xfrm>
            <a:off x="4665661" y="2903900"/>
            <a:ext cx="1945350" cy="1480324"/>
          </a:xfrm>
          <a:prstGeom prst="rect">
            <a:avLst/>
          </a:prstGeom>
          <a:noFill/>
          <a:ln>
            <a:noFill/>
          </a:ln>
        </p:spPr>
      </p:pic>
      <p:pic>
        <p:nvPicPr>
          <p:cNvPr id="170" name="Google Shape;170;p24"/>
          <p:cNvPicPr preferRelativeResize="0"/>
          <p:nvPr/>
        </p:nvPicPr>
        <p:blipFill>
          <a:blip r:embed="rId7">
            <a:alphaModFix/>
          </a:blip>
          <a:stretch>
            <a:fillRect/>
          </a:stretch>
        </p:blipFill>
        <p:spPr>
          <a:xfrm>
            <a:off x="464100" y="1389878"/>
            <a:ext cx="1852750" cy="1437821"/>
          </a:xfrm>
          <a:prstGeom prst="rect">
            <a:avLst/>
          </a:prstGeom>
          <a:noFill/>
          <a:ln>
            <a:noFill/>
          </a:ln>
        </p:spPr>
      </p:pic>
      <p:sp>
        <p:nvSpPr>
          <p:cNvPr id="171" name="Google Shape;171;p24"/>
          <p:cNvSpPr txBox="1"/>
          <p:nvPr/>
        </p:nvSpPr>
        <p:spPr>
          <a:xfrm>
            <a:off x="492150" y="117012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900">
                <a:solidFill>
                  <a:schemeClr val="dk1"/>
                </a:solidFill>
                <a:latin typeface="Century Gothic"/>
                <a:ea typeface="Century Gothic"/>
                <a:cs typeface="Century Gothic"/>
                <a:sym typeface="Century Gothic"/>
              </a:rPr>
              <a:t>I</a:t>
            </a:r>
            <a:r>
              <a:rPr b="1" lang="iw" sz="900">
                <a:solidFill>
                  <a:schemeClr val="dk1"/>
                </a:solidFill>
                <a:latin typeface="Century Gothic"/>
                <a:ea typeface="Century Gothic"/>
                <a:cs typeface="Century Gothic"/>
                <a:sym typeface="Century Gothic"/>
              </a:rPr>
              <a:t>teration 5</a:t>
            </a:r>
            <a:endParaRPr sz="900"/>
          </a:p>
        </p:txBody>
      </p:sp>
      <p:sp>
        <p:nvSpPr>
          <p:cNvPr id="172" name="Google Shape;172;p24"/>
          <p:cNvSpPr txBox="1"/>
          <p:nvPr/>
        </p:nvSpPr>
        <p:spPr>
          <a:xfrm>
            <a:off x="2466275" y="196482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900">
                <a:solidFill>
                  <a:schemeClr val="dk1"/>
                </a:solidFill>
                <a:latin typeface="Century Gothic"/>
                <a:ea typeface="Century Gothic"/>
                <a:cs typeface="Century Gothic"/>
                <a:sym typeface="Century Gothic"/>
              </a:rPr>
              <a:t>I</a:t>
            </a:r>
            <a:r>
              <a:rPr b="1" lang="iw" sz="900">
                <a:solidFill>
                  <a:schemeClr val="dk1"/>
                </a:solidFill>
                <a:latin typeface="Century Gothic"/>
                <a:ea typeface="Century Gothic"/>
                <a:cs typeface="Century Gothic"/>
                <a:sym typeface="Century Gothic"/>
              </a:rPr>
              <a:t>teration 10</a:t>
            </a:r>
            <a:endParaRPr sz="900"/>
          </a:p>
        </p:txBody>
      </p:sp>
      <p:sp>
        <p:nvSpPr>
          <p:cNvPr id="173" name="Google Shape;173;p24"/>
          <p:cNvSpPr txBox="1"/>
          <p:nvPr/>
        </p:nvSpPr>
        <p:spPr>
          <a:xfrm>
            <a:off x="4689850" y="263645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900">
                <a:solidFill>
                  <a:schemeClr val="dk1"/>
                </a:solidFill>
                <a:latin typeface="Century Gothic"/>
                <a:ea typeface="Century Gothic"/>
                <a:cs typeface="Century Gothic"/>
                <a:sym typeface="Century Gothic"/>
              </a:rPr>
              <a:t>I</a:t>
            </a:r>
            <a:r>
              <a:rPr b="1" lang="iw" sz="900">
                <a:solidFill>
                  <a:schemeClr val="dk1"/>
                </a:solidFill>
                <a:latin typeface="Century Gothic"/>
                <a:ea typeface="Century Gothic"/>
                <a:cs typeface="Century Gothic"/>
                <a:sym typeface="Century Gothic"/>
              </a:rPr>
              <a:t>teration 20</a:t>
            </a:r>
            <a:endParaRPr sz="900"/>
          </a:p>
        </p:txBody>
      </p:sp>
      <p:sp>
        <p:nvSpPr>
          <p:cNvPr id="174" name="Google Shape;174;p24"/>
          <p:cNvSpPr txBox="1"/>
          <p:nvPr/>
        </p:nvSpPr>
        <p:spPr>
          <a:xfrm>
            <a:off x="6949775" y="3356600"/>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w" sz="900">
                <a:solidFill>
                  <a:schemeClr val="dk1"/>
                </a:solidFill>
                <a:latin typeface="Century Gothic"/>
                <a:ea typeface="Century Gothic"/>
                <a:cs typeface="Century Gothic"/>
                <a:sym typeface="Century Gothic"/>
              </a:rPr>
              <a:t>I</a:t>
            </a:r>
            <a:r>
              <a:rPr b="1" lang="iw" sz="900">
                <a:solidFill>
                  <a:schemeClr val="dk1"/>
                </a:solidFill>
                <a:latin typeface="Century Gothic"/>
                <a:ea typeface="Century Gothic"/>
                <a:cs typeface="Century Gothic"/>
                <a:sym typeface="Century Gothic"/>
              </a:rPr>
              <a:t>teration 50</a:t>
            </a:r>
            <a:endParaRPr sz="900"/>
          </a:p>
        </p:txBody>
      </p:sp>
      <p:cxnSp>
        <p:nvCxnSpPr>
          <p:cNvPr id="175" name="Google Shape;175;p24"/>
          <p:cNvCxnSpPr/>
          <p:nvPr/>
        </p:nvCxnSpPr>
        <p:spPr>
          <a:xfrm>
            <a:off x="2335150" y="1537325"/>
            <a:ext cx="332400" cy="0"/>
          </a:xfrm>
          <a:prstGeom prst="straightConnector1">
            <a:avLst/>
          </a:prstGeom>
          <a:noFill/>
          <a:ln cap="flat" cmpd="sng" w="9525">
            <a:solidFill>
              <a:schemeClr val="dk1"/>
            </a:solidFill>
            <a:prstDash val="solid"/>
            <a:round/>
            <a:headEnd len="med" w="med" type="none"/>
            <a:tailEnd len="med" w="med" type="none"/>
          </a:ln>
        </p:spPr>
      </p:cxnSp>
      <p:cxnSp>
        <p:nvCxnSpPr>
          <p:cNvPr id="176" name="Google Shape;176;p24"/>
          <p:cNvCxnSpPr/>
          <p:nvPr/>
        </p:nvCxnSpPr>
        <p:spPr>
          <a:xfrm>
            <a:off x="2666650" y="1533775"/>
            <a:ext cx="3600" cy="464700"/>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24"/>
          <p:cNvCxnSpPr/>
          <p:nvPr/>
        </p:nvCxnSpPr>
        <p:spPr>
          <a:xfrm flipH="1" rot="10800000">
            <a:off x="4392550" y="2297525"/>
            <a:ext cx="412800" cy="180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24"/>
          <p:cNvCxnSpPr/>
          <p:nvPr/>
        </p:nvCxnSpPr>
        <p:spPr>
          <a:xfrm>
            <a:off x="4800250" y="2295775"/>
            <a:ext cx="900" cy="363300"/>
          </a:xfrm>
          <a:prstGeom prst="straightConnector1">
            <a:avLst/>
          </a:prstGeom>
          <a:noFill/>
          <a:ln cap="flat" cmpd="sng" w="9525">
            <a:solidFill>
              <a:schemeClr val="dk1"/>
            </a:solidFill>
            <a:prstDash val="solid"/>
            <a:round/>
            <a:headEnd len="med" w="med" type="none"/>
            <a:tailEnd len="med" w="med" type="triangle"/>
          </a:ln>
        </p:spPr>
      </p:cxnSp>
      <p:cxnSp>
        <p:nvCxnSpPr>
          <p:cNvPr id="179" name="Google Shape;179;p24"/>
          <p:cNvCxnSpPr/>
          <p:nvPr/>
        </p:nvCxnSpPr>
        <p:spPr>
          <a:xfrm flipH="1" rot="10800000">
            <a:off x="6678550" y="2983925"/>
            <a:ext cx="387000" cy="1200"/>
          </a:xfrm>
          <a:prstGeom prst="straightConnector1">
            <a:avLst/>
          </a:prstGeom>
          <a:noFill/>
          <a:ln cap="flat" cmpd="sng" w="9525">
            <a:solidFill>
              <a:schemeClr val="dk1"/>
            </a:solidFill>
            <a:prstDash val="solid"/>
            <a:round/>
            <a:headEnd len="med" w="med" type="none"/>
            <a:tailEnd len="med" w="med" type="none"/>
          </a:ln>
        </p:spPr>
      </p:cxnSp>
      <p:cxnSp>
        <p:nvCxnSpPr>
          <p:cNvPr id="180" name="Google Shape;180;p24"/>
          <p:cNvCxnSpPr/>
          <p:nvPr/>
        </p:nvCxnSpPr>
        <p:spPr>
          <a:xfrm>
            <a:off x="7065150" y="2985125"/>
            <a:ext cx="1200" cy="400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Fitness Function Design</a:t>
            </a:r>
            <a:endParaRPr b="1">
              <a:solidFill>
                <a:srgbClr val="1C4587"/>
              </a:solidFill>
            </a:endParaRPr>
          </a:p>
        </p:txBody>
      </p:sp>
      <p:sp>
        <p:nvSpPr>
          <p:cNvPr id="186" name="Google Shape;186;p25"/>
          <p:cNvSpPr txBox="1"/>
          <p:nvPr/>
        </p:nvSpPr>
        <p:spPr>
          <a:xfrm>
            <a:off x="685325" y="1101000"/>
            <a:ext cx="8032800" cy="3790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The fitness function was designed to evaluate layout quality based on coverage percentage and connection component size. Additionally, we incentivized optimal router placement by rewarding configurations that maintain specific distances between routers, enhancing network efficiency.</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p:txBody>
      </p:sp>
      <p:cxnSp>
        <p:nvCxnSpPr>
          <p:cNvPr id="187" name="Google Shape;187;p25"/>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88" name="Google Shape;188;p25"/>
          <p:cNvPicPr preferRelativeResize="0"/>
          <p:nvPr/>
        </p:nvPicPr>
        <p:blipFill>
          <a:blip r:embed="rId3">
            <a:alphaModFix/>
          </a:blip>
          <a:stretch>
            <a:fillRect/>
          </a:stretch>
        </p:blipFill>
        <p:spPr>
          <a:xfrm>
            <a:off x="2395000" y="2800350"/>
            <a:ext cx="4644901" cy="1636475"/>
          </a:xfrm>
          <a:prstGeom prst="rect">
            <a:avLst/>
          </a:prstGeom>
          <a:noFill/>
          <a:ln>
            <a:noFill/>
          </a:ln>
        </p:spPr>
      </p:pic>
      <p:sp>
        <p:nvSpPr>
          <p:cNvPr id="189" name="Google Shape;189;p25"/>
          <p:cNvSpPr txBox="1"/>
          <p:nvPr/>
        </p:nvSpPr>
        <p:spPr>
          <a:xfrm>
            <a:off x="483800" y="4587000"/>
            <a:ext cx="8032800" cy="572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sz="1200">
                <a:solidFill>
                  <a:schemeClr val="dk1"/>
                </a:solidFill>
                <a:latin typeface="Century Gothic"/>
                <a:ea typeface="Century Gothic"/>
                <a:cs typeface="Century Gothic"/>
                <a:sym typeface="Century Gothic"/>
              </a:rPr>
              <a:t>The layout of the routers in Figure B is better than Figure A, so its score will be higher.</a:t>
            </a:r>
            <a:endParaRPr sz="1200">
              <a:solidFill>
                <a:schemeClr val="dk1"/>
              </a:solidFill>
              <a:latin typeface="Century Gothic"/>
              <a:ea typeface="Century Gothic"/>
              <a:cs typeface="Century Gothic"/>
              <a:sym typeface="Century Gothic"/>
            </a:endParaRPr>
          </a:p>
        </p:txBody>
      </p:sp>
      <p:pic>
        <p:nvPicPr>
          <p:cNvPr id="190" name="Google Shape;190;p25"/>
          <p:cNvPicPr preferRelativeResize="0"/>
          <p:nvPr/>
        </p:nvPicPr>
        <p:blipFill>
          <a:blip r:embed="rId4">
            <a:alphaModFix/>
          </a:blip>
          <a:stretch>
            <a:fillRect/>
          </a:stretch>
        </p:blipFill>
        <p:spPr>
          <a:xfrm>
            <a:off x="7218599" y="79500"/>
            <a:ext cx="1852751" cy="437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Software Development Tools</a:t>
            </a:r>
            <a:endParaRPr b="1">
              <a:solidFill>
                <a:srgbClr val="1C4587"/>
              </a:solidFill>
            </a:endParaRPr>
          </a:p>
        </p:txBody>
      </p:sp>
      <p:sp>
        <p:nvSpPr>
          <p:cNvPr id="196" name="Google Shape;196;p26"/>
          <p:cNvSpPr txBox="1"/>
          <p:nvPr/>
        </p:nvSpPr>
        <p:spPr>
          <a:xfrm>
            <a:off x="685325" y="1101000"/>
            <a:ext cx="8032800" cy="37908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Our software was developed using Python along with libraries such as matplotlib, numpy, and tkinter. Python facilitated algorithm implementation and visualization, while matplotlib and tkinter enabled graphical representation and user interface development.</a:t>
            </a:r>
            <a:endParaRPr>
              <a:solidFill>
                <a:schemeClr val="dk1"/>
              </a:solidFill>
              <a:latin typeface="Century Gothic"/>
              <a:ea typeface="Century Gothic"/>
              <a:cs typeface="Century Gothic"/>
              <a:sym typeface="Century Gothic"/>
            </a:endParaRPr>
          </a:p>
        </p:txBody>
      </p:sp>
      <p:cxnSp>
        <p:nvCxnSpPr>
          <p:cNvPr id="197" name="Google Shape;197;p26"/>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98" name="Google Shape;198;p26"/>
          <p:cNvPicPr preferRelativeResize="0"/>
          <p:nvPr/>
        </p:nvPicPr>
        <p:blipFill>
          <a:blip r:embed="rId3">
            <a:alphaModFix/>
          </a:blip>
          <a:stretch>
            <a:fillRect/>
          </a:stretch>
        </p:blipFill>
        <p:spPr>
          <a:xfrm>
            <a:off x="7218599" y="79500"/>
            <a:ext cx="1852751" cy="437350"/>
          </a:xfrm>
          <a:prstGeom prst="rect">
            <a:avLst/>
          </a:prstGeom>
          <a:noFill/>
          <a:ln>
            <a:noFill/>
          </a:ln>
        </p:spPr>
      </p:pic>
      <p:pic>
        <p:nvPicPr>
          <p:cNvPr id="199" name="Google Shape;199;p26"/>
          <p:cNvPicPr preferRelativeResize="0"/>
          <p:nvPr/>
        </p:nvPicPr>
        <p:blipFill>
          <a:blip r:embed="rId4">
            <a:alphaModFix/>
          </a:blip>
          <a:stretch>
            <a:fillRect/>
          </a:stretch>
        </p:blipFill>
        <p:spPr>
          <a:xfrm>
            <a:off x="1523525" y="3363575"/>
            <a:ext cx="1530125" cy="1160325"/>
          </a:xfrm>
          <a:prstGeom prst="rect">
            <a:avLst/>
          </a:prstGeom>
          <a:noFill/>
          <a:ln>
            <a:noFill/>
          </a:ln>
        </p:spPr>
      </p:pic>
      <p:pic>
        <p:nvPicPr>
          <p:cNvPr id="200" name="Google Shape;200;p26"/>
          <p:cNvPicPr preferRelativeResize="0"/>
          <p:nvPr/>
        </p:nvPicPr>
        <p:blipFill>
          <a:blip r:embed="rId5">
            <a:alphaModFix/>
          </a:blip>
          <a:stretch>
            <a:fillRect/>
          </a:stretch>
        </p:blipFill>
        <p:spPr>
          <a:xfrm>
            <a:off x="6101650" y="3259663"/>
            <a:ext cx="2206625" cy="1368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03750" y="3826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iw" sz="2500">
                <a:solidFill>
                  <a:srgbClr val="1C4587"/>
                </a:solidFill>
              </a:rPr>
              <a:t>Our </a:t>
            </a:r>
            <a:r>
              <a:rPr b="1" lang="iw" sz="2500">
                <a:solidFill>
                  <a:srgbClr val="1C4587"/>
                </a:solidFill>
              </a:rPr>
              <a:t>solution</a:t>
            </a:r>
            <a:r>
              <a:rPr b="1" lang="iw" sz="2500">
                <a:solidFill>
                  <a:srgbClr val="1C4587"/>
                </a:solidFill>
              </a:rPr>
              <a:t> </a:t>
            </a:r>
            <a:endParaRPr b="1" sz="2500">
              <a:solidFill>
                <a:srgbClr val="1C4587"/>
              </a:solidFill>
            </a:endParaRPr>
          </a:p>
        </p:txBody>
      </p:sp>
      <p:sp>
        <p:nvSpPr>
          <p:cNvPr id="206" name="Google Shape;206;p27"/>
          <p:cNvSpPr txBox="1"/>
          <p:nvPr/>
        </p:nvSpPr>
        <p:spPr>
          <a:xfrm>
            <a:off x="333875" y="1024801"/>
            <a:ext cx="8384400" cy="1470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rPr lang="iw">
                <a:solidFill>
                  <a:schemeClr val="dk1"/>
                </a:solidFill>
                <a:latin typeface="Century Gothic"/>
                <a:ea typeface="Century Gothic"/>
                <a:cs typeface="Century Gothic"/>
                <a:sym typeface="Century Gothic"/>
              </a:rPr>
              <a:t>We developed a software tool that optimizes the placement of routers in wireless mesh networks using Genetic Algorithm and Particle Swarm Optimization algorithm.</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pic>
        <p:nvPicPr>
          <p:cNvPr id="207" name="Google Shape;207;p27"/>
          <p:cNvPicPr preferRelativeResize="0"/>
          <p:nvPr/>
        </p:nvPicPr>
        <p:blipFill rotWithShape="1">
          <a:blip r:embed="rId3">
            <a:alphaModFix/>
          </a:blip>
          <a:srcRect b="0" l="0" r="11979" t="0"/>
          <a:stretch/>
        </p:blipFill>
        <p:spPr>
          <a:xfrm>
            <a:off x="4207075" y="2571750"/>
            <a:ext cx="3645901" cy="2153599"/>
          </a:xfrm>
          <a:prstGeom prst="rect">
            <a:avLst/>
          </a:prstGeom>
          <a:noFill/>
          <a:ln>
            <a:noFill/>
          </a:ln>
        </p:spPr>
      </p:pic>
      <p:cxnSp>
        <p:nvCxnSpPr>
          <p:cNvPr id="208" name="Google Shape;208;p27"/>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09" name="Google Shape;209;p27"/>
          <p:cNvPicPr preferRelativeResize="0"/>
          <p:nvPr/>
        </p:nvPicPr>
        <p:blipFill>
          <a:blip r:embed="rId4">
            <a:alphaModFix/>
          </a:blip>
          <a:stretch>
            <a:fillRect/>
          </a:stretch>
        </p:blipFill>
        <p:spPr>
          <a:xfrm>
            <a:off x="7218599" y="79500"/>
            <a:ext cx="1852751" cy="43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Technologies that were used </a:t>
            </a:r>
            <a:r>
              <a:rPr b="1" lang="iw">
                <a:solidFill>
                  <a:srgbClr val="1C4587"/>
                </a:solidFill>
              </a:rPr>
              <a:t>during</a:t>
            </a:r>
            <a:r>
              <a:rPr b="1" lang="iw">
                <a:solidFill>
                  <a:srgbClr val="1C4587"/>
                </a:solidFill>
              </a:rPr>
              <a:t> development </a:t>
            </a:r>
            <a:endParaRPr b="1">
              <a:solidFill>
                <a:srgbClr val="1C4587"/>
              </a:solidFill>
            </a:endParaRPr>
          </a:p>
        </p:txBody>
      </p:sp>
      <p:sp>
        <p:nvSpPr>
          <p:cNvPr id="215" name="Google Shape;215;p28"/>
          <p:cNvSpPr txBox="1"/>
          <p:nvPr/>
        </p:nvSpPr>
        <p:spPr>
          <a:xfrm>
            <a:off x="333875" y="1101001"/>
            <a:ext cx="8384400" cy="3790800"/>
          </a:xfrm>
          <a:prstGeom prst="rect">
            <a:avLst/>
          </a:prstGeom>
          <a:noFill/>
          <a:ln>
            <a:noFill/>
          </a:ln>
        </p:spPr>
        <p:txBody>
          <a:bodyPr anchorCtr="0" anchor="t" bIns="34275" lIns="68575" spcFirstLastPara="1" rIns="68575" wrap="square" tIns="34275">
            <a:noAutofit/>
          </a:bodyPr>
          <a:lstStyle/>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Python was used as the primary programming language for its simplicity and extensive libraries for scientific computing.</a:t>
            </a:r>
            <a:endParaRPr>
              <a:solidFill>
                <a:schemeClr val="dk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We used Pycharm as our Python distribution.</a:t>
            </a:r>
            <a:endParaRPr>
              <a:solidFill>
                <a:schemeClr val="dk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Git was used for version control to manage code changes and collaboration between team members.</a:t>
            </a:r>
            <a:endParaRPr>
              <a:solidFill>
                <a:schemeClr val="dk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We utilized various Python libraries, including NumPy, math and random  for numerical computing</a:t>
            </a:r>
            <a:endParaRPr>
              <a:solidFill>
                <a:schemeClr val="dk1"/>
              </a:solidFill>
              <a:latin typeface="Century Gothic"/>
              <a:ea typeface="Century Gothic"/>
              <a:cs typeface="Century Gothic"/>
              <a:sym typeface="Century Gothic"/>
            </a:endParaRPr>
          </a:p>
          <a:p>
            <a:pPr indent="-317500" lvl="0" marL="457200" marR="0" rtl="0" algn="l">
              <a:lnSpc>
                <a:spcPct val="100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The development of the Genetic Algorithm and Particle Swarm Optimization algorithms was done using Python.</a:t>
            </a:r>
            <a:endParaRPr>
              <a:solidFill>
                <a:schemeClr val="dk1"/>
              </a:solidFill>
              <a:latin typeface="Century Gothic"/>
              <a:ea typeface="Century Gothic"/>
              <a:cs typeface="Century Gothic"/>
              <a:sym typeface="Century Gothic"/>
            </a:endParaRPr>
          </a:p>
        </p:txBody>
      </p:sp>
      <p:cxnSp>
        <p:nvCxnSpPr>
          <p:cNvPr id="216" name="Google Shape;216;p28"/>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17" name="Google Shape;217;p28"/>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Technologies that were used </a:t>
            </a:r>
            <a:r>
              <a:rPr b="1" lang="iw">
                <a:solidFill>
                  <a:srgbClr val="1C4587"/>
                </a:solidFill>
              </a:rPr>
              <a:t>inside</a:t>
            </a:r>
            <a:r>
              <a:rPr b="1" lang="iw">
                <a:solidFill>
                  <a:srgbClr val="1C4587"/>
                </a:solidFill>
              </a:rPr>
              <a:t> the </a:t>
            </a:r>
            <a:r>
              <a:rPr b="1" lang="iw">
                <a:solidFill>
                  <a:srgbClr val="1C4587"/>
                </a:solidFill>
              </a:rPr>
              <a:t>program</a:t>
            </a:r>
            <a:r>
              <a:rPr b="1" lang="iw">
                <a:solidFill>
                  <a:srgbClr val="1C4587"/>
                </a:solidFill>
              </a:rPr>
              <a:t>  </a:t>
            </a:r>
            <a:endParaRPr b="1">
              <a:solidFill>
                <a:srgbClr val="1C4587"/>
              </a:solidFill>
            </a:endParaRPr>
          </a:p>
        </p:txBody>
      </p:sp>
      <p:sp>
        <p:nvSpPr>
          <p:cNvPr id="223" name="Google Shape;223;p29"/>
          <p:cNvSpPr txBox="1"/>
          <p:nvPr/>
        </p:nvSpPr>
        <p:spPr>
          <a:xfrm>
            <a:off x="379800" y="930876"/>
            <a:ext cx="8384400" cy="1375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Matp</a:t>
            </a:r>
            <a:r>
              <a:rPr lang="iw">
                <a:solidFill>
                  <a:schemeClr val="dk1"/>
                </a:solidFill>
                <a:latin typeface="Century Gothic"/>
                <a:ea typeface="Century Gothic"/>
                <a:cs typeface="Century Gothic"/>
                <a:sym typeface="Century Gothic"/>
              </a:rPr>
              <a:t>lotlib and tkinter was used to visualize the results of th</a:t>
            </a:r>
            <a:r>
              <a:rPr lang="iw">
                <a:solidFill>
                  <a:schemeClr val="dk1"/>
                </a:solidFill>
                <a:latin typeface="Century Gothic"/>
                <a:ea typeface="Century Gothic"/>
                <a:cs typeface="Century Gothic"/>
                <a:sym typeface="Century Gothic"/>
              </a:rPr>
              <a:t>e optimization process, such as the placement of routers and network performance metrics.</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Various data structures, such as arrays and dictionaries, were used to store and manage data related to routers, clients, and network metrics.</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224" name="Google Shape;224;p29"/>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sp>
        <p:nvSpPr>
          <p:cNvPr id="225" name="Google Shape;225;p29"/>
          <p:cNvSpPr txBox="1"/>
          <p:nvPr/>
        </p:nvSpPr>
        <p:spPr>
          <a:xfrm>
            <a:off x="1752300" y="4435950"/>
            <a:ext cx="2819700" cy="329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iw" sz="1000">
                <a:solidFill>
                  <a:schemeClr val="dk1"/>
                </a:solidFill>
                <a:latin typeface="Century Gothic"/>
                <a:ea typeface="Century Gothic"/>
                <a:cs typeface="Century Gothic"/>
                <a:sym typeface="Century Gothic"/>
              </a:rPr>
              <a:t>Iteration 20</a:t>
            </a:r>
            <a:endParaRPr sz="1000">
              <a:solidFill>
                <a:schemeClr val="lt2"/>
              </a:solidFill>
              <a:latin typeface="Century Gothic"/>
              <a:ea typeface="Century Gothic"/>
              <a:cs typeface="Century Gothic"/>
              <a:sym typeface="Century Gothic"/>
            </a:endParaRPr>
          </a:p>
        </p:txBody>
      </p:sp>
      <p:pic>
        <p:nvPicPr>
          <p:cNvPr id="226" name="Google Shape;226;p29"/>
          <p:cNvPicPr preferRelativeResize="0"/>
          <p:nvPr/>
        </p:nvPicPr>
        <p:blipFill>
          <a:blip r:embed="rId3">
            <a:alphaModFix/>
          </a:blip>
          <a:stretch>
            <a:fillRect/>
          </a:stretch>
        </p:blipFill>
        <p:spPr>
          <a:xfrm>
            <a:off x="5504250" y="2639125"/>
            <a:ext cx="1655975" cy="1769125"/>
          </a:xfrm>
          <a:prstGeom prst="rect">
            <a:avLst/>
          </a:prstGeom>
          <a:noFill/>
          <a:ln>
            <a:noFill/>
          </a:ln>
        </p:spPr>
      </p:pic>
      <p:pic>
        <p:nvPicPr>
          <p:cNvPr id="227" name="Google Shape;227;p29"/>
          <p:cNvPicPr preferRelativeResize="0"/>
          <p:nvPr/>
        </p:nvPicPr>
        <p:blipFill>
          <a:blip r:embed="rId4">
            <a:alphaModFix/>
          </a:blip>
          <a:stretch>
            <a:fillRect/>
          </a:stretch>
        </p:blipFill>
        <p:spPr>
          <a:xfrm>
            <a:off x="7218599" y="79500"/>
            <a:ext cx="1852751" cy="437350"/>
          </a:xfrm>
          <a:prstGeom prst="rect">
            <a:avLst/>
          </a:prstGeom>
          <a:noFill/>
          <a:ln>
            <a:noFill/>
          </a:ln>
        </p:spPr>
      </p:pic>
      <p:pic>
        <p:nvPicPr>
          <p:cNvPr id="228" name="Google Shape;228;p29"/>
          <p:cNvPicPr preferRelativeResize="0"/>
          <p:nvPr/>
        </p:nvPicPr>
        <p:blipFill rotWithShape="1">
          <a:blip r:embed="rId5">
            <a:alphaModFix/>
          </a:blip>
          <a:srcRect b="-775" l="-610" r="610" t="2592"/>
          <a:stretch/>
        </p:blipFill>
        <p:spPr>
          <a:xfrm>
            <a:off x="1669475" y="2674500"/>
            <a:ext cx="2324880" cy="1769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Software Demonstration Video</a:t>
            </a:r>
            <a:endParaRPr b="1">
              <a:solidFill>
                <a:srgbClr val="1C4587"/>
              </a:solidFill>
            </a:endParaRPr>
          </a:p>
        </p:txBody>
      </p:sp>
      <p:cxnSp>
        <p:nvCxnSpPr>
          <p:cNvPr id="234" name="Google Shape;234;p30"/>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35" name="Google Shape;235;p30" title="final video.mp4">
            <a:hlinkClick r:id="rId3"/>
          </p:cNvPr>
          <p:cNvPicPr preferRelativeResize="0"/>
          <p:nvPr/>
        </p:nvPicPr>
        <p:blipFill>
          <a:blip r:embed="rId4">
            <a:alphaModFix/>
          </a:blip>
          <a:stretch>
            <a:fillRect/>
          </a:stretch>
        </p:blipFill>
        <p:spPr>
          <a:xfrm>
            <a:off x="2619425" y="1928175"/>
            <a:ext cx="3866902" cy="2599049"/>
          </a:xfrm>
          <a:prstGeom prst="rect">
            <a:avLst/>
          </a:prstGeom>
          <a:noFill/>
          <a:ln>
            <a:noFill/>
          </a:ln>
        </p:spPr>
      </p:pic>
      <p:pic>
        <p:nvPicPr>
          <p:cNvPr id="236" name="Google Shape;236;p30"/>
          <p:cNvPicPr preferRelativeResize="0"/>
          <p:nvPr/>
        </p:nvPicPr>
        <p:blipFill>
          <a:blip r:embed="rId5">
            <a:alphaModFix/>
          </a:blip>
          <a:stretch>
            <a:fillRect/>
          </a:stretch>
        </p:blipFill>
        <p:spPr>
          <a:xfrm>
            <a:off x="7218599" y="79500"/>
            <a:ext cx="1852751" cy="43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Results</a:t>
            </a:r>
            <a:endParaRPr b="1">
              <a:solidFill>
                <a:srgbClr val="1C4587"/>
              </a:solidFill>
            </a:endParaRPr>
          </a:p>
        </p:txBody>
      </p:sp>
      <p:sp>
        <p:nvSpPr>
          <p:cNvPr id="242" name="Google Shape;242;p31"/>
          <p:cNvSpPr txBox="1"/>
          <p:nvPr/>
        </p:nvSpPr>
        <p:spPr>
          <a:xfrm>
            <a:off x="333875" y="1101000"/>
            <a:ext cx="8498400" cy="4042500"/>
          </a:xfrm>
          <a:prstGeom prst="rect">
            <a:avLst/>
          </a:prstGeom>
          <a:noFill/>
          <a:ln>
            <a:noFill/>
          </a:ln>
        </p:spPr>
        <p:txBody>
          <a:bodyPr anchorCtr="0" anchor="t" bIns="34275" lIns="68575" spcFirstLastPara="1" rIns="68575" wrap="square" tIns="34275">
            <a:noAutofit/>
          </a:bodyPr>
          <a:lstStyle/>
          <a:p>
            <a:pPr indent="0" lvl="0" marL="457200" marR="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Genetic Algorithm:</a:t>
            </a:r>
            <a:endParaRPr>
              <a:solidFill>
                <a:schemeClr val="dk1"/>
              </a:solidFill>
              <a:latin typeface="Century Gothic"/>
              <a:ea typeface="Century Gothic"/>
              <a:cs typeface="Century Gothic"/>
              <a:sym typeface="Century Gothic"/>
            </a:endParaRPr>
          </a:p>
          <a:p>
            <a:pPr indent="-317500" lvl="1" marL="9144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Leans towards client coverage over creating a single large mesh network.</a:t>
            </a:r>
            <a:endParaRPr>
              <a:solidFill>
                <a:schemeClr val="dk1"/>
              </a:solidFill>
              <a:latin typeface="Century Gothic"/>
              <a:ea typeface="Century Gothic"/>
              <a:cs typeface="Century Gothic"/>
              <a:sym typeface="Century Gothic"/>
            </a:endParaRPr>
          </a:p>
          <a:p>
            <a:pPr indent="-317500" lvl="1" marL="9144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Final output showed a fair distribution of routers in the sub-networks.</a:t>
            </a:r>
            <a:endParaRPr>
              <a:solidFill>
                <a:schemeClr val="dk1"/>
              </a:solidFill>
              <a:latin typeface="Century Gothic"/>
              <a:ea typeface="Century Gothic"/>
              <a:cs typeface="Century Gothic"/>
              <a:sym typeface="Century Gothic"/>
            </a:endParaRPr>
          </a:p>
          <a:p>
            <a:pPr indent="-317500" lvl="0" marL="4572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Particle swarm optimization:</a:t>
            </a:r>
            <a:endParaRPr>
              <a:solidFill>
                <a:schemeClr val="dk1"/>
              </a:solidFill>
              <a:latin typeface="Century Gothic"/>
              <a:ea typeface="Century Gothic"/>
              <a:cs typeface="Century Gothic"/>
              <a:sym typeface="Century Gothic"/>
            </a:endParaRPr>
          </a:p>
          <a:p>
            <a:pPr indent="-317500" lvl="1" marL="9144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Produced </a:t>
            </a:r>
            <a:r>
              <a:rPr lang="iw">
                <a:solidFill>
                  <a:schemeClr val="dk1"/>
                </a:solidFill>
                <a:latin typeface="Century Gothic"/>
                <a:ea typeface="Century Gothic"/>
                <a:cs typeface="Century Gothic"/>
                <a:sym typeface="Century Gothic"/>
              </a:rPr>
              <a:t>better</a:t>
            </a:r>
            <a:r>
              <a:rPr lang="iw">
                <a:solidFill>
                  <a:schemeClr val="dk1"/>
                </a:solidFill>
                <a:latin typeface="Century Gothic"/>
                <a:ea typeface="Century Gothic"/>
                <a:cs typeface="Century Gothic"/>
                <a:sym typeface="Century Gothic"/>
              </a:rPr>
              <a:t> results in terms of giant component size and overall network connectivity compared to GA.</a:t>
            </a:r>
            <a:endParaRPr>
              <a:solidFill>
                <a:schemeClr val="dk1"/>
              </a:solidFill>
              <a:latin typeface="Century Gothic"/>
              <a:ea typeface="Century Gothic"/>
              <a:cs typeface="Century Gothic"/>
              <a:sym typeface="Century Gothic"/>
            </a:endParaRPr>
          </a:p>
          <a:p>
            <a:pPr indent="-317500" lvl="1" marL="9144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PSO converges faster to an optimal solution, indicating its efficiency in navigating solution spaces.</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243" name="Google Shape;243;p31"/>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44" name="Google Shape;244;p31"/>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Project Overview</a:t>
            </a:r>
            <a:endParaRPr b="1">
              <a:solidFill>
                <a:srgbClr val="1C4587"/>
              </a:solidFill>
            </a:endParaRPr>
          </a:p>
        </p:txBody>
      </p:sp>
      <p:sp>
        <p:nvSpPr>
          <p:cNvPr id="66" name="Google Shape;66;p14"/>
          <p:cNvSpPr txBox="1"/>
          <p:nvPr/>
        </p:nvSpPr>
        <p:spPr>
          <a:xfrm>
            <a:off x="311700" y="1352701"/>
            <a:ext cx="8384400" cy="3790800"/>
          </a:xfrm>
          <a:prstGeom prst="rect">
            <a:avLst/>
          </a:prstGeom>
          <a:noFill/>
          <a:ln>
            <a:noFill/>
          </a:ln>
        </p:spPr>
        <p:txBody>
          <a:bodyPr anchorCtr="0" anchor="t" bIns="34275" lIns="68575" spcFirstLastPara="1" rIns="68575" wrap="square" tIns="34275">
            <a:noAutofit/>
          </a:bodyPr>
          <a:lstStyle/>
          <a:p>
            <a:pPr indent="0" lvl="0" marL="457200" marR="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Our project focused on evaluating optimization algorithms for solving spatial router deployment challenges. The primary objective was to achieve a well-connected network layout that maximizes customer connectivity and robust inter-router connections, ensuring reliable WiFi coverage across the designated area.</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67" name="Google Shape;67;p14"/>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68" name="Google Shape;68;p14"/>
          <p:cNvPicPr preferRelativeResize="0"/>
          <p:nvPr/>
        </p:nvPicPr>
        <p:blipFill>
          <a:blip r:embed="rId3">
            <a:alphaModFix/>
          </a:blip>
          <a:stretch>
            <a:fillRect/>
          </a:stretch>
        </p:blipFill>
        <p:spPr>
          <a:xfrm>
            <a:off x="7218599" y="79500"/>
            <a:ext cx="1852751" cy="437350"/>
          </a:xfrm>
          <a:prstGeom prst="rect">
            <a:avLst/>
          </a:prstGeom>
          <a:noFill/>
          <a:ln>
            <a:noFill/>
          </a:ln>
        </p:spPr>
      </p:pic>
      <p:sp>
        <p:nvSpPr>
          <p:cNvPr id="69" name="Google Shape;69;p14"/>
          <p:cNvSpPr txBox="1"/>
          <p:nvPr/>
        </p:nvSpPr>
        <p:spPr>
          <a:xfrm>
            <a:off x="311700" y="2588275"/>
            <a:ext cx="8476200" cy="3285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iw">
                <a:solidFill>
                  <a:schemeClr val="dk1"/>
                </a:solidFill>
                <a:latin typeface="Century Gothic"/>
                <a:ea typeface="Century Gothic"/>
                <a:cs typeface="Century Gothic"/>
                <a:sym typeface="Century Gothic"/>
              </a:rPr>
              <a:t>    </a:t>
            </a:r>
            <a:r>
              <a:rPr b="1" lang="iw">
                <a:solidFill>
                  <a:schemeClr val="dk1"/>
                </a:solidFill>
                <a:latin typeface="Century Gothic"/>
                <a:ea typeface="Century Gothic"/>
                <a:cs typeface="Century Gothic"/>
                <a:sym typeface="Century Gothic"/>
              </a:rPr>
              <a:t>Input                                                                                                         </a:t>
            </a:r>
            <a:r>
              <a:rPr b="1" lang="iw">
                <a:solidFill>
                  <a:schemeClr val="dk1"/>
                </a:solidFill>
                <a:latin typeface="Century Gothic"/>
                <a:ea typeface="Century Gothic"/>
                <a:cs typeface="Century Gothic"/>
                <a:sym typeface="Century Gothic"/>
              </a:rPr>
              <a:t>Output</a:t>
            </a:r>
            <a:endParaRPr b="1">
              <a:solidFill>
                <a:schemeClr val="lt2"/>
              </a:solidFill>
              <a:latin typeface="Century Gothic"/>
              <a:ea typeface="Century Gothic"/>
              <a:cs typeface="Century Gothic"/>
              <a:sym typeface="Century Gothic"/>
            </a:endParaRPr>
          </a:p>
          <a:p>
            <a:pPr indent="0" lvl="0" marL="0" marR="0" rtl="0" algn="l">
              <a:spcBef>
                <a:spcPts val="0"/>
              </a:spcBef>
              <a:spcAft>
                <a:spcPts val="0"/>
              </a:spcAft>
              <a:buNone/>
            </a:pPr>
            <a:r>
              <a:t/>
            </a:r>
            <a:endParaRPr b="1">
              <a:solidFill>
                <a:schemeClr val="dk1"/>
              </a:solidFill>
              <a:latin typeface="Century Gothic"/>
              <a:ea typeface="Century Gothic"/>
              <a:cs typeface="Century Gothic"/>
              <a:sym typeface="Century Gothic"/>
            </a:endParaRPr>
          </a:p>
        </p:txBody>
      </p:sp>
      <p:cxnSp>
        <p:nvCxnSpPr>
          <p:cNvPr id="70" name="Google Shape;70;p14"/>
          <p:cNvCxnSpPr/>
          <p:nvPr/>
        </p:nvCxnSpPr>
        <p:spPr>
          <a:xfrm>
            <a:off x="3942800" y="3790650"/>
            <a:ext cx="1094100" cy="5700"/>
          </a:xfrm>
          <a:prstGeom prst="straightConnector1">
            <a:avLst/>
          </a:prstGeom>
          <a:noFill/>
          <a:ln cap="flat" cmpd="sng" w="9525">
            <a:solidFill>
              <a:schemeClr val="dk1"/>
            </a:solidFill>
            <a:prstDash val="solid"/>
            <a:round/>
            <a:headEnd len="med" w="med" type="none"/>
            <a:tailEnd len="med" w="med" type="triangle"/>
          </a:ln>
        </p:spPr>
      </p:cxnSp>
      <p:sp>
        <p:nvSpPr>
          <p:cNvPr id="71" name="Google Shape;71;p14"/>
          <p:cNvSpPr txBox="1"/>
          <p:nvPr/>
        </p:nvSpPr>
        <p:spPr>
          <a:xfrm>
            <a:off x="437400" y="3259900"/>
            <a:ext cx="4303500" cy="893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1. Number of routers.</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2. Number of client.</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(with location)</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3. Area intended to be covered</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(room/garden/public building).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iw">
                <a:solidFill>
                  <a:schemeClr val="dk1"/>
                </a:solidFill>
                <a:latin typeface="Century Gothic"/>
                <a:ea typeface="Century Gothic"/>
                <a:cs typeface="Century Gothic"/>
                <a:sym typeface="Century Gothic"/>
              </a:rPr>
              <a:t>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p:txBody>
      </p:sp>
      <p:pic>
        <p:nvPicPr>
          <p:cNvPr id="72" name="Google Shape;72;p14"/>
          <p:cNvPicPr preferRelativeResize="0"/>
          <p:nvPr/>
        </p:nvPicPr>
        <p:blipFill rotWithShape="1">
          <a:blip r:embed="rId4">
            <a:alphaModFix/>
          </a:blip>
          <a:srcRect b="6446" l="7396" r="12288" t="11539"/>
          <a:stretch/>
        </p:blipFill>
        <p:spPr>
          <a:xfrm>
            <a:off x="5795325" y="2916775"/>
            <a:ext cx="2205100" cy="1976425"/>
          </a:xfrm>
          <a:prstGeom prst="rect">
            <a:avLst/>
          </a:prstGeom>
          <a:noFill/>
          <a:ln>
            <a:noFill/>
          </a:ln>
        </p:spPr>
      </p:pic>
      <p:sp>
        <p:nvSpPr>
          <p:cNvPr id="73" name="Google Shape;73;p14"/>
          <p:cNvSpPr txBox="1"/>
          <p:nvPr/>
        </p:nvSpPr>
        <p:spPr>
          <a:xfrm>
            <a:off x="6205325" y="4778000"/>
            <a:ext cx="1668000" cy="638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iw" sz="1100">
                <a:solidFill>
                  <a:schemeClr val="dk1"/>
                </a:solidFill>
                <a:latin typeface="Century Gothic"/>
                <a:ea typeface="Century Gothic"/>
                <a:cs typeface="Century Gothic"/>
                <a:sym typeface="Century Gothic"/>
              </a:rPr>
              <a:t>Optimal deployment</a:t>
            </a:r>
            <a:endParaRPr sz="1100">
              <a:solidFill>
                <a:schemeClr val="lt2"/>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Results</a:t>
            </a:r>
            <a:endParaRPr b="1">
              <a:solidFill>
                <a:srgbClr val="1C4587"/>
              </a:solidFill>
            </a:endParaRPr>
          </a:p>
        </p:txBody>
      </p:sp>
      <p:cxnSp>
        <p:nvCxnSpPr>
          <p:cNvPr id="250" name="Google Shape;250;p32"/>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sp>
        <p:nvSpPr>
          <p:cNvPr id="251" name="Google Shape;251;p32"/>
          <p:cNvSpPr txBox="1"/>
          <p:nvPr/>
        </p:nvSpPr>
        <p:spPr>
          <a:xfrm>
            <a:off x="1115443" y="1342025"/>
            <a:ext cx="7776600" cy="524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iw" sz="1500">
                <a:solidFill>
                  <a:schemeClr val="dk1"/>
                </a:solidFill>
                <a:latin typeface="Century Gothic"/>
                <a:ea typeface="Century Gothic"/>
                <a:cs typeface="Century Gothic"/>
                <a:sym typeface="Century Gothic"/>
              </a:rPr>
              <a:t>GA:                                                                       </a:t>
            </a:r>
            <a:r>
              <a:rPr lang="iw" sz="1500">
                <a:solidFill>
                  <a:schemeClr val="dk1"/>
                </a:solidFill>
                <a:latin typeface="Century Gothic"/>
                <a:ea typeface="Century Gothic"/>
                <a:cs typeface="Century Gothic"/>
                <a:sym typeface="Century Gothic"/>
              </a:rPr>
              <a:t>PSO:</a:t>
            </a:r>
            <a:endParaRPr sz="1500">
              <a:solidFill>
                <a:schemeClr val="dk1"/>
              </a:solidFill>
              <a:latin typeface="Century Gothic"/>
              <a:ea typeface="Century Gothic"/>
              <a:cs typeface="Century Gothic"/>
              <a:sym typeface="Century Gothic"/>
            </a:endParaRPr>
          </a:p>
        </p:txBody>
      </p:sp>
      <p:pic>
        <p:nvPicPr>
          <p:cNvPr id="252" name="Google Shape;252;p32"/>
          <p:cNvPicPr preferRelativeResize="0"/>
          <p:nvPr/>
        </p:nvPicPr>
        <p:blipFill>
          <a:blip r:embed="rId3">
            <a:alphaModFix/>
          </a:blip>
          <a:stretch>
            <a:fillRect/>
          </a:stretch>
        </p:blipFill>
        <p:spPr>
          <a:xfrm>
            <a:off x="1256625" y="1980458"/>
            <a:ext cx="2129825" cy="2250891"/>
          </a:xfrm>
          <a:prstGeom prst="rect">
            <a:avLst/>
          </a:prstGeom>
          <a:noFill/>
          <a:ln>
            <a:noFill/>
          </a:ln>
        </p:spPr>
      </p:pic>
      <p:pic>
        <p:nvPicPr>
          <p:cNvPr id="253" name="Google Shape;253;p32"/>
          <p:cNvPicPr preferRelativeResize="0"/>
          <p:nvPr/>
        </p:nvPicPr>
        <p:blipFill>
          <a:blip r:embed="rId4">
            <a:alphaModFix/>
          </a:blip>
          <a:stretch>
            <a:fillRect/>
          </a:stretch>
        </p:blipFill>
        <p:spPr>
          <a:xfrm>
            <a:off x="5601275" y="1978988"/>
            <a:ext cx="2129825" cy="2252350"/>
          </a:xfrm>
          <a:prstGeom prst="rect">
            <a:avLst/>
          </a:prstGeom>
          <a:noFill/>
          <a:ln>
            <a:noFill/>
          </a:ln>
        </p:spPr>
      </p:pic>
      <p:pic>
        <p:nvPicPr>
          <p:cNvPr id="254" name="Google Shape;254;p32"/>
          <p:cNvPicPr preferRelativeResize="0"/>
          <p:nvPr/>
        </p:nvPicPr>
        <p:blipFill>
          <a:blip r:embed="rId5">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Results</a:t>
            </a:r>
            <a:endParaRPr b="1">
              <a:solidFill>
                <a:srgbClr val="1C4587"/>
              </a:solidFill>
            </a:endParaRPr>
          </a:p>
        </p:txBody>
      </p:sp>
      <p:cxnSp>
        <p:nvCxnSpPr>
          <p:cNvPr id="260" name="Google Shape;260;p33"/>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sp>
        <p:nvSpPr>
          <p:cNvPr id="261" name="Google Shape;261;p33"/>
          <p:cNvSpPr txBox="1"/>
          <p:nvPr/>
        </p:nvSpPr>
        <p:spPr>
          <a:xfrm>
            <a:off x="821590" y="1407150"/>
            <a:ext cx="7144200" cy="524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iw" sz="1500">
                <a:solidFill>
                  <a:schemeClr val="dk1"/>
                </a:solidFill>
                <a:latin typeface="Century Gothic"/>
                <a:ea typeface="Century Gothic"/>
                <a:cs typeface="Century Gothic"/>
                <a:sym typeface="Century Gothic"/>
              </a:rPr>
              <a:t>GA after 300 iterations:                                       </a:t>
            </a:r>
            <a:r>
              <a:rPr lang="iw" sz="1500">
                <a:solidFill>
                  <a:schemeClr val="dk1"/>
                </a:solidFill>
                <a:latin typeface="Century Gothic"/>
                <a:ea typeface="Century Gothic"/>
                <a:cs typeface="Century Gothic"/>
                <a:sym typeface="Century Gothic"/>
              </a:rPr>
              <a:t>PSO after 150 iterations:</a:t>
            </a:r>
            <a:endParaRPr sz="1500">
              <a:solidFill>
                <a:schemeClr val="dk1"/>
              </a:solidFill>
              <a:latin typeface="Century Gothic"/>
              <a:ea typeface="Century Gothic"/>
              <a:cs typeface="Century Gothic"/>
              <a:sym typeface="Century Gothic"/>
            </a:endParaRPr>
          </a:p>
        </p:txBody>
      </p:sp>
      <p:pic>
        <p:nvPicPr>
          <p:cNvPr id="262" name="Google Shape;262;p33"/>
          <p:cNvPicPr preferRelativeResize="0"/>
          <p:nvPr/>
        </p:nvPicPr>
        <p:blipFill>
          <a:blip r:embed="rId3">
            <a:alphaModFix/>
          </a:blip>
          <a:stretch>
            <a:fillRect/>
          </a:stretch>
        </p:blipFill>
        <p:spPr>
          <a:xfrm>
            <a:off x="5242600" y="2059775"/>
            <a:ext cx="2976075" cy="2302526"/>
          </a:xfrm>
          <a:prstGeom prst="rect">
            <a:avLst/>
          </a:prstGeom>
          <a:noFill/>
          <a:ln>
            <a:noFill/>
          </a:ln>
        </p:spPr>
      </p:pic>
      <p:pic>
        <p:nvPicPr>
          <p:cNvPr id="263" name="Google Shape;263;p33"/>
          <p:cNvPicPr preferRelativeResize="0"/>
          <p:nvPr/>
        </p:nvPicPr>
        <p:blipFill rotWithShape="1">
          <a:blip r:embed="rId4">
            <a:alphaModFix/>
          </a:blip>
          <a:srcRect b="0" l="0" r="0" t="665"/>
          <a:stretch/>
        </p:blipFill>
        <p:spPr>
          <a:xfrm>
            <a:off x="960600" y="1959200"/>
            <a:ext cx="3230401" cy="2407657"/>
          </a:xfrm>
          <a:prstGeom prst="rect">
            <a:avLst/>
          </a:prstGeom>
          <a:noFill/>
          <a:ln>
            <a:noFill/>
          </a:ln>
        </p:spPr>
      </p:pic>
      <p:pic>
        <p:nvPicPr>
          <p:cNvPr id="264" name="Google Shape;264;p33"/>
          <p:cNvPicPr preferRelativeResize="0"/>
          <p:nvPr/>
        </p:nvPicPr>
        <p:blipFill>
          <a:blip r:embed="rId5">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Average results table</a:t>
            </a:r>
            <a:endParaRPr b="1">
              <a:solidFill>
                <a:srgbClr val="1C4587"/>
              </a:solidFill>
            </a:endParaRPr>
          </a:p>
        </p:txBody>
      </p:sp>
      <p:graphicFrame>
        <p:nvGraphicFramePr>
          <p:cNvPr id="270" name="Google Shape;270;p34"/>
          <p:cNvGraphicFramePr/>
          <p:nvPr/>
        </p:nvGraphicFramePr>
        <p:xfrm>
          <a:off x="835900" y="1318925"/>
          <a:ext cx="3000000" cy="3000000"/>
        </p:xfrm>
        <a:graphic>
          <a:graphicData uri="http://schemas.openxmlformats.org/drawingml/2006/table">
            <a:tbl>
              <a:tblPr>
                <a:noFill/>
                <a:tableStyleId>{AD532011-841E-4C4C-8194-D6FA51356320}</a:tableStyleId>
              </a:tblPr>
              <a:tblGrid>
                <a:gridCol w="1239725"/>
                <a:gridCol w="1239725"/>
                <a:gridCol w="1239725"/>
                <a:gridCol w="1255325"/>
                <a:gridCol w="1270925"/>
                <a:gridCol w="1224125"/>
              </a:tblGrid>
              <a:tr h="485775">
                <a:tc>
                  <a:txBody>
                    <a:bodyPr/>
                    <a:lstStyle/>
                    <a:p>
                      <a:pPr indent="0" lvl="0" marL="0" rtl="0" algn="l">
                        <a:lnSpc>
                          <a:spcPct val="115000"/>
                        </a:lnSpc>
                        <a:spcBef>
                          <a:spcPts val="0"/>
                        </a:spcBef>
                        <a:spcAft>
                          <a:spcPts val="0"/>
                        </a:spcAft>
                        <a:buNone/>
                      </a:pPr>
                      <a:r>
                        <a:rPr lang="iw">
                          <a:solidFill>
                            <a:schemeClr val="dk1"/>
                          </a:solidFill>
                        </a:rPr>
                        <a:t>Algorithm</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Iteration number</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S</a:t>
                      </a:r>
                      <a:r>
                        <a:rPr lang="iw">
                          <a:solidFill>
                            <a:schemeClr val="dk1"/>
                          </a:solidFill>
                        </a:rPr>
                        <a:t>ize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Coverage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G</a:t>
                      </a:r>
                      <a:r>
                        <a:rPr lang="iw">
                          <a:solidFill>
                            <a:schemeClr val="dk1"/>
                          </a:solidFill>
                        </a:rPr>
                        <a:t>iant component size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F</a:t>
                      </a:r>
                      <a:r>
                        <a:rPr lang="iw">
                          <a:solidFill>
                            <a:schemeClr val="dk1"/>
                          </a:solidFill>
                        </a:rPr>
                        <a:t>itness value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iw">
                          <a:solidFill>
                            <a:schemeClr val="dk1"/>
                          </a:solidFill>
                        </a:rPr>
                        <a:t>GA</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300</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42x42</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82</a:t>
                      </a:r>
                      <a:r>
                        <a:rPr lang="iw">
                          <a:solidFill>
                            <a:schemeClr val="dk1"/>
                          </a:solidFill>
                        </a:rPr>
                        <a:t>%</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4</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83.1%</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iw">
                          <a:solidFill>
                            <a:schemeClr val="dk1"/>
                          </a:solidFill>
                        </a:rPr>
                        <a:t>PSO</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300</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42x42</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77</a:t>
                      </a:r>
                      <a:r>
                        <a:rPr lang="iw">
                          <a:solidFill>
                            <a:schemeClr val="dk1"/>
                          </a:solidFill>
                        </a:rPr>
                        <a:t>%</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87.8%</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271" name="Google Shape;271;p34"/>
          <p:cNvGraphicFramePr/>
          <p:nvPr/>
        </p:nvGraphicFramePr>
        <p:xfrm>
          <a:off x="835900" y="3270025"/>
          <a:ext cx="3000000" cy="3000000"/>
        </p:xfrm>
        <a:graphic>
          <a:graphicData uri="http://schemas.openxmlformats.org/drawingml/2006/table">
            <a:tbl>
              <a:tblPr>
                <a:noFill/>
                <a:tableStyleId>{AD532011-841E-4C4C-8194-D6FA51356320}</a:tableStyleId>
              </a:tblPr>
              <a:tblGrid>
                <a:gridCol w="1239725"/>
                <a:gridCol w="1239725"/>
                <a:gridCol w="1239725"/>
                <a:gridCol w="1255325"/>
                <a:gridCol w="1270925"/>
                <a:gridCol w="1224125"/>
              </a:tblGrid>
              <a:tr h="485775">
                <a:tc>
                  <a:txBody>
                    <a:bodyPr/>
                    <a:lstStyle/>
                    <a:p>
                      <a:pPr indent="0" lvl="0" marL="0" rtl="0" algn="l">
                        <a:lnSpc>
                          <a:spcPct val="115000"/>
                        </a:lnSpc>
                        <a:spcBef>
                          <a:spcPts val="0"/>
                        </a:spcBef>
                        <a:spcAft>
                          <a:spcPts val="0"/>
                        </a:spcAft>
                        <a:buNone/>
                      </a:pPr>
                      <a:r>
                        <a:rPr lang="iw">
                          <a:solidFill>
                            <a:schemeClr val="dk1"/>
                          </a:solidFill>
                        </a:rPr>
                        <a:t>Algorithm</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Iteration number</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S</a:t>
                      </a:r>
                      <a:r>
                        <a:rPr lang="iw">
                          <a:solidFill>
                            <a:schemeClr val="dk1"/>
                          </a:solidFill>
                        </a:rPr>
                        <a:t>ize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Coverage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G</a:t>
                      </a:r>
                      <a:r>
                        <a:rPr lang="iw">
                          <a:solidFill>
                            <a:schemeClr val="dk1"/>
                          </a:solidFill>
                        </a:rPr>
                        <a:t>iant component size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F</a:t>
                      </a:r>
                      <a:r>
                        <a:rPr lang="iw">
                          <a:solidFill>
                            <a:schemeClr val="dk1"/>
                          </a:solidFill>
                        </a:rPr>
                        <a:t>itness value</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57175">
                <a:tc>
                  <a:txBody>
                    <a:bodyPr/>
                    <a:lstStyle/>
                    <a:p>
                      <a:pPr indent="0" lvl="0" marL="0" rtl="0" algn="l">
                        <a:lnSpc>
                          <a:spcPct val="115000"/>
                        </a:lnSpc>
                        <a:spcBef>
                          <a:spcPts val="0"/>
                        </a:spcBef>
                        <a:spcAft>
                          <a:spcPts val="0"/>
                        </a:spcAft>
                        <a:buNone/>
                      </a:pPr>
                      <a:r>
                        <a:rPr lang="iw">
                          <a:solidFill>
                            <a:schemeClr val="dk1"/>
                          </a:solidFill>
                        </a:rPr>
                        <a:t>GA</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300</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36x36</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89</a:t>
                      </a:r>
                      <a:r>
                        <a:rPr lang="iw">
                          <a:solidFill>
                            <a:schemeClr val="dk1"/>
                          </a:solidFill>
                        </a:rPr>
                        <a:t>%</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6</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88.3%</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8600">
                <a:tc>
                  <a:txBody>
                    <a:bodyPr/>
                    <a:lstStyle/>
                    <a:p>
                      <a:pPr indent="0" lvl="0" marL="0" rtl="0" algn="l">
                        <a:lnSpc>
                          <a:spcPct val="115000"/>
                        </a:lnSpc>
                        <a:spcBef>
                          <a:spcPts val="0"/>
                        </a:spcBef>
                        <a:spcAft>
                          <a:spcPts val="0"/>
                        </a:spcAft>
                        <a:buNone/>
                      </a:pPr>
                      <a:r>
                        <a:rPr lang="iw">
                          <a:solidFill>
                            <a:schemeClr val="dk1"/>
                          </a:solidFill>
                        </a:rPr>
                        <a:t>PSA</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300</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36x36</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83</a:t>
                      </a:r>
                      <a:r>
                        <a:rPr lang="iw">
                          <a:solidFill>
                            <a:schemeClr val="dk1"/>
                          </a:solidFill>
                        </a:rPr>
                        <a:t>%</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9</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iw">
                          <a:solidFill>
                            <a:schemeClr val="dk1"/>
                          </a:solidFill>
                        </a:rPr>
                        <a:t>92.8%</a:t>
                      </a:r>
                      <a:endParaRPr>
                        <a:solidFill>
                          <a:schemeClr val="dk1"/>
                        </a:solidFill>
                      </a:endParaRPr>
                    </a:p>
                  </a:txBody>
                  <a:tcPr marT="91425" marB="91425"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cxnSp>
        <p:nvCxnSpPr>
          <p:cNvPr id="272" name="Google Shape;272;p34"/>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73" name="Google Shape;273;p34"/>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Result images </a:t>
            </a:r>
            <a:endParaRPr b="1">
              <a:solidFill>
                <a:srgbClr val="1C4587"/>
              </a:solidFill>
            </a:endParaRPr>
          </a:p>
        </p:txBody>
      </p:sp>
      <p:cxnSp>
        <p:nvCxnSpPr>
          <p:cNvPr id="279" name="Google Shape;279;p35"/>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80" name="Google Shape;280;p35"/>
          <p:cNvPicPr preferRelativeResize="0"/>
          <p:nvPr/>
        </p:nvPicPr>
        <p:blipFill>
          <a:blip r:embed="rId3">
            <a:alphaModFix/>
          </a:blip>
          <a:stretch>
            <a:fillRect/>
          </a:stretch>
        </p:blipFill>
        <p:spPr>
          <a:xfrm>
            <a:off x="7218599" y="79500"/>
            <a:ext cx="1852751" cy="437350"/>
          </a:xfrm>
          <a:prstGeom prst="rect">
            <a:avLst/>
          </a:prstGeom>
          <a:noFill/>
          <a:ln>
            <a:noFill/>
          </a:ln>
        </p:spPr>
      </p:pic>
      <p:pic>
        <p:nvPicPr>
          <p:cNvPr id="281" name="Google Shape;281;p35"/>
          <p:cNvPicPr preferRelativeResize="0"/>
          <p:nvPr/>
        </p:nvPicPr>
        <p:blipFill>
          <a:blip r:embed="rId4">
            <a:alphaModFix/>
          </a:blip>
          <a:stretch>
            <a:fillRect/>
          </a:stretch>
        </p:blipFill>
        <p:spPr>
          <a:xfrm>
            <a:off x="4652617" y="2176718"/>
            <a:ext cx="4099557" cy="2346975"/>
          </a:xfrm>
          <a:prstGeom prst="rect">
            <a:avLst/>
          </a:prstGeom>
          <a:noFill/>
          <a:ln>
            <a:noFill/>
          </a:ln>
        </p:spPr>
      </p:pic>
      <p:sp>
        <p:nvSpPr>
          <p:cNvPr id="282" name="Google Shape;282;p35"/>
          <p:cNvSpPr txBox="1"/>
          <p:nvPr/>
        </p:nvSpPr>
        <p:spPr>
          <a:xfrm>
            <a:off x="502225" y="1498600"/>
            <a:ext cx="8330100" cy="5244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iw" sz="1500">
                <a:solidFill>
                  <a:schemeClr val="dk1"/>
                </a:solidFill>
                <a:latin typeface="Century Gothic"/>
                <a:ea typeface="Century Gothic"/>
                <a:cs typeface="Century Gothic"/>
                <a:sym typeface="Century Gothic"/>
              </a:rPr>
              <a:t>GA:                                                                       PSO:</a:t>
            </a:r>
            <a:endParaRPr sz="1500">
              <a:solidFill>
                <a:schemeClr val="dk1"/>
              </a:solidFill>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Project goals</a:t>
            </a:r>
            <a:endParaRPr b="1">
              <a:solidFill>
                <a:srgbClr val="1C4587"/>
              </a:solidFill>
            </a:endParaRPr>
          </a:p>
        </p:txBody>
      </p:sp>
      <p:sp>
        <p:nvSpPr>
          <p:cNvPr id="288" name="Google Shape;288;p36"/>
          <p:cNvSpPr txBox="1"/>
          <p:nvPr/>
        </p:nvSpPr>
        <p:spPr>
          <a:xfrm>
            <a:off x="333875" y="1101001"/>
            <a:ext cx="8384400" cy="3790800"/>
          </a:xfrm>
          <a:prstGeom prst="rect">
            <a:avLst/>
          </a:prstGeom>
          <a:noFill/>
          <a:ln>
            <a:noFill/>
          </a:ln>
        </p:spPr>
        <p:txBody>
          <a:bodyPr anchorCtr="0" anchor="t" bIns="34275" lIns="68575" spcFirstLastPara="1" rIns="68575" wrap="square" tIns="34275">
            <a:noAutofit/>
          </a:bodyPr>
          <a:lstStyle/>
          <a:p>
            <a:pPr indent="0" lvl="0" marL="457200" marR="0" rtl="0" algn="l">
              <a:lnSpc>
                <a:spcPct val="115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Develop a sophisticated algorithmic solution for optimizing the placement of routers in Wireless Mesh Networks using GA and PSO - achieved.</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Create a software program with a user-friendly interface for intuitive interaction, providing insights into network performance and router placement strategies -</a:t>
            </a:r>
            <a:r>
              <a:rPr lang="iw">
                <a:solidFill>
                  <a:srgbClr val="F3F3F3"/>
                </a:solidFill>
                <a:latin typeface="Century Gothic"/>
                <a:ea typeface="Century Gothic"/>
                <a:cs typeface="Century Gothic"/>
                <a:sym typeface="Century Gothic"/>
              </a:rPr>
              <a:t> </a:t>
            </a:r>
            <a:r>
              <a:rPr b="1" lang="iw">
                <a:solidFill>
                  <a:srgbClr val="6AA84F"/>
                </a:solidFill>
                <a:latin typeface="Century Gothic"/>
                <a:ea typeface="Century Gothic"/>
                <a:cs typeface="Century Gothic"/>
                <a:sym typeface="Century Gothic"/>
              </a:rPr>
              <a:t>achieved</a:t>
            </a:r>
            <a:r>
              <a:rPr lang="iw">
                <a:solidFill>
                  <a:srgbClr val="6AA84F"/>
                </a:solidFill>
                <a:latin typeface="Century Gothic"/>
                <a:ea typeface="Century Gothic"/>
                <a:cs typeface="Century Gothic"/>
                <a:sym typeface="Century Gothic"/>
              </a:rPr>
              <a:t>.</a:t>
            </a:r>
            <a:endParaRPr>
              <a:solidFill>
                <a:srgbClr val="6AA84F"/>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Enhance network coverage, minimize interference, and improve overall network throughput through optimized router placement -</a:t>
            </a:r>
            <a:r>
              <a:rPr lang="iw">
                <a:solidFill>
                  <a:srgbClr val="F3F3F3"/>
                </a:solidFill>
                <a:latin typeface="Century Gothic"/>
                <a:ea typeface="Century Gothic"/>
                <a:cs typeface="Century Gothic"/>
                <a:sym typeface="Century Gothic"/>
              </a:rPr>
              <a:t> </a:t>
            </a:r>
            <a:r>
              <a:rPr b="1" lang="iw">
                <a:solidFill>
                  <a:srgbClr val="FF9900"/>
                </a:solidFill>
                <a:latin typeface="Century Gothic"/>
                <a:ea typeface="Century Gothic"/>
                <a:cs typeface="Century Gothic"/>
                <a:sym typeface="Century Gothic"/>
              </a:rPr>
              <a:t>semi-achieved</a:t>
            </a:r>
            <a:endParaRPr>
              <a:solidFill>
                <a:schemeClr val="lt2"/>
              </a:solidFill>
              <a:latin typeface="Century Gothic"/>
              <a:ea typeface="Century Gothic"/>
              <a:cs typeface="Century Gothic"/>
              <a:sym typeface="Century Gothic"/>
            </a:endParaRPr>
          </a:p>
        </p:txBody>
      </p:sp>
      <p:cxnSp>
        <p:nvCxnSpPr>
          <p:cNvPr id="289" name="Google Shape;289;p36"/>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90" name="Google Shape;290;p36"/>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Challenges and dealing with them</a:t>
            </a:r>
            <a:endParaRPr b="1">
              <a:solidFill>
                <a:srgbClr val="1C4587"/>
              </a:solidFill>
            </a:endParaRPr>
          </a:p>
        </p:txBody>
      </p:sp>
      <p:sp>
        <p:nvSpPr>
          <p:cNvPr id="296" name="Google Shape;296;p37"/>
          <p:cNvSpPr txBox="1"/>
          <p:nvPr/>
        </p:nvSpPr>
        <p:spPr>
          <a:xfrm>
            <a:off x="379800" y="930876"/>
            <a:ext cx="8384400" cy="37908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Understanding the underlying principles of GA and PSO - in-depth study of algorithmic complexities.</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Implementing the GA and PSO algorithms in Python involved ensuring efficiency, scalability - a step by step coding and testing.</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Establishing parameters and weights for the fitness function - careful tuning and evaluation to achieve an optimal solution.</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Balancing the workload between team members - effective communication,  and collaboration.</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297" name="Google Shape;297;p37"/>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298" name="Google Shape;298;p37"/>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Conclusions</a:t>
            </a:r>
            <a:endParaRPr b="1">
              <a:solidFill>
                <a:srgbClr val="1C4587"/>
              </a:solidFill>
            </a:endParaRPr>
          </a:p>
        </p:txBody>
      </p:sp>
      <p:sp>
        <p:nvSpPr>
          <p:cNvPr id="304" name="Google Shape;304;p38"/>
          <p:cNvSpPr txBox="1"/>
          <p:nvPr/>
        </p:nvSpPr>
        <p:spPr>
          <a:xfrm>
            <a:off x="311700" y="930875"/>
            <a:ext cx="8384400" cy="2961600"/>
          </a:xfrm>
          <a:prstGeom prst="rect">
            <a:avLst/>
          </a:prstGeom>
          <a:noFill/>
          <a:ln>
            <a:noFill/>
          </a:ln>
        </p:spPr>
        <p:txBody>
          <a:bodyPr anchorCtr="0" anchor="t" bIns="34275" lIns="68575" spcFirstLastPara="1" rIns="68575" wrap="square" tIns="34275">
            <a:noAutofit/>
          </a:bodyPr>
          <a:lstStyle/>
          <a:p>
            <a:pPr indent="0" lvl="0" marL="457200" marR="0" rtl="0" algn="l">
              <a:lnSpc>
                <a:spcPct val="115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Genetic Algorithm:</a:t>
            </a:r>
            <a:endParaRPr>
              <a:solidFill>
                <a:schemeClr val="dk1"/>
              </a:solidFill>
              <a:latin typeface="Century Gothic"/>
              <a:ea typeface="Century Gothic"/>
              <a:cs typeface="Century Gothic"/>
              <a:sym typeface="Century Gothic"/>
            </a:endParaRPr>
          </a:p>
          <a:p>
            <a:pPr indent="-317500" lvl="1" marL="9144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Suitable for establishing multiple mesh networks in a desired area with several mesh clients.</a:t>
            </a:r>
            <a:endParaRPr>
              <a:solidFill>
                <a:schemeClr val="dk1"/>
              </a:solidFill>
              <a:latin typeface="Century Gothic"/>
              <a:ea typeface="Century Gothic"/>
              <a:cs typeface="Century Gothic"/>
              <a:sym typeface="Century Gothic"/>
            </a:endParaRPr>
          </a:p>
          <a:p>
            <a:pPr indent="-317500" lvl="0" marL="4572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Particle swarm optimization:</a:t>
            </a:r>
            <a:endParaRPr>
              <a:solidFill>
                <a:schemeClr val="dk1"/>
              </a:solidFill>
              <a:latin typeface="Century Gothic"/>
              <a:ea typeface="Century Gothic"/>
              <a:cs typeface="Century Gothic"/>
              <a:sym typeface="Century Gothic"/>
            </a:endParaRPr>
          </a:p>
          <a:p>
            <a:pPr indent="-317500" lvl="1" marL="9144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Recommended for a connected mesh network focused on connectivity over coverage.</a:t>
            </a:r>
            <a:endParaRPr>
              <a:solidFill>
                <a:schemeClr val="dk1"/>
              </a:solidFill>
              <a:latin typeface="Century Gothic"/>
              <a:ea typeface="Century Gothic"/>
              <a:cs typeface="Century Gothic"/>
              <a:sym typeface="Century Gothic"/>
            </a:endParaRPr>
          </a:p>
          <a:p>
            <a:pPr indent="-317500" lvl="0" marL="45720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A common conclusion drawn from the study is the necessity for each algorithm to have a unique fitness function.</a:t>
            </a:r>
            <a:endParaRPr>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lnSpc>
                <a:spcPct val="100000"/>
              </a:lnSpc>
              <a:spcBef>
                <a:spcPts val="0"/>
              </a:spcBef>
              <a:spcAft>
                <a:spcPts val="0"/>
              </a:spcAft>
              <a:buNone/>
            </a:pPr>
            <a:r>
              <a:t/>
            </a:r>
            <a:endParaRPr>
              <a:solidFill>
                <a:srgbClr val="F3F3F3"/>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305" name="Google Shape;305;p38"/>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306" name="Google Shape;306;p38"/>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Conclusions</a:t>
            </a:r>
            <a:endParaRPr b="1">
              <a:solidFill>
                <a:srgbClr val="1C4587"/>
              </a:solidFill>
            </a:endParaRPr>
          </a:p>
        </p:txBody>
      </p:sp>
      <p:sp>
        <p:nvSpPr>
          <p:cNvPr id="312" name="Google Shape;312;p39"/>
          <p:cNvSpPr txBox="1"/>
          <p:nvPr/>
        </p:nvSpPr>
        <p:spPr>
          <a:xfrm>
            <a:off x="685325" y="1178525"/>
            <a:ext cx="8032800" cy="3790800"/>
          </a:xfrm>
          <a:prstGeom prst="rect">
            <a:avLst/>
          </a:prstGeom>
          <a:noFill/>
          <a:ln>
            <a:noFill/>
          </a:ln>
        </p:spPr>
        <p:txBody>
          <a:bodyPr anchorCtr="0" anchor="t" bIns="34275" lIns="68575" spcFirstLastPara="1" rIns="68575" wrap="square" tIns="34275">
            <a:noAutofit/>
          </a:bodyPr>
          <a:lstStyle/>
          <a:p>
            <a:pPr indent="0" lvl="0" marL="0" marR="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We hypothesize that PSO's success can be attributed to its swarm-based approach, which efficiently explores solution spaces and adapts based on local and global information. In contrast, GA's reliance on evolutionary processes may have contributed to its slightly less optimal performance.</a:t>
            </a:r>
            <a:endParaRPr>
              <a:solidFill>
                <a:schemeClr val="dk1"/>
              </a:solidFill>
              <a:latin typeface="Century Gothic"/>
              <a:ea typeface="Century Gothic"/>
              <a:cs typeface="Century Gothic"/>
              <a:sym typeface="Century Gothic"/>
            </a:endParaRPr>
          </a:p>
        </p:txBody>
      </p:sp>
      <p:cxnSp>
        <p:nvCxnSpPr>
          <p:cNvPr id="313" name="Google Shape;313;p39"/>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314" name="Google Shape;314;p39"/>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ctrTitle"/>
          </p:nvPr>
        </p:nvSpPr>
        <p:spPr>
          <a:xfrm>
            <a:off x="1261525" y="1920975"/>
            <a:ext cx="6619200" cy="11760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2"/>
              </a:buClr>
              <a:buSzPts val="5400"/>
              <a:buFont typeface="Century Gothic"/>
              <a:buNone/>
            </a:pPr>
            <a:r>
              <a:rPr b="1" lang="iw">
                <a:solidFill>
                  <a:srgbClr val="1C4587"/>
                </a:solidFill>
              </a:rPr>
              <a:t>Thank You!</a:t>
            </a:r>
            <a:endParaRPr b="1">
              <a:solidFill>
                <a:srgbClr val="1C4587"/>
              </a:solidFill>
            </a:endParaRPr>
          </a:p>
        </p:txBody>
      </p:sp>
      <p:cxnSp>
        <p:nvCxnSpPr>
          <p:cNvPr id="320" name="Google Shape;320;p40"/>
          <p:cNvCxnSpPr/>
          <p:nvPr/>
        </p:nvCxnSpPr>
        <p:spPr>
          <a:xfrm flipH="1" rot="10800000">
            <a:off x="186466" y="4063023"/>
            <a:ext cx="8769300" cy="7800"/>
          </a:xfrm>
          <a:prstGeom prst="straightConnector1">
            <a:avLst/>
          </a:prstGeom>
          <a:noFill/>
          <a:ln cap="rnd" cmpd="sng" w="9525">
            <a:solidFill>
              <a:srgbClr val="1C4587"/>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References</a:t>
            </a:r>
            <a:endParaRPr b="1">
              <a:solidFill>
                <a:srgbClr val="1C4587"/>
              </a:solidFill>
            </a:endParaRPr>
          </a:p>
        </p:txBody>
      </p:sp>
      <p:sp>
        <p:nvSpPr>
          <p:cNvPr id="326" name="Google Shape;326;p41"/>
          <p:cNvSpPr txBox="1"/>
          <p:nvPr/>
        </p:nvSpPr>
        <p:spPr>
          <a:xfrm>
            <a:off x="618900" y="1333575"/>
            <a:ext cx="8213400" cy="264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lang="iw">
                <a:solidFill>
                  <a:schemeClr val="dk1"/>
                </a:solidFill>
              </a:rPr>
              <a:t>Rastin Pries, Barbara Staehle, Dirk Staehle, Phuoc Tran-Gia.(2010, January). </a:t>
            </a:r>
            <a:r>
              <a:rPr b="1" lang="iw">
                <a:solidFill>
                  <a:schemeClr val="dk1"/>
                </a:solidFill>
              </a:rPr>
              <a:t>On Optimization of Wireless Mesh Networks using Genetic Algorithms.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iw">
                <a:solidFill>
                  <a:schemeClr val="dk1"/>
                </a:solidFill>
              </a:rPr>
              <a:t>Tetsuya Oda</a:t>
            </a:r>
            <a:r>
              <a:rPr lang="iw">
                <a:solidFill>
                  <a:schemeClr val="dk1"/>
                </a:solidFill>
              </a:rPr>
              <a:t>, Aoto Hirata, Nobuki Saito ,Kazuho Kanahara.(2020, May). </a:t>
            </a:r>
            <a:r>
              <a:rPr b="1" lang="iw">
                <a:solidFill>
                  <a:schemeClr val="dk1"/>
                </a:solidFill>
              </a:rPr>
              <a:t>Approach of a Solution Construction Method for Mesh Router Placement Optimization Problem.</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iw">
                <a:solidFill>
                  <a:schemeClr val="dk1"/>
                </a:solidFill>
              </a:rPr>
              <a:t>Shinji Sakamoto, Tetsuya Oda.(2016, April). </a:t>
            </a:r>
            <a:r>
              <a:rPr b="1" lang="iw">
                <a:solidFill>
                  <a:schemeClr val="dk1"/>
                </a:solidFill>
              </a:rPr>
              <a:t>Implementation and Evaluation of a Simulation System Based on Particle Swarm Optimization for Node Placement Problem in Wireless Mesh Networks.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p:txBody>
      </p:sp>
      <p:pic>
        <p:nvPicPr>
          <p:cNvPr id="327" name="Google Shape;327;p41"/>
          <p:cNvPicPr preferRelativeResize="0"/>
          <p:nvPr/>
        </p:nvPicPr>
        <p:blipFill>
          <a:blip r:embed="rId3">
            <a:alphaModFix/>
          </a:blip>
          <a:stretch>
            <a:fillRect/>
          </a:stretch>
        </p:blipFill>
        <p:spPr>
          <a:xfrm>
            <a:off x="6337675" y="83475"/>
            <a:ext cx="2656142" cy="627000"/>
          </a:xfrm>
          <a:prstGeom prst="rect">
            <a:avLst/>
          </a:prstGeom>
          <a:noFill/>
          <a:ln>
            <a:noFill/>
          </a:ln>
        </p:spPr>
      </p:pic>
      <p:cxnSp>
        <p:nvCxnSpPr>
          <p:cNvPr id="328" name="Google Shape;328;p41"/>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Router Connectivity Visualization</a:t>
            </a:r>
            <a:endParaRPr b="1">
              <a:solidFill>
                <a:srgbClr val="1C4587"/>
              </a:solidFill>
            </a:endParaRPr>
          </a:p>
        </p:txBody>
      </p:sp>
      <p:sp>
        <p:nvSpPr>
          <p:cNvPr id="79" name="Google Shape;79;p15"/>
          <p:cNvSpPr txBox="1"/>
          <p:nvPr/>
        </p:nvSpPr>
        <p:spPr>
          <a:xfrm>
            <a:off x="333875" y="1253400"/>
            <a:ext cx="8384400" cy="765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This key concept is the necessity for routers to be within transmission range of each other to establish a network.</a:t>
            </a:r>
            <a:endParaRPr>
              <a:solidFill>
                <a:schemeClr val="dk1"/>
              </a:solidFill>
              <a:latin typeface="Century Gothic"/>
              <a:ea typeface="Century Gothic"/>
              <a:cs typeface="Century Gothic"/>
              <a:sym typeface="Century Gothic"/>
            </a:endParaRPr>
          </a:p>
        </p:txBody>
      </p:sp>
      <p:cxnSp>
        <p:nvCxnSpPr>
          <p:cNvPr id="80" name="Google Shape;80;p15"/>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81" name="Google Shape;81;p15"/>
          <p:cNvPicPr preferRelativeResize="0"/>
          <p:nvPr/>
        </p:nvPicPr>
        <p:blipFill>
          <a:blip r:embed="rId3">
            <a:alphaModFix/>
          </a:blip>
          <a:stretch>
            <a:fillRect/>
          </a:stretch>
        </p:blipFill>
        <p:spPr>
          <a:xfrm>
            <a:off x="1198175" y="2525075"/>
            <a:ext cx="6414100" cy="1484025"/>
          </a:xfrm>
          <a:prstGeom prst="rect">
            <a:avLst/>
          </a:prstGeom>
          <a:noFill/>
          <a:ln>
            <a:noFill/>
          </a:ln>
        </p:spPr>
      </p:pic>
      <p:sp>
        <p:nvSpPr>
          <p:cNvPr id="82" name="Google Shape;82;p15"/>
          <p:cNvSpPr txBox="1"/>
          <p:nvPr/>
        </p:nvSpPr>
        <p:spPr>
          <a:xfrm>
            <a:off x="333875" y="4124850"/>
            <a:ext cx="8613900" cy="829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iw" sz="1200">
                <a:solidFill>
                  <a:srgbClr val="FF0000"/>
                </a:solidFill>
                <a:latin typeface="Century Gothic"/>
                <a:ea typeface="Century Gothic"/>
                <a:cs typeface="Century Gothic"/>
                <a:sym typeface="Century Gothic"/>
              </a:rPr>
              <a:t>                    </a:t>
            </a:r>
            <a:r>
              <a:rPr lang="iw" sz="1200">
                <a:solidFill>
                  <a:srgbClr val="FF0000"/>
                </a:solidFill>
                <a:latin typeface="Century Gothic"/>
                <a:ea typeface="Century Gothic"/>
                <a:cs typeface="Century Gothic"/>
                <a:sym typeface="Century Gothic"/>
              </a:rPr>
              <a:t>Non-neighboring routers  </a:t>
            </a:r>
            <a:r>
              <a:rPr lang="iw" sz="1200">
                <a:solidFill>
                  <a:schemeClr val="dk1"/>
                </a:solidFill>
                <a:latin typeface="Century Gothic"/>
                <a:ea typeface="Century Gothic"/>
                <a:cs typeface="Century Gothic"/>
                <a:sym typeface="Century Gothic"/>
              </a:rPr>
              <a:t>            </a:t>
            </a:r>
            <a:r>
              <a:rPr lang="iw" sz="1200">
                <a:solidFill>
                  <a:srgbClr val="FF0000"/>
                </a:solidFill>
                <a:latin typeface="Century Gothic"/>
                <a:ea typeface="Century Gothic"/>
                <a:cs typeface="Century Gothic"/>
                <a:sym typeface="Century Gothic"/>
              </a:rPr>
              <a:t>Non-neighboring routers  </a:t>
            </a:r>
            <a:r>
              <a:rPr lang="iw" sz="1200">
                <a:solidFill>
                  <a:schemeClr val="dk1"/>
                </a:solidFill>
                <a:latin typeface="Century Gothic"/>
                <a:ea typeface="Century Gothic"/>
                <a:cs typeface="Century Gothic"/>
                <a:sym typeface="Century Gothic"/>
              </a:rPr>
              <a:t>                   </a:t>
            </a:r>
            <a:r>
              <a:rPr lang="iw" sz="1200">
                <a:solidFill>
                  <a:srgbClr val="6AA84F"/>
                </a:solidFill>
                <a:latin typeface="Century Gothic"/>
                <a:ea typeface="Century Gothic"/>
                <a:cs typeface="Century Gothic"/>
                <a:sym typeface="Century Gothic"/>
              </a:rPr>
              <a:t>Neighbor routers</a:t>
            </a:r>
            <a:endParaRPr sz="1200">
              <a:solidFill>
                <a:srgbClr val="6AA84F"/>
              </a:solidFill>
              <a:latin typeface="Century Gothic"/>
              <a:ea typeface="Century Gothic"/>
              <a:cs typeface="Century Gothic"/>
              <a:sym typeface="Century Gothic"/>
            </a:endParaRPr>
          </a:p>
          <a:p>
            <a:pPr indent="0" lvl="0" marL="0" marR="0" rtl="0" algn="l">
              <a:spcBef>
                <a:spcPts val="0"/>
              </a:spcBef>
              <a:spcAft>
                <a:spcPts val="0"/>
              </a:spcAft>
              <a:buNone/>
            </a:pPr>
            <a:r>
              <a:t/>
            </a:r>
            <a:endParaRPr sz="1200">
              <a:solidFill>
                <a:schemeClr val="lt2"/>
              </a:solidFill>
              <a:latin typeface="Century Gothic"/>
              <a:ea typeface="Century Gothic"/>
              <a:cs typeface="Century Gothic"/>
              <a:sym typeface="Century Gothic"/>
            </a:endParaRPr>
          </a:p>
        </p:txBody>
      </p:sp>
      <p:pic>
        <p:nvPicPr>
          <p:cNvPr id="83" name="Google Shape;83;p15"/>
          <p:cNvPicPr preferRelativeResize="0"/>
          <p:nvPr/>
        </p:nvPicPr>
        <p:blipFill>
          <a:blip r:embed="rId4">
            <a:alphaModFix/>
          </a:blip>
          <a:stretch>
            <a:fillRect/>
          </a:stretch>
        </p:blipFill>
        <p:spPr>
          <a:xfrm>
            <a:off x="7218599" y="79500"/>
            <a:ext cx="1852751" cy="43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08383" y="491939"/>
            <a:ext cx="76689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b="1" lang="iw" sz="2500">
                <a:solidFill>
                  <a:srgbClr val="1C4587"/>
                </a:solidFill>
              </a:rPr>
              <a:t>The need for developing </a:t>
            </a:r>
            <a:endParaRPr b="1" sz="2500">
              <a:solidFill>
                <a:srgbClr val="1C4587"/>
              </a:solidFill>
            </a:endParaRPr>
          </a:p>
        </p:txBody>
      </p:sp>
      <p:sp>
        <p:nvSpPr>
          <p:cNvPr id="89" name="Google Shape;89;p16"/>
          <p:cNvSpPr txBox="1"/>
          <p:nvPr/>
        </p:nvSpPr>
        <p:spPr>
          <a:xfrm>
            <a:off x="325750" y="1203925"/>
            <a:ext cx="8384400" cy="2002800"/>
          </a:xfrm>
          <a:prstGeom prst="rect">
            <a:avLst/>
          </a:prstGeom>
          <a:noFill/>
          <a:ln>
            <a:noFill/>
          </a:ln>
        </p:spPr>
        <p:txBody>
          <a:bodyPr anchorCtr="0" anchor="t" bIns="34275" lIns="68575" spcFirstLastPara="1" rIns="68575" wrap="square" tIns="34275">
            <a:noAutofit/>
          </a:bodyPr>
          <a:lstStyle/>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Addressing the need for efficient router placement in wireless mesh networks for </a:t>
            </a:r>
            <a:r>
              <a:rPr lang="iw">
                <a:solidFill>
                  <a:schemeClr val="dk1"/>
                </a:solidFill>
                <a:latin typeface="Century Gothic"/>
                <a:ea typeface="Century Gothic"/>
                <a:cs typeface="Century Gothic"/>
                <a:sym typeface="Century Gothic"/>
              </a:rPr>
              <a:t>optimal configuration and</a:t>
            </a:r>
            <a:r>
              <a:rPr lang="iw">
                <a:solidFill>
                  <a:schemeClr val="dk1"/>
                </a:solidFill>
                <a:latin typeface="Century Gothic"/>
                <a:ea typeface="Century Gothic"/>
                <a:cs typeface="Century Gothic"/>
                <a:sym typeface="Century Gothic"/>
              </a:rPr>
              <a:t> improve network performance.</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Meeting the demand for reliable and scalable wireless networks in various applications.</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Offering a user-friendly interface for easy use and understanding, making it accessible to a wide range of users.</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457200" marR="0" rtl="0" algn="l">
              <a:spcBef>
                <a:spcPts val="0"/>
              </a:spcBef>
              <a:spcAft>
                <a:spcPts val="0"/>
              </a:spcAft>
              <a:buNone/>
            </a:pPr>
            <a:r>
              <a:t/>
            </a:r>
            <a:endParaRPr>
              <a:solidFill>
                <a:schemeClr val="dk1"/>
              </a:solidFill>
              <a:latin typeface="Century Gothic"/>
              <a:ea typeface="Century Gothic"/>
              <a:cs typeface="Century Gothic"/>
              <a:sym typeface="Century Gothic"/>
            </a:endParaRPr>
          </a:p>
        </p:txBody>
      </p:sp>
      <p:cxnSp>
        <p:nvCxnSpPr>
          <p:cNvPr id="90" name="Google Shape;90;p16"/>
          <p:cNvCxnSpPr/>
          <p:nvPr/>
        </p:nvCxnSpPr>
        <p:spPr>
          <a:xfrm flipH="1" rot="10800000">
            <a:off x="180975" y="924936"/>
            <a:ext cx="8769300" cy="7800"/>
          </a:xfrm>
          <a:prstGeom prst="straightConnector1">
            <a:avLst/>
          </a:prstGeom>
          <a:noFill/>
          <a:ln cap="rnd" cmpd="sng" w="9525">
            <a:solidFill>
              <a:srgbClr val="1C4587"/>
            </a:solidFill>
            <a:prstDash val="solid"/>
            <a:round/>
            <a:headEnd len="sm" w="sm" type="none"/>
            <a:tailEnd len="sm" w="sm" type="none"/>
          </a:ln>
        </p:spPr>
      </p:cxnSp>
      <p:pic>
        <p:nvPicPr>
          <p:cNvPr id="91" name="Google Shape;91;p16"/>
          <p:cNvPicPr preferRelativeResize="0"/>
          <p:nvPr/>
        </p:nvPicPr>
        <p:blipFill rotWithShape="1">
          <a:blip r:embed="rId3">
            <a:alphaModFix/>
          </a:blip>
          <a:srcRect b="2911" l="0" r="941" t="2266"/>
          <a:stretch/>
        </p:blipFill>
        <p:spPr>
          <a:xfrm>
            <a:off x="1680525" y="2944863"/>
            <a:ext cx="2576300" cy="1877425"/>
          </a:xfrm>
          <a:prstGeom prst="rect">
            <a:avLst/>
          </a:prstGeom>
          <a:noFill/>
          <a:ln>
            <a:noFill/>
          </a:ln>
        </p:spPr>
      </p:pic>
      <p:cxnSp>
        <p:nvCxnSpPr>
          <p:cNvPr id="92" name="Google Shape;92;p16"/>
          <p:cNvCxnSpPr/>
          <p:nvPr/>
        </p:nvCxnSpPr>
        <p:spPr>
          <a:xfrm>
            <a:off x="4057550" y="3956775"/>
            <a:ext cx="1094100" cy="5700"/>
          </a:xfrm>
          <a:prstGeom prst="straightConnector1">
            <a:avLst/>
          </a:prstGeom>
          <a:noFill/>
          <a:ln cap="flat" cmpd="sng" w="9525">
            <a:solidFill>
              <a:schemeClr val="dk1"/>
            </a:solidFill>
            <a:prstDash val="solid"/>
            <a:round/>
            <a:headEnd len="med" w="med" type="none"/>
            <a:tailEnd len="med" w="med" type="triangle"/>
          </a:ln>
        </p:spPr>
      </p:cxnSp>
      <p:pic>
        <p:nvPicPr>
          <p:cNvPr id="93" name="Google Shape;93;p16"/>
          <p:cNvPicPr preferRelativeResize="0"/>
          <p:nvPr/>
        </p:nvPicPr>
        <p:blipFill rotWithShape="1">
          <a:blip r:embed="rId4">
            <a:alphaModFix/>
          </a:blip>
          <a:srcRect b="852" l="779" r="1773" t="2267"/>
          <a:stretch/>
        </p:blipFill>
        <p:spPr>
          <a:xfrm>
            <a:off x="5217100" y="2967425"/>
            <a:ext cx="2440075" cy="1895625"/>
          </a:xfrm>
          <a:prstGeom prst="rect">
            <a:avLst/>
          </a:prstGeom>
          <a:noFill/>
          <a:ln>
            <a:noFill/>
          </a:ln>
        </p:spPr>
      </p:pic>
      <p:pic>
        <p:nvPicPr>
          <p:cNvPr id="94" name="Google Shape;94;p16"/>
          <p:cNvPicPr preferRelativeResize="0"/>
          <p:nvPr/>
        </p:nvPicPr>
        <p:blipFill>
          <a:blip r:embed="rId5">
            <a:alphaModFix/>
          </a:blip>
          <a:stretch>
            <a:fillRect/>
          </a:stretch>
        </p:blipFill>
        <p:spPr>
          <a:xfrm>
            <a:off x="7218599" y="79500"/>
            <a:ext cx="1852751" cy="43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47600" y="499275"/>
            <a:ext cx="87693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lt2"/>
              </a:buClr>
              <a:buSzPts val="3200"/>
              <a:buFont typeface="Century Gothic"/>
              <a:buNone/>
            </a:pPr>
            <a:r>
              <a:rPr b="1" lang="iw" sz="2500">
                <a:solidFill>
                  <a:srgbClr val="1C4587"/>
                </a:solidFill>
              </a:rPr>
              <a:t>Our system main demands</a:t>
            </a:r>
            <a:endParaRPr b="1" sz="2500">
              <a:solidFill>
                <a:srgbClr val="1C4587"/>
              </a:solidFill>
            </a:endParaRPr>
          </a:p>
        </p:txBody>
      </p:sp>
      <p:sp>
        <p:nvSpPr>
          <p:cNvPr id="100" name="Google Shape;100;p17"/>
          <p:cNvSpPr txBox="1"/>
          <p:nvPr/>
        </p:nvSpPr>
        <p:spPr>
          <a:xfrm>
            <a:off x="333875" y="1101001"/>
            <a:ext cx="8384400" cy="3790800"/>
          </a:xfrm>
          <a:prstGeom prst="rect">
            <a:avLst/>
          </a:prstGeom>
          <a:noFill/>
          <a:ln>
            <a:noFill/>
          </a:ln>
        </p:spPr>
        <p:txBody>
          <a:bodyPr anchorCtr="0" anchor="t" bIns="34275" lIns="68575" spcFirstLastPara="1" rIns="68575" wrap="square" tIns="34275">
            <a:noAutofit/>
          </a:bodyPr>
          <a:lstStyle/>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To develop a tool that could optimize the placement of routers in wireless mesh networks to improve network performance.</a:t>
            </a:r>
            <a:endParaRPr>
              <a:solidFill>
                <a:schemeClr val="dk1"/>
              </a:solidFill>
              <a:latin typeface="Century Gothic"/>
              <a:ea typeface="Century Gothic"/>
              <a:cs typeface="Century Gothic"/>
              <a:sym typeface="Century Gothic"/>
            </a:endParaRPr>
          </a:p>
          <a:p>
            <a:pPr indent="-317500" lvl="0" marL="457200" marR="0" rtl="0" algn="l">
              <a:lnSpc>
                <a:spcPct val="115000"/>
              </a:lnSpc>
              <a:spcBef>
                <a:spcPts val="0"/>
              </a:spcBef>
              <a:spcAft>
                <a:spcPts val="0"/>
              </a:spcAft>
              <a:buClr>
                <a:schemeClr val="dk1"/>
              </a:buClr>
              <a:buSzPts val="1400"/>
              <a:buFont typeface="Century Gothic"/>
              <a:buChar char="●"/>
            </a:pPr>
            <a:r>
              <a:rPr lang="iw">
                <a:solidFill>
                  <a:schemeClr val="dk1"/>
                </a:solidFill>
                <a:latin typeface="Century Gothic"/>
                <a:ea typeface="Century Gothic"/>
                <a:cs typeface="Century Gothic"/>
                <a:sym typeface="Century Gothic"/>
              </a:rPr>
              <a:t>To create a user-friendly interface that could visualize the optimized router placements and provide insights into the network performance.</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dk1"/>
              </a:solidFill>
              <a:latin typeface="Century Gothic"/>
              <a:ea typeface="Century Gothic"/>
              <a:cs typeface="Century Gothic"/>
              <a:sym typeface="Century Gothic"/>
            </a:endParaRPr>
          </a:p>
        </p:txBody>
      </p:sp>
      <p:cxnSp>
        <p:nvCxnSpPr>
          <p:cNvPr id="101" name="Google Shape;101;p17"/>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02" name="Google Shape;102;p17"/>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Optimization Algorithms Selection</a:t>
            </a:r>
            <a:endParaRPr b="1">
              <a:solidFill>
                <a:srgbClr val="1C4587"/>
              </a:solidFill>
            </a:endParaRPr>
          </a:p>
        </p:txBody>
      </p:sp>
      <p:sp>
        <p:nvSpPr>
          <p:cNvPr id="108" name="Google Shape;108;p18"/>
          <p:cNvSpPr txBox="1"/>
          <p:nvPr/>
        </p:nvSpPr>
        <p:spPr>
          <a:xfrm>
            <a:off x="333875" y="1159075"/>
            <a:ext cx="8384400" cy="3732600"/>
          </a:xfrm>
          <a:prstGeom prst="rect">
            <a:avLst/>
          </a:prstGeom>
          <a:noFill/>
          <a:ln>
            <a:noFill/>
          </a:ln>
        </p:spPr>
        <p:txBody>
          <a:bodyPr anchorCtr="0" anchor="t" bIns="34275" lIns="68575" spcFirstLastPara="1" rIns="68575" wrap="square" tIns="34275">
            <a:noAutofit/>
          </a:bodyPr>
          <a:lstStyle/>
          <a:p>
            <a:pPr indent="0" lvl="0" marL="457200" marR="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The decision to implement Genetic Algorithm (GA) and Particle Swarm Optimization (PSO) stemmed from their adaptability and effectiveness in searching for optimal solutions. GA leverages evolutionary principles, while PSO mimics swarming behavior to efficiently explore solution spaces. תמונה של ga and pso ?</a:t>
            </a:r>
            <a:endParaRPr>
              <a:solidFill>
                <a:schemeClr val="dk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t/>
            </a:r>
            <a:endParaRPr>
              <a:solidFill>
                <a:schemeClr val="lt2"/>
              </a:solidFill>
              <a:latin typeface="Century Gothic"/>
              <a:ea typeface="Century Gothic"/>
              <a:cs typeface="Century Gothic"/>
              <a:sym typeface="Century Gothic"/>
            </a:endParaRPr>
          </a:p>
        </p:txBody>
      </p:sp>
      <p:cxnSp>
        <p:nvCxnSpPr>
          <p:cNvPr id="109" name="Google Shape;109;p18"/>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10" name="Google Shape;110;p18"/>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Genetic Algorithm (GA) Overview</a:t>
            </a:r>
            <a:endParaRPr b="1">
              <a:solidFill>
                <a:srgbClr val="1C4587"/>
              </a:solidFill>
            </a:endParaRPr>
          </a:p>
        </p:txBody>
      </p:sp>
      <p:sp>
        <p:nvSpPr>
          <p:cNvPr id="116" name="Google Shape;116;p19"/>
          <p:cNvSpPr txBox="1"/>
          <p:nvPr/>
        </p:nvSpPr>
        <p:spPr>
          <a:xfrm>
            <a:off x="652500" y="1276175"/>
            <a:ext cx="8032800" cy="27780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GA is an evolutionary optimization technique inspired by the principles of natural selection and genetic inheritance, it operates by iteratively evolving a population of candidate solutions using genetic operators</a:t>
            </a:r>
            <a:endParaRPr>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a:solidFill>
                <a:schemeClr val="dk1"/>
              </a:solidFill>
              <a:latin typeface="Century Gothic"/>
              <a:ea typeface="Century Gothic"/>
              <a:cs typeface="Century Gothic"/>
              <a:sym typeface="Century Gothic"/>
            </a:endParaRPr>
          </a:p>
        </p:txBody>
      </p:sp>
      <p:cxnSp>
        <p:nvCxnSpPr>
          <p:cNvPr id="117" name="Google Shape;117;p19"/>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18" name="Google Shape;118;p19"/>
          <p:cNvPicPr preferRelativeResize="0"/>
          <p:nvPr/>
        </p:nvPicPr>
        <p:blipFill>
          <a:blip r:embed="rId3">
            <a:alphaModFix/>
          </a:blip>
          <a:stretch>
            <a:fillRect/>
          </a:stretch>
        </p:blipFill>
        <p:spPr>
          <a:xfrm>
            <a:off x="7218599" y="79500"/>
            <a:ext cx="1852751" cy="43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GA </a:t>
            </a:r>
            <a:r>
              <a:rPr b="1" lang="iw">
                <a:solidFill>
                  <a:srgbClr val="1C4587"/>
                </a:solidFill>
              </a:rPr>
              <a:t>Flowchart</a:t>
            </a:r>
            <a:endParaRPr b="1">
              <a:solidFill>
                <a:srgbClr val="1C4587"/>
              </a:solidFill>
            </a:endParaRPr>
          </a:p>
        </p:txBody>
      </p:sp>
      <p:sp>
        <p:nvSpPr>
          <p:cNvPr id="124" name="Google Shape;124;p20"/>
          <p:cNvSpPr txBox="1"/>
          <p:nvPr/>
        </p:nvSpPr>
        <p:spPr>
          <a:xfrm>
            <a:off x="714200" y="1271925"/>
            <a:ext cx="5803200" cy="3790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a:solidFill>
                  <a:schemeClr val="dk1"/>
                </a:solidFill>
                <a:latin typeface="Century Gothic"/>
                <a:ea typeface="Century Gothic"/>
                <a:cs typeface="Century Gothic"/>
                <a:sym typeface="Century Gothic"/>
              </a:rPr>
              <a:t>In each iteration of GA, potential solutions undergo selection based on fitness evaluation. Crossover and mutation operations generate new solutions, refining the population toward optimal configurations.</a:t>
            </a:r>
            <a:endParaRPr>
              <a:solidFill>
                <a:schemeClr val="dk1"/>
              </a:solidFill>
              <a:latin typeface="Century Gothic"/>
              <a:ea typeface="Century Gothic"/>
              <a:cs typeface="Century Gothic"/>
              <a:sym typeface="Century Gothic"/>
            </a:endParaRPr>
          </a:p>
        </p:txBody>
      </p:sp>
      <p:cxnSp>
        <p:nvCxnSpPr>
          <p:cNvPr id="125" name="Google Shape;125;p20"/>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26" name="Google Shape;126;p20"/>
          <p:cNvPicPr preferRelativeResize="0"/>
          <p:nvPr/>
        </p:nvPicPr>
        <p:blipFill>
          <a:blip r:embed="rId3">
            <a:alphaModFix/>
          </a:blip>
          <a:stretch>
            <a:fillRect/>
          </a:stretch>
        </p:blipFill>
        <p:spPr>
          <a:xfrm>
            <a:off x="6670675" y="1656775"/>
            <a:ext cx="1754075" cy="3163499"/>
          </a:xfrm>
          <a:prstGeom prst="rect">
            <a:avLst/>
          </a:prstGeom>
          <a:noFill/>
          <a:ln>
            <a:noFill/>
          </a:ln>
        </p:spPr>
      </p:pic>
      <p:pic>
        <p:nvPicPr>
          <p:cNvPr id="127" name="Google Shape;127;p20"/>
          <p:cNvPicPr preferRelativeResize="0"/>
          <p:nvPr/>
        </p:nvPicPr>
        <p:blipFill>
          <a:blip r:embed="rId4">
            <a:alphaModFix/>
          </a:blip>
          <a:stretch>
            <a:fillRect/>
          </a:stretch>
        </p:blipFill>
        <p:spPr>
          <a:xfrm>
            <a:off x="7218599" y="79500"/>
            <a:ext cx="1852751" cy="43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a:solidFill>
                  <a:srgbClr val="1C4587"/>
                </a:solidFill>
              </a:rPr>
              <a:t>GA in our program </a:t>
            </a:r>
            <a:endParaRPr b="1">
              <a:solidFill>
                <a:srgbClr val="1C4587"/>
              </a:solidFill>
            </a:endParaRPr>
          </a:p>
        </p:txBody>
      </p:sp>
      <p:sp>
        <p:nvSpPr>
          <p:cNvPr id="133" name="Google Shape;133;p21"/>
          <p:cNvSpPr txBox="1"/>
          <p:nvPr/>
        </p:nvSpPr>
        <p:spPr>
          <a:xfrm>
            <a:off x="482350" y="1057000"/>
            <a:ext cx="8226000" cy="966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iw" sz="1600">
                <a:solidFill>
                  <a:schemeClr val="dk1"/>
                </a:solidFill>
                <a:latin typeface="Century Gothic"/>
                <a:ea typeface="Century Gothic"/>
                <a:cs typeface="Century Gothic"/>
                <a:sym typeface="Century Gothic"/>
              </a:rPr>
              <a:t>In the context of WMN,</a:t>
            </a:r>
            <a:r>
              <a:rPr lang="iw">
                <a:solidFill>
                  <a:srgbClr val="EBEBEB"/>
                </a:solidFill>
                <a:latin typeface="Century Gothic"/>
                <a:ea typeface="Century Gothic"/>
                <a:cs typeface="Century Gothic"/>
                <a:sym typeface="Century Gothic"/>
              </a:rPr>
              <a:t> </a:t>
            </a:r>
            <a:r>
              <a:rPr lang="iw" sz="1600">
                <a:solidFill>
                  <a:schemeClr val="dk1"/>
                </a:solidFill>
                <a:latin typeface="Century Gothic"/>
                <a:ea typeface="Century Gothic"/>
                <a:cs typeface="Century Gothic"/>
                <a:sym typeface="Century Gothic"/>
              </a:rPr>
              <a:t>GA works by evolving a population of potential solutions, representing router placements, over generations. it is gradually improving the solutions' fitness until an optimal placement is found for the mesh network.</a:t>
            </a:r>
            <a:endParaRPr sz="1600">
              <a:solidFill>
                <a:schemeClr val="dk1"/>
              </a:solidFill>
              <a:latin typeface="Century Gothic"/>
              <a:ea typeface="Century Gothic"/>
              <a:cs typeface="Century Gothic"/>
              <a:sym typeface="Century Gothic"/>
            </a:endParaRPr>
          </a:p>
        </p:txBody>
      </p:sp>
      <p:cxnSp>
        <p:nvCxnSpPr>
          <p:cNvPr id="134" name="Google Shape;134;p21"/>
          <p:cNvCxnSpPr/>
          <p:nvPr/>
        </p:nvCxnSpPr>
        <p:spPr>
          <a:xfrm flipH="1" rot="10800000">
            <a:off x="187350" y="930874"/>
            <a:ext cx="8769300" cy="7800"/>
          </a:xfrm>
          <a:prstGeom prst="straightConnector1">
            <a:avLst/>
          </a:prstGeom>
          <a:noFill/>
          <a:ln cap="rnd" cmpd="sng" w="9525">
            <a:solidFill>
              <a:srgbClr val="1C4587"/>
            </a:solidFill>
            <a:prstDash val="solid"/>
            <a:round/>
            <a:headEnd len="sm" w="sm" type="none"/>
            <a:tailEnd len="sm" w="sm" type="none"/>
          </a:ln>
        </p:spPr>
      </p:cxnSp>
      <p:pic>
        <p:nvPicPr>
          <p:cNvPr id="135" name="Google Shape;135;p21"/>
          <p:cNvPicPr preferRelativeResize="0"/>
          <p:nvPr/>
        </p:nvPicPr>
        <p:blipFill>
          <a:blip r:embed="rId3">
            <a:alphaModFix/>
          </a:blip>
          <a:stretch>
            <a:fillRect/>
          </a:stretch>
        </p:blipFill>
        <p:spPr>
          <a:xfrm>
            <a:off x="7218599" y="79500"/>
            <a:ext cx="1852751" cy="437350"/>
          </a:xfrm>
          <a:prstGeom prst="rect">
            <a:avLst/>
          </a:prstGeom>
          <a:noFill/>
          <a:ln>
            <a:noFill/>
          </a:ln>
        </p:spPr>
      </p:pic>
      <p:pic>
        <p:nvPicPr>
          <p:cNvPr id="136" name="Google Shape;136;p21"/>
          <p:cNvPicPr preferRelativeResize="0"/>
          <p:nvPr/>
        </p:nvPicPr>
        <p:blipFill rotWithShape="1">
          <a:blip r:embed="rId4">
            <a:alphaModFix/>
          </a:blip>
          <a:srcRect b="0" l="1835" r="0" t="704"/>
          <a:stretch/>
        </p:blipFill>
        <p:spPr>
          <a:xfrm>
            <a:off x="177100" y="2702725"/>
            <a:ext cx="2505824" cy="1910400"/>
          </a:xfrm>
          <a:prstGeom prst="rect">
            <a:avLst/>
          </a:prstGeom>
          <a:noFill/>
          <a:ln>
            <a:noFill/>
          </a:ln>
        </p:spPr>
      </p:pic>
      <p:pic>
        <p:nvPicPr>
          <p:cNvPr id="137" name="Google Shape;137;p21"/>
          <p:cNvPicPr preferRelativeResize="0"/>
          <p:nvPr/>
        </p:nvPicPr>
        <p:blipFill>
          <a:blip r:embed="rId5">
            <a:alphaModFix/>
          </a:blip>
          <a:stretch>
            <a:fillRect/>
          </a:stretch>
        </p:blipFill>
        <p:spPr>
          <a:xfrm>
            <a:off x="3245348" y="2639938"/>
            <a:ext cx="2761375" cy="2077100"/>
          </a:xfrm>
          <a:prstGeom prst="rect">
            <a:avLst/>
          </a:prstGeom>
          <a:noFill/>
          <a:ln>
            <a:noFill/>
          </a:ln>
        </p:spPr>
      </p:pic>
      <p:pic>
        <p:nvPicPr>
          <p:cNvPr id="138" name="Google Shape;138;p21"/>
          <p:cNvPicPr preferRelativeResize="0"/>
          <p:nvPr/>
        </p:nvPicPr>
        <p:blipFill rotWithShape="1">
          <a:blip r:embed="rId6">
            <a:alphaModFix/>
          </a:blip>
          <a:srcRect b="0" l="3250" r="0" t="438"/>
          <a:stretch/>
        </p:blipFill>
        <p:spPr>
          <a:xfrm>
            <a:off x="6569150" y="2743850"/>
            <a:ext cx="2424274" cy="1869275"/>
          </a:xfrm>
          <a:prstGeom prst="rect">
            <a:avLst/>
          </a:prstGeom>
          <a:noFill/>
          <a:ln>
            <a:noFill/>
          </a:ln>
        </p:spPr>
      </p:pic>
      <p:sp>
        <p:nvSpPr>
          <p:cNvPr id="139" name="Google Shape;139;p21"/>
          <p:cNvSpPr/>
          <p:nvPr/>
        </p:nvSpPr>
        <p:spPr>
          <a:xfrm>
            <a:off x="2771538" y="3560288"/>
            <a:ext cx="385200" cy="311400"/>
          </a:xfrm>
          <a:prstGeom prst="mathMultiply">
            <a:avLst>
              <a:gd fmla="val 23520" name="adj1"/>
            </a:avLst>
          </a:prstGeom>
          <a:solidFill>
            <a:srgbClr val="EBEBEB"/>
          </a:solidFill>
          <a:ln cap="flat" cmpd="sng" w="9525">
            <a:solidFill>
              <a:srgbClr val="0E5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6123388" y="3615200"/>
            <a:ext cx="329100" cy="201600"/>
          </a:xfrm>
          <a:prstGeom prst="mathEqual">
            <a:avLst>
              <a:gd fmla="val 23520" name="adj1"/>
              <a:gd fmla="val 11760" name="adj2"/>
            </a:avLst>
          </a:prstGeom>
          <a:solidFill>
            <a:srgbClr val="EBEBEB"/>
          </a:solidFill>
          <a:ln cap="flat" cmpd="sng" w="9525">
            <a:solidFill>
              <a:srgbClr val="0E558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