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24" autoAdjust="0"/>
  </p:normalViewPr>
  <p:slideViewPr>
    <p:cSldViewPr>
      <p:cViewPr varScale="1">
        <p:scale>
          <a:sx n="101" d="100"/>
          <a:sy n="101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8.png@01D55C14.700191B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Проект отчета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/>
            </a:r>
            <a:br>
              <a:rPr lang="ru-RU" sz="2800" b="1" dirty="0">
                <a:latin typeface="Arial" pitchFamily="34" charset="0"/>
                <a:cs typeface="Arial" pitchFamily="34" charset="0"/>
              </a:rPr>
            </a:br>
            <a:r>
              <a:rPr lang="ru-RU" sz="2800" b="1" dirty="0">
                <a:latin typeface="Arial" pitchFamily="34" charset="0"/>
                <a:cs typeface="Arial" pitchFamily="34" charset="0"/>
              </a:rPr>
              <a:t>Контроль заказов поставщику услуг,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800" b="1" dirty="0" smtClean="0">
                <a:latin typeface="Arial" pitchFamily="34" charset="0"/>
                <a:cs typeface="Arial" pitchFamily="34" charset="0"/>
              </a:rPr>
            </a:b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МЦ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, ОС</a:t>
            </a:r>
          </a:p>
        </p:txBody>
      </p:sp>
    </p:spTree>
    <p:extLst>
      <p:ext uri="{BB962C8B-B14F-4D97-AF65-F5344CB8AC3E}">
        <p14:creationId xmlns:p14="http://schemas.microsoft.com/office/powerpoint/2010/main" val="149539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30604"/>
              </p:ext>
            </p:extLst>
          </p:nvPr>
        </p:nvGraphicFramePr>
        <p:xfrm>
          <a:off x="323528" y="2132856"/>
          <a:ext cx="8496944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096"/>
                <a:gridCol w="1277317"/>
                <a:gridCol w="2923155"/>
                <a:gridCol w="1584176"/>
                <a:gridCol w="864096"/>
                <a:gridCol w="936104"/>
              </a:tblGrid>
              <a:tr h="48297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3325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6. Заказ поставщику -&gt; Дата поступления: корректировка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По умолчанию = дате создания заказа поставщику, проставляется автоматически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Поле должно быть пустым (без красного подчеркивания). Заполняется автоматически =  Дата поступления: план. После нажатия "Провести и закрыть" поле остается активным и доступно для редактирования * заказ поставщику попадает в отчет при превышении этой даты на 10 (?) дней, т.е. формирование отчета происходит по этой дате. Поэтому необходимо ограничить доступ для редактирования.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Иллюстрация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6"/>
            <a:ext cx="6386236" cy="48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4005064"/>
            <a:ext cx="6062793" cy="201622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21593"/>
              </p:ext>
            </p:extLst>
          </p:nvPr>
        </p:nvGraphicFramePr>
        <p:xfrm>
          <a:off x="251520" y="1700808"/>
          <a:ext cx="8640960" cy="18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687"/>
                <a:gridCol w="2168657"/>
                <a:gridCol w="2016224"/>
                <a:gridCol w="1440160"/>
                <a:gridCol w="1080120"/>
                <a:gridCol w="1008112"/>
              </a:tblGrid>
              <a:tr h="5478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231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7. Заказ поставщику -&gt; Дата оплаты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Заполняется автоматически из Заявки на оплату из поля "Дата оплаты", которое содержит запланированную дату при присвоении заявке статуса "Согласован"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Поле должно автоматически заполняться из Заявки на оплату на основании поля "Дата выгрузки"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02045"/>
              </p:ext>
            </p:extLst>
          </p:nvPr>
        </p:nvGraphicFramePr>
        <p:xfrm>
          <a:off x="238214" y="2276872"/>
          <a:ext cx="8654267" cy="115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6381"/>
                <a:gridCol w="1871496"/>
                <a:gridCol w="2678367"/>
                <a:gridCol w="1042211"/>
                <a:gridCol w="862906"/>
                <a:gridCol w="862906"/>
              </a:tblGrid>
              <a:tr h="704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42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8. Красный цвет Заказа поставщику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Нет, добавить: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Попадание в отчет = Красный цвет Заказа поставщику.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49301"/>
              </p:ext>
            </p:extLst>
          </p:nvPr>
        </p:nvGraphicFramePr>
        <p:xfrm>
          <a:off x="251520" y="1772816"/>
          <a:ext cx="8712969" cy="1643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447"/>
                <a:gridCol w="1884190"/>
                <a:gridCol w="2696535"/>
                <a:gridCol w="1049281"/>
                <a:gridCol w="868758"/>
                <a:gridCol w="868758"/>
              </a:tblGrid>
              <a:tr h="371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080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9. Коралловый цвет Заказа поставщику (Статус "Закрыт")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Есть, изменить: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При частичном поступлении ТМЦ (после оформления приходного ордера не на всю сумму) цвет Заказа поставщику не меняется. А при превышении сроков (п.6) также становится Красным (п.8).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9500" y="3990347"/>
            <a:ext cx="4929188" cy="16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8036"/>
              </p:ext>
            </p:extLst>
          </p:nvPr>
        </p:nvGraphicFramePr>
        <p:xfrm>
          <a:off x="256704" y="1700808"/>
          <a:ext cx="8707783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647"/>
                <a:gridCol w="1883068"/>
                <a:gridCol w="2694930"/>
                <a:gridCol w="1048656"/>
                <a:gridCol w="868241"/>
                <a:gridCol w="868241"/>
              </a:tblGrid>
              <a:tr h="4140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3013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10. Статус "Закрыт"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Нет, добавить: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а) Присваивается автоматически при завершении следующей цепочки в Структуре подчиненности: Заказ поставщику -&gt; Заявка на оплату (выгруженная) -&gt; Приходный ордер -&gt; Поступление товаров и услуг (полностью). б) Можно поставить принудительно  в ручную, для этого надо добавить статус "закрыт"  в выпадающем меню.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4077072"/>
            <a:ext cx="4106863" cy="2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82014"/>
              </p:ext>
            </p:extLst>
          </p:nvPr>
        </p:nvGraphicFramePr>
        <p:xfrm>
          <a:off x="279884" y="1772816"/>
          <a:ext cx="8612596" cy="115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948"/>
                <a:gridCol w="1862485"/>
                <a:gridCol w="2665471"/>
                <a:gridCol w="1037192"/>
                <a:gridCol w="858750"/>
                <a:gridCol w="858750"/>
              </a:tblGrid>
              <a:tr h="7047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42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11. Индикатор "Нет заявки на оплату"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 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добавить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55133"/>
              </p:ext>
            </p:extLst>
          </p:nvPr>
        </p:nvGraphicFramePr>
        <p:xfrm>
          <a:off x="219360" y="1844824"/>
          <a:ext cx="8673119" cy="235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294"/>
                <a:gridCol w="1875572"/>
                <a:gridCol w="2684202"/>
                <a:gridCol w="1044481"/>
                <a:gridCol w="864785"/>
                <a:gridCol w="864785"/>
              </a:tblGrid>
              <a:tr h="327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042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12. Сумма Заказа (является показателем для вычисления по полю СУММА АВАНСА (п.3))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Если счет в у.е., то в отчет попадает сумма без ковертации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Два варианта: 1) Либо оставляем как есть, не ориентируемся на итоговую сумму и добавляем поле "Валюта". Тогда делаем СУММА АВАНСА = Сумма заказа (без учета суммы поступления, см.п.3). 2) Необходимо изменить так, чтобы в отчет попадала сумма в пересчете в рубли, как по П/П. Для этого к Заказу поставщику над подцепить пересчет валют, привязанный к дате выгрузки Заявки на оплату.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62937"/>
              </p:ext>
            </p:extLst>
          </p:nvPr>
        </p:nvGraphicFramePr>
        <p:xfrm>
          <a:off x="251520" y="1916832"/>
          <a:ext cx="8640960" cy="1734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328"/>
                <a:gridCol w="1868619"/>
                <a:gridCol w="2674249"/>
                <a:gridCol w="1040608"/>
                <a:gridCol w="861578"/>
                <a:gridCol w="861578"/>
              </a:tblGrid>
              <a:tr h="3179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1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13. Операция в документе Поступление товаров и услуг.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Поле «Заказ поставщику» должно быть активно во всех видах Операций в Поступлениях товаров и услуг: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4005064"/>
            <a:ext cx="4046538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37455"/>
              </p:ext>
            </p:extLst>
          </p:nvPr>
        </p:nvGraphicFramePr>
        <p:xfrm>
          <a:off x="251520" y="1844824"/>
          <a:ext cx="8640961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328"/>
                <a:gridCol w="1868618"/>
                <a:gridCol w="2674250"/>
                <a:gridCol w="1040609"/>
                <a:gridCol w="861578"/>
                <a:gridCol w="861578"/>
              </a:tblGrid>
              <a:tr h="5532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68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14. Заказы поставщику на услуги.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Заводятся на все виды услуг, кроме транспортных. Поступление заводится на остновании заказа поставщику.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81739"/>
              </p:ext>
            </p:extLst>
          </p:nvPr>
        </p:nvGraphicFramePr>
        <p:xfrm>
          <a:off x="251520" y="2060848"/>
          <a:ext cx="8424936" cy="1252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83"/>
                <a:gridCol w="1310068"/>
                <a:gridCol w="1874888"/>
                <a:gridCol w="2072249"/>
                <a:gridCol w="1080120"/>
                <a:gridCol w="1152128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670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1. Название отчета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Контроль заказов поставщику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Контроль заказов поставщику услуг, МЦ, ОС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7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74437"/>
              </p:ext>
            </p:extLst>
          </p:nvPr>
        </p:nvGraphicFramePr>
        <p:xfrm>
          <a:off x="251520" y="1844824"/>
          <a:ext cx="8640959" cy="13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91"/>
                <a:gridCol w="1749754"/>
                <a:gridCol w="2674249"/>
                <a:gridCol w="1040607"/>
                <a:gridCol w="861579"/>
                <a:gridCol w="861579"/>
              </a:tblGrid>
              <a:tr h="5009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51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15. Автоматическая замена Ответственного сотрудника при увольнении/замене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Необходимо создать связку поля Ответственный сотрудник (сейчас Закупщик) со списком Сотрудников.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836" marR="4836" marT="48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6624"/>
              </p:ext>
            </p:extLst>
          </p:nvPr>
        </p:nvGraphicFramePr>
        <p:xfrm>
          <a:off x="274604" y="1988840"/>
          <a:ext cx="8545868" cy="1376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9044"/>
                <a:gridCol w="2016224"/>
                <a:gridCol w="1872208"/>
                <a:gridCol w="1728192"/>
                <a:gridCol w="936104"/>
                <a:gridCol w="864096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0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 Формирование 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На основании индивидуального для каждого пользователя отбора показателей. Формируются пользовательские отчеты.  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На основании заказов поставщику по контрагентам из папки "Поставщики услуг, МЦ, ОС"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5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0" y="4653136"/>
            <a:ext cx="2994025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42427"/>
              </p:ext>
            </p:extLst>
          </p:nvPr>
        </p:nvGraphicFramePr>
        <p:xfrm>
          <a:off x="179512" y="620688"/>
          <a:ext cx="8784976" cy="589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565"/>
                <a:gridCol w="1899762"/>
                <a:gridCol w="2718820"/>
                <a:gridCol w="1057953"/>
                <a:gridCol w="875938"/>
                <a:gridCol w="875938"/>
              </a:tblGrid>
              <a:tr h="5291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1911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3. Поля отчета: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Выбираются каждым пользователем индивидуально в </a:t>
                      </a:r>
                      <a:r>
                        <a:rPr lang="ru-RU" sz="11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соответсвии</a:t>
                      </a: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с личными предпочтениями, например: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Исключить этап отбора показателей и полей при формировании отчета, т.е. должен быть Стандартный набор полей в следующем порядке: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977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без изменений: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КОНТРАГЕНТ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КОНТРАГЕНТ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977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без изменений: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РУКОВОДИТЕЛЬ НАПРАВЛЕНИЯ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РУКОВОДИТЕЛЬ НАПРАВЛЕНИЯ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977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изменить: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ЗАКУПЩИК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 СОТРУДНИК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977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без изменений: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ИНИЦИАТОР ЗАКУПКИ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ИНИЦИАТОР ЗАКУПКИ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55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добавить: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отсутствует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СУММА АВАНСА (= Сумма Заказа минус Сумма поступления)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9888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изменить: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ДАТА ОПЛАТЫ (последней) = запланированная дата оплаты в заявке на оплату (статус "Согласован"), не совпадает с фактической датой оплаты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ДАТА ОПЛАТЫ (= Дата выгрузки) *приотсутствии даты выгрузки, заказ поставщику в отчет не попадает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1911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изменить: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НОМЕР ЗАЯВКИ НА ОПЛАТУ (можно «провалиться» и посмотреть скан согласованного счета на оплату)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НОМЕР ЗАЯВКИ НА ОПЛАТУ (можно «провалиться» и посмотреть скан согласованного счета на оплату) + открыть Структуру подчиненности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1911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изменить: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РАЗНОСТЬ МЕЖДУ ТЕКУЩЕЙ ДАТОЙ и ДАТОЙ ПОСТУПЛЕНИЯ: КОРРЕКТИРОВКА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РАЗНОСТЬ МЕЖДУ ТЕКУЩЕЙ ДАТОЙ и ДАТОЙ ПОСТУПЛЕНИЯ: КОРРЕКТИРОВКА  * заказ поставщику попадает в отчет при превышении этого показателя на 10 (?) дней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977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без изменений: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ОРГАНИЗАЦИЯ ПОЛУЧАТЕЛЬ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ОРГАНИЗАЦИЯ ПОЛУЧАТЕЛЬ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955">
                <a:tc>
                  <a:txBody>
                    <a:bodyPr/>
                    <a:lstStyle/>
                    <a:p>
                      <a:pPr algn="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изменить: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КОММЕНТАРИЙ ЗАКУПЩИКА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КОММЕНТАРИЙ ОТВЕТСТВЕННОГО СОТРУДНИКА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422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Иллюстрация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916832"/>
            <a:ext cx="3322637" cy="4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Иллюстрация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16943"/>
              </p:ext>
            </p:extLst>
          </p:nvPr>
        </p:nvGraphicFramePr>
        <p:xfrm>
          <a:off x="323528" y="2204864"/>
          <a:ext cx="8568951" cy="616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526"/>
                <a:gridCol w="952420"/>
                <a:gridCol w="901398"/>
                <a:gridCol w="710063"/>
                <a:gridCol w="544241"/>
                <a:gridCol w="493218"/>
                <a:gridCol w="935413"/>
                <a:gridCol w="1303909"/>
                <a:gridCol w="880139"/>
                <a:gridCol w="1411624"/>
              </a:tblGrid>
              <a:tr h="1470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КОНТРАГЕНТ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РУКОВОДИТЕЛЬ НАПРАВЛЕНИЯ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 СОТРУДНИК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ИНИЦИАТОР ЗАКУПКИ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СУММА АВАНСА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ДАТА ОПЛАТЫ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НОМЕР ЗАЯВКИ НА ОПЛАТУ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РАЗНОСТЬ МЕЖДУ ТЕКУЩЕЙ ДАТОЙ и </a:t>
                      </a:r>
                      <a:b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ДАТОЙ ПОСТУПЛЕНИЯ: КОРРЕКТИРОВКА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ОРГАНИЗАЦИЯ ПОЛУЧАТЕЛЬ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КОММЕНТАРИЙ ОТВЕТСТВЕННОГО СОТРУДНИКА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549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77" marR="3677" marT="36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3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97963"/>
              </p:ext>
            </p:extLst>
          </p:nvPr>
        </p:nvGraphicFramePr>
        <p:xfrm>
          <a:off x="251520" y="1537712"/>
          <a:ext cx="8712967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446"/>
                <a:gridCol w="1884190"/>
                <a:gridCol w="2696535"/>
                <a:gridCol w="1049280"/>
                <a:gridCol w="868758"/>
                <a:gridCol w="868758"/>
              </a:tblGrid>
              <a:tr h="3179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218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 Статус «Проблемная задолженность»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Статус можно (не обязательное условие) выбрать, установив галочку при отборе полей для отчета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При установке галочки «Проблемная задолженность» (в закладке «Дополнительно» в Заказе поставщику) должен формироваться отдельный раздел ПРОБЛЕМНЫЕ АВАНСЫ в верхней части Отчета.</a:t>
                      </a:r>
                      <a:b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Остальные – остаются в нижней части, в разделе ТЕКУЩИЕ ВОПРОСЫ.</a:t>
                      </a:r>
                      <a:b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583" y="3789040"/>
            <a:ext cx="3984625" cy="30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  <a:endParaRPr lang="en-US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Иллюстрация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1206"/>
            <a:ext cx="6768752" cy="50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9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</a:t>
            </a:r>
          </a:p>
        </p:txBody>
      </p:sp>
      <p:pic>
        <p:nvPicPr>
          <p:cNvPr id="8" name="Рисунок 7" descr="cid:image008.png@01D55C14.700191B0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669155" cy="899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5496"/>
              </p:ext>
            </p:extLst>
          </p:nvPr>
        </p:nvGraphicFramePr>
        <p:xfrm>
          <a:off x="179512" y="1796028"/>
          <a:ext cx="8640960" cy="1732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279"/>
                <a:gridCol w="1320986"/>
                <a:gridCol w="3496375"/>
                <a:gridCol w="1152128"/>
                <a:gridCol w="864096"/>
                <a:gridCol w="864096"/>
              </a:tblGrid>
              <a:tr h="4988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№ этапа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Сейчас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Изменение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Ответственный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план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Срок выполнения, факт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93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5. Заказ поставщику -&gt; Дата поступления: план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По умолчанию = дате создания заказа поставщику, проставляется автоматически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Поле должно быть пустым (с красным подчеркиванием) и должно заполняться на основании даты на счете, указанной менеджером по закупкам при оформлении его в оплату. (Без этой даты счет не должен подписываться в оплату) "Провести и закрыть" делает это поле неактивным.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</TotalTime>
  <Words>1079</Words>
  <Application>Microsoft Office PowerPoint</Application>
  <PresentationFormat>Экран (4:3)</PresentationFormat>
  <Paragraphs>269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Проект отчета Контроль заказов поставщику услуг,  МЦ, ОС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отчета Контроль заказов поставщику</dc:title>
  <dc:creator>Виктор</dc:creator>
  <cp:lastModifiedBy>Виктор</cp:lastModifiedBy>
  <cp:revision>6</cp:revision>
  <dcterms:created xsi:type="dcterms:W3CDTF">2020-02-23T14:09:20Z</dcterms:created>
  <dcterms:modified xsi:type="dcterms:W3CDTF">2020-02-23T14:55:46Z</dcterms:modified>
</cp:coreProperties>
</file>