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D1E08"/>
    <a:srgbClr val="12270B"/>
    <a:srgbClr val="1E08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86A2-7C90-6E81-FD6E-3376A5321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B442-9929-5670-6F43-F894452A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4BE6-4E60-D271-33FA-D918C5A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396A-9483-86BF-50B1-EEACEF02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4B63-0992-32E4-DA09-C62DA28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7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679-5530-90E6-F9FE-27DBC0EF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6BB38-FEEC-9D34-1356-A77613E0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D13E-D923-19DE-742E-C8D7F0D7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9556-6CED-78E8-3200-2B324E6B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57D-24A5-BF53-A44B-1E1C6CC4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4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28A03-EF92-C46D-2F57-F0CA86D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2DD2-2557-46F7-5A96-A6A42307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BDD1-6D04-EF65-FE5B-4B7CC8F9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30C5-3302-83FF-FC19-8292CC6D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D8BB-25BE-42E7-46A8-EC64C177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6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182D-EC1F-5B1F-8D7B-FFE3742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0225-1051-0EDA-D134-3B7CD02D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84BF-A7B0-251B-AF10-A314A5C2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791E-A944-8F32-185A-6EEA3B7C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4820-B229-DA88-CE86-888D35A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7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2172-C031-759D-57AF-0D3B59D9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3B11-8007-3379-204C-934E2936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99B2-3BE0-5666-9485-138D9258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5C9E-8709-3421-8B65-A70C2C03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13B1-1A1A-D5D1-7987-59D40FB6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6CE9-583D-CD19-7867-F1087E4C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F88F-E4D5-7D40-17B8-6BD5480D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47BA-7535-74D7-1818-C7AA077A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A603-FDC2-1418-D228-E512477F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1559-AA4D-A1D5-94B7-3B6220B9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0D78-9DE6-A1C3-3C22-E3821A0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1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9AA-3580-AFA3-C527-ADB3339C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A02CA-247E-911C-43ED-F66949EE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BCA9-EC72-552F-1EC0-20063385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0EC04-C2B3-6336-8AE7-DB425710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3E542-2935-A8E0-A4AD-1CD8A3B9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876E1-EB08-2136-CCC4-5C75204B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C9CA-84A4-0C8F-3547-EE87EB79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3A081-0B17-8EAB-B8EB-A9A4541E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64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647A-7D11-2881-370D-7B839B3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CA099-C6E1-F11F-2C10-9621BC89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AF4CD-99E2-A8CC-11B8-E9AD5A3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8FF6-BC3E-4625-B9D1-4F7B8F12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11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F0CB2-57AE-9530-E452-2912B68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A7518-B1C4-C6B3-397C-1BFC73D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BBBB-7F3C-B8DD-99BA-F2BAF15B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4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FE61-197A-EA40-4432-F940AEEF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AFDC-6BA4-2D24-6AB2-5FB9D843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CB797-7560-0383-CD53-D13FF2CD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B3BC-8EDC-54C2-8CD0-3B049E8D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9DD-8556-BCB5-111D-92BB61DC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2BB4-0B87-EF3F-2C28-62A66AA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93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2E3-9268-6733-0999-88D0C66D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51AE0-CE16-3118-7BB0-AC06B084A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8BCC-4375-4295-6E76-C7318D370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0500-E079-5ABE-E836-CC0332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95E4-BC8C-723C-A448-105EAE0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059F-1379-C84F-72B4-9B2A7D5F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0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5EA34-4D48-2C20-ADF7-FFDC76A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3FB6-FA47-FF28-A146-E27716F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2E24-1241-4EB7-558F-27B48E43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8FAD0-644D-4AEB-8645-E9347101C92D}" type="datetimeFigureOut">
              <a:rPr lang="en-DE" smtClean="0"/>
              <a:t>11/11/2024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09A7-1311-9B34-6045-F6BA6C534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3DB0-D7B0-37B3-E28E-0CFA15AA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06888-0661-41E2-9AB5-2982F0F49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9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81043-6833-4CFB-8DAA-4F25730615B5}"/>
              </a:ext>
            </a:extLst>
          </p:cNvPr>
          <p:cNvSpPr/>
          <p:nvPr/>
        </p:nvSpPr>
        <p:spPr>
          <a:xfrm>
            <a:off x="1994867" y="285938"/>
            <a:ext cx="9374141" cy="63195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rgbClr val="0D1E08"/>
              </a:gs>
              <a:gs pos="100000">
                <a:schemeClr val="tx1"/>
              </a:gs>
            </a:gsLst>
            <a:lin ang="27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DE" sz="16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B1B29-A20B-3F6A-81F5-CF391ACF0D75}"/>
              </a:ext>
            </a:extLst>
          </p:cNvPr>
          <p:cNvSpPr txBox="1"/>
          <p:nvPr/>
        </p:nvSpPr>
        <p:spPr>
          <a:xfrm>
            <a:off x="2522502" y="45228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Equities</a:t>
            </a:r>
            <a:endParaRPr lang="en-DE" sz="16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6B53B-4C02-3741-4CB3-916AE1F6ACDD}"/>
              </a:ext>
            </a:extLst>
          </p:cNvPr>
          <p:cNvSpPr txBox="1"/>
          <p:nvPr/>
        </p:nvSpPr>
        <p:spPr>
          <a:xfrm>
            <a:off x="3694618" y="452284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Markets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27ED8-D0B5-3927-0C81-86B42C9F2166}"/>
              </a:ext>
            </a:extLst>
          </p:cNvPr>
          <p:cNvSpPr txBox="1"/>
          <p:nvPr/>
        </p:nvSpPr>
        <p:spPr>
          <a:xfrm>
            <a:off x="4818073" y="45228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</a:t>
            </a:r>
            <a:endParaRPr lang="en-DE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B9F7A-B73E-BB24-BE42-1C76F51B0699}"/>
              </a:ext>
            </a:extLst>
          </p:cNvPr>
          <p:cNvSpPr txBox="1"/>
          <p:nvPr/>
        </p:nvSpPr>
        <p:spPr>
          <a:xfrm>
            <a:off x="6923138" y="43720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me</a:t>
            </a:r>
            <a:endParaRPr lang="en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7F9F7-4605-1DB5-0AA5-91F296FA0B7C}"/>
              </a:ext>
            </a:extLst>
          </p:cNvPr>
          <p:cNvSpPr txBox="1"/>
          <p:nvPr/>
        </p:nvSpPr>
        <p:spPr>
          <a:xfrm>
            <a:off x="9084728" y="452284"/>
            <a:ext cx="1295547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endParaRPr lang="en-DE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8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5B3C803A-BF40-BE5A-105C-469BB30E7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0AE79-30CC-705C-DA4D-702AC5F3862F}"/>
              </a:ext>
            </a:extLst>
          </p:cNvPr>
          <p:cNvSpPr txBox="1"/>
          <p:nvPr/>
        </p:nvSpPr>
        <p:spPr>
          <a:xfrm>
            <a:off x="2702891" y="64058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Equity Markets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D15F3-CBB4-0FDE-A744-CA3E66CD16F6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712DB-6C20-9B40-9EC5-0A3D511039DB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873149-576C-D449-2467-8D6119550B2F}"/>
              </a:ext>
            </a:extLst>
          </p:cNvPr>
          <p:cNvSpPr/>
          <p:nvPr/>
        </p:nvSpPr>
        <p:spPr>
          <a:xfrm>
            <a:off x="2226160" y="4139381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DCF8D0-7069-F487-52A3-FF9C36AF16D6}"/>
              </a:ext>
            </a:extLst>
          </p:cNvPr>
          <p:cNvSpPr/>
          <p:nvPr/>
        </p:nvSpPr>
        <p:spPr>
          <a:xfrm>
            <a:off x="2887076" y="5018147"/>
            <a:ext cx="349892" cy="31902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820A75-BA86-055C-968D-7F29FF22ACE4}"/>
              </a:ext>
            </a:extLst>
          </p:cNvPr>
          <p:cNvSpPr/>
          <p:nvPr/>
        </p:nvSpPr>
        <p:spPr>
          <a:xfrm>
            <a:off x="3758725" y="4011990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4C9B74-4A9D-6592-2236-F6D4ED01E9B2}"/>
              </a:ext>
            </a:extLst>
          </p:cNvPr>
          <p:cNvSpPr/>
          <p:nvPr/>
        </p:nvSpPr>
        <p:spPr>
          <a:xfrm>
            <a:off x="4048260" y="4678600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D90ED1-EC05-200F-9B78-6509CF48D81E}"/>
              </a:ext>
            </a:extLst>
          </p:cNvPr>
          <p:cNvSpPr/>
          <p:nvPr/>
        </p:nvSpPr>
        <p:spPr>
          <a:xfrm>
            <a:off x="4345226" y="4351308"/>
            <a:ext cx="207662" cy="221059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5802A3-A9F1-B86D-FA8F-49F3E2096A3C}"/>
              </a:ext>
            </a:extLst>
          </p:cNvPr>
          <p:cNvSpPr/>
          <p:nvPr/>
        </p:nvSpPr>
        <p:spPr>
          <a:xfrm>
            <a:off x="5017381" y="3951292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E470A-859C-0369-62B6-9F78A2FC3B64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67BBB2-1B04-174F-5B5E-31753DD6F8BF}"/>
              </a:ext>
            </a:extLst>
          </p:cNvPr>
          <p:cNvSpPr/>
          <p:nvPr/>
        </p:nvSpPr>
        <p:spPr>
          <a:xfrm>
            <a:off x="5654724" y="5205436"/>
            <a:ext cx="298356" cy="280994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5492D0-FD3C-C88C-5AE4-1126EE77D736}"/>
              </a:ext>
            </a:extLst>
          </p:cNvPr>
          <p:cNvSpPr/>
          <p:nvPr/>
        </p:nvSpPr>
        <p:spPr>
          <a:xfrm>
            <a:off x="5017381" y="4331954"/>
            <a:ext cx="349892" cy="346646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8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FA0B-8A76-49B5-1203-AFEDC180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6D091FEA-AD8A-8F91-E50A-3055C879B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97C4F-BCD6-CC7E-E3CC-26A446698A61}"/>
              </a:ext>
            </a:extLst>
          </p:cNvPr>
          <p:cNvSpPr txBox="1"/>
          <p:nvPr/>
        </p:nvSpPr>
        <p:spPr>
          <a:xfrm>
            <a:off x="2702891" y="64058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Equitry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A2570-BE6D-3866-B163-5C808A1A0135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60A5D-8ECF-6164-5149-0223D6667743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AD277-88B3-A40A-65D5-6A705068B3A8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E7FB6B-39B4-70E3-0238-1E2E5F374A37}"/>
              </a:ext>
            </a:extLst>
          </p:cNvPr>
          <p:cNvSpPr/>
          <p:nvPr/>
        </p:nvSpPr>
        <p:spPr>
          <a:xfrm>
            <a:off x="7246374" y="4671501"/>
            <a:ext cx="4945626" cy="21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Philosophy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- Have the big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equities</a:t>
            </a:r>
            <a:r>
              <a:rPr lang="fr-FR" dirty="0"/>
              <a:t> </a:t>
            </a:r>
            <a:r>
              <a:rPr lang="fr-FR" dirty="0" err="1"/>
              <a:t>worldwide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qnd</a:t>
            </a:r>
            <a:r>
              <a:rPr lang="fr-FR" dirty="0"/>
              <a:t> </a:t>
            </a:r>
            <a:r>
              <a:rPr lang="fr-FR" dirty="0" err="1"/>
              <a:t>rigor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interesting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Dont display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, but </a:t>
            </a:r>
            <a:r>
              <a:rPr lang="fr-FR" dirty="0" err="1"/>
              <a:t>dynamic</a:t>
            </a:r>
            <a:r>
              <a:rPr lang="fr-FR" dirty="0"/>
              <a:t>, ALWAYS, for all the WS</a:t>
            </a:r>
          </a:p>
        </p:txBody>
      </p:sp>
    </p:spTree>
    <p:extLst>
      <p:ext uri="{BB962C8B-B14F-4D97-AF65-F5344CB8AC3E}">
        <p14:creationId xmlns:p14="http://schemas.microsoft.com/office/powerpoint/2010/main" val="3430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CADFA-D69B-38A2-900D-0C4A8133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D6B19-242D-E12D-698F-EF1E34777A5D}"/>
              </a:ext>
            </a:extLst>
          </p:cNvPr>
          <p:cNvSpPr txBox="1"/>
          <p:nvPr/>
        </p:nvSpPr>
        <p:spPr>
          <a:xfrm>
            <a:off x="981464" y="109143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18:37:34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Sun 11 Nov</a:t>
            </a:r>
            <a:endParaRPr lang="en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3E2C6-FD89-72FE-255B-3557A474E171}"/>
              </a:ext>
            </a:extLst>
          </p:cNvPr>
          <p:cNvSpPr txBox="1"/>
          <p:nvPr/>
        </p:nvSpPr>
        <p:spPr>
          <a:xfrm>
            <a:off x="981464" y="150472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New York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(Nasdaq and NYSE)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6859C-612A-0AE6-8EC4-2302DD772B09}"/>
              </a:ext>
            </a:extLst>
          </p:cNvPr>
          <p:cNvSpPr txBox="1"/>
          <p:nvPr/>
        </p:nvSpPr>
        <p:spPr>
          <a:xfrm>
            <a:off x="981464" y="2037668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03:34:45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until market closes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A0CE7-85F7-2F23-213F-E5D3A1E01A4F}"/>
              </a:ext>
            </a:extLst>
          </p:cNvPr>
          <p:cNvSpPr txBox="1"/>
          <p:nvPr/>
        </p:nvSpPr>
        <p:spPr>
          <a:xfrm>
            <a:off x="7563691" y="15103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Shanghai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(SSE) 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6A7D4-080A-6BB8-D61C-4E22F3A4C0BE}"/>
              </a:ext>
            </a:extLst>
          </p:cNvPr>
          <p:cNvSpPr txBox="1"/>
          <p:nvPr/>
        </p:nvSpPr>
        <p:spPr>
          <a:xfrm>
            <a:off x="7563691" y="2013836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12:34:45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until market opens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026769-60CA-3A10-4C47-D1EDECE3F8FD}"/>
              </a:ext>
            </a:extLst>
          </p:cNvPr>
          <p:cNvCxnSpPr>
            <a:cxnSpLocks/>
          </p:cNvCxnSpPr>
          <p:nvPr/>
        </p:nvCxnSpPr>
        <p:spPr>
          <a:xfrm>
            <a:off x="3418115" y="1930171"/>
            <a:ext cx="111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ED4679-51F9-F0B5-F929-BAFFA3758EFA}"/>
              </a:ext>
            </a:extLst>
          </p:cNvPr>
          <p:cNvCxnSpPr>
            <a:cxnSpLocks/>
          </p:cNvCxnSpPr>
          <p:nvPr/>
        </p:nvCxnSpPr>
        <p:spPr>
          <a:xfrm>
            <a:off x="5443630" y="1930171"/>
            <a:ext cx="75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A806DA-D180-4245-E762-7239A6854E88}"/>
              </a:ext>
            </a:extLst>
          </p:cNvPr>
          <p:cNvCxnSpPr/>
          <p:nvPr/>
        </p:nvCxnSpPr>
        <p:spPr>
          <a:xfrm>
            <a:off x="10027826" y="1966390"/>
            <a:ext cx="61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F420FAC-3BE7-F788-C75B-B1917057F9C0}"/>
              </a:ext>
            </a:extLst>
          </p:cNvPr>
          <p:cNvSpPr/>
          <p:nvPr/>
        </p:nvSpPr>
        <p:spPr>
          <a:xfrm>
            <a:off x="7713681" y="1623814"/>
            <a:ext cx="212656" cy="2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AE77B4-8B17-7B9E-6D86-E86AE5848F29}"/>
              </a:ext>
            </a:extLst>
          </p:cNvPr>
          <p:cNvSpPr/>
          <p:nvPr/>
        </p:nvSpPr>
        <p:spPr>
          <a:xfrm>
            <a:off x="1099455" y="1655525"/>
            <a:ext cx="212656" cy="2234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43701-9D4E-0971-FA4A-8312DE9875C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1006064" y="1879010"/>
            <a:ext cx="199719" cy="17290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A98910-E237-3055-691C-3C29CB78F65A}"/>
              </a:ext>
            </a:extLst>
          </p:cNvPr>
          <p:cNvSpPr txBox="1"/>
          <p:nvPr/>
        </p:nvSpPr>
        <p:spPr>
          <a:xfrm>
            <a:off x="408934" y="37030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 OPEN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59F811-1FA6-C8E1-4E0A-266E86DECA88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7713681" y="1847299"/>
            <a:ext cx="106328" cy="172719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C08239-F8F0-DBB7-DE48-7083CF0C5E0E}"/>
              </a:ext>
            </a:extLst>
          </p:cNvPr>
          <p:cNvSpPr txBox="1"/>
          <p:nvPr/>
        </p:nvSpPr>
        <p:spPr>
          <a:xfrm>
            <a:off x="7078485" y="366832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 CLOSED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A8AF12-9E03-292A-3572-9A5082546DCC}"/>
              </a:ext>
            </a:extLst>
          </p:cNvPr>
          <p:cNvCxnSpPr>
            <a:cxnSpLocks/>
          </p:cNvCxnSpPr>
          <p:nvPr/>
        </p:nvCxnSpPr>
        <p:spPr>
          <a:xfrm flipH="1">
            <a:off x="3870310" y="1817171"/>
            <a:ext cx="91196" cy="285642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9B86AF-23CC-C752-2E4B-3C0C93914F25}"/>
              </a:ext>
            </a:extLst>
          </p:cNvPr>
          <p:cNvSpPr txBox="1"/>
          <p:nvPr/>
        </p:nvSpPr>
        <p:spPr>
          <a:xfrm>
            <a:off x="3269395" y="4735973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Nasdaq Stock Market</a:t>
            </a:r>
          </a:p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M-F, 08:00 - 16:30 (GMT)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1EDEE-CA50-DA77-3411-9800B35B21B5}"/>
              </a:ext>
            </a:extLst>
          </p:cNvPr>
          <p:cNvSpPr txBox="1"/>
          <p:nvPr/>
        </p:nvSpPr>
        <p:spPr>
          <a:xfrm>
            <a:off x="801927" y="11225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US, UK, France, Shanghai, Tokyo, Australia</a:t>
            </a:r>
            <a:endParaRPr lang="en-D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187BE1-2493-5661-EAB7-E590C144C6AC}"/>
              </a:ext>
            </a:extLst>
          </p:cNvPr>
          <p:cNvSpPr txBox="1"/>
          <p:nvPr/>
        </p:nvSpPr>
        <p:spPr>
          <a:xfrm>
            <a:off x="7563691" y="99793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04:37:34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Mon 12 Nov</a:t>
            </a:r>
            <a:endParaRPr lang="en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0219-5A7F-58BF-C420-742E8918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, White Outline">
            <a:extLst>
              <a:ext uri="{FF2B5EF4-FFF2-40B4-BE49-F238E27FC236}">
                <a16:creationId xmlns:a16="http://schemas.microsoft.com/office/drawing/2014/main" id="{141B603F-D90E-04D7-70E8-C63842128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9"/>
          <a:stretch/>
        </p:blipFill>
        <p:spPr bwMode="auto">
          <a:xfrm>
            <a:off x="1424924" y="1742176"/>
            <a:ext cx="5140569" cy="45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EE58A-C8E9-8E40-090E-897E52B2012A}"/>
              </a:ext>
            </a:extLst>
          </p:cNvPr>
          <p:cNvSpPr txBox="1"/>
          <p:nvPr/>
        </p:nvSpPr>
        <p:spPr>
          <a:xfrm>
            <a:off x="2702891" y="64058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Equity Markets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2405-EEAA-EE44-C088-9F4802770A35}"/>
              </a:ext>
            </a:extLst>
          </p:cNvPr>
          <p:cNvSpPr txBox="1"/>
          <p:nvPr/>
        </p:nvSpPr>
        <p:spPr>
          <a:xfrm>
            <a:off x="2226160" y="11913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FE0F-27BC-8FA0-4026-D962BF2F3D76}"/>
              </a:ext>
            </a:extLst>
          </p:cNvPr>
          <p:cNvSpPr txBox="1"/>
          <p:nvPr/>
        </p:nvSpPr>
        <p:spPr>
          <a:xfrm>
            <a:off x="1596498" y="172589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5CBB7-F15E-4E45-9589-9D1CBEC07C2F}"/>
              </a:ext>
            </a:extLst>
          </p:cNvPr>
          <p:cNvSpPr txBox="1"/>
          <p:nvPr/>
        </p:nvSpPr>
        <p:spPr>
          <a:xfrm>
            <a:off x="7451608" y="1725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Indices</a:t>
            </a:r>
            <a:endParaRPr lang="en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42C5A-06E3-1CDD-1A2C-533D6885E9CF}"/>
              </a:ext>
            </a:extLst>
          </p:cNvPr>
          <p:cNvSpPr/>
          <p:nvPr/>
        </p:nvSpPr>
        <p:spPr>
          <a:xfrm>
            <a:off x="6565493" y="2827483"/>
            <a:ext cx="3607207" cy="792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</a:p>
          <a:p>
            <a:pPr>
              <a:defRPr/>
            </a:pPr>
            <a:r>
              <a:rPr lang="en-US" sz="11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S&amp;P 500 Index;</a:t>
            </a:r>
            <a:r>
              <a:rPr lang="en-US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5,995.56; </a:t>
            </a:r>
            <a:r>
              <a:rPr lang="fr-FR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fr-FR" sz="1100" b="0" baseline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43.44; </a:t>
            </a:r>
            <a:r>
              <a:rPr lang="fr-FR" sz="11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+3.40%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dirty="0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 of 13:00</a:t>
            </a:r>
            <a:r>
              <a:rPr lang="fr-FR" sz="1100" b="0" baseline="0" dirty="0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GMT, Mon 11 </a:t>
            </a:r>
            <a:r>
              <a:rPr lang="fr-FR" sz="1100" b="0" baseline="0" dirty="0" err="1">
                <a:solidFill>
                  <a:sysClr val="windowText" lastClr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Nov</a:t>
            </a:r>
            <a:endParaRPr lang="en-DE" b="0" dirty="0">
              <a:solidFill>
                <a:sysClr val="windowText" lastClr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BC29-F990-7ACF-28A6-7E86931A4433}"/>
              </a:ext>
            </a:extLst>
          </p:cNvPr>
          <p:cNvSpPr/>
          <p:nvPr/>
        </p:nvSpPr>
        <p:spPr>
          <a:xfrm>
            <a:off x="3526971" y="1364343"/>
            <a:ext cx="18288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90088-A422-57DE-43F0-5A090F118A9B}"/>
              </a:ext>
            </a:extLst>
          </p:cNvPr>
          <p:cNvSpPr/>
          <p:nvPr/>
        </p:nvSpPr>
        <p:spPr>
          <a:xfrm>
            <a:off x="3526971" y="1683657"/>
            <a:ext cx="14760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FB6FF-C8FD-FC86-04A0-8F5E6977BFEE}"/>
              </a:ext>
            </a:extLst>
          </p:cNvPr>
          <p:cNvSpPr/>
          <p:nvPr/>
        </p:nvSpPr>
        <p:spPr>
          <a:xfrm>
            <a:off x="3526971" y="2002971"/>
            <a:ext cx="1044000" cy="232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76C11-4708-75AB-FC76-D7164A0CB42B}"/>
              </a:ext>
            </a:extLst>
          </p:cNvPr>
          <p:cNvSpPr/>
          <p:nvPr/>
        </p:nvSpPr>
        <p:spPr>
          <a:xfrm>
            <a:off x="3526971" y="2322285"/>
            <a:ext cx="11520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6662B-9EE0-12F0-DDEE-BDFDA5C539CF}"/>
              </a:ext>
            </a:extLst>
          </p:cNvPr>
          <p:cNvSpPr/>
          <p:nvPr/>
        </p:nvSpPr>
        <p:spPr>
          <a:xfrm>
            <a:off x="3526971" y="2641599"/>
            <a:ext cx="14400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281EA-452D-34AF-7664-6F580175B4A4}"/>
              </a:ext>
            </a:extLst>
          </p:cNvPr>
          <p:cNvSpPr/>
          <p:nvPr/>
        </p:nvSpPr>
        <p:spPr>
          <a:xfrm>
            <a:off x="3526971" y="2960914"/>
            <a:ext cx="1828800" cy="232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CD0BE-113E-7F3B-C31E-97B8991492B3}"/>
              </a:ext>
            </a:extLst>
          </p:cNvPr>
          <p:cNvSpPr txBox="1"/>
          <p:nvPr/>
        </p:nvSpPr>
        <p:spPr>
          <a:xfrm>
            <a:off x="2806971" y="875739"/>
            <a:ext cx="6096000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Top Gainers and Losers, 1D Performance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33479-8AAB-9055-8528-75F635AF3C86}"/>
              </a:ext>
            </a:extLst>
          </p:cNvPr>
          <p:cNvSpPr txBox="1"/>
          <p:nvPr/>
        </p:nvSpPr>
        <p:spPr>
          <a:xfrm>
            <a:off x="551543" y="1364341"/>
            <a:ext cx="2975428" cy="186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iShares MSCI South Africa ETF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Ibovespa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Dax 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Nikkei 225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CAC 40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S&amp;P 500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3DB97-D4CC-F701-7454-259B59EA2026}"/>
              </a:ext>
            </a:extLst>
          </p:cNvPr>
          <p:cNvSpPr txBox="1"/>
          <p:nvPr/>
        </p:nvSpPr>
        <p:spPr>
          <a:xfrm>
            <a:off x="5355770" y="2952200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F0D22-8839-223D-15F8-0D7A91943534}"/>
              </a:ext>
            </a:extLst>
          </p:cNvPr>
          <p:cNvSpPr txBox="1"/>
          <p:nvPr/>
        </p:nvSpPr>
        <p:spPr>
          <a:xfrm>
            <a:off x="5355771" y="1327825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+3.2%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B442-D36D-A9C1-98F1-FF9A743ED81B}"/>
              </a:ext>
            </a:extLst>
          </p:cNvPr>
          <p:cNvSpPr txBox="1"/>
          <p:nvPr/>
        </p:nvSpPr>
        <p:spPr>
          <a:xfrm>
            <a:off x="4966971" y="1661653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+2.2%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728DE-6EA5-C9D1-C443-32F194AEAAB8}"/>
              </a:ext>
            </a:extLst>
          </p:cNvPr>
          <p:cNvSpPr txBox="1"/>
          <p:nvPr/>
        </p:nvSpPr>
        <p:spPr>
          <a:xfrm>
            <a:off x="4594743" y="1959427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+1.0%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0ADB3-AF6A-5829-25F9-7BECB1E9234B}"/>
              </a:ext>
            </a:extLst>
          </p:cNvPr>
          <p:cNvSpPr txBox="1"/>
          <p:nvPr/>
        </p:nvSpPr>
        <p:spPr>
          <a:xfrm>
            <a:off x="4678971" y="2264228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.2%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AF869-AE72-2889-E384-E1F39D157C1C}"/>
              </a:ext>
            </a:extLst>
          </p:cNvPr>
          <p:cNvSpPr txBox="1"/>
          <p:nvPr/>
        </p:nvSpPr>
        <p:spPr>
          <a:xfrm>
            <a:off x="4966971" y="2591029"/>
            <a:ext cx="690969" cy="297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-2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.5%</a:t>
            </a:r>
            <a:endParaRPr lang="en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FF2F-6021-7E51-BCBE-7B469835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F65886-7979-134F-C971-B5154D4A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0042"/>
              </p:ext>
            </p:extLst>
          </p:nvPr>
        </p:nvGraphicFramePr>
        <p:xfrm>
          <a:off x="2017484" y="1853231"/>
          <a:ext cx="4078516" cy="2573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1940">
                  <a:extLst>
                    <a:ext uri="{9D8B030D-6E8A-4147-A177-3AD203B41FA5}">
                      <a16:colId xmlns:a16="http://schemas.microsoft.com/office/drawing/2014/main" val="948352675"/>
                    </a:ext>
                  </a:extLst>
                </a:gridCol>
                <a:gridCol w="2259947">
                  <a:extLst>
                    <a:ext uri="{9D8B030D-6E8A-4147-A177-3AD203B41FA5}">
                      <a16:colId xmlns:a16="http://schemas.microsoft.com/office/drawing/2014/main" val="1902804816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4233141344"/>
                    </a:ext>
                  </a:extLst>
                </a:gridCol>
              </a:tblGrid>
              <a:tr h="1012969"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Annualized volatility (%)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Sharpe Ratio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47312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88936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0975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08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FC61DF-E03F-3EF0-476E-35EFB6E1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06932"/>
              </p:ext>
            </p:extLst>
          </p:nvPr>
        </p:nvGraphicFramePr>
        <p:xfrm>
          <a:off x="6756399" y="2295917"/>
          <a:ext cx="4463145" cy="2573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153">
                  <a:extLst>
                    <a:ext uri="{9D8B030D-6E8A-4147-A177-3AD203B41FA5}">
                      <a16:colId xmlns:a16="http://schemas.microsoft.com/office/drawing/2014/main" val="948352675"/>
                    </a:ext>
                  </a:extLst>
                </a:gridCol>
                <a:gridCol w="960752">
                  <a:extLst>
                    <a:ext uri="{9D8B030D-6E8A-4147-A177-3AD203B41FA5}">
                      <a16:colId xmlns:a16="http://schemas.microsoft.com/office/drawing/2014/main" val="1902804816"/>
                    </a:ext>
                  </a:extLst>
                </a:gridCol>
                <a:gridCol w="960752">
                  <a:extLst>
                    <a:ext uri="{9D8B030D-6E8A-4147-A177-3AD203B41FA5}">
                      <a16:colId xmlns:a16="http://schemas.microsoft.com/office/drawing/2014/main" val="2659032207"/>
                    </a:ext>
                  </a:extLst>
                </a:gridCol>
                <a:gridCol w="705744">
                  <a:extLst>
                    <a:ext uri="{9D8B030D-6E8A-4147-A177-3AD203B41FA5}">
                      <a16:colId xmlns:a16="http://schemas.microsoft.com/office/drawing/2014/main" val="4233141344"/>
                    </a:ext>
                  </a:extLst>
                </a:gridCol>
                <a:gridCol w="1262744">
                  <a:extLst>
                    <a:ext uri="{9D8B030D-6E8A-4147-A177-3AD203B41FA5}">
                      <a16:colId xmlns:a16="http://schemas.microsoft.com/office/drawing/2014/main" val="2902997225"/>
                    </a:ext>
                  </a:extLst>
                </a:gridCol>
              </a:tblGrid>
              <a:tr h="1012969"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P/E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Div yield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P/B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dotted" kern="1200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P/E forward</a:t>
                      </a:r>
                      <a:endParaRPr lang="en-DE" sz="1800" b="1" u="dotted" kern="1200" baseline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47312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88936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0975"/>
                  </a:ext>
                </a:extLst>
              </a:tr>
              <a:tr h="520219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Bouzid</dc:creator>
  <cp:lastModifiedBy>Sami Low</cp:lastModifiedBy>
  <cp:revision>9</cp:revision>
  <dcterms:created xsi:type="dcterms:W3CDTF">2024-10-27T19:42:40Z</dcterms:created>
  <dcterms:modified xsi:type="dcterms:W3CDTF">2024-11-11T16:29:46Z</dcterms:modified>
</cp:coreProperties>
</file>