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61" r:id="rId5"/>
    <p:sldId id="262" r:id="rId6"/>
    <p:sldId id="263" r:id="rId7"/>
    <p:sldId id="285" r:id="rId8"/>
    <p:sldId id="286" r:id="rId9"/>
    <p:sldId id="266" r:id="rId10"/>
    <p:sldId id="267" r:id="rId11"/>
    <p:sldId id="284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B7"/>
    <a:srgbClr val="FFE0AC"/>
    <a:srgbClr val="F9F9F9"/>
    <a:srgbClr val="6886C5"/>
    <a:srgbClr val="CC00FF"/>
    <a:srgbClr val="FFFF99"/>
    <a:srgbClr val="1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>
        <p:scale>
          <a:sx n="60" d="100"/>
          <a:sy n="60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Motivation</a:t>
          </a:r>
          <a:endParaRPr lang="en-GB" sz="1800" b="1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Grundlagen</a:t>
          </a:r>
          <a:endParaRPr lang="en-GB" sz="1800" b="1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Provider &amp; Geodaten</a:t>
          </a:r>
          <a:endParaRPr lang="en-GB" sz="1800" b="1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Android API vs. Google API</a:t>
          </a:r>
          <a:endParaRPr lang="en-GB" sz="1800" b="1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Maps SDK</a:t>
          </a:r>
          <a:endParaRPr lang="en-GB" sz="1800" b="1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Übung</a:t>
          </a:r>
          <a:endParaRPr lang="en-GB" sz="1600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54A727-A83C-4DCD-B316-0EC1DACA4F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396D6FA-6927-4CC8-8185-8B4B0FB499E8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b="0" dirty="0">
              <a:solidFill>
                <a:schemeClr val="tx1"/>
              </a:solidFill>
            </a:rPr>
            <a:t>Motivation</a:t>
          </a:r>
          <a:endParaRPr lang="en-GB" sz="1600" b="0" dirty="0">
            <a:solidFill>
              <a:schemeClr val="tx1"/>
            </a:solidFill>
          </a:endParaRPr>
        </a:p>
      </dgm:t>
    </dgm:pt>
    <dgm:pt modelId="{D11A700C-2360-4A22-B5EB-18DEBF802321}" type="parTrans" cxnId="{0EFA4E5C-CA90-452D-B822-F71C4FE89D10}">
      <dgm:prSet/>
      <dgm:spPr/>
      <dgm:t>
        <a:bodyPr/>
        <a:lstStyle/>
        <a:p>
          <a:endParaRPr lang="en-GB"/>
        </a:p>
      </dgm:t>
    </dgm:pt>
    <dgm:pt modelId="{316E2E29-A49D-43FE-8CB0-A67A210B3406}" type="sibTrans" cxnId="{0EFA4E5C-CA90-452D-B822-F71C4FE89D10}">
      <dgm:prSet/>
      <dgm:spPr/>
      <dgm:t>
        <a:bodyPr/>
        <a:lstStyle/>
        <a:p>
          <a:endParaRPr lang="en-GB"/>
        </a:p>
      </dgm:t>
    </dgm:pt>
    <dgm:pt modelId="{26BA3BE8-4CFD-4CA9-8A0B-960E670B65A3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Grundlagen</a:t>
          </a:r>
          <a:endParaRPr lang="en-GB" sz="1600" dirty="0">
            <a:solidFill>
              <a:schemeClr val="tx1"/>
            </a:solidFill>
          </a:endParaRPr>
        </a:p>
      </dgm:t>
    </dgm:pt>
    <dgm:pt modelId="{031A14BD-A3F3-4D5D-AB2E-9A9FC5D00052}" type="parTrans" cxnId="{CF1093AA-9E6E-475B-A56D-48C263B44311}">
      <dgm:prSet/>
      <dgm:spPr/>
      <dgm:t>
        <a:bodyPr/>
        <a:lstStyle/>
        <a:p>
          <a:endParaRPr lang="en-GB"/>
        </a:p>
      </dgm:t>
    </dgm:pt>
    <dgm:pt modelId="{8501A7D4-507E-412C-98E3-C72FBE3B535E}" type="sibTrans" cxnId="{CF1093AA-9E6E-475B-A56D-48C263B44311}">
      <dgm:prSet/>
      <dgm:spPr/>
      <dgm:t>
        <a:bodyPr/>
        <a:lstStyle/>
        <a:p>
          <a:endParaRPr lang="en-GB"/>
        </a:p>
      </dgm:t>
    </dgm:pt>
    <dgm:pt modelId="{DAEBF9CB-EC7C-4933-9250-C2B155723297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Provider &amp; Geodaten</a:t>
          </a:r>
          <a:endParaRPr lang="en-GB" sz="1600" dirty="0">
            <a:solidFill>
              <a:schemeClr val="tx1"/>
            </a:solidFill>
          </a:endParaRPr>
        </a:p>
      </dgm:t>
    </dgm:pt>
    <dgm:pt modelId="{6C163563-6DBF-4F12-99C5-F245633289A4}" type="parTrans" cxnId="{28961BB9-93A8-4173-840A-0752E8342B69}">
      <dgm:prSet/>
      <dgm:spPr/>
      <dgm:t>
        <a:bodyPr/>
        <a:lstStyle/>
        <a:p>
          <a:endParaRPr lang="en-GB"/>
        </a:p>
      </dgm:t>
    </dgm:pt>
    <dgm:pt modelId="{65178C3E-1AB9-44DE-A044-2DE099FF541E}" type="sibTrans" cxnId="{28961BB9-93A8-4173-840A-0752E8342B69}">
      <dgm:prSet/>
      <dgm:spPr/>
      <dgm:t>
        <a:bodyPr/>
        <a:lstStyle/>
        <a:p>
          <a:endParaRPr lang="en-GB"/>
        </a:p>
      </dgm:t>
    </dgm:pt>
    <dgm:pt modelId="{6208FDFF-5F5B-421B-9930-F55F8E1CFA20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Android API vs. Google API</a:t>
          </a:r>
          <a:endParaRPr lang="en-GB" sz="1600" dirty="0">
            <a:solidFill>
              <a:schemeClr val="tx1"/>
            </a:solidFill>
          </a:endParaRPr>
        </a:p>
      </dgm:t>
    </dgm:pt>
    <dgm:pt modelId="{F2AA9172-F2A8-455D-8951-1D40EEC35E08}" type="parTrans" cxnId="{E02F8061-C48F-4284-B4F5-AD144901F9C7}">
      <dgm:prSet/>
      <dgm:spPr/>
      <dgm:t>
        <a:bodyPr/>
        <a:lstStyle/>
        <a:p>
          <a:endParaRPr lang="en-GB"/>
        </a:p>
      </dgm:t>
    </dgm:pt>
    <dgm:pt modelId="{A0D8349B-75A0-4DBC-AA15-03F8F0A68285}" type="sibTrans" cxnId="{E02F8061-C48F-4284-B4F5-AD144901F9C7}">
      <dgm:prSet/>
      <dgm:spPr/>
      <dgm:t>
        <a:bodyPr/>
        <a:lstStyle/>
        <a:p>
          <a:endParaRPr lang="en-GB"/>
        </a:p>
      </dgm:t>
    </dgm:pt>
    <dgm:pt modelId="{591160B3-0CC7-4065-B28B-BDCA097120BE}">
      <dgm:prSet phldrT="[Text]" custT="1"/>
      <dgm:spPr>
        <a:solidFill>
          <a:srgbClr val="FFE0AC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Maps SDK</a:t>
          </a:r>
          <a:endParaRPr lang="en-GB" sz="1600" dirty="0">
            <a:solidFill>
              <a:schemeClr val="tx1"/>
            </a:solidFill>
          </a:endParaRPr>
        </a:p>
      </dgm:t>
    </dgm:pt>
    <dgm:pt modelId="{FA57BF0C-9521-4F49-94E3-AC6F67534010}" type="parTrans" cxnId="{511DCE54-0CD1-46F2-A5BC-75C3A51C8A7B}">
      <dgm:prSet/>
      <dgm:spPr/>
      <dgm:t>
        <a:bodyPr/>
        <a:lstStyle/>
        <a:p>
          <a:endParaRPr lang="en-GB"/>
        </a:p>
      </dgm:t>
    </dgm:pt>
    <dgm:pt modelId="{E7C831B5-A889-49EF-99F0-9421C16125E3}" type="sibTrans" cxnId="{511DCE54-0CD1-46F2-A5BC-75C3A51C8A7B}">
      <dgm:prSet/>
      <dgm:spPr/>
      <dgm:t>
        <a:bodyPr/>
        <a:lstStyle/>
        <a:p>
          <a:endParaRPr lang="en-GB"/>
        </a:p>
      </dgm:t>
    </dgm:pt>
    <dgm:pt modelId="{268661AE-5228-4712-A35C-B596C8C525D9}">
      <dgm:prSet phldrT="[Text]" custT="1"/>
      <dgm:spPr>
        <a:solidFill>
          <a:srgbClr val="FFACB7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</a:rPr>
            <a:t>Übung</a:t>
          </a:r>
          <a:endParaRPr lang="en-GB" sz="1800" b="1" dirty="0">
            <a:solidFill>
              <a:schemeClr val="tx1"/>
            </a:solidFill>
          </a:endParaRPr>
        </a:p>
      </dgm:t>
    </dgm:pt>
    <dgm:pt modelId="{3B592B06-CC2F-48AB-8B5C-C56B7779F833}" type="parTrans" cxnId="{021EFDC7-1A5D-4856-B5B7-82BB85B99E41}">
      <dgm:prSet/>
      <dgm:spPr/>
      <dgm:t>
        <a:bodyPr/>
        <a:lstStyle/>
        <a:p>
          <a:endParaRPr lang="en-GB"/>
        </a:p>
      </dgm:t>
    </dgm:pt>
    <dgm:pt modelId="{9A56A5F5-DDAA-4186-9213-903858370B82}" type="sibTrans" cxnId="{021EFDC7-1A5D-4856-B5B7-82BB85B99E41}">
      <dgm:prSet/>
      <dgm:spPr/>
      <dgm:t>
        <a:bodyPr/>
        <a:lstStyle/>
        <a:p>
          <a:endParaRPr lang="en-GB"/>
        </a:p>
      </dgm:t>
    </dgm:pt>
    <dgm:pt modelId="{0B456547-30FB-44C9-B3BF-6AB7A39712F3}" type="pres">
      <dgm:prSet presAssocID="{4454A727-A83C-4DCD-B316-0EC1DACA4FFC}" presName="Name0" presStyleCnt="0">
        <dgm:presLayoutVars>
          <dgm:dir/>
          <dgm:resizeHandles val="exact"/>
        </dgm:presLayoutVars>
      </dgm:prSet>
      <dgm:spPr/>
    </dgm:pt>
    <dgm:pt modelId="{AD8E9CC5-1181-4C5D-BB10-713ED4CAB4C5}" type="pres">
      <dgm:prSet presAssocID="{B396D6FA-6927-4CC8-8185-8B4B0FB499E8}" presName="parTxOnly" presStyleLbl="node1" presStyleIdx="0" presStyleCnt="6">
        <dgm:presLayoutVars>
          <dgm:bulletEnabled val="1"/>
        </dgm:presLayoutVars>
      </dgm:prSet>
      <dgm:spPr/>
    </dgm:pt>
    <dgm:pt modelId="{9609200F-81F6-47E6-8678-3DB023136184}" type="pres">
      <dgm:prSet presAssocID="{316E2E29-A49D-43FE-8CB0-A67A210B3406}" presName="parSpace" presStyleCnt="0"/>
      <dgm:spPr/>
    </dgm:pt>
    <dgm:pt modelId="{359CC400-CD02-4C6C-9C4B-90749A316125}" type="pres">
      <dgm:prSet presAssocID="{26BA3BE8-4CFD-4CA9-8A0B-960E670B65A3}" presName="parTxOnly" presStyleLbl="node1" presStyleIdx="1" presStyleCnt="6">
        <dgm:presLayoutVars>
          <dgm:bulletEnabled val="1"/>
        </dgm:presLayoutVars>
      </dgm:prSet>
      <dgm:spPr/>
    </dgm:pt>
    <dgm:pt modelId="{710D066B-FB16-4B2D-8AEC-F3F86FADF37C}" type="pres">
      <dgm:prSet presAssocID="{8501A7D4-507E-412C-98E3-C72FBE3B535E}" presName="parSpace" presStyleCnt="0"/>
      <dgm:spPr/>
    </dgm:pt>
    <dgm:pt modelId="{6919D201-A12F-4AB9-AE93-FD70FC3889BA}" type="pres">
      <dgm:prSet presAssocID="{DAEBF9CB-EC7C-4933-9250-C2B155723297}" presName="parTxOnly" presStyleLbl="node1" presStyleIdx="2" presStyleCnt="6">
        <dgm:presLayoutVars>
          <dgm:bulletEnabled val="1"/>
        </dgm:presLayoutVars>
      </dgm:prSet>
      <dgm:spPr/>
    </dgm:pt>
    <dgm:pt modelId="{65B9A82A-C46C-4257-8F77-2E2F5ED9B4ED}" type="pres">
      <dgm:prSet presAssocID="{65178C3E-1AB9-44DE-A044-2DE099FF541E}" presName="parSpace" presStyleCnt="0"/>
      <dgm:spPr/>
    </dgm:pt>
    <dgm:pt modelId="{87B6F2D0-51B9-4D75-883E-5AFB3AE684B2}" type="pres">
      <dgm:prSet presAssocID="{6208FDFF-5F5B-421B-9930-F55F8E1CFA20}" presName="parTxOnly" presStyleLbl="node1" presStyleIdx="3" presStyleCnt="6">
        <dgm:presLayoutVars>
          <dgm:bulletEnabled val="1"/>
        </dgm:presLayoutVars>
      </dgm:prSet>
      <dgm:spPr/>
    </dgm:pt>
    <dgm:pt modelId="{FA98F343-4F3E-4A24-86C6-4A85C7F71687}" type="pres">
      <dgm:prSet presAssocID="{A0D8349B-75A0-4DBC-AA15-03F8F0A68285}" presName="parSpace" presStyleCnt="0"/>
      <dgm:spPr/>
    </dgm:pt>
    <dgm:pt modelId="{9436A75D-2A17-4250-A3BD-4BBF46653EA6}" type="pres">
      <dgm:prSet presAssocID="{591160B3-0CC7-4065-B28B-BDCA097120BE}" presName="parTxOnly" presStyleLbl="node1" presStyleIdx="4" presStyleCnt="6">
        <dgm:presLayoutVars>
          <dgm:bulletEnabled val="1"/>
        </dgm:presLayoutVars>
      </dgm:prSet>
      <dgm:spPr/>
    </dgm:pt>
    <dgm:pt modelId="{4A16EEA0-CEB4-466B-9EBF-44E2356C1EF8}" type="pres">
      <dgm:prSet presAssocID="{E7C831B5-A889-49EF-99F0-9421C16125E3}" presName="parSpace" presStyleCnt="0"/>
      <dgm:spPr/>
    </dgm:pt>
    <dgm:pt modelId="{8CA444A2-8682-4E4C-B30C-1B5E0E3255B8}" type="pres">
      <dgm:prSet presAssocID="{268661AE-5228-4712-A35C-B596C8C525D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6C8171E-6EF6-4076-A59A-E6356720D4A7}" type="presOf" srcId="{26BA3BE8-4CFD-4CA9-8A0B-960E670B65A3}" destId="{359CC400-CD02-4C6C-9C4B-90749A316125}" srcOrd="0" destOrd="0" presId="urn:microsoft.com/office/officeart/2005/8/layout/hChevron3"/>
    <dgm:cxn modelId="{0EFA4E5C-CA90-452D-B822-F71C4FE89D10}" srcId="{4454A727-A83C-4DCD-B316-0EC1DACA4FFC}" destId="{B396D6FA-6927-4CC8-8185-8B4B0FB499E8}" srcOrd="0" destOrd="0" parTransId="{D11A700C-2360-4A22-B5EB-18DEBF802321}" sibTransId="{316E2E29-A49D-43FE-8CB0-A67A210B3406}"/>
    <dgm:cxn modelId="{E02F8061-C48F-4284-B4F5-AD144901F9C7}" srcId="{4454A727-A83C-4DCD-B316-0EC1DACA4FFC}" destId="{6208FDFF-5F5B-421B-9930-F55F8E1CFA20}" srcOrd="3" destOrd="0" parTransId="{F2AA9172-F2A8-455D-8951-1D40EEC35E08}" sibTransId="{A0D8349B-75A0-4DBC-AA15-03F8F0A68285}"/>
    <dgm:cxn modelId="{08159F64-F1A1-435A-BDC4-5E6D098BF2EC}" type="presOf" srcId="{268661AE-5228-4712-A35C-B596C8C525D9}" destId="{8CA444A2-8682-4E4C-B30C-1B5E0E3255B8}" srcOrd="0" destOrd="0" presId="urn:microsoft.com/office/officeart/2005/8/layout/hChevron3"/>
    <dgm:cxn modelId="{511DCE54-0CD1-46F2-A5BC-75C3A51C8A7B}" srcId="{4454A727-A83C-4DCD-B316-0EC1DACA4FFC}" destId="{591160B3-0CC7-4065-B28B-BDCA097120BE}" srcOrd="4" destOrd="0" parTransId="{FA57BF0C-9521-4F49-94E3-AC6F67534010}" sibTransId="{E7C831B5-A889-49EF-99F0-9421C16125E3}"/>
    <dgm:cxn modelId="{21419275-74A6-4E57-9F5A-C34B6EC65F6A}" type="presOf" srcId="{B396D6FA-6927-4CC8-8185-8B4B0FB499E8}" destId="{AD8E9CC5-1181-4C5D-BB10-713ED4CAB4C5}" srcOrd="0" destOrd="0" presId="urn:microsoft.com/office/officeart/2005/8/layout/hChevron3"/>
    <dgm:cxn modelId="{2034F992-34C6-440A-B928-5209F97EC116}" type="presOf" srcId="{DAEBF9CB-EC7C-4933-9250-C2B155723297}" destId="{6919D201-A12F-4AB9-AE93-FD70FC3889BA}" srcOrd="0" destOrd="0" presId="urn:microsoft.com/office/officeart/2005/8/layout/hChevron3"/>
    <dgm:cxn modelId="{C2155998-1A9C-487B-8269-69ACCC160A74}" type="presOf" srcId="{6208FDFF-5F5B-421B-9930-F55F8E1CFA20}" destId="{87B6F2D0-51B9-4D75-883E-5AFB3AE684B2}" srcOrd="0" destOrd="0" presId="urn:microsoft.com/office/officeart/2005/8/layout/hChevron3"/>
    <dgm:cxn modelId="{CF1093AA-9E6E-475B-A56D-48C263B44311}" srcId="{4454A727-A83C-4DCD-B316-0EC1DACA4FFC}" destId="{26BA3BE8-4CFD-4CA9-8A0B-960E670B65A3}" srcOrd="1" destOrd="0" parTransId="{031A14BD-A3F3-4D5D-AB2E-9A9FC5D00052}" sibTransId="{8501A7D4-507E-412C-98E3-C72FBE3B535E}"/>
    <dgm:cxn modelId="{99B3EBB2-AFC4-4418-9FAA-B458E7D0F853}" type="presOf" srcId="{4454A727-A83C-4DCD-B316-0EC1DACA4FFC}" destId="{0B456547-30FB-44C9-B3BF-6AB7A39712F3}" srcOrd="0" destOrd="0" presId="urn:microsoft.com/office/officeart/2005/8/layout/hChevron3"/>
    <dgm:cxn modelId="{21E53CB4-1225-45C6-92DB-2201EC3E22EF}" type="presOf" srcId="{591160B3-0CC7-4065-B28B-BDCA097120BE}" destId="{9436A75D-2A17-4250-A3BD-4BBF46653EA6}" srcOrd="0" destOrd="0" presId="urn:microsoft.com/office/officeart/2005/8/layout/hChevron3"/>
    <dgm:cxn modelId="{28961BB9-93A8-4173-840A-0752E8342B69}" srcId="{4454A727-A83C-4DCD-B316-0EC1DACA4FFC}" destId="{DAEBF9CB-EC7C-4933-9250-C2B155723297}" srcOrd="2" destOrd="0" parTransId="{6C163563-6DBF-4F12-99C5-F245633289A4}" sibTransId="{65178C3E-1AB9-44DE-A044-2DE099FF541E}"/>
    <dgm:cxn modelId="{021EFDC7-1A5D-4856-B5B7-82BB85B99E41}" srcId="{4454A727-A83C-4DCD-B316-0EC1DACA4FFC}" destId="{268661AE-5228-4712-A35C-B596C8C525D9}" srcOrd="5" destOrd="0" parTransId="{3B592B06-CC2F-48AB-8B5C-C56B7779F833}" sibTransId="{9A56A5F5-DDAA-4186-9213-903858370B82}"/>
    <dgm:cxn modelId="{A9E581F0-C140-43EF-BC9D-15E543326862}" type="presParOf" srcId="{0B456547-30FB-44C9-B3BF-6AB7A39712F3}" destId="{AD8E9CC5-1181-4C5D-BB10-713ED4CAB4C5}" srcOrd="0" destOrd="0" presId="urn:microsoft.com/office/officeart/2005/8/layout/hChevron3"/>
    <dgm:cxn modelId="{E7E2B71D-6621-4A8D-A24B-E6F8588F9095}" type="presParOf" srcId="{0B456547-30FB-44C9-B3BF-6AB7A39712F3}" destId="{9609200F-81F6-47E6-8678-3DB023136184}" srcOrd="1" destOrd="0" presId="urn:microsoft.com/office/officeart/2005/8/layout/hChevron3"/>
    <dgm:cxn modelId="{191F937D-0699-4311-AB73-90AB8749EF3B}" type="presParOf" srcId="{0B456547-30FB-44C9-B3BF-6AB7A39712F3}" destId="{359CC400-CD02-4C6C-9C4B-90749A316125}" srcOrd="2" destOrd="0" presId="urn:microsoft.com/office/officeart/2005/8/layout/hChevron3"/>
    <dgm:cxn modelId="{B6F5A465-5763-48D1-9A8B-97A37FCB63DE}" type="presParOf" srcId="{0B456547-30FB-44C9-B3BF-6AB7A39712F3}" destId="{710D066B-FB16-4B2D-8AEC-F3F86FADF37C}" srcOrd="3" destOrd="0" presId="urn:microsoft.com/office/officeart/2005/8/layout/hChevron3"/>
    <dgm:cxn modelId="{0E8EAB7B-F21D-4258-91C2-4C12F8DEEB27}" type="presParOf" srcId="{0B456547-30FB-44C9-B3BF-6AB7A39712F3}" destId="{6919D201-A12F-4AB9-AE93-FD70FC3889BA}" srcOrd="4" destOrd="0" presId="urn:microsoft.com/office/officeart/2005/8/layout/hChevron3"/>
    <dgm:cxn modelId="{38D3E378-7363-4D35-A49C-B6F9765A8C82}" type="presParOf" srcId="{0B456547-30FB-44C9-B3BF-6AB7A39712F3}" destId="{65B9A82A-C46C-4257-8F77-2E2F5ED9B4ED}" srcOrd="5" destOrd="0" presId="urn:microsoft.com/office/officeart/2005/8/layout/hChevron3"/>
    <dgm:cxn modelId="{8FA4CD77-6D7B-4069-A38F-D1DE8381D857}" type="presParOf" srcId="{0B456547-30FB-44C9-B3BF-6AB7A39712F3}" destId="{87B6F2D0-51B9-4D75-883E-5AFB3AE684B2}" srcOrd="6" destOrd="0" presId="urn:microsoft.com/office/officeart/2005/8/layout/hChevron3"/>
    <dgm:cxn modelId="{C49D879A-970D-4DA2-AC74-9936CB969F0B}" type="presParOf" srcId="{0B456547-30FB-44C9-B3BF-6AB7A39712F3}" destId="{FA98F343-4F3E-4A24-86C6-4A85C7F71687}" srcOrd="7" destOrd="0" presId="urn:microsoft.com/office/officeart/2005/8/layout/hChevron3"/>
    <dgm:cxn modelId="{AAA7FAFE-42A0-445F-9282-85A62930AA16}" type="presParOf" srcId="{0B456547-30FB-44C9-B3BF-6AB7A39712F3}" destId="{9436A75D-2A17-4250-A3BD-4BBF46653EA6}" srcOrd="8" destOrd="0" presId="urn:microsoft.com/office/officeart/2005/8/layout/hChevron3"/>
    <dgm:cxn modelId="{7B9EC2A7-E28D-4F41-B851-94D7429898FC}" type="presParOf" srcId="{0B456547-30FB-44C9-B3BF-6AB7A39712F3}" destId="{4A16EEA0-CEB4-466B-9EBF-44E2356C1EF8}" srcOrd="9" destOrd="0" presId="urn:microsoft.com/office/officeart/2005/8/layout/hChevron3"/>
    <dgm:cxn modelId="{F71EA3EF-3969-4D5D-ABE8-5B0CA8F9D876}" type="presParOf" srcId="{0B456547-30FB-44C9-B3BF-6AB7A39712F3}" destId="{8CA444A2-8682-4E4C-B30C-1B5E0E3255B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Motivation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Grundlagen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Provider &amp; Geodaten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Android API vs. Google API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Maps SDK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Übung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9CC5-1181-4C5D-BB10-713ED4CAB4C5}">
      <dsp:nvSpPr>
        <dsp:cNvPr id="0" name=""/>
        <dsp:cNvSpPr/>
      </dsp:nvSpPr>
      <dsp:spPr>
        <a:xfrm>
          <a:off x="1488" y="461479"/>
          <a:ext cx="2437804" cy="975121"/>
        </a:xfrm>
        <a:prstGeom prst="homePlate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dirty="0">
              <a:solidFill>
                <a:schemeClr val="tx1"/>
              </a:solidFill>
            </a:rPr>
            <a:t>Motivation</a:t>
          </a:r>
          <a:endParaRPr lang="en-GB" sz="1600" b="0" kern="1200" dirty="0">
            <a:solidFill>
              <a:schemeClr val="tx1"/>
            </a:solidFill>
          </a:endParaRPr>
        </a:p>
      </dsp:txBody>
      <dsp:txXfrm>
        <a:off x="1488" y="461479"/>
        <a:ext cx="2194024" cy="975121"/>
      </dsp:txXfrm>
    </dsp:sp>
    <dsp:sp modelId="{359CC400-CD02-4C6C-9C4B-90749A316125}">
      <dsp:nvSpPr>
        <dsp:cNvPr id="0" name=""/>
        <dsp:cNvSpPr/>
      </dsp:nvSpPr>
      <dsp:spPr>
        <a:xfrm>
          <a:off x="1951732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Grundlagen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2439293" y="461479"/>
        <a:ext cx="1462683" cy="975121"/>
      </dsp:txXfrm>
    </dsp:sp>
    <dsp:sp modelId="{6919D201-A12F-4AB9-AE93-FD70FC3889BA}">
      <dsp:nvSpPr>
        <dsp:cNvPr id="0" name=""/>
        <dsp:cNvSpPr/>
      </dsp:nvSpPr>
      <dsp:spPr>
        <a:xfrm>
          <a:off x="3901975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Provider &amp; Geodaten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4389536" y="461479"/>
        <a:ext cx="1462683" cy="975121"/>
      </dsp:txXfrm>
    </dsp:sp>
    <dsp:sp modelId="{87B6F2D0-51B9-4D75-883E-5AFB3AE684B2}">
      <dsp:nvSpPr>
        <dsp:cNvPr id="0" name=""/>
        <dsp:cNvSpPr/>
      </dsp:nvSpPr>
      <dsp:spPr>
        <a:xfrm>
          <a:off x="5852219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Android API vs. Google API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6339780" y="461479"/>
        <a:ext cx="1462683" cy="975121"/>
      </dsp:txXfrm>
    </dsp:sp>
    <dsp:sp modelId="{9436A75D-2A17-4250-A3BD-4BBF46653EA6}">
      <dsp:nvSpPr>
        <dsp:cNvPr id="0" name=""/>
        <dsp:cNvSpPr/>
      </dsp:nvSpPr>
      <dsp:spPr>
        <a:xfrm>
          <a:off x="7802463" y="461479"/>
          <a:ext cx="2437804" cy="975121"/>
        </a:xfrm>
        <a:prstGeom prst="chevron">
          <a:avLst/>
        </a:prstGeom>
        <a:solidFill>
          <a:srgbClr val="FFE0AC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Maps SDK</a:t>
          </a:r>
          <a:endParaRPr lang="en-GB" sz="1600" kern="1200" dirty="0">
            <a:solidFill>
              <a:schemeClr val="tx1"/>
            </a:solidFill>
          </a:endParaRPr>
        </a:p>
      </dsp:txBody>
      <dsp:txXfrm>
        <a:off x="8290024" y="461479"/>
        <a:ext cx="1462683" cy="975121"/>
      </dsp:txXfrm>
    </dsp:sp>
    <dsp:sp modelId="{8CA444A2-8682-4E4C-B30C-1B5E0E3255B8}">
      <dsp:nvSpPr>
        <dsp:cNvPr id="0" name=""/>
        <dsp:cNvSpPr/>
      </dsp:nvSpPr>
      <dsp:spPr>
        <a:xfrm>
          <a:off x="9752707" y="461479"/>
          <a:ext cx="2437804" cy="975121"/>
        </a:xfrm>
        <a:prstGeom prst="chevron">
          <a:avLst/>
        </a:prstGeom>
        <a:solidFill>
          <a:srgbClr val="FFACB7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Übung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10240268" y="461479"/>
        <a:ext cx="1462683" cy="975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C9F4D-5AC8-485E-A69F-D522876DFB24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0989C-2340-4D3D-A488-5C777558960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6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60B5-C1CB-4888-AAC1-9B78DBB28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19A280-B032-43D9-B348-04D0F1121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811EA-82ED-4D0E-AAAA-B3F90425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983" y="6356350"/>
            <a:ext cx="6818033" cy="365126"/>
          </a:xfrm>
        </p:spPr>
        <p:txBody>
          <a:bodyPr/>
          <a:lstStyle/>
          <a:p>
            <a:r>
              <a:rPr lang="de-DE" dirty="0"/>
              <a:t>Geolocation and Maps Integration - Mobile Computing - SS 2020 - Fanni </a:t>
            </a:r>
            <a:r>
              <a:rPr lang="de-DE" dirty="0" err="1"/>
              <a:t>Marosi</a:t>
            </a:r>
            <a:r>
              <a:rPr lang="de-DE" dirty="0"/>
              <a:t>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4154B-97BC-4DFB-9912-50366335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3550" y="6356350"/>
            <a:ext cx="910249" cy="365126"/>
          </a:xfrm>
        </p:spPr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595B-CDA3-4108-9D19-2467DBD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90EE8E-E4AE-4910-8EA9-5670E3AB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C875A2-FF2C-445E-A30B-D18602949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C82A83-A13D-4FB9-B5D2-2E18AC857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44B1A4-33D5-4D39-A9B1-49054E453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1159BC-9742-4FF3-963B-7184FAC6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A2BF-F217-46B4-932F-4836F08BCA0D}" type="datetime1">
              <a:rPr lang="en-GB" smtClean="0"/>
              <a:t>21/06/2020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D9A232-0885-488A-9EA5-694842C3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73CF31-B940-422A-BB06-BDA5A56E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C0935-925A-4842-B2B8-D02A911A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37652-477D-446F-9E5D-7F9450C4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0558" y="6356349"/>
            <a:ext cx="537972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CFCBBE-FAB9-41A5-B708-2D06EE1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9926" y="6356350"/>
            <a:ext cx="1393874" cy="365125"/>
          </a:xfrm>
        </p:spPr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4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1AB50C-24DC-4AB4-8712-5E074867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26C2-EEED-4258-B111-D82BF2EE2EE3}" type="datetime1">
              <a:rPr lang="en-GB" smtClean="0"/>
              <a:t>21/06/2020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A70DD8-56B3-46C9-99A7-B64BECF4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B0E540-D981-460E-8E32-8BAF886C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25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EB34F-383A-4235-913B-F513C4B0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F9EF-AB23-4CDE-A93F-14705F14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48713-9287-42FE-AD7E-3F21E44F3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4FA1C-0EB0-492B-8E07-66D6C3AA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396D-E448-493A-B018-BCE2A63BA92F}" type="datetime1">
              <a:rPr lang="en-GB" smtClean="0"/>
              <a:t>21/06/2020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DA2435-6FE0-4C98-9A34-4EF5724F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17D090-710E-43AB-95CC-7250E19E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7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A4A2E-9435-44EC-86D2-D8BE0AD8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56FD11-DDFA-449D-8AD6-D6FEA6518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26D176-CB45-4825-988E-B3A811099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4CA22F-D6B1-49F5-A767-0AB3BE05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51E2-DB0A-421C-8DD3-5CD418581B7E}" type="datetime1">
              <a:rPr lang="en-GB" smtClean="0"/>
              <a:t>21/06/2020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3E80FF-4B5E-46ED-9E0B-414DF96D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4291F3-C751-479C-8C7F-6EA0A113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32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9F43E-F1D1-492A-9267-27CEE661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DA4B14-6DF5-4C69-A652-BC813C92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5A7A3-019F-4B59-957B-FBC0B495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912-8D69-4926-A4EB-57559738A58C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F90DA-9A5D-4F28-A6EF-53E4BC03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16037-68C8-4DE0-81C4-F0A55E3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1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E84DC4-CACD-4D89-B4CA-BEFCB6B00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7A9063-F55C-4DBC-BE9D-2FA06F135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51120-510B-48E4-9980-4414E42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D455-454B-45F2-A59D-B27E005CEB1E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EC0B3-4915-422F-8379-0F7B8E4C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441969-BA0E-4EE5-8832-212B1B46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27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C8BFD-1C52-4081-8784-E99D6503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1B1166-29E9-4333-851E-5FBDE101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523E-85C1-4537-9C69-9EB636FEB9BA}" type="datetime1">
              <a:rPr lang="en-GB" smtClean="0"/>
              <a:t>21/06/2020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27301C-68B4-4350-A3D4-A83F9E9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EB73A1-A2BE-4339-8A8B-543AD942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13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25968"/>
            <a:ext cx="4572000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A14019F2-AD11-49B9-9929-D40A8DE25C3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67630732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97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9823" y="6356350"/>
            <a:ext cx="4472354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17970C35-E408-4E1A-BE4D-81CC94B3C66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97153740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18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5320" y="6356349"/>
            <a:ext cx="4421359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FFEA923-3424-48BE-AFD9-2268EA3EA62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20944592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09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3269" y="6356350"/>
            <a:ext cx="4425462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B34D0B4-7A15-4A24-B7C3-137B9D2B62A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014709728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19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4798AF0-662E-47FE-AF57-AE8A2F9D048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39762586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7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CDAB-F590-4F25-8F53-CC8DBE3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3B369-8B77-4E95-A136-947CD45F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A1D52-5580-4A2E-9CAD-D80E0D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4381500" cy="365125"/>
          </a:xfrm>
        </p:spPr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1ACBB-6AD6-4F00-B69F-B8E8AF80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1E2B136-F499-4C70-8C81-D34C7D65AE27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9146389"/>
              </p:ext>
            </p:extLst>
          </p:nvPr>
        </p:nvGraphicFramePr>
        <p:xfrm>
          <a:off x="0" y="-162150"/>
          <a:ext cx="12192000" cy="189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422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D8A2-9885-4AA7-BBA8-CBC1843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93B2F-72FB-4F76-BC97-93218CD8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4D1AB7-3DD4-4742-81A5-8D940F6C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91A-FE6F-418C-AFE0-FFBC225779EB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9D93D-199D-4DB8-9998-2AB80F9C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790E8-C609-4851-B248-D9BA628F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2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E83C-C4E8-4313-B13C-A5BDB556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1D892-1EDA-4DA6-AD24-55C8FDE5B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06D973-AAC3-4CC9-A981-3053589B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0ADA7-1CD1-425F-9600-AEE4DF3E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8D9F-E4C5-47C9-BBE8-67A3BA75289F}" type="datetime1">
              <a:rPr lang="en-GB" smtClean="0"/>
              <a:t>21/06/2020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1C274-26B1-45F1-B167-C54BBA14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594A3-E65C-41F4-A7D4-A5DBF23C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5D3AD-E984-4FCD-B0DE-4F5017490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A52D-6942-433A-AF17-5BD218A30141}" type="datetime1">
              <a:rPr lang="en-GB" smtClean="0"/>
              <a:t>21/06/2020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6FE98-7758-480D-AC13-3FC288D36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Geolocation and Maps Integration - Mobile Computing - SS 2020 - Fanni Marosi - Ebru Özcelik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7CA77-83C3-4F04-8F59-3B2D6B542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D13F5-40CE-46CE-BD88-8E219A178948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C89517-C569-43F0-991F-E0E1ECF8CDE0}"/>
              </a:ext>
            </a:extLst>
          </p:cNvPr>
          <p:cNvSpPr txBox="1"/>
          <p:nvPr userDrawn="1"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6886C5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4BF67D-598D-4C79-9F66-5B26F587ECE9}"/>
              </a:ext>
            </a:extLst>
          </p:cNvPr>
          <p:cNvSpPr txBox="1"/>
          <p:nvPr userDrawn="1"/>
        </p:nvSpPr>
        <p:spPr>
          <a:xfrm>
            <a:off x="0" y="1825625"/>
            <a:ext cx="12192000" cy="503237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66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B9C31-4124-471F-A3E0-C1CCB9F60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41400"/>
            <a:ext cx="10668000" cy="2387600"/>
          </a:xfrm>
        </p:spPr>
        <p:txBody>
          <a:bodyPr/>
          <a:lstStyle/>
          <a:p>
            <a:r>
              <a:rPr lang="de-DE" sz="5400" dirty="0"/>
              <a:t>Geolocation and </a:t>
            </a:r>
            <a:r>
              <a:rPr lang="de-DE" sz="5400" dirty="0" err="1"/>
              <a:t>Map</a:t>
            </a:r>
            <a:r>
              <a:rPr lang="de-DE" sz="5400" dirty="0"/>
              <a:t> Integration</a:t>
            </a:r>
            <a:endParaRPr lang="en-GB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564DA2-7754-4A32-9133-481A8C67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4899"/>
            <a:ext cx="9144000" cy="2659648"/>
          </a:xfrm>
        </p:spPr>
        <p:txBody>
          <a:bodyPr/>
          <a:lstStyle/>
          <a:p>
            <a:r>
              <a:rPr lang="de-DE" dirty="0"/>
              <a:t>Mobile Computing</a:t>
            </a:r>
          </a:p>
          <a:p>
            <a:r>
              <a:rPr lang="de-DE" dirty="0"/>
              <a:t>24.06.2020 - SS 2020</a:t>
            </a:r>
          </a:p>
          <a:p>
            <a:r>
              <a:rPr lang="de-DE" dirty="0"/>
              <a:t>Fanni </a:t>
            </a:r>
            <a:r>
              <a:rPr lang="de-DE" dirty="0" err="1"/>
              <a:t>Marosi</a:t>
            </a:r>
            <a:r>
              <a:rPr lang="de-DE" dirty="0"/>
              <a:t>, 764345</a:t>
            </a:r>
          </a:p>
          <a:p>
            <a:r>
              <a:rPr lang="de-DE" dirty="0"/>
              <a:t>Ebru Özcelik, 764349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38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4FCB-E403-46E6-BA4F-9E3D6375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FCDF3-5A47-458D-83D9-78DE788A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Dependency </a:t>
            </a:r>
            <a:r>
              <a:rPr lang="en-GB" dirty="0" err="1"/>
              <a:t>hinzufügen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de-DE" dirty="0" err="1"/>
              <a:t>FusedLocationProviderClient</a:t>
            </a:r>
            <a:r>
              <a:rPr lang="en-GB" dirty="0"/>
              <a:t> </a:t>
            </a:r>
            <a:r>
              <a:rPr lang="en-GB" dirty="0" err="1"/>
              <a:t>erstellen</a:t>
            </a:r>
            <a:endParaRPr lang="en-GB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err="1"/>
              <a:t>LocationRequest</a:t>
            </a:r>
            <a:r>
              <a:rPr lang="en-GB" dirty="0"/>
              <a:t> </a:t>
            </a:r>
            <a:r>
              <a:rPr lang="en-GB" dirty="0" err="1"/>
              <a:t>Prio</a:t>
            </a:r>
            <a:r>
              <a:rPr lang="en-GB" dirty="0"/>
              <a:t> </a:t>
            </a:r>
            <a:r>
              <a:rPr lang="en-GB" dirty="0" err="1"/>
              <a:t>setzen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2778F-A676-4DF6-B19A-B961C06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10</a:t>
            </a:fld>
            <a:endParaRPr lang="en-GB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A4D23DA-8ED1-4AAE-9951-E7F8776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8082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0AED-DAB4-4B34-9BCB-72301F99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11906250" cy="4351338"/>
          </a:xfrm>
        </p:spPr>
        <p:txBody>
          <a:bodyPr/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5EAAC-226F-42E8-8BB9-D6C6F00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11</a:t>
            </a:fld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8924AE3-C4A6-4C0B-8337-43B2C587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2516188"/>
            <a:ext cx="11763375" cy="1825624"/>
          </a:xfrm>
        </p:spPr>
        <p:txBody>
          <a:bodyPr/>
          <a:lstStyle/>
          <a:p>
            <a:pPr algn="ctr"/>
            <a:br>
              <a:rPr lang="de-DE" b="1" dirty="0"/>
            </a:br>
            <a:r>
              <a:rPr lang="de-DE" b="1" dirty="0"/>
              <a:t>Danke für eure Aufmerksamkeit!</a:t>
            </a:r>
            <a:endParaRPr lang="en-GB" b="1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0A1B38AB-833F-482F-BA9D-9544F69F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6442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4C57-9404-46F1-BB11-04F67056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08"/>
            <a:ext cx="12192000" cy="1162730"/>
          </a:xfrm>
        </p:spPr>
        <p:txBody>
          <a:bodyPr/>
          <a:lstStyle/>
          <a:p>
            <a:pPr algn="ctr"/>
            <a:r>
              <a:rPr lang="de-DE" dirty="0"/>
              <a:t>Quellenverzeichnis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0AED-DAB4-4B34-9BCB-72301F99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11906250" cy="4351338"/>
          </a:xfrm>
        </p:spPr>
        <p:txBody>
          <a:bodyPr/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5EAAC-226F-42E8-8BB9-D6C6F00B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12</a:t>
            </a:fld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5741AC-0379-4610-A124-B57D9D586B77}"/>
              </a:ext>
            </a:extLst>
          </p:cNvPr>
          <p:cNvSpPr txBox="1"/>
          <p:nvPr/>
        </p:nvSpPr>
        <p:spPr>
          <a:xfrm>
            <a:off x="359568" y="1819526"/>
            <a:ext cx="1175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u="sng" dirty="0"/>
          </a:p>
          <a:p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CFBD547-5CE8-43C7-87B3-C3A1AB4F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998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A4BB41-C0CE-482F-B576-0A76E503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2</a:t>
            </a:fld>
            <a:endParaRPr lang="en-GB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9C0DE07-B500-41F9-9D82-7053DB795F82}"/>
              </a:ext>
            </a:extLst>
          </p:cNvPr>
          <p:cNvSpPr txBox="1">
            <a:spLocks/>
          </p:cNvSpPr>
          <p:nvPr/>
        </p:nvSpPr>
        <p:spPr>
          <a:xfrm>
            <a:off x="4852987" y="514351"/>
            <a:ext cx="2486025" cy="681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/>
              <a:t>Agenda</a:t>
            </a:r>
            <a:endParaRPr lang="en-GB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75E0B34-0F13-43B4-876F-20500E7497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Grundlagen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Mobile Provider und Geodaten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Android API vs. Google Play API &amp; Provider Vergleich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Maps SDK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Übung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B250365-542A-475F-95AD-7F9CD12D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778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6A62CD-6FF1-43D2-9C0E-F20A61E9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3</a:t>
            </a:fld>
            <a:endParaRPr lang="en-GB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2827502-6DE2-4F98-8C6B-298BE580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4"/>
          </a:xfrm>
        </p:spPr>
        <p:txBody>
          <a:bodyPr/>
          <a:lstStyle/>
          <a:p>
            <a:r>
              <a:rPr lang="de-DE" dirty="0"/>
              <a:t>App für die Nachbarschaft</a:t>
            </a:r>
          </a:p>
          <a:p>
            <a:r>
              <a:rPr lang="de-DE" dirty="0"/>
              <a:t>Spätere Version: </a:t>
            </a:r>
          </a:p>
          <a:p>
            <a:pPr lvl="4">
              <a:buFont typeface="Symbol" panose="05050102010706020507" pitchFamily="18" charset="2"/>
              <a:buChar char=""/>
            </a:pPr>
            <a:r>
              <a:rPr lang="de-DE" sz="2400" dirty="0"/>
              <a:t> Wohnortbestimmung über Geolocation</a:t>
            </a:r>
          </a:p>
          <a:p>
            <a:pPr lvl="4">
              <a:buFont typeface="Symbol" panose="05050102010706020507" pitchFamily="18" charset="2"/>
              <a:buChar char=""/>
            </a:pPr>
            <a:r>
              <a:rPr lang="de-DE" sz="2400" dirty="0"/>
              <a:t> Suche mithilfe von Geolocation und Maps Integration</a:t>
            </a:r>
            <a:endParaRPr lang="en-GB" sz="2400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1E658A3-33F7-47BB-823B-D491A31B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364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99B89-19AE-4A95-9358-28CB2298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9E956-8063-4030-94EF-C5F5F71B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GPS (Global </a:t>
            </a:r>
            <a:r>
              <a:rPr lang="de-DE" dirty="0" err="1"/>
              <a:t>Positioning</a:t>
            </a:r>
            <a:r>
              <a:rPr lang="de-DE" dirty="0"/>
              <a:t> System)</a:t>
            </a:r>
            <a:r>
              <a:rPr lang="en-GB" dirty="0"/>
              <a:t>: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Globales</a:t>
            </a:r>
            <a:r>
              <a:rPr lang="en-GB" dirty="0"/>
              <a:t> </a:t>
            </a:r>
            <a:r>
              <a:rPr lang="en-GB" dirty="0" err="1"/>
              <a:t>Satellitennavigationssystem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Bestehend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24 </a:t>
            </a:r>
            <a:r>
              <a:rPr lang="en-GB" dirty="0" err="1"/>
              <a:t>Satelliten</a:t>
            </a:r>
            <a:endParaRPr lang="en-GB" dirty="0"/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en-GB" dirty="0" err="1"/>
              <a:t>Positionsbestimmung</a:t>
            </a:r>
            <a:r>
              <a:rPr lang="en-GB" dirty="0"/>
              <a:t> (mind. 4 </a:t>
            </a:r>
            <a:r>
              <a:rPr lang="en-GB" dirty="0" err="1"/>
              <a:t>Satelliten</a:t>
            </a:r>
            <a:r>
              <a:rPr lang="en-GB" dirty="0"/>
              <a:t>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en-GB" dirty="0"/>
              <a:t> </a:t>
            </a:r>
            <a:r>
              <a:rPr lang="de-DE" dirty="0"/>
              <a:t>Position des Empfängers wird relativ zu dessen Entfernung zu den Satelliten ermittelt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Bodenstationen</a:t>
            </a:r>
            <a:endParaRPr lang="en-GB" dirty="0"/>
          </a:p>
          <a:p>
            <a:pPr lvl="2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DA549D-D942-4BEF-A5E9-5F59EDAD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4</a:t>
            </a:fld>
            <a:endParaRPr lang="en-GB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6F76E83-23BF-45AF-ADE0-23475D73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6872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127B5-CEF9-4FE1-AC13-642017E7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CADE8-9F87-45A7-AFFE-C1DD4D70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12758"/>
            <a:ext cx="5518484" cy="454359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Location-Objekt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getAltitude</a:t>
            </a:r>
            <a:r>
              <a:rPr lang="de-DE" dirty="0"/>
              <a:t>() - Höhe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getLatitude</a:t>
            </a:r>
            <a:r>
              <a:rPr lang="de-DE" dirty="0"/>
              <a:t>() - Breitengrad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</a:t>
            </a:r>
            <a:r>
              <a:rPr lang="de-DE" dirty="0" err="1"/>
              <a:t>getLongtitude</a:t>
            </a:r>
            <a:r>
              <a:rPr lang="de-DE" dirty="0"/>
              <a:t>() – Längengrad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A4780A-9FD8-4CDD-B70F-4A12973A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5</a:t>
            </a:fld>
            <a:endParaRPr lang="en-GB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EC369-1C53-49C5-9A46-209F270A5189}"/>
              </a:ext>
            </a:extLst>
          </p:cNvPr>
          <p:cNvSpPr txBox="1">
            <a:spLocks/>
          </p:cNvSpPr>
          <p:nvPr/>
        </p:nvSpPr>
        <p:spPr>
          <a:xfrm>
            <a:off x="328864" y="1812758"/>
            <a:ext cx="5488713" cy="4695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Standortanbieter (Provider)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GPS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Netzwerk ( Mobilfunkdaten, WLAN, Funktürmen)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Andere Apps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Geodaten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Sexagesimale</a:t>
            </a:r>
          </a:p>
          <a:p>
            <a:pPr lvl="2">
              <a:buFont typeface="Symbol" panose="05050102010706020507" pitchFamily="18" charset="2"/>
              <a:buChar char=""/>
            </a:pPr>
            <a:r>
              <a:rPr lang="de-DE" dirty="0"/>
              <a:t> Dezimale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GB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E3F01C1-C7F1-4C8D-9C3C-3EA3081E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9313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2D170-5A12-4193-B604-7FB3130B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526" y="1825625"/>
            <a:ext cx="5309937" cy="4530725"/>
          </a:xfrm>
        </p:spPr>
        <p:txBody>
          <a:bodyPr/>
          <a:lstStyle/>
          <a:p>
            <a:r>
              <a:rPr lang="de-DE" dirty="0"/>
              <a:t>Google - </a:t>
            </a:r>
            <a:r>
              <a:rPr lang="de-DE" dirty="0" err="1"/>
              <a:t>Fused</a:t>
            </a:r>
            <a:r>
              <a:rPr lang="de-DE" dirty="0"/>
              <a:t> Location Provider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Google Play Services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Baut auf dem Android-Framework auf und ergänzt es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7 Dezimalwerte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Die API kombiniert automatisch verschiedene Signale  von unterschiedlichen Providern, um die Geodaten darzustellen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sz="2400" dirty="0"/>
              <a:t> Google Play ist nötig</a:t>
            </a:r>
            <a:endParaRPr lang="en-GB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6</a:t>
            </a:fld>
            <a:endParaRPr lang="en-GB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D24446D-32E1-434E-8029-57ABF7DCEF54}"/>
              </a:ext>
            </a:extLst>
          </p:cNvPr>
          <p:cNvSpPr txBox="1">
            <a:spLocks/>
          </p:cNvSpPr>
          <p:nvPr/>
        </p:nvSpPr>
        <p:spPr>
          <a:xfrm>
            <a:off x="585537" y="1825626"/>
            <a:ext cx="5309937" cy="46831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Android - Location Manager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Android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Teil des Android-Frameworks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14 Dezimalwerte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Logik für den Wechsel der Anbieter muss selbst geschrieben werden</a:t>
            </a:r>
          </a:p>
          <a:p>
            <a:pPr lvl="1">
              <a:buFont typeface="Symbol" panose="05050102010706020507" pitchFamily="18" charset="2"/>
              <a:buChar char=""/>
            </a:pPr>
            <a:r>
              <a:rPr lang="de-DE" dirty="0"/>
              <a:t> Verfügbar in allen Android Geräten</a:t>
            </a:r>
            <a:endParaRPr lang="en-GB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40EDD023-1010-4DAB-8A69-929AF5B9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4362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82BDF97B-9744-4588-96B2-61DB85666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330652"/>
              </p:ext>
            </p:extLst>
          </p:nvPr>
        </p:nvGraphicFramePr>
        <p:xfrm>
          <a:off x="336884" y="1876927"/>
          <a:ext cx="11405935" cy="4551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9">
                  <a:extLst>
                    <a:ext uri="{9D8B030D-6E8A-4147-A177-3AD203B41FA5}">
                      <a16:colId xmlns:a16="http://schemas.microsoft.com/office/drawing/2014/main" val="777453008"/>
                    </a:ext>
                  </a:extLst>
                </a:gridCol>
                <a:gridCol w="3802398">
                  <a:extLst>
                    <a:ext uri="{9D8B030D-6E8A-4147-A177-3AD203B41FA5}">
                      <a16:colId xmlns:a16="http://schemas.microsoft.com/office/drawing/2014/main" val="309370815"/>
                    </a:ext>
                  </a:extLst>
                </a:gridCol>
                <a:gridCol w="3802398">
                  <a:extLst>
                    <a:ext uri="{9D8B030D-6E8A-4147-A177-3AD203B41FA5}">
                      <a16:colId xmlns:a16="http://schemas.microsoft.com/office/drawing/2014/main" val="3177560085"/>
                    </a:ext>
                  </a:extLst>
                </a:gridCol>
              </a:tblGrid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API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Google Location API Services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Android Location Manager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353270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Anbieter - GPS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PRIORITY_HIGH_ACCURACY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GPS_PROVIDER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250008"/>
                  </a:ext>
                </a:extLst>
              </a:tr>
              <a:tr h="939623"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Erforderliche Berechtigungen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ACCESS_FINE_LOCATION für einen genaueren Standort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ACCESS_COARSE_LOCATION für einen weniger genauen Standort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ACCESS_FINE_LOCATION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092195"/>
                  </a:ext>
                </a:extLst>
              </a:tr>
              <a:tr h="240167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Genauigkeit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10m - 100m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10m - 100m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400349"/>
                  </a:ext>
                </a:extLst>
              </a:tr>
              <a:tr h="234906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Leistungsbedarf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Hoch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Hoch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453396"/>
                  </a:ext>
                </a:extLst>
              </a:tr>
              <a:tr h="469812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Verfügbarkeit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Google Play-Dienste  muss verfügbar sein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Weltweit (mit freier Sicht zum Himmel)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1045398"/>
                  </a:ext>
                </a:extLst>
              </a:tr>
              <a:tr h="595455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Standortaktualisierung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Default: einmal pro 5 Sekunde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effectLst/>
                        </a:rPr>
                        <a:t>Werte können geändert werden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Default: einmal pro Sekunde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098818"/>
                  </a:ext>
                </a:extLst>
              </a:tr>
              <a:tr h="1529649">
                <a:tc>
                  <a:txBody>
                    <a:bodyPr/>
                    <a:lstStyle/>
                    <a:p>
                      <a:r>
                        <a:rPr lang="de-DE" sz="1600">
                          <a:effectLst/>
                        </a:rPr>
                        <a:t>Bemerkung</a:t>
                      </a: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" Urban Canyon " - Effekt -&gt; </a:t>
                      </a:r>
                      <a:r>
                        <a:rPr lang="de-DE" sz="1600" dirty="0" err="1">
                          <a:effectLst/>
                        </a:rPr>
                        <a:t>Pokemon</a:t>
                      </a:r>
                      <a:r>
                        <a:rPr lang="de-DE" sz="1600" dirty="0">
                          <a:effectLst/>
                        </a:rPr>
                        <a:t> Go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"Urban Canyon" - Effekt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668424"/>
                  </a:ext>
                </a:extLst>
              </a:tr>
            </a:tbl>
          </a:graphicData>
        </a:graphic>
      </p:graphicFrame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C514FCEC-83B2-4E67-9E96-94362622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527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AD2E-837A-4089-8AFE-D45A048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2856"/>
            <a:ext cx="12192000" cy="182562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B4ADB-0D45-4A20-9873-2872AD5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5890213-6EFC-4457-B7E3-49A59FA20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378270"/>
              </p:ext>
            </p:extLst>
          </p:nvPr>
        </p:nvGraphicFramePr>
        <p:xfrm>
          <a:off x="433136" y="1989222"/>
          <a:ext cx="11277602" cy="4397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364">
                  <a:extLst>
                    <a:ext uri="{9D8B030D-6E8A-4147-A177-3AD203B41FA5}">
                      <a16:colId xmlns:a16="http://schemas.microsoft.com/office/drawing/2014/main" val="1698552723"/>
                    </a:ext>
                  </a:extLst>
                </a:gridCol>
                <a:gridCol w="3759619">
                  <a:extLst>
                    <a:ext uri="{9D8B030D-6E8A-4147-A177-3AD203B41FA5}">
                      <a16:colId xmlns:a16="http://schemas.microsoft.com/office/drawing/2014/main" val="2348757687"/>
                    </a:ext>
                  </a:extLst>
                </a:gridCol>
                <a:gridCol w="3759619">
                  <a:extLst>
                    <a:ext uri="{9D8B030D-6E8A-4147-A177-3AD203B41FA5}">
                      <a16:colId xmlns:a16="http://schemas.microsoft.com/office/drawing/2014/main" val="1447561766"/>
                    </a:ext>
                  </a:extLst>
                </a:gridCol>
              </a:tblGrid>
              <a:tr h="17651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API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Google Location API Services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Android Location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953224813"/>
                  </a:ext>
                </a:extLst>
              </a:tr>
              <a:tr h="353019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Anbieter – Netzwerk (WLAN, Mobilfunk)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PRIORITY_BALANCED_POWER_ACCURACY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PRIORITY_LOW_POWER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NETWORK_PROVIDER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305061996"/>
                  </a:ext>
                </a:extLst>
              </a:tr>
              <a:tr h="722323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Erforderliche Berechtigungen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ACCESS_FINE_LOCATION für einen genaueren Standort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ACCESS_COARSE_LOCATION für einen weniger genauen Standort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ACCESS_COARSE_LOCATION</a:t>
                      </a: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</a:rPr>
                        <a:t>ACCESS_FINE_LOCATION </a:t>
                      </a:r>
                    </a:p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610596590"/>
                  </a:ext>
                </a:extLst>
              </a:tr>
              <a:tr h="180502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Genauigkeit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100m - 1000m 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100m - 1000m +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972394186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Leistungsbedarf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Niedrig - Mittel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Niedrig- Mittel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1474728899"/>
                  </a:ext>
                </a:extLst>
              </a:tr>
              <a:tr h="706038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Verfügbarkeit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Google Play-Dienste müssen verfügbar sein (nicht China)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effectLst/>
                        </a:rPr>
                        <a:t>In Reichweite des Zellenturm- oder WLAN-Signals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In Reichweite des Zellenturm- oder WLAN-Signals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3178273990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Standortaktualisierung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Gleicher Wert wie PRIORITY_HIGH_ACCURACY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seltener als GPS ausgeführt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3475506979"/>
                  </a:ext>
                </a:extLst>
              </a:tr>
              <a:tr h="137089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Bemerkung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PRIORITY_BALANCED_POWER_ACCURACY: kann immer noch GPS verwenden PRIORITY_LOW_POWER: verwendet wahrscheinlich kein GPS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Signalgenauigkeit hängt  von ; Anzahl der WLAN-Signale, Signalstärke, Typ des Zellturms an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1" marR="58451" marT="0" marB="0"/>
                </a:tc>
                <a:extLst>
                  <a:ext uri="{0D108BD9-81ED-4DB2-BD59-A6C34878D82A}">
                    <a16:rowId xmlns:a16="http://schemas.microsoft.com/office/drawing/2014/main" val="211445027"/>
                  </a:ext>
                </a:extLst>
              </a:tr>
            </a:tbl>
          </a:graphicData>
        </a:graphic>
      </p:graphicFrame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7D40CE0F-5BA3-4720-9DD8-429EB68A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9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B048-18CE-408A-896E-BA2BDA08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30EBB-E139-4057-8D78-DCA61921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Google-Maps</a:t>
            </a:r>
          </a:p>
          <a:p>
            <a:r>
              <a:rPr lang="de-DE" dirty="0"/>
              <a:t>Die API bietet ein Zugriff zu der Google-Maps Daten</a:t>
            </a:r>
          </a:p>
          <a:p>
            <a:r>
              <a:rPr lang="de-DE" dirty="0"/>
              <a:t>Karten zu einer App hinzufügen</a:t>
            </a:r>
          </a:p>
          <a:p>
            <a:r>
              <a:rPr lang="de-DE" dirty="0"/>
              <a:t>Man kann grafische Elemente Symbole, Markierungen, Overlays zu der Karte hinzufügen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4E45B-31A6-41F4-8904-E78109AA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13F5-40CE-46CE-BD88-8E219A178948}" type="slidenum">
              <a:rPr lang="en-GB" smtClean="0"/>
              <a:t>9</a:t>
            </a:fld>
            <a:endParaRPr lang="en-GB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9F76B33-2850-4C2C-9C75-5263D1EE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6495" y="6343649"/>
            <a:ext cx="6419008" cy="365125"/>
          </a:xfrm>
        </p:spPr>
        <p:txBody>
          <a:bodyPr/>
          <a:lstStyle/>
          <a:p>
            <a:r>
              <a:rPr lang="de-DE" sz="1200" dirty="0"/>
              <a:t>Geolocation and Maps Integration - Mobile Computing - SS 2020 - Fanni </a:t>
            </a:r>
            <a:r>
              <a:rPr lang="de-DE" sz="1200" dirty="0" err="1"/>
              <a:t>Marosi</a:t>
            </a:r>
            <a:r>
              <a:rPr lang="de-DE" sz="1200" dirty="0"/>
              <a:t> - Ebru Özcelik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163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Breitbild</PresentationFormat>
  <Paragraphs>142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Geolocation and Map Integration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Danke für eure Aufmerksamkeit!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Ebru Selin Özcelik</dc:creator>
  <cp:lastModifiedBy>Ebru Selin Özcelik</cp:lastModifiedBy>
  <cp:revision>328</cp:revision>
  <dcterms:created xsi:type="dcterms:W3CDTF">2020-06-06T09:12:56Z</dcterms:created>
  <dcterms:modified xsi:type="dcterms:W3CDTF">2020-06-21T09:20:56Z</dcterms:modified>
</cp:coreProperties>
</file>