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17" r:id="rId3"/>
    <p:sldId id="315" r:id="rId4"/>
    <p:sldId id="301" r:id="rId5"/>
    <p:sldId id="320" r:id="rId6"/>
    <p:sldId id="321" r:id="rId7"/>
    <p:sldId id="324" r:id="rId8"/>
    <p:sldId id="326" r:id="rId9"/>
    <p:sldId id="328" r:id="rId10"/>
    <p:sldId id="327" r:id="rId11"/>
    <p:sldId id="300" r:id="rId12"/>
    <p:sldId id="306" r:id="rId13"/>
    <p:sldId id="305" r:id="rId14"/>
    <p:sldId id="334" r:id="rId15"/>
    <p:sldId id="335" r:id="rId16"/>
    <p:sldId id="302" r:id="rId17"/>
    <p:sldId id="303" r:id="rId18"/>
    <p:sldId id="329" r:id="rId19"/>
    <p:sldId id="330" r:id="rId20"/>
    <p:sldId id="331" r:id="rId21"/>
    <p:sldId id="332" r:id="rId22"/>
    <p:sldId id="333" r:id="rId23"/>
    <p:sldId id="316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6C5"/>
    <a:srgbClr val="5CF6BB"/>
    <a:srgbClr val="2B9CE9"/>
    <a:srgbClr val="FDD1FE"/>
    <a:srgbClr val="000F2E"/>
    <a:srgbClr val="002060"/>
    <a:srgbClr val="BAE18F"/>
    <a:srgbClr val="FFECCC"/>
    <a:srgbClr val="FFCA08"/>
    <a:srgbClr val="F12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>
        <a:solidFill>
          <a:srgbClr val="6886C5"/>
        </a:solidFill>
      </dgm:spPr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>
        <a:solidFill>
          <a:srgbClr val="6886C5"/>
        </a:solidFill>
      </dgm:spPr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>
        <a:solidFill>
          <a:srgbClr val="6886C5"/>
        </a:solidFill>
      </dgm:spPr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>
        <a:solidFill>
          <a:srgbClr val="6886C5"/>
        </a:solidFill>
      </dgm:spPr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</dgm:ptLst>
  <dgm:cxnLst>
    <dgm:cxn modelId="{02214AD4-8603-441D-9B2D-C05A90E4645D}" type="presOf" srcId="{970CAD53-62C2-4BC8-8B52-E9DCF8D38ED7}" destId="{AFD9E975-5DA0-4091-9B43-3C513905BA7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>
        <a:solidFill>
          <a:srgbClr val="6886C5"/>
        </a:solidFill>
      </dgm:spPr>
      <dgm:t>
        <a:bodyPr/>
        <a:lstStyle/>
        <a:p>
          <a:r>
            <a:rPr lang="en-GB" sz="2000" dirty="0" smtClean="0"/>
            <a:t>Tools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/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Tools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0CAD53-62C2-4BC8-8B52-E9DCF8D38E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1A011B6-8C54-445B-837C-C5BD2F93D0F5}">
      <dgm:prSet phldrT="[Text]" custT="1"/>
      <dgm:spPr>
        <a:solidFill>
          <a:srgbClr val="6886C5"/>
        </a:solidFill>
      </dgm:spPr>
      <dgm:t>
        <a:bodyPr/>
        <a:lstStyle/>
        <a:p>
          <a:r>
            <a:rPr lang="de-DE" sz="2000" dirty="0" smtClean="0"/>
            <a:t>Grundlagen</a:t>
          </a:r>
          <a:endParaRPr lang="en-GB" sz="2000" dirty="0"/>
        </a:p>
      </dgm:t>
    </dgm:pt>
    <dgm:pt modelId="{82EB99D9-B806-4C94-864C-E1D92D831173}" type="parTrans" cxnId="{F554520B-CDE7-434E-B99A-325B15FBE403}">
      <dgm:prSet/>
      <dgm:spPr/>
      <dgm:t>
        <a:bodyPr/>
        <a:lstStyle/>
        <a:p>
          <a:endParaRPr lang="en-GB"/>
        </a:p>
      </dgm:t>
    </dgm:pt>
    <dgm:pt modelId="{27D2192A-3856-43CA-83AD-8187CE1EBD82}" type="sibTrans" cxnId="{F554520B-CDE7-434E-B99A-325B15FBE403}">
      <dgm:prSet/>
      <dgm:spPr/>
      <dgm:t>
        <a:bodyPr/>
        <a:lstStyle/>
        <a:p>
          <a:endParaRPr lang="en-GB"/>
        </a:p>
      </dgm:t>
    </dgm:pt>
    <dgm:pt modelId="{9A3D3F00-BE67-4362-BB96-F83AF228FF8B}">
      <dgm:prSet phldrT="[Text]" custT="1"/>
      <dgm:spPr/>
      <dgm:t>
        <a:bodyPr/>
        <a:lstStyle/>
        <a:p>
          <a:r>
            <a:rPr lang="en-GB" sz="2000" dirty="0" smtClean="0"/>
            <a:t>Cypress</a:t>
          </a:r>
          <a:endParaRPr lang="en-GB" sz="2000" dirty="0"/>
        </a:p>
      </dgm:t>
    </dgm:pt>
    <dgm:pt modelId="{1067887A-B248-4A67-AF3D-1862BD752C9A}" type="parTrans" cxnId="{95325C3D-F1C8-4293-ACD8-2111094D6651}">
      <dgm:prSet/>
      <dgm:spPr/>
      <dgm:t>
        <a:bodyPr/>
        <a:lstStyle/>
        <a:p>
          <a:endParaRPr lang="en-GB"/>
        </a:p>
      </dgm:t>
    </dgm:pt>
    <dgm:pt modelId="{C7E19384-0597-4794-85BC-0A6CBF08FB50}" type="sibTrans" cxnId="{95325C3D-F1C8-4293-ACD8-2111094D6651}">
      <dgm:prSet/>
      <dgm:spPr/>
      <dgm:t>
        <a:bodyPr/>
        <a:lstStyle/>
        <a:p>
          <a:endParaRPr lang="en-GB"/>
        </a:p>
      </dgm:t>
    </dgm:pt>
    <dgm:pt modelId="{2D6B87B4-2224-4192-9AC4-65DE09AE7437}">
      <dgm:prSet phldrT="[Text]" custT="1"/>
      <dgm:spPr/>
      <dgm:t>
        <a:bodyPr/>
        <a:lstStyle/>
        <a:p>
          <a:r>
            <a:rPr lang="de-DE" sz="2000" dirty="0" smtClean="0"/>
            <a:t>Ausblick</a:t>
          </a:r>
          <a:endParaRPr lang="en-GB" sz="2000" dirty="0"/>
        </a:p>
      </dgm:t>
    </dgm:pt>
    <dgm:pt modelId="{3F32793D-3756-46B7-851A-1A77356940EE}" type="parTrans" cxnId="{123CC2E1-2080-4732-A04B-6077B5647DC6}">
      <dgm:prSet/>
      <dgm:spPr/>
      <dgm:t>
        <a:bodyPr/>
        <a:lstStyle/>
        <a:p>
          <a:endParaRPr lang="de-DE"/>
        </a:p>
      </dgm:t>
    </dgm:pt>
    <dgm:pt modelId="{39EA1690-3813-43D2-A31D-2129B004CD92}" type="sibTrans" cxnId="{123CC2E1-2080-4732-A04B-6077B5647DC6}">
      <dgm:prSet/>
      <dgm:spPr/>
      <dgm:t>
        <a:bodyPr/>
        <a:lstStyle/>
        <a:p>
          <a:endParaRPr lang="de-DE"/>
        </a:p>
      </dgm:t>
    </dgm:pt>
    <dgm:pt modelId="{44442B77-B82F-4F17-A832-C5118D69E28C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b="1" dirty="0" smtClean="0">
              <a:solidFill>
                <a:schemeClr val="bg1"/>
              </a:solidFill>
            </a:rPr>
            <a:t>Motivation</a:t>
          </a:r>
          <a:endParaRPr lang="en-GB" sz="2000" b="1" dirty="0">
            <a:solidFill>
              <a:schemeClr val="bg1"/>
            </a:solidFill>
          </a:endParaRPr>
        </a:p>
      </dgm:t>
    </dgm:pt>
    <dgm:pt modelId="{8EE17334-EBC2-4E93-80B8-19891E20F14A}" type="sibTrans" cxnId="{08AE1903-237C-4DBA-9DCF-A9A4DE2CD127}">
      <dgm:prSet/>
      <dgm:spPr/>
      <dgm:t>
        <a:bodyPr/>
        <a:lstStyle/>
        <a:p>
          <a:endParaRPr lang="en-GB"/>
        </a:p>
      </dgm:t>
    </dgm:pt>
    <dgm:pt modelId="{F79B528C-88EF-47B1-94E6-6B85697A26F7}" type="parTrans" cxnId="{08AE1903-237C-4DBA-9DCF-A9A4DE2CD127}">
      <dgm:prSet/>
      <dgm:spPr/>
      <dgm:t>
        <a:bodyPr/>
        <a:lstStyle/>
        <a:p>
          <a:endParaRPr lang="en-GB"/>
        </a:p>
      </dgm:t>
    </dgm:pt>
    <dgm:pt modelId="{AFD9E975-5DA0-4091-9B43-3C513905BA73}" type="pres">
      <dgm:prSet presAssocID="{970CAD53-62C2-4BC8-8B52-E9DCF8D38ED7}" presName="Name0" presStyleCnt="0">
        <dgm:presLayoutVars>
          <dgm:dir/>
          <dgm:resizeHandles val="exact"/>
        </dgm:presLayoutVars>
      </dgm:prSet>
      <dgm:spPr/>
    </dgm:pt>
    <dgm:pt modelId="{9EC301E8-5DA0-4DC3-B5CC-11619CD9339B}" type="pres">
      <dgm:prSet presAssocID="{44442B77-B82F-4F17-A832-C5118D69E28C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34D8C7-FE73-4DD8-9A8E-8428B897C2FC}" type="pres">
      <dgm:prSet presAssocID="{8EE17334-EBC2-4E93-80B8-19891E20F14A}" presName="parSpace" presStyleCnt="0"/>
      <dgm:spPr/>
    </dgm:pt>
    <dgm:pt modelId="{373EA893-CBC2-47CC-869E-FC0497F4DCD7}" type="pres">
      <dgm:prSet presAssocID="{11A011B6-8C54-445B-837C-C5BD2F93D0F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12617F-DCA7-45F1-9678-1CE8E63F70F6}" type="pres">
      <dgm:prSet presAssocID="{27D2192A-3856-43CA-83AD-8187CE1EBD82}" presName="parSpace" presStyleCnt="0"/>
      <dgm:spPr/>
    </dgm:pt>
    <dgm:pt modelId="{19B8507E-9931-4A70-8B71-F0267D96807A}" type="pres">
      <dgm:prSet presAssocID="{9A3D3F00-BE67-4362-BB96-F83AF228FF8B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0C856-59E9-47E4-B272-7430267CF221}" type="pres">
      <dgm:prSet presAssocID="{C7E19384-0597-4794-85BC-0A6CBF08FB50}" presName="parSpace" presStyleCnt="0"/>
      <dgm:spPr/>
    </dgm:pt>
    <dgm:pt modelId="{A96FD0B8-0D97-4DAA-9D46-FE88C37289BD}" type="pres">
      <dgm:prSet presAssocID="{2D6B87B4-2224-4192-9AC4-65DE09AE743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7C1F4F-731C-4A99-BF62-5A8F1A2A5220}" type="presOf" srcId="{2D6B87B4-2224-4192-9AC4-65DE09AE7437}" destId="{A96FD0B8-0D97-4DAA-9D46-FE88C37289BD}" srcOrd="0" destOrd="0" presId="urn:microsoft.com/office/officeart/2005/8/layout/hChevron3"/>
    <dgm:cxn modelId="{95325C3D-F1C8-4293-ACD8-2111094D6651}" srcId="{970CAD53-62C2-4BC8-8B52-E9DCF8D38ED7}" destId="{9A3D3F00-BE67-4362-BB96-F83AF228FF8B}" srcOrd="2" destOrd="0" parTransId="{1067887A-B248-4A67-AF3D-1862BD752C9A}" sibTransId="{C7E19384-0597-4794-85BC-0A6CBF08FB50}"/>
    <dgm:cxn modelId="{02214AD4-8603-441D-9B2D-C05A90E4645D}" type="presOf" srcId="{970CAD53-62C2-4BC8-8B52-E9DCF8D38ED7}" destId="{AFD9E975-5DA0-4091-9B43-3C513905BA73}" srcOrd="0" destOrd="0" presId="urn:microsoft.com/office/officeart/2005/8/layout/hChevron3"/>
    <dgm:cxn modelId="{0970DA9A-A684-4C1F-A93B-68A76A9D5942}" type="presOf" srcId="{11A011B6-8C54-445B-837C-C5BD2F93D0F5}" destId="{373EA893-CBC2-47CC-869E-FC0497F4DCD7}" srcOrd="0" destOrd="0" presId="urn:microsoft.com/office/officeart/2005/8/layout/hChevron3"/>
    <dgm:cxn modelId="{FD4A3A31-0E42-4959-896B-A39A574D7C5C}" type="presOf" srcId="{9A3D3F00-BE67-4362-BB96-F83AF228FF8B}" destId="{19B8507E-9931-4A70-8B71-F0267D96807A}" srcOrd="0" destOrd="0" presId="urn:microsoft.com/office/officeart/2005/8/layout/hChevron3"/>
    <dgm:cxn modelId="{123CC2E1-2080-4732-A04B-6077B5647DC6}" srcId="{970CAD53-62C2-4BC8-8B52-E9DCF8D38ED7}" destId="{2D6B87B4-2224-4192-9AC4-65DE09AE7437}" srcOrd="3" destOrd="0" parTransId="{3F32793D-3756-46B7-851A-1A77356940EE}" sibTransId="{39EA1690-3813-43D2-A31D-2129B004CD92}"/>
    <dgm:cxn modelId="{08AE1903-237C-4DBA-9DCF-A9A4DE2CD127}" srcId="{970CAD53-62C2-4BC8-8B52-E9DCF8D38ED7}" destId="{44442B77-B82F-4F17-A832-C5118D69E28C}" srcOrd="0" destOrd="0" parTransId="{F79B528C-88EF-47B1-94E6-6B85697A26F7}" sibTransId="{8EE17334-EBC2-4E93-80B8-19891E20F14A}"/>
    <dgm:cxn modelId="{F554520B-CDE7-434E-B99A-325B15FBE403}" srcId="{970CAD53-62C2-4BC8-8B52-E9DCF8D38ED7}" destId="{11A011B6-8C54-445B-837C-C5BD2F93D0F5}" srcOrd="1" destOrd="0" parTransId="{82EB99D9-B806-4C94-864C-E1D92D831173}" sibTransId="{27D2192A-3856-43CA-83AD-8187CE1EBD82}"/>
    <dgm:cxn modelId="{5E96A9E0-F756-4BA5-8940-959F5241FAE8}" type="presOf" srcId="{44442B77-B82F-4F17-A832-C5118D69E28C}" destId="{9EC301E8-5DA0-4DC3-B5CC-11619CD9339B}" srcOrd="0" destOrd="0" presId="urn:microsoft.com/office/officeart/2005/8/layout/hChevron3"/>
    <dgm:cxn modelId="{CEAACAD7-F7D3-4911-85A3-8907B81B44B8}" type="presParOf" srcId="{AFD9E975-5DA0-4091-9B43-3C513905BA73}" destId="{9EC301E8-5DA0-4DC3-B5CC-11619CD9339B}" srcOrd="0" destOrd="0" presId="urn:microsoft.com/office/officeart/2005/8/layout/hChevron3"/>
    <dgm:cxn modelId="{C72EF7CB-669E-4A26-9339-9BAA79614DD2}" type="presParOf" srcId="{AFD9E975-5DA0-4091-9B43-3C513905BA73}" destId="{0D34D8C7-FE73-4DD8-9A8E-8428B897C2FC}" srcOrd="1" destOrd="0" presId="urn:microsoft.com/office/officeart/2005/8/layout/hChevron3"/>
    <dgm:cxn modelId="{7C5F1DE1-DB84-4946-9F57-E572076DFDDF}" type="presParOf" srcId="{AFD9E975-5DA0-4091-9B43-3C513905BA73}" destId="{373EA893-CBC2-47CC-869E-FC0497F4DCD7}" srcOrd="2" destOrd="0" presId="urn:microsoft.com/office/officeart/2005/8/layout/hChevron3"/>
    <dgm:cxn modelId="{8ED4E909-42A0-46A6-9BF1-737EC3D8068C}" type="presParOf" srcId="{AFD9E975-5DA0-4091-9B43-3C513905BA73}" destId="{BF12617F-DCA7-45F1-9678-1CE8E63F70F6}" srcOrd="3" destOrd="0" presId="urn:microsoft.com/office/officeart/2005/8/layout/hChevron3"/>
    <dgm:cxn modelId="{F6444D79-6A71-450A-91A4-E6E9B1A5485D}" type="presParOf" srcId="{AFD9E975-5DA0-4091-9B43-3C513905BA73}" destId="{19B8507E-9931-4A70-8B71-F0267D96807A}" srcOrd="4" destOrd="0" presId="urn:microsoft.com/office/officeart/2005/8/layout/hChevron3"/>
    <dgm:cxn modelId="{721001B9-1A2D-42E9-A90F-D9A54264033F}" type="presParOf" srcId="{AFD9E975-5DA0-4091-9B43-3C513905BA73}" destId="{8910C856-59E9-47E4-B272-7430267CF221}" srcOrd="5" destOrd="0" presId="urn:microsoft.com/office/officeart/2005/8/layout/hChevron3"/>
    <dgm:cxn modelId="{E505DFEB-8F83-44A6-BC9C-06B9F70E1EE0}" type="presParOf" srcId="{AFD9E975-5DA0-4091-9B43-3C513905BA73}" destId="{A96FD0B8-0D97-4DAA-9D46-FE88C37289B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Tools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Tools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01E8-5DA0-4DC3-B5CC-11619CD9339B}">
      <dsp:nvSpPr>
        <dsp:cNvPr id="0" name=""/>
        <dsp:cNvSpPr/>
      </dsp:nvSpPr>
      <dsp:spPr>
        <a:xfrm>
          <a:off x="3571" y="0"/>
          <a:ext cx="3583781" cy="684667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solidFill>
                <a:schemeClr val="bg1"/>
              </a:solidFill>
            </a:rPr>
            <a:t>Motivation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3571" y="0"/>
        <a:ext cx="3412614" cy="684667"/>
      </dsp:txXfrm>
    </dsp:sp>
    <dsp:sp modelId="{373EA893-CBC2-47CC-869E-FC0497F4DCD7}">
      <dsp:nvSpPr>
        <dsp:cNvPr id="0" name=""/>
        <dsp:cNvSpPr/>
      </dsp:nvSpPr>
      <dsp:spPr>
        <a:xfrm>
          <a:off x="2870596" y="0"/>
          <a:ext cx="3583781" cy="684667"/>
        </a:xfrm>
        <a:prstGeom prst="chevron">
          <a:avLst/>
        </a:prstGeom>
        <a:solidFill>
          <a:srgbClr val="6886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Grundlagen</a:t>
          </a:r>
          <a:endParaRPr lang="en-GB" sz="2000" kern="1200" dirty="0"/>
        </a:p>
      </dsp:txBody>
      <dsp:txXfrm>
        <a:off x="3212930" y="0"/>
        <a:ext cx="2899114" cy="684667"/>
      </dsp:txXfrm>
    </dsp:sp>
    <dsp:sp modelId="{19B8507E-9931-4A70-8B71-F0267D96807A}">
      <dsp:nvSpPr>
        <dsp:cNvPr id="0" name=""/>
        <dsp:cNvSpPr/>
      </dsp:nvSpPr>
      <dsp:spPr>
        <a:xfrm>
          <a:off x="5737621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Cypress</a:t>
          </a:r>
          <a:endParaRPr lang="en-GB" sz="2000" kern="1200" dirty="0"/>
        </a:p>
      </dsp:txBody>
      <dsp:txXfrm>
        <a:off x="6079955" y="0"/>
        <a:ext cx="2899114" cy="684667"/>
      </dsp:txXfrm>
    </dsp:sp>
    <dsp:sp modelId="{A96FD0B8-0D97-4DAA-9D46-FE88C37289BD}">
      <dsp:nvSpPr>
        <dsp:cNvPr id="0" name=""/>
        <dsp:cNvSpPr/>
      </dsp:nvSpPr>
      <dsp:spPr>
        <a:xfrm>
          <a:off x="8604646" y="0"/>
          <a:ext cx="3583781" cy="684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Ausblick</a:t>
          </a:r>
          <a:endParaRPr lang="en-GB" sz="2000" kern="1200" dirty="0"/>
        </a:p>
      </dsp:txBody>
      <dsp:txXfrm>
        <a:off x="8946980" y="0"/>
        <a:ext cx="2899114" cy="68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7B4-E172-4F3B-AA05-DFD0B3D812B3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11D4F-5C5C-4638-B07E-E383E835C59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82E-FA2A-4E71-99EE-DB2725548C42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4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B87D-8476-41D4-BAFC-0EB4E76489CB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0EA2-5BD2-4D56-BAAF-DACCBC87A8EC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4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0EA5-39FF-43E4-90E5-7C58200233A9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8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F589-A8F6-43F0-A75A-0A6F88655724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9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9C3-5B8F-4FD8-B1B6-5670F789B080}" type="datetime1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3DC2-8F29-480C-BC90-F28054DA7146}" type="datetime1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4EC6-7281-41C1-9EA4-3E63384F1185}" type="datetime1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0DBD-8E25-42D2-81DC-DD23B7E0FB1C}" type="datetime1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0C08-65DC-4573-8AA7-95BAA01590F5}" type="datetime1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8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F067-1F87-49E3-B916-6D84889F34D8}" type="datetime1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D6D5-0D69-4E14-B7A2-2AB01E0A6096}" type="datetime1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Cypress - Das Tool für die Testautomatisierung von JavaScript Frameworks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A06D-01CE-4A95-950B-F226FA36644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.toscrape.com/index.html" TargetMode="Externa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C29D1DA-D0B2-4FF7-926D-47FBD909133D}"/>
              </a:ext>
            </a:extLst>
          </p:cNvPr>
          <p:cNvSpPr txBox="1"/>
          <p:nvPr/>
        </p:nvSpPr>
        <p:spPr>
          <a:xfrm>
            <a:off x="600101" y="2264765"/>
            <a:ext cx="10693570" cy="2804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400" b="1" dirty="0" smtClean="0"/>
              <a:t>Cypress.io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400" b="1" dirty="0" smtClean="0"/>
              <a:t>Das Tool </a:t>
            </a:r>
            <a:r>
              <a:rPr lang="de-DE" sz="2400" b="1" dirty="0"/>
              <a:t>für die Testautomatisierung von</a:t>
            </a:r>
            <a:br>
              <a:rPr lang="de-DE" sz="2400" b="1" dirty="0"/>
            </a:br>
            <a:r>
              <a:rPr lang="de-DE" sz="2400" b="1" dirty="0"/>
              <a:t>JavaScript Frameworks </a:t>
            </a:r>
            <a:endParaRPr lang="de-DE" sz="15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15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Fanni </a:t>
            </a:r>
            <a:r>
              <a:rPr lang="en-US" sz="15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Marosi</a:t>
            </a:r>
            <a:endParaRPr lang="en-US" sz="110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24.05.2022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11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626926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10" y="327169"/>
            <a:ext cx="1527253" cy="63503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9939">
            <a:off x="769265" y="496332"/>
            <a:ext cx="1818255" cy="1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1147095"/>
            <a:ext cx="6829776" cy="4724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i="1" dirty="0" smtClean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488496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FE1-B75A-4A66-B6D7-0C7AB5A4E149}" type="datetime1">
              <a:rPr lang="en-GB" smtClean="0"/>
              <a:t>24/05/2022</a:t>
            </a:fld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714895" y="1321724"/>
            <a:ext cx="91689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242021"/>
                </a:solidFill>
                <a:latin typeface="YndjkwQgksjyGqcjbnMyriadPro-Bold"/>
              </a:rPr>
              <a:t>Ablauf der </a:t>
            </a:r>
            <a:r>
              <a:rPr lang="de-DE" b="1" dirty="0" smtClean="0">
                <a:solidFill>
                  <a:srgbClr val="242021"/>
                </a:solidFill>
                <a:latin typeface="YndjkwQgksjyGqcjbnMyriadPro-Bold"/>
              </a:rPr>
              <a:t>Testautomatisierung</a:t>
            </a:r>
          </a:p>
          <a:p>
            <a:r>
              <a:rPr lang="de-DE" b="1" dirty="0">
                <a:solidFill>
                  <a:srgbClr val="242021"/>
                </a:solidFill>
                <a:latin typeface="YndjkwQgksjyGqcjbnMyriadPro-Bold"/>
              </a:rPr>
              <a:t/>
            </a:r>
            <a:br>
              <a:rPr lang="de-DE" b="1" dirty="0">
                <a:solidFill>
                  <a:srgbClr val="242021"/>
                </a:solidFill>
                <a:latin typeface="YndjkwQgksjyGqcjbnMyriadPro-Bold"/>
              </a:rPr>
            </a:br>
            <a:r>
              <a:rPr lang="de-DE" dirty="0">
                <a:solidFill>
                  <a:srgbClr val="242021"/>
                </a:solidFill>
                <a:latin typeface="HcgyhkGymrfvPpyjhgTimesLTStd-Roman"/>
              </a:rPr>
              <a:t>Im Allgemeinen wird eine </a:t>
            </a:r>
            <a:r>
              <a:rPr lang="de-DE" b="1" dirty="0">
                <a:solidFill>
                  <a:srgbClr val="242021"/>
                </a:solidFill>
                <a:latin typeface="HcgyhkGymrfvPpyjhgTimesLTStd-Roman"/>
              </a:rPr>
              <a:t>spezialisierte Entwicklungsumgebung für eine </a:t>
            </a:r>
            <a:r>
              <a:rPr lang="de-DE" b="1" dirty="0" smtClean="0">
                <a:solidFill>
                  <a:srgbClr val="242021"/>
                </a:solidFill>
                <a:latin typeface="HcgyhkGymrfvPpyjhgTimesLTStd-Roman"/>
              </a:rPr>
              <a:t>Skriptsprache </a:t>
            </a:r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benutzt</a:t>
            </a:r>
            <a:r>
              <a:rPr lang="de-DE" dirty="0">
                <a:solidFill>
                  <a:srgbClr val="242021"/>
                </a:solidFill>
                <a:latin typeface="HcgyhkGymrfvPpyjhgTimesLTStd-Roman"/>
              </a:rPr>
              <a:t>. </a:t>
            </a:r>
            <a:endParaRPr lang="de-DE" dirty="0" smtClean="0">
              <a:solidFill>
                <a:srgbClr val="242021"/>
              </a:solidFill>
              <a:latin typeface="HcgyhkGymrfvPpyjhgTimesLTStd-Roman"/>
            </a:endParaRPr>
          </a:p>
          <a:p>
            <a:endParaRPr lang="de-DE" dirty="0">
              <a:solidFill>
                <a:srgbClr val="242021"/>
              </a:solidFill>
              <a:latin typeface="HcgyhkGymrfvPpyjhgTimesLTStd-Roman"/>
            </a:endParaRPr>
          </a:p>
          <a:p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Das Tool greift </a:t>
            </a:r>
            <a:r>
              <a:rPr lang="de-DE" dirty="0">
                <a:solidFill>
                  <a:srgbClr val="242021"/>
                </a:solidFill>
                <a:latin typeface="HcgyhkGymrfvPpyjhgTimesLTStd-Roman"/>
              </a:rPr>
              <a:t>auf Schnittstellen der zu testenden Anwendung zu. </a:t>
            </a:r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-&gt; Komponenten </a:t>
            </a:r>
            <a:r>
              <a:rPr lang="de-DE" dirty="0">
                <a:solidFill>
                  <a:srgbClr val="242021"/>
                </a:solidFill>
                <a:latin typeface="HcgyhkGymrfvPpyjhgTimesLTStd-Roman"/>
              </a:rPr>
              <a:t>der </a:t>
            </a:r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Benutzeroberfläche, Buttons</a:t>
            </a:r>
            <a:r>
              <a:rPr lang="de-DE" dirty="0">
                <a:solidFill>
                  <a:srgbClr val="242021"/>
                </a:solidFill>
                <a:latin typeface="HcgyhkGymrfvPpyjhgTimesLTStd-Roman"/>
              </a:rPr>
              <a:t>, Textfelder, Tabellen </a:t>
            </a:r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usw.</a:t>
            </a:r>
          </a:p>
          <a:p>
            <a:endParaRPr lang="de-DE" dirty="0">
              <a:solidFill>
                <a:srgbClr val="242021"/>
              </a:solidFill>
              <a:latin typeface="HcgyhkGymrfvPpyjhgTimesLTStd-Roman"/>
            </a:endParaRPr>
          </a:p>
          <a:p>
            <a:r>
              <a:rPr lang="de-DE" dirty="0" smtClean="0">
                <a:solidFill>
                  <a:srgbClr val="242021"/>
                </a:solidFill>
                <a:latin typeface="HcgyhkGymrfvPpyjhgTimesLTStd-Roman"/>
              </a:rPr>
              <a:t>Skripte umsetzen</a:t>
            </a:r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1147095"/>
            <a:ext cx="6829776" cy="4724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i="1" dirty="0" smtClean="0"/>
          </a:p>
          <a:p>
            <a:pPr marL="0" indent="0" algn="just">
              <a:buNone/>
            </a:pPr>
            <a:r>
              <a:rPr lang="de-DE" sz="2600" i="1" dirty="0" smtClean="0">
                <a:solidFill>
                  <a:srgbClr val="6886C5"/>
                </a:solidFill>
              </a:rPr>
              <a:t>„</a:t>
            </a:r>
            <a:r>
              <a:rPr lang="de-DE" sz="2600" i="1" dirty="0" smtClean="0">
                <a:solidFill>
                  <a:srgbClr val="6886C5"/>
                </a:solidFill>
              </a:rPr>
              <a:t>Tests</a:t>
            </a:r>
            <a:r>
              <a:rPr lang="de-DE" sz="2600" i="1" dirty="0">
                <a:solidFill>
                  <a:srgbClr val="6886C5"/>
                </a:solidFill>
              </a:rPr>
              <a:t>, die wiederholt ablaufen, können automatisiert werden. Das verhilft zu höherer Testabdeckung, einer verlässlichen Reproduzierbarkeit, spart Zeit und Kosten. Wenn man</a:t>
            </a:r>
            <a:br>
              <a:rPr lang="de-DE" sz="2600" i="1" dirty="0">
                <a:solidFill>
                  <a:srgbClr val="6886C5"/>
                </a:solidFill>
              </a:rPr>
            </a:br>
            <a:r>
              <a:rPr lang="de-DE" sz="2600" i="1" dirty="0">
                <a:solidFill>
                  <a:srgbClr val="6886C5"/>
                </a:solidFill>
              </a:rPr>
              <a:t>1000 Kombinationen von Testfällen manuell testen will, ist man damit ein paar </a:t>
            </a:r>
            <a:r>
              <a:rPr lang="de-DE" sz="2600" i="1" dirty="0" smtClean="0">
                <a:solidFill>
                  <a:srgbClr val="6886C5"/>
                </a:solidFill>
              </a:rPr>
              <a:t>Wochenbeschäftigt</a:t>
            </a:r>
            <a:r>
              <a:rPr lang="de-DE" sz="2600" i="1" dirty="0">
                <a:solidFill>
                  <a:srgbClr val="6886C5"/>
                </a:solidFill>
              </a:rPr>
              <a:t>. Ein Roboter der dafür ein Skript abarbeitet, schafft das in wenigen Stunden</a:t>
            </a:r>
            <a:r>
              <a:rPr lang="de-DE" sz="2600" i="1" dirty="0" smtClean="0">
                <a:solidFill>
                  <a:srgbClr val="6886C5"/>
                </a:solidFill>
              </a:rPr>
              <a:t>.“[2]</a:t>
            </a:r>
            <a:r>
              <a:rPr lang="de-DE" sz="2600" dirty="0">
                <a:solidFill>
                  <a:srgbClr val="6886C5"/>
                </a:solidFill>
              </a:rPr>
              <a:t/>
            </a:r>
            <a:br>
              <a:rPr lang="de-DE" sz="2600" dirty="0">
                <a:solidFill>
                  <a:srgbClr val="6886C5"/>
                </a:solidFill>
              </a:rPr>
            </a:br>
            <a:r>
              <a:rPr lang="de-DE" sz="2600" dirty="0"/>
              <a:t/>
            </a:r>
            <a:br>
              <a:rPr lang="de-DE" sz="2600" dirty="0"/>
            </a:br>
            <a:r>
              <a:rPr lang="de-DE" sz="2600" b="1" dirty="0" smtClean="0"/>
              <a:t>Akzeptanztests</a:t>
            </a:r>
            <a:r>
              <a:rPr lang="de-DE" sz="2600" dirty="0" smtClean="0"/>
              <a:t>  -&gt; gesamte </a:t>
            </a:r>
            <a:r>
              <a:rPr lang="de-DE" sz="2600" dirty="0"/>
              <a:t>Anwendung </a:t>
            </a:r>
            <a:r>
              <a:rPr lang="de-DE" sz="2600" dirty="0" smtClean="0"/>
              <a:t>End-2-End getestet </a:t>
            </a:r>
          </a:p>
          <a:p>
            <a:pPr marL="0" indent="0">
              <a:buNone/>
            </a:pPr>
            <a:r>
              <a:rPr lang="de-DE" sz="2600" dirty="0" smtClean="0"/>
              <a:t>Sind die Anforderungen erfüllt?</a:t>
            </a:r>
            <a:r>
              <a:rPr lang="de-DE" sz="2600" dirty="0"/>
              <a:t>  </a:t>
            </a:r>
            <a:endParaRPr lang="de-DE" sz="2600" dirty="0" smtClean="0"/>
          </a:p>
          <a:p>
            <a:pPr marL="0" indent="0">
              <a:buNone/>
            </a:pPr>
            <a:r>
              <a:rPr lang="de-DE" sz="2600" dirty="0" smtClean="0"/>
              <a:t>UI-basiert durchgeführt -&gt; </a:t>
            </a:r>
            <a:r>
              <a:rPr lang="de-DE" sz="2600" b="1" dirty="0" smtClean="0"/>
              <a:t>reales </a:t>
            </a:r>
            <a:r>
              <a:rPr lang="de-DE" sz="2600" b="1" dirty="0"/>
              <a:t>Benutzerverhalten </a:t>
            </a:r>
            <a:endParaRPr lang="de-DE" sz="2600" b="1" dirty="0" smtClean="0"/>
          </a:p>
          <a:p>
            <a:pPr marL="0" indent="0">
              <a:buNone/>
            </a:pPr>
            <a:r>
              <a:rPr lang="de-DE" sz="2600" b="1" dirty="0" smtClean="0"/>
              <a:t>durch </a:t>
            </a:r>
            <a:r>
              <a:rPr lang="de-DE" sz="2600" b="1" dirty="0"/>
              <a:t>die Testskripte </a:t>
            </a:r>
            <a:r>
              <a:rPr lang="de-DE" sz="2600" b="1" dirty="0" smtClean="0"/>
              <a:t>imitiert</a:t>
            </a:r>
            <a:endParaRPr lang="en-GB" sz="2600" b="1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117250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FE1-B75A-4A66-B6D7-0C7AB5A4E149}" type="datetime1">
              <a:rPr lang="en-GB" smtClean="0"/>
              <a:t>24/05/2022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11" y="2132304"/>
            <a:ext cx="4800060" cy="325422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770902" y="5432897"/>
            <a:ext cx="2108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i="1" dirty="0"/>
              <a:t>https://nativdigital.com/testautomatisierung/</a:t>
            </a:r>
          </a:p>
        </p:txBody>
      </p:sp>
    </p:spTree>
    <p:extLst>
      <p:ext uri="{BB962C8B-B14F-4D97-AF65-F5344CB8AC3E}">
        <p14:creationId xmlns:p14="http://schemas.microsoft.com/office/powerpoint/2010/main" val="32968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54" y="1766808"/>
            <a:ext cx="8027352" cy="4104630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r>
              <a:rPr lang="de-DE" sz="5100" dirty="0" err="1" smtClean="0"/>
              <a:t>Cypress-iFrame</a:t>
            </a:r>
            <a:r>
              <a:rPr lang="de-DE" sz="5100" dirty="0"/>
              <a:t>: </a:t>
            </a:r>
            <a:r>
              <a:rPr lang="de-DE" sz="5100" dirty="0" err="1"/>
              <a:t>Testcode</a:t>
            </a:r>
            <a:r>
              <a:rPr lang="de-DE" sz="5100" dirty="0"/>
              <a:t> und Anwendungscode im </a:t>
            </a:r>
            <a:r>
              <a:rPr lang="de-DE" sz="5100" dirty="0">
                <a:solidFill>
                  <a:srgbClr val="6886C5"/>
                </a:solidFill>
              </a:rPr>
              <a:t>gleichen Browser-Tab ausgeführt </a:t>
            </a:r>
          </a:p>
          <a:p>
            <a:pPr marL="457200" lvl="1" indent="0">
              <a:buNone/>
            </a:pPr>
            <a:endParaRPr lang="de-DE" sz="5100" dirty="0">
              <a:solidFill>
                <a:srgbClr val="6886C5"/>
              </a:solidFill>
            </a:endParaRPr>
          </a:p>
          <a:p>
            <a:pPr marL="457200" lvl="1" indent="0">
              <a:buNone/>
            </a:pPr>
            <a:r>
              <a:rPr lang="de-DE" sz="5100" dirty="0" err="1"/>
              <a:t>Cypress</a:t>
            </a:r>
            <a:r>
              <a:rPr lang="de-DE" sz="5100" dirty="0"/>
              <a:t> Core als Open Source und kostenlos</a:t>
            </a:r>
          </a:p>
          <a:p>
            <a:pPr marL="457200" lvl="1" indent="0">
              <a:buNone/>
            </a:pPr>
            <a:r>
              <a:rPr lang="de-DE" sz="5100" dirty="0"/>
              <a:t>(Dashboard Service als kommerzielles Produkt)</a:t>
            </a:r>
          </a:p>
          <a:p>
            <a:pPr marL="457200" lvl="1" indent="0">
              <a:buNone/>
            </a:pPr>
            <a:endParaRPr lang="de-DE" sz="5100" dirty="0"/>
          </a:p>
          <a:p>
            <a:pPr marL="457200" lvl="1" indent="0">
              <a:buNone/>
            </a:pPr>
            <a:r>
              <a:rPr lang="de-DE" sz="5100" dirty="0">
                <a:solidFill>
                  <a:srgbClr val="6886C5"/>
                </a:solidFill>
              </a:rPr>
              <a:t>JavaScript </a:t>
            </a:r>
          </a:p>
          <a:p>
            <a:pPr marL="457200" lvl="1" indent="0">
              <a:buNone/>
            </a:pPr>
            <a:r>
              <a:rPr lang="de-DE" sz="5100" dirty="0"/>
              <a:t>Chrome, Edge, Firefox, </a:t>
            </a:r>
            <a:r>
              <a:rPr lang="de-DE" sz="5100" dirty="0" err="1"/>
              <a:t>Electron</a:t>
            </a:r>
            <a:endParaRPr lang="de-DE" sz="5100" dirty="0"/>
          </a:p>
          <a:p>
            <a:pPr marL="457200" lvl="1" indent="0">
              <a:buNone/>
            </a:pPr>
            <a:r>
              <a:rPr lang="de-DE" sz="5100" dirty="0"/>
              <a:t>Mocha JS </a:t>
            </a:r>
          </a:p>
          <a:p>
            <a:pPr marL="457200" lvl="1" indent="0">
              <a:buNone/>
            </a:pPr>
            <a:endParaRPr lang="de-DE" sz="5100" dirty="0"/>
          </a:p>
          <a:p>
            <a:pPr marL="457200" lvl="1" indent="0">
              <a:buNone/>
            </a:pPr>
            <a:r>
              <a:rPr lang="de-DE" sz="5100" dirty="0" err="1">
                <a:solidFill>
                  <a:srgbClr val="6886C5"/>
                </a:solidFill>
              </a:rPr>
              <a:t>Cy.wait</a:t>
            </a:r>
            <a:r>
              <a:rPr lang="de-DE" sz="5100" dirty="0">
                <a:solidFill>
                  <a:srgbClr val="6886C5"/>
                </a:solidFill>
              </a:rPr>
              <a:t>() Automatisches Warten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600" dirty="0" smtClean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008900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1F1-5939-4289-94A0-B78D8041819C}" type="datetime1">
              <a:rPr lang="en-GB" smtClean="0"/>
              <a:t>24/05/2022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92" y="2782399"/>
            <a:ext cx="1497216" cy="14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" y="1190577"/>
            <a:ext cx="6864288" cy="46808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de-DE" i="1" dirty="0" smtClean="0"/>
          </a:p>
          <a:p>
            <a:r>
              <a:rPr lang="de-DE" dirty="0" smtClean="0"/>
              <a:t>Zeit &amp; Kosten reduzieren</a:t>
            </a:r>
          </a:p>
          <a:p>
            <a:r>
              <a:rPr lang="de-DE" dirty="0" err="1" smtClean="0"/>
              <a:t>Cypress</a:t>
            </a:r>
            <a:r>
              <a:rPr lang="de-DE" dirty="0" smtClean="0"/>
              <a:t> </a:t>
            </a:r>
            <a:r>
              <a:rPr lang="de-DE" dirty="0"/>
              <a:t>läuft direkt im Browser </a:t>
            </a:r>
            <a:endParaRPr lang="de-DE" dirty="0" smtClean="0"/>
          </a:p>
          <a:p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 &amp; </a:t>
            </a:r>
            <a:r>
              <a:rPr lang="en-US" dirty="0" err="1"/>
              <a:t>Einfaches</a:t>
            </a:r>
            <a:r>
              <a:rPr lang="en-US" dirty="0"/>
              <a:t> Setup -&gt; </a:t>
            </a:r>
            <a:r>
              <a:rPr lang="de-DE" dirty="0" err="1" smtClean="0"/>
              <a:t>npm-package</a:t>
            </a:r>
            <a:endParaRPr lang="de-DE" dirty="0" smtClean="0"/>
          </a:p>
          <a:p>
            <a:r>
              <a:rPr lang="de-DE" dirty="0" smtClean="0"/>
              <a:t>Tests </a:t>
            </a:r>
            <a:r>
              <a:rPr lang="de-DE" dirty="0"/>
              <a:t>lassen sich einfach </a:t>
            </a:r>
            <a:r>
              <a:rPr lang="de-DE" dirty="0" smtClean="0"/>
              <a:t>debuggen</a:t>
            </a:r>
          </a:p>
          <a:p>
            <a:r>
              <a:rPr lang="de-DE" dirty="0" smtClean="0"/>
              <a:t>Die </a:t>
            </a:r>
            <a:r>
              <a:rPr lang="de-DE" dirty="0"/>
              <a:t>Unterstützung bei „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Element“ ist </a:t>
            </a:r>
            <a:r>
              <a:rPr lang="de-DE" dirty="0" smtClean="0"/>
              <a:t>besser als </a:t>
            </a:r>
            <a:r>
              <a:rPr lang="de-DE" dirty="0" err="1" smtClean="0"/>
              <a:t>Sel</a:t>
            </a:r>
            <a:endParaRPr lang="de-DE" dirty="0" smtClean="0"/>
          </a:p>
          <a:p>
            <a:r>
              <a:rPr lang="de-DE" dirty="0" smtClean="0"/>
              <a:t>Videos </a:t>
            </a:r>
            <a:r>
              <a:rPr lang="de-DE" dirty="0"/>
              <a:t>lokal </a:t>
            </a:r>
            <a:r>
              <a:rPr lang="de-DE" dirty="0" smtClean="0"/>
              <a:t>aufzeichnen</a:t>
            </a:r>
          </a:p>
          <a:p>
            <a:r>
              <a:rPr lang="de-DE" dirty="0" smtClean="0"/>
              <a:t>CI </a:t>
            </a:r>
            <a:r>
              <a:rPr lang="de-DE" dirty="0" smtClean="0"/>
              <a:t>Pipelines</a:t>
            </a:r>
          </a:p>
          <a:p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Kostenloser Mocha Reporter</a:t>
            </a:r>
          </a:p>
          <a:p>
            <a:r>
              <a:rPr lang="de-DE" dirty="0" err="1" smtClean="0"/>
              <a:t>Docs</a:t>
            </a:r>
            <a:r>
              <a:rPr lang="de-DE" dirty="0" smtClean="0"/>
              <a:t>, Support, Community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GB" dirty="0" smtClean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63042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D2D9-DB88-48A4-844D-B582A3A2EDED}" type="datetime1">
              <a:rPr lang="en-GB" smtClean="0"/>
              <a:t>24/05/2022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75" y="1016670"/>
            <a:ext cx="5262629" cy="46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48" y="1338744"/>
            <a:ext cx="6896822" cy="4680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i="1" dirty="0" err="1"/>
              <a:t>npx</a:t>
            </a:r>
            <a:r>
              <a:rPr lang="de-DE" sz="2200" i="1" dirty="0"/>
              <a:t> </a:t>
            </a:r>
            <a:r>
              <a:rPr lang="de-DE" sz="2200" i="1" dirty="0" err="1"/>
              <a:t>cypress</a:t>
            </a:r>
            <a:r>
              <a:rPr lang="de-DE" sz="2200" i="1" dirty="0"/>
              <a:t> </a:t>
            </a:r>
            <a:r>
              <a:rPr lang="de-DE" sz="2200" i="1" dirty="0" smtClean="0"/>
              <a:t>open</a:t>
            </a:r>
          </a:p>
          <a:p>
            <a:pPr marL="0" indent="0">
              <a:buNone/>
            </a:pPr>
            <a:r>
              <a:rPr lang="de-DE" sz="2200" i="1" dirty="0" err="1"/>
              <a:t>npx</a:t>
            </a:r>
            <a:r>
              <a:rPr lang="de-DE" sz="2200" i="1" dirty="0"/>
              <a:t> </a:t>
            </a:r>
            <a:r>
              <a:rPr lang="de-DE" sz="2200" i="1" dirty="0" err="1"/>
              <a:t>cypress</a:t>
            </a:r>
            <a:r>
              <a:rPr lang="de-DE" sz="2200" i="1" dirty="0"/>
              <a:t> </a:t>
            </a:r>
            <a:r>
              <a:rPr lang="de-DE" sz="2200" i="1" dirty="0" err="1" smtClean="0"/>
              <a:t>run</a:t>
            </a:r>
            <a:endParaRPr lang="de-DE" sz="2200" i="1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i="1" dirty="0" err="1" smtClean="0"/>
              <a:t>npx</a:t>
            </a:r>
            <a:r>
              <a:rPr lang="en-US" sz="2200" i="1" dirty="0" smtClean="0"/>
              <a:t> </a:t>
            </a:r>
            <a:r>
              <a:rPr lang="en-US" sz="2200" i="1" dirty="0"/>
              <a:t>cypress run --reporter </a:t>
            </a:r>
            <a:r>
              <a:rPr lang="en-US" sz="2200" i="1" dirty="0" err="1"/>
              <a:t>mochawesome</a:t>
            </a:r>
            <a:r>
              <a:rPr lang="en-US" sz="2200" i="1" dirty="0"/>
              <a:t> </a:t>
            </a:r>
            <a:r>
              <a:rPr lang="en-US" sz="2200" i="1" dirty="0" smtClean="0"/>
              <a:t>\</a:t>
            </a:r>
          </a:p>
          <a:p>
            <a:pPr marL="0" indent="0">
              <a:buNone/>
            </a:pPr>
            <a:r>
              <a:rPr lang="de-DE" sz="2200" i="1" dirty="0" err="1" smtClean="0"/>
              <a:t>npx</a:t>
            </a:r>
            <a:r>
              <a:rPr lang="de-DE" sz="2200" i="1" dirty="0" smtClean="0"/>
              <a:t> </a:t>
            </a:r>
            <a:r>
              <a:rPr lang="de-DE" sz="2200" i="1" dirty="0" err="1"/>
              <a:t>mochawesome-merge</a:t>
            </a:r>
            <a:r>
              <a:rPr lang="de-DE" sz="2200" i="1" dirty="0"/>
              <a:t> "</a:t>
            </a:r>
            <a:r>
              <a:rPr lang="de-DE" sz="2200" i="1" dirty="0" err="1"/>
              <a:t>cypress</a:t>
            </a:r>
            <a:r>
              <a:rPr lang="de-DE" sz="2200" i="1" dirty="0"/>
              <a:t>/</a:t>
            </a:r>
            <a:r>
              <a:rPr lang="de-DE" sz="2200" i="1" dirty="0" err="1"/>
              <a:t>results</a:t>
            </a:r>
            <a:r>
              <a:rPr lang="de-DE" sz="2200" i="1" dirty="0"/>
              <a:t>/*.</a:t>
            </a:r>
            <a:r>
              <a:rPr lang="de-DE" sz="2200" i="1" dirty="0" err="1"/>
              <a:t>json</a:t>
            </a:r>
            <a:r>
              <a:rPr lang="de-DE" sz="2200" i="1" dirty="0"/>
              <a:t>" &gt; </a:t>
            </a:r>
            <a:r>
              <a:rPr lang="de-DE" sz="2200" i="1" dirty="0" err="1"/>
              <a:t>mochawesome.json</a:t>
            </a:r>
            <a:endParaRPr lang="de-DE" sz="2200" i="1" dirty="0" smtClean="0"/>
          </a:p>
          <a:p>
            <a:pPr marL="0" indent="0">
              <a:buNone/>
            </a:pPr>
            <a:r>
              <a:rPr lang="de-DE" sz="2200" i="1" dirty="0" err="1"/>
              <a:t>npx</a:t>
            </a:r>
            <a:r>
              <a:rPr lang="de-DE" sz="2200" i="1" dirty="0"/>
              <a:t> </a:t>
            </a:r>
            <a:r>
              <a:rPr lang="de-DE" sz="2200" i="1" dirty="0" err="1"/>
              <a:t>marge</a:t>
            </a:r>
            <a:r>
              <a:rPr lang="de-DE" sz="2200" i="1" dirty="0"/>
              <a:t> </a:t>
            </a:r>
            <a:r>
              <a:rPr lang="de-DE" sz="2200" i="1" dirty="0" err="1" smtClean="0"/>
              <a:t>mochawesome.json</a:t>
            </a:r>
            <a:endParaRPr lang="de-DE" sz="2200" i="1" dirty="0" smtClean="0"/>
          </a:p>
          <a:p>
            <a:pPr marL="0" indent="0">
              <a:buNone/>
            </a:pPr>
            <a:endParaRPr lang="de-DE" sz="2200" i="1" dirty="0" smtClean="0"/>
          </a:p>
          <a:p>
            <a:pPr marL="0" indent="0">
              <a:buNone/>
            </a:pPr>
            <a:r>
              <a:rPr lang="de-DE" sz="2200" i="1" dirty="0" smtClean="0"/>
              <a:t>Remove </a:t>
            </a:r>
            <a:r>
              <a:rPr lang="de-DE" sz="2200" i="1" dirty="0" err="1" smtClean="0"/>
              <a:t>the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mochawesome.json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file</a:t>
            </a:r>
            <a:endParaRPr lang="de-DE" sz="2200" i="1" dirty="0" smtClean="0"/>
          </a:p>
          <a:p>
            <a:pPr marL="0" indent="0">
              <a:buNone/>
            </a:pPr>
            <a:r>
              <a:rPr lang="de-DE" sz="2200" i="1" dirty="0" err="1" smtClean="0"/>
              <a:t>from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root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directory</a:t>
            </a:r>
            <a:r>
              <a:rPr lang="de-DE" sz="2200" i="1" dirty="0" smtClean="0"/>
              <a:t> bevor </a:t>
            </a:r>
            <a:r>
              <a:rPr lang="de-DE" sz="2200" i="1" dirty="0" err="1" smtClean="0"/>
              <a:t>commit</a:t>
            </a:r>
            <a:r>
              <a:rPr lang="de-DE" sz="2200" i="1" dirty="0" smtClean="0"/>
              <a:t>!</a:t>
            </a:r>
            <a:endParaRPr lang="de-DE" sz="2200" i="1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GB" dirty="0" smtClean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63042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D2D9-DB88-48A4-844D-B582A3A2EDED}" type="datetime1">
              <a:rPr lang="en-GB" smtClean="0"/>
              <a:t>24/05/2022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676" y="1981663"/>
            <a:ext cx="5516965" cy="28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63042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D2D9-DB88-48A4-844D-B582A3A2EDED}" type="datetime1">
              <a:rPr lang="en-GB" smtClean="0"/>
              <a:t>24/05/2022</a:t>
            </a:fld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041173"/>
            <a:ext cx="10075394" cy="4906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8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10" y="1190577"/>
            <a:ext cx="6488180" cy="4790498"/>
          </a:xfrm>
          <a:solidFill>
            <a:srgbClr val="000F2E"/>
          </a:solidFill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describe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('Browser actions', () </a:t>
            </a:r>
            <a:r>
              <a:rPr lang="en-GB" sz="1400" i="1" dirty="0">
                <a:solidFill>
                  <a:srgbClr val="7030A0"/>
                </a:solidFill>
              </a:rPr>
              <a:t>=&gt;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</a:t>
            </a:r>
            <a:r>
              <a:rPr lang="en-GB" sz="1400" dirty="0">
                <a:solidFill>
                  <a:srgbClr val="00B0F0"/>
                </a:solidFill>
              </a:rPr>
              <a:t>{</a:t>
            </a:r>
            <a:endParaRPr lang="de-DE" sz="1400" dirty="0">
              <a:solidFill>
                <a:srgbClr val="00B0F0"/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</a:t>
            </a:r>
            <a:r>
              <a:rPr lang="en-GB" sz="1400" dirty="0">
                <a:solidFill>
                  <a:srgbClr val="92D050"/>
                </a:solidFill>
              </a:rPr>
              <a:t>  //Load </a:t>
            </a:r>
            <a:r>
              <a:rPr lang="en-GB" sz="1400" dirty="0" err="1">
                <a:solidFill>
                  <a:srgbClr val="92D050"/>
                </a:solidFill>
              </a:rPr>
              <a:t>Url</a:t>
            </a:r>
            <a:endParaRPr lang="de-DE" sz="1400" dirty="0">
              <a:solidFill>
                <a:srgbClr val="92D050"/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('should load books </a:t>
            </a:r>
            <a:r>
              <a:rPr lang="en-GB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url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', () </a:t>
            </a:r>
            <a:r>
              <a:rPr lang="en-GB" sz="1400" i="1" dirty="0">
                <a:solidFill>
                  <a:srgbClr val="7030A0"/>
                </a:solidFill>
              </a:rPr>
              <a:t>=&gt;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</a:t>
            </a:r>
            <a:r>
              <a:rPr lang="en-GB" sz="1400" dirty="0">
                <a:solidFill>
                  <a:srgbClr val="5CF6BB"/>
                </a:solidFill>
              </a:rPr>
              <a:t>{</a:t>
            </a:r>
            <a:endParaRPr lang="de-DE" sz="1400" dirty="0">
              <a:solidFill>
                <a:srgbClr val="5CF6BB"/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    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cy</a:t>
            </a:r>
            <a:r>
              <a:rPr lang="en-GB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GB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('http://books.toscrape.com/index.html', </a:t>
            </a: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{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timeout: 10000 })</a:t>
            </a:r>
            <a:endParaRPr lang="de-DE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    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cy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().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should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('include', 'index.html</a:t>
            </a: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')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</a:t>
            </a:r>
            <a:r>
              <a:rPr lang="en-GB" sz="1400" dirty="0">
                <a:solidFill>
                  <a:srgbClr val="FDD1FE"/>
                </a:solidFill>
              </a:rPr>
              <a:t> </a:t>
            </a:r>
            <a:r>
              <a:rPr lang="en-GB" sz="1400" dirty="0" smtClean="0">
                <a:solidFill>
                  <a:srgbClr val="5CF6BB"/>
                </a:solidFill>
              </a:rPr>
              <a:t>})</a:t>
            </a:r>
            <a:endParaRPr lang="de-DE" sz="1400" dirty="0">
              <a:solidFill>
                <a:srgbClr val="5CF6BB"/>
              </a:solidFill>
            </a:endParaRPr>
          </a:p>
          <a:p>
            <a:pPr marL="0" indent="0" fontAlgn="auto">
              <a:buNone/>
            </a:pPr>
            <a:r>
              <a:rPr lang="de-DE" sz="1400" b="1" dirty="0">
                <a:solidFill>
                  <a:srgbClr val="92D050"/>
                </a:solidFill>
              </a:rPr>
              <a:t> </a:t>
            </a:r>
            <a:r>
              <a:rPr lang="de-DE" sz="1400" b="1" dirty="0" smtClean="0">
                <a:solidFill>
                  <a:srgbClr val="92D050"/>
                </a:solidFill>
              </a:rPr>
              <a:t>  .</a:t>
            </a:r>
          </a:p>
          <a:p>
            <a:pPr marL="0" indent="0" fontAlgn="auto">
              <a:buNone/>
            </a:pPr>
            <a:r>
              <a:rPr lang="de-DE" sz="1400" b="1" dirty="0" smtClean="0">
                <a:solidFill>
                  <a:srgbClr val="92D050"/>
                </a:solidFill>
              </a:rPr>
              <a:t>   .</a:t>
            </a:r>
          </a:p>
          <a:p>
            <a:pPr marL="0" indent="0" fontAlgn="auto">
              <a:buNone/>
            </a:pPr>
            <a:r>
              <a:rPr lang="de-DE" sz="1400" b="1" dirty="0" smtClean="0">
                <a:solidFill>
                  <a:srgbClr val="92D050"/>
                </a:solidFill>
              </a:rPr>
              <a:t>   .</a:t>
            </a: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</a:t>
            </a: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</a:t>
            </a:r>
            <a:r>
              <a:rPr lang="en-GB" sz="1400" dirty="0" smtClean="0">
                <a:solidFill>
                  <a:srgbClr val="92D050"/>
                </a:solidFill>
              </a:rPr>
              <a:t>//Interaction with Buttons </a:t>
            </a:r>
            <a:endParaRPr lang="de-DE" sz="1400" dirty="0" smtClean="0">
              <a:solidFill>
                <a:srgbClr val="92D050"/>
              </a:solidFill>
            </a:endParaRPr>
          </a:p>
          <a:p>
            <a:pPr marL="0" indent="0" fontAlgn="auto">
              <a:buNone/>
            </a:pP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</a:t>
            </a:r>
            <a:r>
              <a:rPr lang="en-GB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 it</a:t>
            </a: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('should click on Travel category', () </a:t>
            </a:r>
            <a:r>
              <a:rPr lang="en-GB" sz="1400" i="1" dirty="0" smtClean="0">
                <a:solidFill>
                  <a:srgbClr val="7030A0"/>
                </a:solidFill>
              </a:rPr>
              <a:t>=&gt;</a:t>
            </a:r>
            <a:r>
              <a:rPr lang="en-GB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</a:t>
            </a:r>
            <a:r>
              <a:rPr lang="en-GB" sz="1400" dirty="0" smtClean="0">
                <a:solidFill>
                  <a:srgbClr val="5CF6BB"/>
                </a:solidFill>
              </a:rPr>
              <a:t>{</a:t>
            </a:r>
            <a:endParaRPr lang="de-DE" sz="1400" dirty="0" smtClean="0">
              <a:solidFill>
                <a:srgbClr val="5CF6BB"/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    </a:t>
            </a:r>
            <a:r>
              <a:rPr lang="en-GB" sz="1400" dirty="0" smtClean="0">
                <a:solidFill>
                  <a:srgbClr val="92D050"/>
                </a:solidFill>
              </a:rPr>
              <a:t>//Targeting</a:t>
            </a:r>
            <a:r>
              <a:rPr lang="en-GB" sz="1400" dirty="0">
                <a:solidFill>
                  <a:srgbClr val="92D050"/>
                </a:solidFill>
              </a:rPr>
              <a:t> an html element</a:t>
            </a:r>
            <a:endParaRPr lang="de-DE" sz="1400" dirty="0">
              <a:solidFill>
                <a:srgbClr val="92D050"/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    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cy</a:t>
            </a:r>
            <a:r>
              <a:rPr lang="en-GB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GB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('a').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('Travel').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endParaRPr lang="de-DE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      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cy</a:t>
            </a:r>
            <a:r>
              <a:rPr lang="en-GB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r>
              <a:rPr lang="en-GB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('h1').</a:t>
            </a: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contains</a:t>
            </a: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('Travel')</a:t>
            </a:r>
            <a:endParaRPr lang="de-DE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fontAlgn="auto">
              <a:buNone/>
            </a:pPr>
            <a:r>
              <a:rPr lang="en-GB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 </a:t>
            </a:r>
            <a:r>
              <a:rPr lang="en-GB" sz="1400" dirty="0">
                <a:solidFill>
                  <a:srgbClr val="5CF6BB"/>
                </a:solidFill>
              </a:rPr>
              <a:t>  </a:t>
            </a:r>
            <a:r>
              <a:rPr lang="en-GB" sz="1400" dirty="0" smtClean="0">
                <a:solidFill>
                  <a:srgbClr val="5CF6BB"/>
                </a:solidFill>
              </a:rPr>
              <a:t>})</a:t>
            </a:r>
            <a:endParaRPr lang="de-DE" sz="1400" dirty="0">
              <a:solidFill>
                <a:srgbClr val="5CF6BB"/>
              </a:solidFill>
            </a:endParaRPr>
          </a:p>
          <a:p>
            <a:pPr marL="0" indent="0" fontAlgn="auto">
              <a:buNone/>
            </a:pPr>
            <a:r>
              <a:rPr lang="de-DE" sz="1400" dirty="0">
                <a:solidFill>
                  <a:srgbClr val="00B0F0"/>
                </a:solidFill>
              </a:rPr>
              <a:t>})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de-DE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GB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de-DE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72298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0057-B7C5-4CED-AD6F-5EF8F6B64F92}" type="datetime1">
              <a:rPr lang="en-GB" smtClean="0"/>
              <a:t>24/05/2022</a:t>
            </a:fld>
            <a:endParaRPr lang="en-GB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 txBox="1">
            <a:spLocks/>
          </p:cNvSpPr>
          <p:nvPr/>
        </p:nvSpPr>
        <p:spPr>
          <a:xfrm>
            <a:off x="317292" y="1988377"/>
            <a:ext cx="4554511" cy="354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hlinkClick r:id="rId8"/>
              </a:rPr>
              <a:t>http://</a:t>
            </a:r>
            <a:r>
              <a:rPr lang="de-DE" sz="1800" dirty="0" smtClean="0">
                <a:hlinkClick r:id="rId8"/>
              </a:rPr>
              <a:t>books.toscrape.com/index.html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2000" dirty="0" smtClean="0"/>
              <a:t>Testfall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Besuch die Seite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Bücherkategorie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Überprüfen ob …..</a:t>
            </a:r>
          </a:p>
          <a:p>
            <a:pPr>
              <a:buFontTx/>
              <a:buChar char="-"/>
            </a:pPr>
            <a:endParaRPr lang="de-DE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/>
              <a:t/>
            </a:r>
            <a:br>
              <a:rPr lang="de-DE" sz="2000" dirty="0" smtClean="0"/>
            </a:br>
            <a:endParaRPr lang="en-GB" sz="2000" dirty="0" smtClean="0"/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1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515052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23/05/2022</a:t>
            </a:fld>
            <a:endParaRPr lang="en-GB"/>
          </a:p>
        </p:txBody>
      </p:sp>
      <p:pic>
        <p:nvPicPr>
          <p:cNvPr id="1026" name="Picture 2" descr="cypress-automation - Google Chrome 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9" b="39746"/>
          <a:stretch/>
        </p:blipFill>
        <p:spPr bwMode="auto">
          <a:xfrm>
            <a:off x="269978" y="1044605"/>
            <a:ext cx="11652042" cy="482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6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510200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24/05/2022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007" y="1079205"/>
            <a:ext cx="9857855" cy="4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80259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24/05/2022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33" y="1087322"/>
            <a:ext cx="10610850" cy="26384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83" y="3848097"/>
            <a:ext cx="10629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2" y="835379"/>
            <a:ext cx="9727811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err="1" smtClean="0">
                <a:solidFill>
                  <a:srgbClr val="6886C5"/>
                </a:solidFill>
              </a:rPr>
              <a:t>Protractor</a:t>
            </a:r>
            <a:r>
              <a:rPr lang="de-DE" sz="2400" dirty="0" smtClean="0"/>
              <a:t> Standard </a:t>
            </a:r>
            <a:r>
              <a:rPr lang="de-DE" sz="2400" dirty="0" err="1" smtClean="0"/>
              <a:t>Testingframework</a:t>
            </a:r>
            <a:r>
              <a:rPr lang="de-DE" sz="2400" dirty="0"/>
              <a:t> </a:t>
            </a:r>
            <a:r>
              <a:rPr lang="de-DE" sz="2400" dirty="0" smtClean="0"/>
              <a:t>-&gt; 2021 April End-</a:t>
            </a:r>
            <a:r>
              <a:rPr lang="de-DE" sz="2400" dirty="0" err="1" smtClean="0"/>
              <a:t>of</a:t>
            </a:r>
            <a:r>
              <a:rPr lang="de-DE" sz="2400" dirty="0" smtClean="0"/>
              <a:t>-Life</a:t>
            </a:r>
          </a:p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In dem offiziellen </a:t>
            </a:r>
            <a:r>
              <a:rPr lang="de-DE" sz="2400" dirty="0" err="1"/>
              <a:t>GitHub</a:t>
            </a:r>
            <a:r>
              <a:rPr lang="de-DE" sz="2400" dirty="0"/>
              <a:t> Post von </a:t>
            </a:r>
            <a:r>
              <a:rPr lang="de-DE" sz="2400" dirty="0" err="1" smtClean="0"/>
              <a:t>Protractor</a:t>
            </a:r>
            <a:r>
              <a:rPr lang="de-DE" sz="2400" dirty="0" smtClean="0"/>
              <a:t> </a:t>
            </a:r>
            <a:r>
              <a:rPr lang="de-DE" sz="2400" dirty="0"/>
              <a:t>werden </a:t>
            </a:r>
            <a:r>
              <a:rPr lang="de-DE" sz="2400" dirty="0" smtClean="0"/>
              <a:t>Alternativen vorgestellt.[1] </a:t>
            </a:r>
          </a:p>
          <a:p>
            <a:pPr marL="0" indent="0">
              <a:buNone/>
            </a:pPr>
            <a:r>
              <a:rPr lang="de-DE" sz="2400" dirty="0" err="1" smtClean="0"/>
              <a:t>Cypress</a:t>
            </a:r>
            <a:r>
              <a:rPr lang="de-DE" sz="2400" dirty="0"/>
              <a:t>, </a:t>
            </a:r>
            <a:r>
              <a:rPr lang="de-DE" sz="2400" dirty="0" err="1"/>
              <a:t>PlayWright</a:t>
            </a:r>
            <a:r>
              <a:rPr lang="de-DE" sz="2400" dirty="0"/>
              <a:t>, </a:t>
            </a:r>
            <a:r>
              <a:rPr lang="de-DE" sz="2400" dirty="0" err="1"/>
              <a:t>Puppeteer</a:t>
            </a:r>
            <a:r>
              <a:rPr lang="de-DE" sz="2400" dirty="0"/>
              <a:t>, </a:t>
            </a:r>
            <a:r>
              <a:rPr lang="de-DE" sz="2400" dirty="0" err="1" smtClean="0"/>
              <a:t>Selenium</a:t>
            </a:r>
            <a:r>
              <a:rPr lang="de-DE" sz="2400" dirty="0" smtClean="0"/>
              <a:t>, </a:t>
            </a:r>
            <a:r>
              <a:rPr lang="de-DE" sz="2400" dirty="0" err="1" smtClean="0"/>
              <a:t>TestCafe</a:t>
            </a:r>
            <a:r>
              <a:rPr lang="de-DE" sz="2400" dirty="0" smtClean="0"/>
              <a:t>, </a:t>
            </a:r>
            <a:r>
              <a:rPr lang="de-DE" sz="2400" dirty="0" err="1" smtClean="0"/>
              <a:t>WebdriverIO</a:t>
            </a:r>
            <a:r>
              <a:rPr lang="de-DE" sz="2400" dirty="0"/>
              <a:t>. 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Indikatoren -&gt; </a:t>
            </a:r>
            <a:r>
              <a:rPr lang="de-DE" sz="2400" dirty="0" err="1" smtClean="0"/>
              <a:t>Npm</a:t>
            </a:r>
            <a:r>
              <a:rPr lang="de-DE" sz="2400" dirty="0" smtClean="0"/>
              <a:t> Trends, </a:t>
            </a:r>
            <a:r>
              <a:rPr lang="de-DE" sz="2400" dirty="0" err="1" smtClean="0"/>
              <a:t>Github</a:t>
            </a: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</a:t>
            </a:fld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489305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5D35-50D7-462C-B54F-7C582A16D572}" type="datetime1">
              <a:rPr lang="en-GB" smtClean="0"/>
              <a:t>24/05/2022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1" y="3307644"/>
            <a:ext cx="6868298" cy="2563793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005014" y="5711060"/>
            <a:ext cx="5211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i="1" dirty="0"/>
              <a:t>https://www.npmtrends.com/cypress-vs-playwright-vs-puppeteer-vs-selenium-webdriver-vs-testcafe-vs-webdriverio-vs-protractor</a:t>
            </a:r>
          </a:p>
        </p:txBody>
      </p:sp>
    </p:spTree>
    <p:extLst>
      <p:ext uri="{BB962C8B-B14F-4D97-AF65-F5344CB8AC3E}">
        <p14:creationId xmlns:p14="http://schemas.microsoft.com/office/powerpoint/2010/main" val="35111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447527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24/05/2022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08" y="1388485"/>
            <a:ext cx="10363200" cy="391477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9642764" y="3125585"/>
            <a:ext cx="432261" cy="43226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413390" y="365727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Text Value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032674" y="2419508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Nested</a:t>
            </a:r>
            <a:r>
              <a:rPr lang="de-DE" dirty="0" smtClean="0"/>
              <a:t> Content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9734204" y="2788840"/>
            <a:ext cx="90833" cy="237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57325"/>
            <a:ext cx="10363200" cy="39433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810411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24/05/2022</a:t>
            </a:fld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8964320" y="2645235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Sibling</a:t>
            </a:r>
            <a:r>
              <a:rPr lang="de-DE" dirty="0" smtClean="0"/>
              <a:t> Elements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745673" y="3059084"/>
            <a:ext cx="8911243" cy="60682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883815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CF71-D652-434A-93BB-9BC1D459D22F}" type="datetime1">
              <a:rPr lang="en-GB" smtClean="0"/>
              <a:t>24/05/2022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7690" y="1080654"/>
            <a:ext cx="5787051" cy="47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3" y="1190577"/>
            <a:ext cx="7679424" cy="4680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i="1" dirty="0" smtClean="0"/>
          </a:p>
          <a:p>
            <a:pPr marL="0" indent="0">
              <a:buNone/>
            </a:pPr>
            <a:r>
              <a:rPr lang="de-DE" dirty="0" smtClean="0"/>
              <a:t>Cypress.io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pPr marL="457200" lvl="1" indent="0">
              <a:buNone/>
            </a:pPr>
            <a:r>
              <a:rPr lang="de-DE" sz="2000" dirty="0" err="1" smtClean="0"/>
              <a:t>iFrame</a:t>
            </a:r>
            <a:r>
              <a:rPr lang="de-DE" sz="2000" dirty="0" smtClean="0"/>
              <a:t> Support</a:t>
            </a:r>
          </a:p>
          <a:p>
            <a:pPr marL="457200" lvl="1" indent="0">
              <a:buNone/>
            </a:pPr>
            <a:r>
              <a:rPr lang="de-DE" sz="2000" dirty="0" smtClean="0"/>
              <a:t>Probleme mit Domainnamen -&gt; Anmeldung </a:t>
            </a:r>
            <a:r>
              <a:rPr lang="de-DE" sz="2000" dirty="0" err="1" smtClean="0"/>
              <a:t>druch</a:t>
            </a:r>
            <a:r>
              <a:rPr lang="de-DE" sz="2000" dirty="0" smtClean="0"/>
              <a:t> SSO</a:t>
            </a:r>
          </a:p>
          <a:p>
            <a:pPr marL="457200" lvl="1" indent="0">
              <a:buNone/>
            </a:pPr>
            <a:r>
              <a:rPr lang="de-DE" sz="2000" dirty="0" smtClean="0"/>
              <a:t>Viel Workarounds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/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358-57B2-4C88-BF89-12F80066C763}" type="datetime1">
              <a:rPr lang="en-GB" smtClean="0"/>
              <a:t>23/05/2022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72" y="1172381"/>
            <a:ext cx="1497216" cy="14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91000">
              <a:schemeClr val="bg1"/>
            </a:gs>
            <a:gs pos="98000">
              <a:schemeClr val="bg1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6370" y="1479665"/>
            <a:ext cx="7780713" cy="3607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Danke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für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die </a:t>
            </a:r>
            <a:r>
              <a:rPr lang="en-US" sz="4800" dirty="0" err="1" smtClean="0">
                <a:solidFill>
                  <a:schemeClr val="bg1"/>
                </a:solidFill>
              </a:rPr>
              <a:t>Aufmerksamkeit</a:t>
            </a:r>
            <a:r>
              <a:rPr lang="en-US" sz="4800" dirty="0" smtClean="0">
                <a:solidFill>
                  <a:schemeClr val="bg1"/>
                </a:solidFill>
              </a:rPr>
              <a:t>!</a:t>
            </a:r>
          </a:p>
          <a:p>
            <a:pPr marL="0" indent="0"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4800" dirty="0" err="1" smtClean="0">
                <a:solidFill>
                  <a:schemeClr val="bg1"/>
                </a:solidFill>
              </a:rPr>
              <a:t>Fragen</a:t>
            </a:r>
            <a:r>
              <a:rPr lang="en-US" sz="4800" dirty="0" smtClean="0">
                <a:solidFill>
                  <a:schemeClr val="bg1"/>
                </a:solidFill>
              </a:rPr>
              <a:t>?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4313" y="6356350"/>
            <a:ext cx="5053149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24</a:t>
            </a:fld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5650-3335-4861-B862-84F45F2A2A5D}" type="datetime1">
              <a:rPr lang="en-GB" smtClean="0"/>
              <a:t>23/05/2022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2" y="835379"/>
            <a:ext cx="9727811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036523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027C-63B6-4830-BD08-07641E40C0B6}" type="datetime1">
              <a:rPr lang="en-GB" smtClean="0"/>
              <a:t>23/05/2022</a:t>
            </a:fld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280304"/>
            <a:ext cx="6823069" cy="54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2" y="835379"/>
            <a:ext cx="9727811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223403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5D35-50D7-462C-B54F-7C582A16D572}" type="datetime1">
              <a:rPr lang="en-GB" smtClean="0"/>
              <a:t>24/05/2022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62989" y="1271708"/>
            <a:ext cx="110836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>
                <a:solidFill>
                  <a:srgbClr val="242021"/>
                </a:solidFill>
              </a:rPr>
              <a:t>Die </a:t>
            </a:r>
            <a:r>
              <a:rPr lang="de-DE" sz="2000" dirty="0">
                <a:solidFill>
                  <a:srgbClr val="242021"/>
                </a:solidFill>
              </a:rPr>
              <a:t>Aufgabe der </a:t>
            </a:r>
            <a:r>
              <a:rPr lang="de-DE" sz="2000" b="1" dirty="0">
                <a:solidFill>
                  <a:srgbClr val="242021"/>
                </a:solidFill>
              </a:rPr>
              <a:t>Qualitätssicherung</a:t>
            </a:r>
            <a:r>
              <a:rPr lang="de-DE" sz="2000" dirty="0">
                <a:solidFill>
                  <a:srgbClr val="242021"/>
                </a:solidFill>
              </a:rPr>
              <a:t>, jedwede Art von Fehlern vor </a:t>
            </a:r>
            <a:r>
              <a:rPr lang="de-DE" sz="2000" dirty="0" smtClean="0">
                <a:solidFill>
                  <a:srgbClr val="242021"/>
                </a:solidFill>
              </a:rPr>
              <a:t>der Auslieferung </a:t>
            </a:r>
            <a:r>
              <a:rPr lang="de-DE" sz="2000" dirty="0">
                <a:solidFill>
                  <a:srgbClr val="242021"/>
                </a:solidFill>
              </a:rPr>
              <a:t>einer Software </a:t>
            </a:r>
            <a:r>
              <a:rPr lang="de-DE" sz="2000" dirty="0" smtClean="0">
                <a:solidFill>
                  <a:srgbClr val="242021"/>
                </a:solidFill>
              </a:rPr>
              <a:t>zu finden </a:t>
            </a:r>
            <a:r>
              <a:rPr lang="de-DE" sz="2000" dirty="0">
                <a:solidFill>
                  <a:srgbClr val="242021"/>
                </a:solidFill>
              </a:rPr>
              <a:t>und das Auftreten von Fehlern beim Kunden </a:t>
            </a:r>
            <a:r>
              <a:rPr lang="de-DE" sz="2000" dirty="0" smtClean="0">
                <a:solidFill>
                  <a:srgbClr val="242021"/>
                </a:solidFill>
              </a:rPr>
              <a:t>zu vermeiden</a:t>
            </a:r>
            <a:r>
              <a:rPr lang="de-DE" sz="2000" dirty="0">
                <a:solidFill>
                  <a:srgbClr val="242021"/>
                </a:solidFill>
              </a:rPr>
              <a:t>. </a:t>
            </a:r>
            <a:endParaRPr lang="de-DE" sz="2000" dirty="0" smtClean="0">
              <a:solidFill>
                <a:srgbClr val="242021"/>
              </a:solidFill>
            </a:endParaRPr>
          </a:p>
          <a:p>
            <a:endParaRPr lang="de-DE" sz="2000" dirty="0">
              <a:solidFill>
                <a:srgbClr val="242021"/>
              </a:solidFill>
            </a:endParaRPr>
          </a:p>
          <a:p>
            <a:r>
              <a:rPr lang="de-DE" sz="2000" dirty="0" smtClean="0">
                <a:solidFill>
                  <a:srgbClr val="242021"/>
                </a:solidFill>
              </a:rPr>
              <a:t>Formulierung - „der </a:t>
            </a:r>
            <a:r>
              <a:rPr lang="de-DE" sz="2000" dirty="0">
                <a:solidFill>
                  <a:srgbClr val="242021"/>
                </a:solidFill>
              </a:rPr>
              <a:t>Suche nach Fehlern“</a:t>
            </a:r>
            <a:r>
              <a:rPr lang="de-DE" sz="2000" dirty="0"/>
              <a:t> 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Man sollte trotzdem im Hinterkopf haben, dass Tests </a:t>
            </a:r>
            <a:r>
              <a:rPr lang="de-DE" sz="2000" dirty="0" smtClean="0"/>
              <a:t>dazu geschrieben </a:t>
            </a:r>
            <a:r>
              <a:rPr lang="de-DE" sz="2000" dirty="0"/>
              <a:t>werden, </a:t>
            </a:r>
            <a:r>
              <a:rPr lang="de-DE" sz="2000" b="1" dirty="0"/>
              <a:t>um Fehlverhalten aufzudecken </a:t>
            </a:r>
            <a:r>
              <a:rPr lang="de-DE" sz="2000" dirty="0"/>
              <a:t>und dass die Suche nach dem </a:t>
            </a:r>
            <a:r>
              <a:rPr lang="de-DE" sz="2000" dirty="0" smtClean="0"/>
              <a:t>zugehörigen Fehler </a:t>
            </a:r>
            <a:r>
              <a:rPr lang="de-DE" sz="2000" dirty="0"/>
              <a:t>ein zweiter Schritt ist, der z. B. ein systematisches Vorgehen beim Debugging benötigt.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2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2" y="835379"/>
            <a:ext cx="9727811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5</a:t>
            </a:fld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057323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5D35-50D7-462C-B54F-7C582A16D572}" type="datetime1">
              <a:rPr lang="en-GB" smtClean="0"/>
              <a:t>24/05/2022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642822" y="1196636"/>
            <a:ext cx="105516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Was ist ein Testfall?</a:t>
            </a:r>
            <a:r>
              <a:rPr lang="de-DE" dirty="0"/>
              <a:t> </a:t>
            </a:r>
            <a:br>
              <a:rPr lang="de-DE" dirty="0"/>
            </a:br>
            <a:endParaRPr lang="de-DE" dirty="0" smtClean="0"/>
          </a:p>
          <a:p>
            <a:r>
              <a:rPr lang="de-DE" dirty="0"/>
              <a:t>das Ausprobieren einer Software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smtClean="0"/>
              <a:t>Drei Teilschritte: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die Vorbedingungen,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Ausführung 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und </a:t>
            </a:r>
            <a:r>
              <a:rPr lang="de-DE" dirty="0"/>
              <a:t>die </a:t>
            </a:r>
            <a:r>
              <a:rPr lang="de-DE" dirty="0" smtClean="0"/>
              <a:t>Nachbedingungen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Generelles Ziel der Testfallspezifikation muss es sein, den gleichen Test unter den gleichen Vorbedingungen immer wieder durchzuführen und dann zu den gleichen Ergebnissen zu kommen.</a:t>
            </a:r>
          </a:p>
          <a:p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sz="1400" b="1" dirty="0">
                <a:latin typeface="MyriadPro-Bold"/>
              </a:rPr>
              <a:t>Aus Anforderungen Testfälle erstellen</a:t>
            </a:r>
            <a:r>
              <a:rPr lang="de-DE" sz="1400" dirty="0"/>
              <a:t> :</a:t>
            </a:r>
            <a:endParaRPr lang="de-DE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/>
              <a:t>Szenariobeschreibung</a:t>
            </a:r>
            <a:r>
              <a:rPr lang="de-DE" dirty="0" smtClean="0"/>
              <a:t> (Testgegenstand)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Berücksichtigung der zugrunde liegenden Anforderung (Abdeckung einer oder mehrerer Anforderungen mit entsprechenden Testschritten)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Erwartetes Ergebnis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0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2" y="835379"/>
            <a:ext cx="9727811" cy="503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dirty="0" err="1" smtClean="0"/>
              <a:t>Cypress</a:t>
            </a:r>
            <a:r>
              <a:rPr lang="de-DE" dirty="0" smtClean="0"/>
              <a:t>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334285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5D35-50D7-462C-B54F-7C582A16D572}" type="datetime1">
              <a:rPr lang="en-GB" smtClean="0"/>
              <a:t>24/05/2022</a:t>
            </a:fld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7219451" y="5534693"/>
            <a:ext cx="5211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 smtClean="0"/>
              <a:t>V-Modell mit Entwicklung und Test</a:t>
            </a:r>
            <a:endParaRPr lang="de-DE" sz="1400" i="1" dirty="0"/>
          </a:p>
        </p:txBody>
      </p:sp>
      <p:sp>
        <p:nvSpPr>
          <p:cNvPr id="6" name="Rechteck 5"/>
          <p:cNvSpPr/>
          <p:nvPr/>
        </p:nvSpPr>
        <p:spPr>
          <a:xfrm>
            <a:off x="362989" y="12717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1499" y="1514683"/>
            <a:ext cx="6719850" cy="36832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724" y="1947007"/>
            <a:ext cx="4718775" cy="291269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985019" y="5402901"/>
            <a:ext cx="1040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 smtClean="0"/>
              <a:t>Testarten</a:t>
            </a:r>
          </a:p>
        </p:txBody>
      </p:sp>
    </p:spTree>
    <p:extLst>
      <p:ext uri="{BB962C8B-B14F-4D97-AF65-F5344CB8AC3E}">
        <p14:creationId xmlns:p14="http://schemas.microsoft.com/office/powerpoint/2010/main" val="39710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1147095"/>
            <a:ext cx="6829776" cy="4724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i="1" dirty="0" smtClean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/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FE1-B75A-4A66-B6D7-0C7AB5A4E149}" type="datetime1">
              <a:rPr lang="en-GB" smtClean="0"/>
              <a:t>23/05/2022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56" y="1047404"/>
            <a:ext cx="5035599" cy="49722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3240" y="368604"/>
            <a:ext cx="5147310" cy="6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1147095"/>
            <a:ext cx="6829776" cy="4724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173854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FE1-B75A-4A66-B6D7-0C7AB5A4E149}" type="datetime1">
              <a:rPr lang="en-GB" smtClean="0"/>
              <a:t>24/05/2022</a:t>
            </a:fld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509" y="1084228"/>
            <a:ext cx="5076045" cy="501781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095998" y="1607975"/>
            <a:ext cx="5257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Welche </a:t>
            </a:r>
            <a:r>
              <a:rPr lang="de-DE" sz="1600" b="1" dirty="0">
                <a:solidFill>
                  <a:srgbClr val="242021"/>
                </a:solidFill>
                <a:latin typeface="KcrkltLsxhsyGpkjtmTimesLTStd-Roman"/>
              </a:rPr>
              <a:t>Aspekte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 im Einzelnen gewählt werden und wie ausführlich die Testspezifikationen zu erstellen sind, ist </a:t>
            </a:r>
            <a:r>
              <a:rPr lang="de-DE" sz="1600" b="1" dirty="0">
                <a:solidFill>
                  <a:srgbClr val="242021"/>
                </a:solidFill>
                <a:latin typeface="KcrkltLsxhsyGpkjtmTimesLTStd-Roman"/>
              </a:rPr>
              <a:t>vom Testobjekt und von den </a:t>
            </a:r>
            <a:r>
              <a:rPr lang="de-DE" sz="1600" b="1" dirty="0" err="1">
                <a:solidFill>
                  <a:srgbClr val="242021"/>
                </a:solidFill>
                <a:latin typeface="KcrkltLsxhsyGpkjtmTimesLTStd-Roman"/>
              </a:rPr>
              <a:t>Requirements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 an das Endprodukt</a:t>
            </a:r>
            <a:br>
              <a:rPr lang="de-DE" sz="1600" dirty="0">
                <a:solidFill>
                  <a:srgbClr val="242021"/>
                </a:solidFill>
                <a:latin typeface="KcrkltLsxhsyGpkjtmTimesLTStd-Roman"/>
              </a:rPr>
            </a:br>
            <a:r>
              <a:rPr lang="de-DE" sz="1600" b="1" dirty="0">
                <a:solidFill>
                  <a:srgbClr val="242021"/>
                </a:solidFill>
                <a:latin typeface="KcrkltLsxhsyGpkjtmTimesLTStd-Roman"/>
              </a:rPr>
              <a:t>abhängig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. </a:t>
            </a:r>
            <a:endParaRPr lang="de-DE" sz="1600" dirty="0" smtClean="0">
              <a:solidFill>
                <a:srgbClr val="242021"/>
              </a:solidFill>
              <a:latin typeface="KcrkltLsxhsyGpkjtmTimesLTStd-Roman"/>
            </a:endParaRPr>
          </a:p>
          <a:p>
            <a:endParaRPr lang="de-DE" sz="1600" dirty="0" smtClean="0">
              <a:solidFill>
                <a:srgbClr val="242021"/>
              </a:solidFill>
              <a:latin typeface="KcrkltLsxhsyGpkjtmTimesLTStd-Roman"/>
            </a:endParaRPr>
          </a:p>
          <a:p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Der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Test sollte immer so beschrieben werden, dass ihn auch jemand durchführen </a:t>
            </a:r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kann, der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über keine Detailkenntnisse des zu testenden Systems verfügt</a:t>
            </a:r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.</a:t>
            </a:r>
          </a:p>
          <a:p>
            <a:endParaRPr lang="de-DE" sz="1600" dirty="0">
              <a:solidFill>
                <a:srgbClr val="242021"/>
              </a:solidFill>
              <a:latin typeface="KcrkltLsxhsyGpkjtmTimesLTStd-Roman"/>
            </a:endParaRPr>
          </a:p>
          <a:p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Idealerweise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sollte man </a:t>
            </a:r>
            <a:r>
              <a:rPr lang="de-DE" sz="1600" b="1" dirty="0">
                <a:solidFill>
                  <a:srgbClr val="242021"/>
                </a:solidFill>
                <a:latin typeface="KcrkltLsxhsyGpkjtmTimesLTStd-Roman"/>
              </a:rPr>
              <a:t>jemanden von der Straße holen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können, der ein </a:t>
            </a:r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grundlegendes Verständnis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von Software hat, ihm die Testanweisung in die Hand drücken und er sollte </a:t>
            </a:r>
            <a:r>
              <a:rPr lang="de-DE" sz="1600" dirty="0" smtClean="0">
                <a:solidFill>
                  <a:srgbClr val="242021"/>
                </a:solidFill>
                <a:latin typeface="KcrkltLsxhsyGpkjtmTimesLTStd-Roman"/>
              </a:rPr>
              <a:t>dann in </a:t>
            </a:r>
            <a:r>
              <a:rPr lang="de-DE" sz="1600" dirty="0">
                <a:solidFill>
                  <a:srgbClr val="242021"/>
                </a:solidFill>
                <a:latin typeface="KcrkltLsxhsyGpkjtmTimesLTStd-Roman"/>
              </a:rPr>
              <a:t>der Lage sein, ohne Rückfragen den Test eigenständig durchzuführen.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175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1438"/>
            <a:ext cx="12192000" cy="51329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0D297-5AF3-4DE0-8917-BF7BF495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1147095"/>
            <a:ext cx="6829776" cy="4724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i="1" dirty="0" smtClean="0"/>
          </a:p>
          <a:p>
            <a:endParaRPr lang="de-DE" dirty="0" smtClean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6000-6564-47A6-9317-51AA8B7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6962" y="6356350"/>
            <a:ext cx="7458075" cy="365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mtClean="0"/>
              <a:t>Cypress - Das Tool für die Testautomatisierung von JavaScript Frameworks </a:t>
            </a:r>
            <a:endParaRPr lang="de-DE" sz="1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08337-C48B-4249-9CF3-D32BE75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A06D-01CE-4A95-950B-F226FA366449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EC41E63-CF70-4515-8653-FA120BC1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31100"/>
              </p:ext>
            </p:extLst>
          </p:nvPr>
        </p:nvGraphicFramePr>
        <p:xfrm>
          <a:off x="0" y="280305"/>
          <a:ext cx="12192000" cy="68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FE1-B75A-4A66-B6D7-0C7AB5A4E149}" type="datetime1">
              <a:rPr lang="en-GB" smtClean="0"/>
              <a:t>24/05/2022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51007"/>
              </p:ext>
            </p:extLst>
          </p:nvPr>
        </p:nvGraphicFramePr>
        <p:xfrm>
          <a:off x="307568" y="1147095"/>
          <a:ext cx="11671073" cy="451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867910579"/>
                    </a:ext>
                  </a:extLst>
                </a:gridCol>
                <a:gridCol w="940935">
                  <a:extLst>
                    <a:ext uri="{9D8B030D-6E8A-4147-A177-3AD203B41FA5}">
                      <a16:colId xmlns:a16="http://schemas.microsoft.com/office/drawing/2014/main" val="1671760773"/>
                    </a:ext>
                  </a:extLst>
                </a:gridCol>
                <a:gridCol w="1652636">
                  <a:extLst>
                    <a:ext uri="{9D8B030D-6E8A-4147-A177-3AD203B41FA5}">
                      <a16:colId xmlns:a16="http://schemas.microsoft.com/office/drawing/2014/main" val="3724921073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02458226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965335838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494184848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2489383280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929842236"/>
                    </a:ext>
                  </a:extLst>
                </a:gridCol>
                <a:gridCol w="1313412">
                  <a:extLst>
                    <a:ext uri="{9D8B030D-6E8A-4147-A177-3AD203B41FA5}">
                      <a16:colId xmlns:a16="http://schemas.microsoft.com/office/drawing/2014/main" val="4084454894"/>
                    </a:ext>
                  </a:extLst>
                </a:gridCol>
              </a:tblGrid>
              <a:tr h="1122280">
                <a:tc>
                  <a:txBody>
                    <a:bodyPr/>
                    <a:lstStyle/>
                    <a:p>
                      <a:r>
                        <a:rPr lang="de-DE" dirty="0" smtClean="0"/>
                        <a:t>Testfall</a:t>
                      </a:r>
                    </a:p>
                    <a:p>
                      <a:r>
                        <a:rPr lang="de-DE" baseline="0" dirty="0" smtClean="0"/>
                        <a:t> ID/Name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Schritte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Eingabedaten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Erwartetes 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(Bestanden/ nicht bestanden)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Ausführungsdatum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 Version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Priorität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37025"/>
                  </a:ext>
                </a:extLst>
              </a:tr>
              <a:tr h="840677">
                <a:tc rowSpan="3"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Username</a:t>
                      </a:r>
                    </a:p>
                    <a:p>
                      <a:r>
                        <a:rPr lang="de-DE" dirty="0" smtClean="0"/>
                        <a:t>Passwort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xy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23.05.2022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e-DE" dirty="0" smtClean="0"/>
                        <a:t>1.0.2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2690"/>
                  </a:ext>
                </a:extLst>
              </a:tr>
              <a:tr h="97268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Button Click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Weiterleitung auf Dashboard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23.05.2022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51470"/>
                  </a:ext>
                </a:extLst>
              </a:tr>
              <a:tr h="972685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Button Click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Falsche</a:t>
                      </a:r>
                      <a:r>
                        <a:rPr lang="de-DE" baseline="0" dirty="0" smtClean="0"/>
                        <a:t> Eingabedaten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Modal/ Toast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23.05.2022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0383"/>
                  </a:ext>
                </a:extLst>
              </a:tr>
              <a:tr h="544962">
                <a:tc>
                  <a:txBody>
                    <a:bodyPr/>
                    <a:lstStyle/>
                    <a:p>
                      <a:r>
                        <a:rPr lang="de-DE" dirty="0" smtClean="0"/>
                        <a:t>Satus</a:t>
                      </a:r>
                      <a:endParaRPr lang="de-DE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de-DE" dirty="0" smtClean="0"/>
                        <a:t>Bestanden/ nicht bestanden | durchgeführt von XY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0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1216</Words>
  <Application>Microsoft Office PowerPoint</Application>
  <PresentationFormat>Breitbild</PresentationFormat>
  <Paragraphs>316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HcgyhkGymrfvPpyjhgTimesLTStd-Roman</vt:lpstr>
      <vt:lpstr>KcrkltLsxhsyGpkjtmTimesLTStd-Roman</vt:lpstr>
      <vt:lpstr>MyriadPro-Bold</vt:lpstr>
      <vt:lpstr>YndjkwQgksjyGqcjbnMyriadPro-Bold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Fanni Marosi</dc:creator>
  <cp:lastModifiedBy>Fanni Marosi</cp:lastModifiedBy>
  <cp:revision>245</cp:revision>
  <dcterms:created xsi:type="dcterms:W3CDTF">2020-05-26T10:06:40Z</dcterms:created>
  <dcterms:modified xsi:type="dcterms:W3CDTF">2022-05-23T23:32:21Z</dcterms:modified>
</cp:coreProperties>
</file>