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58" r:id="rId7"/>
    <p:sldId id="269" r:id="rId8"/>
    <p:sldId id="270" r:id="rId9"/>
    <p:sldId id="271" r:id="rId10"/>
    <p:sldId id="272" r:id="rId11"/>
    <p:sldId id="259" r:id="rId12"/>
    <p:sldId id="273" r:id="rId13"/>
    <p:sldId id="274" r:id="rId14"/>
    <p:sldId id="275" r:id="rId15"/>
    <p:sldId id="260" r:id="rId16"/>
    <p:sldId id="276" r:id="rId17"/>
    <p:sldId id="277" r:id="rId18"/>
    <p:sldId id="278" r:id="rId19"/>
    <p:sldId id="261" r:id="rId20"/>
    <p:sldId id="279" r:id="rId21"/>
    <p:sldId id="280" r:id="rId22"/>
    <p:sldId id="281" r:id="rId23"/>
    <p:sldId id="262" r:id="rId24"/>
    <p:sldId id="282" r:id="rId25"/>
    <p:sldId id="283" r:id="rId26"/>
    <p:sldId id="284" r:id="rId27"/>
    <p:sldId id="263" r:id="rId28"/>
    <p:sldId id="285" r:id="rId29"/>
    <p:sldId id="286" r:id="rId30"/>
    <p:sldId id="287" r:id="rId31"/>
    <p:sldId id="264" r:id="rId32"/>
    <p:sldId id="288" r:id="rId33"/>
    <p:sldId id="289" r:id="rId34"/>
    <p:sldId id="290" r:id="rId35"/>
    <p:sldId id="265" r:id="rId36"/>
    <p:sldId id="291" r:id="rId37"/>
    <p:sldId id="292" r:id="rId38"/>
    <p:sldId id="293" r:id="rId39"/>
    <p:sldId id="295" r:id="rId40"/>
    <p:sldId id="294" r:id="rId41"/>
    <p:sldId id="296" r:id="rId42"/>
    <p:sldId id="297" r:id="rId43"/>
    <p:sldId id="298"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E6D8EC3-DD42-4713-AF62-5DF16AC1CECA}">
          <p14:sldIdLst>
            <p14:sldId id="256"/>
          </p14:sldIdLst>
        </p14:section>
        <p14:section name="intro" id="{8CDFC44D-CE84-406C-82C4-CBF302E2276E}">
          <p14:sldIdLst>
            <p14:sldId id="257"/>
            <p14:sldId id="266"/>
            <p14:sldId id="267"/>
            <p14:sldId id="268"/>
          </p14:sldIdLst>
        </p14:section>
        <p14:section name="opportunité" id="{FE82428B-DC22-4D05-B939-8F710C036AC2}">
          <p14:sldIdLst>
            <p14:sldId id="258"/>
            <p14:sldId id="269"/>
            <p14:sldId id="270"/>
            <p14:sldId id="271"/>
            <p14:sldId id="272"/>
          </p14:sldIdLst>
        </p14:section>
        <p14:section name="Stratégie de l'entreprise" id="{01D5AD67-214E-4691-A549-85D752D3D8AB}">
          <p14:sldIdLst>
            <p14:sldId id="259"/>
            <p14:sldId id="273"/>
            <p14:sldId id="274"/>
            <p14:sldId id="275"/>
          </p14:sldIdLst>
        </p14:section>
        <p14:section name="L'équipe" id="{C87A00A0-23D7-4DEF-817E-4C23F5A66EEC}">
          <p14:sldIdLst>
            <p14:sldId id="260"/>
            <p14:sldId id="276"/>
            <p14:sldId id="277"/>
            <p14:sldId id="278"/>
          </p14:sldIdLst>
        </p14:section>
        <p14:section name="Les services" id="{A465EBC6-F4A2-4044-9A24-76C8FB1E343D}">
          <p14:sldIdLst>
            <p14:sldId id="261"/>
            <p14:sldId id="279"/>
            <p14:sldId id="280"/>
            <p14:sldId id="281"/>
          </p14:sldIdLst>
        </p14:section>
        <p14:section name="Le modèle économique" id="{752AEC8D-F9C8-48B7-ACAB-A4ED705EDCF2}">
          <p14:sldIdLst>
            <p14:sldId id="262"/>
            <p14:sldId id="282"/>
            <p14:sldId id="283"/>
            <p14:sldId id="284"/>
          </p14:sldIdLst>
        </p14:section>
        <p14:section name="Les projections financières" id="{D3D77B38-0954-4D49-A70E-46D52D660DE4}">
          <p14:sldIdLst>
            <p14:sldId id="263"/>
            <p14:sldId id="285"/>
            <p14:sldId id="286"/>
            <p14:sldId id="287"/>
          </p14:sldIdLst>
        </p14:section>
        <p14:section name="Les opportunités futures" id="{F6D2BF31-53FF-4B4D-BDA5-676B5B4F901A}">
          <p14:sldIdLst>
            <p14:sldId id="264"/>
            <p14:sldId id="288"/>
            <p14:sldId id="289"/>
            <p14:sldId id="290"/>
          </p14:sldIdLst>
        </p14:section>
        <p14:section name="Conclusion" id="{B6CFF940-DC2D-46CB-B97D-A53D5C2DBE01}">
          <p14:sldIdLst>
            <p14:sldId id="265"/>
            <p14:sldId id="291"/>
            <p14:sldId id="292"/>
            <p14:sldId id="293"/>
          </p14:sldIdLst>
        </p14:section>
        <p14:section name="Techniques Travaille" id="{BD413FB5-5240-4E9A-916A-CCC0F0A25822}">
          <p14:sldIdLst>
            <p14:sldId id="295"/>
            <p14:sldId id="294"/>
            <p14:sldId id="296"/>
            <p14:sldId id="297"/>
            <p14:sldId id="2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2B842-63E4-40F8-8F30-ACB3003D120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A20F196-0AB1-42FB-927F-2AF2E713C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86FA553-F9A0-4044-8911-29FE0F25F635}"/>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5" name="Espace réservé du pied de page 4">
            <a:extLst>
              <a:ext uri="{FF2B5EF4-FFF2-40B4-BE49-F238E27FC236}">
                <a16:creationId xmlns:a16="http://schemas.microsoft.com/office/drawing/2014/main" id="{45832835-06E1-4DA9-A8CD-6DE7E6ED02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EB1981-8159-4892-9620-3EA9E1776914}"/>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262757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9F01A-2848-4597-A618-782D799EE1E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88DC076-BDAA-4FD1-8776-A599D1D3213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45B077-338A-42F1-B331-8EC248B6F42E}"/>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5" name="Espace réservé du pied de page 4">
            <a:extLst>
              <a:ext uri="{FF2B5EF4-FFF2-40B4-BE49-F238E27FC236}">
                <a16:creationId xmlns:a16="http://schemas.microsoft.com/office/drawing/2014/main" id="{8379ADA0-FF8F-41C9-80F5-DC3F8E5ACB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DF8275-1219-4D94-BA79-338D0DEC5D39}"/>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278432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51A477-8F2A-44D2-A191-072068FA8B4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CE5AE9E-E8E0-48A0-8365-FB35DD86F5D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B6F1CA-119A-4CFE-B796-EBDD6276A68E}"/>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5" name="Espace réservé du pied de page 4">
            <a:extLst>
              <a:ext uri="{FF2B5EF4-FFF2-40B4-BE49-F238E27FC236}">
                <a16:creationId xmlns:a16="http://schemas.microsoft.com/office/drawing/2014/main" id="{E20162F6-F1BB-433F-8E7F-167117BF8BB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2034CE-C5CE-4CDF-B0CD-C95EDA6428AE}"/>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307272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988E9-1275-4DF9-B200-7268A84E31D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A6BBA9-E388-4335-B521-87C95B5A297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938BE8-1FB6-4ABE-842E-475B422C1A4E}"/>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5" name="Espace réservé du pied de page 4">
            <a:extLst>
              <a:ext uri="{FF2B5EF4-FFF2-40B4-BE49-F238E27FC236}">
                <a16:creationId xmlns:a16="http://schemas.microsoft.com/office/drawing/2014/main" id="{5893A280-8446-4042-B15A-D026E97BFB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510347-C07B-4B86-865A-7C472C431888}"/>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276063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A5FBC-BB5D-47BE-BB2C-3A7459326B3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5D31A80-DE5B-4CBF-AC54-087F0499B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02884AA-A394-40D8-8C88-873903810372}"/>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5" name="Espace réservé du pied de page 4">
            <a:extLst>
              <a:ext uri="{FF2B5EF4-FFF2-40B4-BE49-F238E27FC236}">
                <a16:creationId xmlns:a16="http://schemas.microsoft.com/office/drawing/2014/main" id="{CDE51F16-BF39-4F76-AF43-4E7E7C7235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476EC1-0042-4531-B465-FF03E60B128B}"/>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257320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7238B5-3743-4015-B85A-33106D9CBA3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196509-156A-48A0-82A1-EB7FC978F13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6C06B61-C7B7-4660-9D3C-247E2C43B38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7765E80-E90A-4E0C-91EC-F3AC6910B93B}"/>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6" name="Espace réservé du pied de page 5">
            <a:extLst>
              <a:ext uri="{FF2B5EF4-FFF2-40B4-BE49-F238E27FC236}">
                <a16:creationId xmlns:a16="http://schemas.microsoft.com/office/drawing/2014/main" id="{B1C62D6E-DF6F-4CA0-B6FC-A934BBBEAE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2C01DF-AFFB-45DB-AC0D-D0357C0CC977}"/>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315355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64838-0517-499E-A03B-368AE8E3F53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2C52A84-2731-4A7A-9E4C-1F0E56CA1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1CEBB36-222F-48EC-A8B1-CD1EBFD6840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2880655-0030-4818-8D15-14F8E30FE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4C0D25F-B5B5-470D-90DE-F63543773C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D36FC29-D1B7-452B-B0B3-1C7146B4656B}"/>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8" name="Espace réservé du pied de page 7">
            <a:extLst>
              <a:ext uri="{FF2B5EF4-FFF2-40B4-BE49-F238E27FC236}">
                <a16:creationId xmlns:a16="http://schemas.microsoft.com/office/drawing/2014/main" id="{36AE29A8-8F9C-4764-9CEB-7EF3A0FF03B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B6F4410-4B2D-4C41-A088-2959465A90B6}"/>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405761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4CD8FA-CDEA-412F-AA9A-DEAF33BE3A5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35681A2-AA1A-4D08-AE11-EE062545510A}"/>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4" name="Espace réservé du pied de page 3">
            <a:extLst>
              <a:ext uri="{FF2B5EF4-FFF2-40B4-BE49-F238E27FC236}">
                <a16:creationId xmlns:a16="http://schemas.microsoft.com/office/drawing/2014/main" id="{BB5001E7-618E-4DB3-829D-37779A73657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350BAC2-8D42-4400-A23B-5659B83DC761}"/>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2176590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859EC12-3FD5-4D1B-BC6A-520BEBDFFCF9}"/>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3" name="Espace réservé du pied de page 2">
            <a:extLst>
              <a:ext uri="{FF2B5EF4-FFF2-40B4-BE49-F238E27FC236}">
                <a16:creationId xmlns:a16="http://schemas.microsoft.com/office/drawing/2014/main" id="{F00B5F56-3010-432F-969D-CCADDABE530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B069160-E5A1-4C0E-A08C-E2968448F7C5}"/>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257443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59DE2C-A6FC-43FE-8265-86184D40F8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8CBB0B3-A9A1-4F9F-87B8-35F732B29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0DEF0B-38DF-4794-B324-BD995D061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DD07E4-545B-4B23-BA54-3E09E938A78F}"/>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6" name="Espace réservé du pied de page 5">
            <a:extLst>
              <a:ext uri="{FF2B5EF4-FFF2-40B4-BE49-F238E27FC236}">
                <a16:creationId xmlns:a16="http://schemas.microsoft.com/office/drawing/2014/main" id="{DDD4FFA2-40B4-4F31-8BD7-6BEE64D232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337F04-DF37-49DD-9371-39B7F3182A5E}"/>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135919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48A73-CA93-4CFE-9A3E-306D962BF1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7C3E29E-8493-41A5-97D8-13B983C0C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E28C918-FAA9-43C5-835D-A8693B394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89044E-F0F7-417A-98CA-4E05F8C2EE65}"/>
              </a:ext>
            </a:extLst>
          </p:cNvPr>
          <p:cNvSpPr>
            <a:spLocks noGrp="1"/>
          </p:cNvSpPr>
          <p:nvPr>
            <p:ph type="dt" sz="half" idx="10"/>
          </p:nvPr>
        </p:nvSpPr>
        <p:spPr/>
        <p:txBody>
          <a:bodyPr/>
          <a:lstStyle/>
          <a:p>
            <a:fld id="{2F25E007-8FC7-4DA6-A4D3-DCCC6D706934}" type="datetimeFigureOut">
              <a:rPr lang="fr-FR" smtClean="0"/>
              <a:t>15/03/2023</a:t>
            </a:fld>
            <a:endParaRPr lang="fr-FR"/>
          </a:p>
        </p:txBody>
      </p:sp>
      <p:sp>
        <p:nvSpPr>
          <p:cNvPr id="6" name="Espace réservé du pied de page 5">
            <a:extLst>
              <a:ext uri="{FF2B5EF4-FFF2-40B4-BE49-F238E27FC236}">
                <a16:creationId xmlns:a16="http://schemas.microsoft.com/office/drawing/2014/main" id="{4D72ABCA-8F01-463A-8AA0-395D196E57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38B714-EB76-41C6-B29D-C2DB07BFCEA9}"/>
              </a:ext>
            </a:extLst>
          </p:cNvPr>
          <p:cNvSpPr>
            <a:spLocks noGrp="1"/>
          </p:cNvSpPr>
          <p:nvPr>
            <p:ph type="sldNum" sz="quarter" idx="12"/>
          </p:nvPr>
        </p:nvSpPr>
        <p:spPr/>
        <p:txBody>
          <a:bodyPr/>
          <a:lstStyle/>
          <a:p>
            <a:fld id="{E48559C8-123D-4DED-B3DF-51C684A2772B}" type="slidenum">
              <a:rPr lang="fr-FR" smtClean="0"/>
              <a:t>‹N°›</a:t>
            </a:fld>
            <a:endParaRPr lang="fr-FR"/>
          </a:p>
        </p:txBody>
      </p:sp>
    </p:spTree>
    <p:extLst>
      <p:ext uri="{BB962C8B-B14F-4D97-AF65-F5344CB8AC3E}">
        <p14:creationId xmlns:p14="http://schemas.microsoft.com/office/powerpoint/2010/main" val="59452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F936CCA-115F-42E0-B17C-03CDD3094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BFCCBBE-3B68-4C52-8071-04AFB05C8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7EFA31-D347-403B-BD0C-20EB3C3C0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5E007-8FC7-4DA6-A4D3-DCCC6D706934}" type="datetimeFigureOut">
              <a:rPr lang="fr-FR" smtClean="0"/>
              <a:t>15/03/2023</a:t>
            </a:fld>
            <a:endParaRPr lang="fr-FR"/>
          </a:p>
        </p:txBody>
      </p:sp>
      <p:sp>
        <p:nvSpPr>
          <p:cNvPr id="5" name="Espace réservé du pied de page 4">
            <a:extLst>
              <a:ext uri="{FF2B5EF4-FFF2-40B4-BE49-F238E27FC236}">
                <a16:creationId xmlns:a16="http://schemas.microsoft.com/office/drawing/2014/main" id="{C84202AF-8C3D-4694-B0C4-8BDD6994F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3E8AB05-A0F5-42FD-B8A4-D3643C426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559C8-123D-4DED-B3DF-51C684A2772B}" type="slidenum">
              <a:rPr lang="fr-FR" smtClean="0"/>
              <a:t>‹N°›</a:t>
            </a:fld>
            <a:endParaRPr lang="fr-FR"/>
          </a:p>
        </p:txBody>
      </p:sp>
    </p:spTree>
    <p:extLst>
      <p:ext uri="{BB962C8B-B14F-4D97-AF65-F5344CB8AC3E}">
        <p14:creationId xmlns:p14="http://schemas.microsoft.com/office/powerpoint/2010/main" val="1821274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29E653DE-B737-440D-829F-B870CD580B0D}"/>
              </a:ext>
            </a:extLst>
          </p:cNvPr>
          <p:cNvSpPr>
            <a:spLocks noGrp="1"/>
          </p:cNvSpPr>
          <p:nvPr>
            <p:ph type="ctrTitle"/>
          </p:nvPr>
        </p:nvSpPr>
        <p:spPr>
          <a:xfrm>
            <a:off x="5392025" y="2026063"/>
            <a:ext cx="5998840" cy="843198"/>
          </a:xfrm>
          <a:noFill/>
        </p:spPr>
        <p:txBody>
          <a:bodyPr>
            <a:normAutofit/>
          </a:bodyPr>
          <a:lstStyle/>
          <a:p>
            <a:r>
              <a:rPr lang="fr-FR" sz="5200" b="1" dirty="0" err="1">
                <a:effectLst>
                  <a:outerShdw blurRad="38100" dist="38100" dir="2700000" algn="tl">
                    <a:srgbClr val="000000">
                      <a:alpha val="43137"/>
                    </a:srgbClr>
                  </a:outerShdw>
                </a:effectLst>
              </a:rPr>
              <a:t>CreateWeb</a:t>
            </a:r>
            <a:endParaRPr lang="fr-FR" sz="5200" b="1" dirty="0">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E1A2FE4B-5745-4445-A33D-8B324AAB0918}"/>
              </a:ext>
            </a:extLst>
          </p:cNvPr>
          <p:cNvSpPr>
            <a:spLocks noGrp="1"/>
          </p:cNvSpPr>
          <p:nvPr>
            <p:ph type="subTitle" idx="1"/>
          </p:nvPr>
        </p:nvSpPr>
        <p:spPr>
          <a:xfrm>
            <a:off x="5531097" y="2921306"/>
            <a:ext cx="5998840" cy="2067068"/>
          </a:xfrm>
          <a:noFill/>
        </p:spPr>
        <p:txBody>
          <a:bodyPr>
            <a:normAutofit/>
          </a:bodyPr>
          <a:lstStyle/>
          <a:p>
            <a:r>
              <a:rPr lang="fr-FR" sz="3200" b="1" dirty="0"/>
              <a:t>Offrir des services informatiques innovants pour les clients en France et à l'étranger.</a:t>
            </a:r>
          </a:p>
        </p:txBody>
      </p:sp>
      <p:pic>
        <p:nvPicPr>
          <p:cNvPr id="5" name="Picture 4">
            <a:extLst>
              <a:ext uri="{FF2B5EF4-FFF2-40B4-BE49-F238E27FC236}">
                <a16:creationId xmlns:a16="http://schemas.microsoft.com/office/drawing/2014/main" id="{D6E04675-6AC6-1CC7-ADC9-A09508B94543}"/>
              </a:ext>
            </a:extLst>
          </p:cNvPr>
          <p:cNvPicPr>
            <a:picLocks noChangeAspect="1"/>
          </p:cNvPicPr>
          <p:nvPr/>
        </p:nvPicPr>
        <p:blipFill rotWithShape="1">
          <a:blip r:embed="rId2"/>
          <a:srcRect l="15303" r="36098" b="-1"/>
          <a:stretch/>
        </p:blipFill>
        <p:spPr>
          <a:xfrm>
            <a:off x="20" y="10"/>
            <a:ext cx="4992985" cy="6857990"/>
          </a:xfrm>
          <a:prstGeom prst="rect">
            <a:avLst/>
          </a:prstGeom>
        </p:spPr>
      </p:pic>
      <p:sp>
        <p:nvSpPr>
          <p:cNvPr id="4" name="ZoneTexte 3">
            <a:extLst>
              <a:ext uri="{FF2B5EF4-FFF2-40B4-BE49-F238E27FC236}">
                <a16:creationId xmlns:a16="http://schemas.microsoft.com/office/drawing/2014/main" id="{E02C436B-5B9E-4F20-8280-BCF7660728BD}"/>
              </a:ext>
            </a:extLst>
          </p:cNvPr>
          <p:cNvSpPr txBox="1"/>
          <p:nvPr/>
        </p:nvSpPr>
        <p:spPr>
          <a:xfrm>
            <a:off x="9673816" y="5738521"/>
            <a:ext cx="2518184" cy="369332"/>
          </a:xfrm>
          <a:prstGeom prst="rect">
            <a:avLst/>
          </a:prstGeom>
          <a:noFill/>
        </p:spPr>
        <p:txBody>
          <a:bodyPr wrap="square" rtlCol="0">
            <a:spAutoFit/>
          </a:bodyPr>
          <a:lstStyle/>
          <a:p>
            <a:r>
              <a:rPr lang="fr-FR" dirty="0"/>
              <a:t>By marouane Arrob</a:t>
            </a:r>
          </a:p>
        </p:txBody>
      </p:sp>
    </p:spTree>
    <p:extLst>
      <p:ext uri="{BB962C8B-B14F-4D97-AF65-F5344CB8AC3E}">
        <p14:creationId xmlns:p14="http://schemas.microsoft.com/office/powerpoint/2010/main" val="11173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7D378F-6338-496C-AE04-DBAEA8EE5A01}"/>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2D0BB107-A43C-4E90-B4AE-622536FBF309}"/>
              </a:ext>
            </a:extLst>
          </p:cNvPr>
          <p:cNvSpPr>
            <a:spLocks noGrp="1"/>
          </p:cNvSpPr>
          <p:nvPr>
            <p:ph idx="1"/>
          </p:nvPr>
        </p:nvSpPr>
        <p:spPr/>
        <p:txBody>
          <a:bodyPr/>
          <a:lstStyle/>
          <a:p>
            <a:r>
              <a:rPr lang="fr-FR" dirty="0"/>
              <a:t>Notre entreprise a une opportunité unique de saisir un marché en croissance en France et à l'étranger en offrant des services de qualité supérieure grâce à notre stratégie de recrutement de développeurs talentueux et notre méthode Agile Scrum. Tout en faisant face aux défis du marché des services informatiques, nous avons confiance dans notre équipe fondatrice et notre plan pour atteindre notre objectif ambitieux de 1 million de dollars en deux ans.</a:t>
            </a:r>
          </a:p>
        </p:txBody>
      </p:sp>
    </p:spTree>
    <p:extLst>
      <p:ext uri="{BB962C8B-B14F-4D97-AF65-F5344CB8AC3E}">
        <p14:creationId xmlns:p14="http://schemas.microsoft.com/office/powerpoint/2010/main" val="167822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1EAF6-3BF2-445D-BD66-2C40466BB839}"/>
              </a:ext>
            </a:extLst>
          </p:cNvPr>
          <p:cNvSpPr>
            <a:spLocks noGrp="1"/>
          </p:cNvSpPr>
          <p:nvPr>
            <p:ph type="title"/>
          </p:nvPr>
        </p:nvSpPr>
        <p:spPr/>
        <p:txBody>
          <a:bodyPr/>
          <a:lstStyle/>
          <a:p>
            <a:pPr algn="ctr"/>
            <a:r>
              <a:rPr lang="fr-FR" dirty="0"/>
              <a:t>Stratégie de l'entreprise</a:t>
            </a:r>
          </a:p>
        </p:txBody>
      </p:sp>
      <p:sp>
        <p:nvSpPr>
          <p:cNvPr id="3" name="Espace réservé du contenu 2">
            <a:extLst>
              <a:ext uri="{FF2B5EF4-FFF2-40B4-BE49-F238E27FC236}">
                <a16:creationId xmlns:a16="http://schemas.microsoft.com/office/drawing/2014/main" id="{764F86C2-AE49-4A6E-8B25-705A1956F3E5}"/>
              </a:ext>
            </a:extLst>
          </p:cNvPr>
          <p:cNvSpPr>
            <a:spLocks noGrp="1"/>
          </p:cNvSpPr>
          <p:nvPr>
            <p:ph idx="1"/>
          </p:nvPr>
        </p:nvSpPr>
        <p:spPr/>
        <p:txBody>
          <a:bodyPr/>
          <a:lstStyle/>
          <a:p>
            <a:r>
              <a:rPr lang="fr-FR" dirty="0"/>
              <a:t>Stratégie de l'entreprise :</a:t>
            </a:r>
          </a:p>
          <a:p>
            <a:pPr lvl="1"/>
            <a:r>
              <a:rPr lang="fr-FR" dirty="0"/>
              <a:t>Présentation de la stratégie globale de l'entreprise pour atteindre ses objectifs.</a:t>
            </a:r>
          </a:p>
          <a:p>
            <a:pPr lvl="1"/>
            <a:r>
              <a:rPr lang="fr-FR" dirty="0"/>
              <a:t>Description de la méthode Scrum.</a:t>
            </a:r>
          </a:p>
          <a:p>
            <a:pPr lvl="1"/>
            <a:r>
              <a:rPr lang="fr-FR" dirty="0"/>
              <a:t>Présentation de la méthode de recrutement et de gestion d'équipe en télétravail.</a:t>
            </a:r>
          </a:p>
          <a:p>
            <a:endParaRPr lang="fr-FR" dirty="0"/>
          </a:p>
        </p:txBody>
      </p:sp>
    </p:spTree>
    <p:extLst>
      <p:ext uri="{BB962C8B-B14F-4D97-AF65-F5344CB8AC3E}">
        <p14:creationId xmlns:p14="http://schemas.microsoft.com/office/powerpoint/2010/main" val="205662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A0CA6E-75FE-43A0-B038-E4C488A75A83}"/>
              </a:ext>
            </a:extLst>
          </p:cNvPr>
          <p:cNvSpPr>
            <a:spLocks noGrp="1"/>
          </p:cNvSpPr>
          <p:nvPr>
            <p:ph type="title"/>
          </p:nvPr>
        </p:nvSpPr>
        <p:spPr/>
        <p:txBody>
          <a:bodyPr/>
          <a:lstStyle/>
          <a:p>
            <a:r>
              <a:rPr lang="fr-FR" dirty="0"/>
              <a:t>Stratégie globale de l'entreprise pour atteindre ses objectifs :</a:t>
            </a:r>
          </a:p>
        </p:txBody>
      </p:sp>
      <p:sp>
        <p:nvSpPr>
          <p:cNvPr id="3" name="Espace réservé du contenu 2">
            <a:extLst>
              <a:ext uri="{FF2B5EF4-FFF2-40B4-BE49-F238E27FC236}">
                <a16:creationId xmlns:a16="http://schemas.microsoft.com/office/drawing/2014/main" id="{F2A17536-1A22-44CC-885E-EDC19C27AF14}"/>
              </a:ext>
            </a:extLst>
          </p:cNvPr>
          <p:cNvSpPr>
            <a:spLocks noGrp="1"/>
          </p:cNvSpPr>
          <p:nvPr>
            <p:ph idx="1"/>
          </p:nvPr>
        </p:nvSpPr>
        <p:spPr/>
        <p:txBody>
          <a:bodyPr/>
          <a:lstStyle/>
          <a:p>
            <a:r>
              <a:rPr lang="fr-FR" dirty="0"/>
              <a:t>Pour atteindre l'objectif de générer un million de dollars en deux ans, l'entreprise pourrait se concentrer sur la qualité de ses services informatiques et la satisfaction de ses clients. Elle pourrait aussi chercher à élargir sa clientèle en proposant des offres spéciales ou en développant de nouveaux services innovants. En outre, elle pourrait établir des partenariats avec d'autres entreprises pour étendre sa portée et accroître son chiffre d'affaires.</a:t>
            </a:r>
          </a:p>
        </p:txBody>
      </p:sp>
    </p:spTree>
    <p:extLst>
      <p:ext uri="{BB962C8B-B14F-4D97-AF65-F5344CB8AC3E}">
        <p14:creationId xmlns:p14="http://schemas.microsoft.com/office/powerpoint/2010/main" val="138231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252234-CDBD-412B-8A92-2CA089DFA30B}"/>
              </a:ext>
            </a:extLst>
          </p:cNvPr>
          <p:cNvSpPr>
            <a:spLocks noGrp="1"/>
          </p:cNvSpPr>
          <p:nvPr>
            <p:ph type="title"/>
          </p:nvPr>
        </p:nvSpPr>
        <p:spPr/>
        <p:txBody>
          <a:bodyPr/>
          <a:lstStyle/>
          <a:p>
            <a:r>
              <a:rPr lang="fr-FR" dirty="0"/>
              <a:t>Méthode Scrum :</a:t>
            </a:r>
          </a:p>
        </p:txBody>
      </p:sp>
      <p:sp>
        <p:nvSpPr>
          <p:cNvPr id="3" name="Espace réservé du contenu 2">
            <a:extLst>
              <a:ext uri="{FF2B5EF4-FFF2-40B4-BE49-F238E27FC236}">
                <a16:creationId xmlns:a16="http://schemas.microsoft.com/office/drawing/2014/main" id="{D053551A-EAFB-4037-8810-A530C6E51EB2}"/>
              </a:ext>
            </a:extLst>
          </p:cNvPr>
          <p:cNvSpPr>
            <a:spLocks noGrp="1"/>
          </p:cNvSpPr>
          <p:nvPr>
            <p:ph idx="1"/>
          </p:nvPr>
        </p:nvSpPr>
        <p:spPr/>
        <p:txBody>
          <a:bodyPr/>
          <a:lstStyle/>
          <a:p>
            <a:r>
              <a:rPr lang="fr-FR" dirty="0"/>
              <a:t>La méthode Scrum est une méthode de gestion de projet agile qui implique une collaboration étroite entre l'équipe de développement et le client. Pour utiliser la méthode Scrum dans l'entreprise, l'équipe pourrait diviser chaque projet en plusieurs "sprints" de deux semaines chacun. À chaque sprint, l'équipe de développement travaillerait sur une partie du projet, en respectant un cahier des charges précis, et présenterait les résultats à l'équipe de gestion et au client. Cette méthode permettrait à l'équipe de développement de travailler de manière plus efficace et de s'adapter rapidement aux changements de priorités</a:t>
            </a:r>
          </a:p>
        </p:txBody>
      </p:sp>
    </p:spTree>
    <p:extLst>
      <p:ext uri="{BB962C8B-B14F-4D97-AF65-F5344CB8AC3E}">
        <p14:creationId xmlns:p14="http://schemas.microsoft.com/office/powerpoint/2010/main" val="394457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92D65-FAC3-4F4F-9DA9-13BA0505EE09}"/>
              </a:ext>
            </a:extLst>
          </p:cNvPr>
          <p:cNvSpPr>
            <a:spLocks noGrp="1"/>
          </p:cNvSpPr>
          <p:nvPr>
            <p:ph type="title"/>
          </p:nvPr>
        </p:nvSpPr>
        <p:spPr/>
        <p:txBody>
          <a:bodyPr/>
          <a:lstStyle/>
          <a:p>
            <a:r>
              <a:rPr lang="fr-FR" dirty="0"/>
              <a:t>Méthode de recrutement et de gestion d'équipe en télétravail :</a:t>
            </a:r>
          </a:p>
        </p:txBody>
      </p:sp>
      <p:sp>
        <p:nvSpPr>
          <p:cNvPr id="3" name="Espace réservé du contenu 2">
            <a:extLst>
              <a:ext uri="{FF2B5EF4-FFF2-40B4-BE49-F238E27FC236}">
                <a16:creationId xmlns:a16="http://schemas.microsoft.com/office/drawing/2014/main" id="{FF2170DF-17CB-4F9A-8C4B-DD060AE73CC5}"/>
              </a:ext>
            </a:extLst>
          </p:cNvPr>
          <p:cNvSpPr>
            <a:spLocks noGrp="1"/>
          </p:cNvSpPr>
          <p:nvPr>
            <p:ph idx="1"/>
          </p:nvPr>
        </p:nvSpPr>
        <p:spPr/>
        <p:txBody>
          <a:bodyPr/>
          <a:lstStyle/>
          <a:p>
            <a:r>
              <a:rPr lang="fr-FR" dirty="0"/>
              <a:t>Pour recruter des employés en télétravail, l'entreprise pourrait publier des offres d'emploi sur des sites spécialisés et organiser des entretiens en ligne pour sélectionner les candidats. Une fois les employés recrutés, l'entreprise pourrait utiliser des outils de communication en ligne pour permettre à l'équipe de travailler ensemble à distance. Elle pourrait également mettre en place des indicateurs de performance clés (KPI) pour mesurer l'efficacité des employés à distance, et organiser des réunions régulières en ligne pour faire le point sur l'avancement du projet.</a:t>
            </a:r>
          </a:p>
        </p:txBody>
      </p:sp>
    </p:spTree>
    <p:extLst>
      <p:ext uri="{BB962C8B-B14F-4D97-AF65-F5344CB8AC3E}">
        <p14:creationId xmlns:p14="http://schemas.microsoft.com/office/powerpoint/2010/main" val="170895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9EF5E1-ED36-45FB-A135-41D15F9F7286}"/>
              </a:ext>
            </a:extLst>
          </p:cNvPr>
          <p:cNvSpPr>
            <a:spLocks noGrp="1"/>
          </p:cNvSpPr>
          <p:nvPr>
            <p:ph type="title"/>
          </p:nvPr>
        </p:nvSpPr>
        <p:spPr/>
        <p:txBody>
          <a:bodyPr/>
          <a:lstStyle/>
          <a:p>
            <a:pPr algn="ctr"/>
            <a:r>
              <a:rPr lang="fr-FR" dirty="0"/>
              <a:t>L'équipe</a:t>
            </a:r>
          </a:p>
        </p:txBody>
      </p:sp>
      <p:sp>
        <p:nvSpPr>
          <p:cNvPr id="3" name="Espace réservé du contenu 2">
            <a:extLst>
              <a:ext uri="{FF2B5EF4-FFF2-40B4-BE49-F238E27FC236}">
                <a16:creationId xmlns:a16="http://schemas.microsoft.com/office/drawing/2014/main" id="{AA396CEA-8453-4B2E-B798-3AF578476C35}"/>
              </a:ext>
            </a:extLst>
          </p:cNvPr>
          <p:cNvSpPr>
            <a:spLocks noGrp="1"/>
          </p:cNvSpPr>
          <p:nvPr>
            <p:ph idx="1"/>
          </p:nvPr>
        </p:nvSpPr>
        <p:spPr/>
        <p:txBody>
          <a:bodyPr/>
          <a:lstStyle/>
          <a:p>
            <a:r>
              <a:rPr lang="fr-FR" dirty="0"/>
              <a:t>L'équipe :</a:t>
            </a:r>
          </a:p>
          <a:p>
            <a:pPr lvl="1"/>
            <a:r>
              <a:rPr lang="fr-FR" dirty="0"/>
              <a:t>Présentation des membres de l'équipe et de leur expérience dans le domaine.</a:t>
            </a:r>
          </a:p>
          <a:p>
            <a:pPr lvl="1"/>
            <a:r>
              <a:rPr lang="fr-FR" dirty="0"/>
              <a:t>Description de leurs rôles et responsabilités.</a:t>
            </a:r>
          </a:p>
          <a:p>
            <a:pPr lvl="1"/>
            <a:r>
              <a:rPr lang="fr-FR" dirty="0"/>
              <a:t>Présentation de leur engagement envers le projet.</a:t>
            </a:r>
          </a:p>
          <a:p>
            <a:endParaRPr lang="fr-FR" dirty="0"/>
          </a:p>
        </p:txBody>
      </p:sp>
    </p:spTree>
    <p:extLst>
      <p:ext uri="{BB962C8B-B14F-4D97-AF65-F5344CB8AC3E}">
        <p14:creationId xmlns:p14="http://schemas.microsoft.com/office/powerpoint/2010/main" val="364342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89310-7129-4BAE-88FF-045BF43F80B4}"/>
              </a:ext>
            </a:extLst>
          </p:cNvPr>
          <p:cNvSpPr>
            <a:spLocks noGrp="1"/>
          </p:cNvSpPr>
          <p:nvPr>
            <p:ph type="title"/>
          </p:nvPr>
        </p:nvSpPr>
        <p:spPr/>
        <p:txBody>
          <a:bodyPr>
            <a:normAutofit/>
          </a:bodyPr>
          <a:lstStyle/>
          <a:p>
            <a:r>
              <a:rPr lang="fr-FR" dirty="0"/>
              <a:t>Présentation des membres de l'équipe et de leur expérience dans le domaine :</a:t>
            </a:r>
          </a:p>
        </p:txBody>
      </p:sp>
      <p:sp>
        <p:nvSpPr>
          <p:cNvPr id="3" name="Espace réservé du contenu 2">
            <a:extLst>
              <a:ext uri="{FF2B5EF4-FFF2-40B4-BE49-F238E27FC236}">
                <a16:creationId xmlns:a16="http://schemas.microsoft.com/office/drawing/2014/main" id="{C28BF1EE-35CD-4DCC-8F35-32EA69BBB754}"/>
              </a:ext>
            </a:extLst>
          </p:cNvPr>
          <p:cNvSpPr>
            <a:spLocks noGrp="1"/>
          </p:cNvSpPr>
          <p:nvPr>
            <p:ph idx="1"/>
          </p:nvPr>
        </p:nvSpPr>
        <p:spPr/>
        <p:txBody>
          <a:bodyPr>
            <a:normAutofit/>
          </a:bodyPr>
          <a:lstStyle/>
          <a:p>
            <a:r>
              <a:rPr lang="fr-FR" dirty="0"/>
              <a:t>Notre équipe est composée de trois membres expérimentés et passionnés par l'informatique. Je suis basé au Maroc et j'ai travaillé pendant plusieurs années en tant que développeur web pour des entreprises locales et internationales. Mon collègue en France …. Enfin, notre collègue aux Pays-Bas est spécialisé dans le …. Nous sommes tous animés par la même passion pour l'informatique et nous sommes convaincus que notre expertise et notre expérience seront un atout pour notre entreprise.</a:t>
            </a:r>
          </a:p>
          <a:p>
            <a:endParaRPr lang="fr-FR" dirty="0"/>
          </a:p>
        </p:txBody>
      </p:sp>
    </p:spTree>
    <p:extLst>
      <p:ext uri="{BB962C8B-B14F-4D97-AF65-F5344CB8AC3E}">
        <p14:creationId xmlns:p14="http://schemas.microsoft.com/office/powerpoint/2010/main" val="286770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1246D-7CCE-482E-BFC6-7B3FBAB82C54}"/>
              </a:ext>
            </a:extLst>
          </p:cNvPr>
          <p:cNvSpPr>
            <a:spLocks noGrp="1"/>
          </p:cNvSpPr>
          <p:nvPr>
            <p:ph type="title"/>
          </p:nvPr>
        </p:nvSpPr>
        <p:spPr/>
        <p:txBody>
          <a:bodyPr/>
          <a:lstStyle/>
          <a:p>
            <a:r>
              <a:rPr lang="fr-FR" dirty="0"/>
              <a:t>Description de leurs rôles et responsabilités :</a:t>
            </a:r>
          </a:p>
        </p:txBody>
      </p:sp>
      <p:sp>
        <p:nvSpPr>
          <p:cNvPr id="3" name="Espace réservé du contenu 2">
            <a:extLst>
              <a:ext uri="{FF2B5EF4-FFF2-40B4-BE49-F238E27FC236}">
                <a16:creationId xmlns:a16="http://schemas.microsoft.com/office/drawing/2014/main" id="{6B9FAF1B-0876-4F76-A90E-A4C1B026FD3C}"/>
              </a:ext>
            </a:extLst>
          </p:cNvPr>
          <p:cNvSpPr>
            <a:spLocks noGrp="1"/>
          </p:cNvSpPr>
          <p:nvPr>
            <p:ph idx="1"/>
          </p:nvPr>
        </p:nvSpPr>
        <p:spPr/>
        <p:txBody>
          <a:bodyPr>
            <a:normAutofit/>
          </a:bodyPr>
          <a:lstStyle/>
          <a:p>
            <a:r>
              <a:rPr lang="fr-FR" dirty="0"/>
              <a:t>Chaque membre de notre équipe aura un rôle spécifique à jouer dans l'entreprise. je serai responsable de la gestion globale de l'entreprise, de la recherche de nouveaux clients et de l'élaboration de stratégies pour atteindre nos objectifs. Mon collègue sera chargé de la gestion des projets et de la coordination de l'équipe de développement. Enfin, notre collègue sera responsable du développement de logiciels. Chaque membre de l'équipe sera également impliqué dans le recrutement de nouveaux employés et dans l'élaboration de plans pour améliorer la productivité de l'équipe.</a:t>
            </a:r>
          </a:p>
          <a:p>
            <a:endParaRPr lang="fr-FR" dirty="0"/>
          </a:p>
        </p:txBody>
      </p:sp>
    </p:spTree>
    <p:extLst>
      <p:ext uri="{BB962C8B-B14F-4D97-AF65-F5344CB8AC3E}">
        <p14:creationId xmlns:p14="http://schemas.microsoft.com/office/powerpoint/2010/main" val="183218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F758C-776C-43B6-AAC6-1C0E9DD9D22D}"/>
              </a:ext>
            </a:extLst>
          </p:cNvPr>
          <p:cNvSpPr>
            <a:spLocks noGrp="1"/>
          </p:cNvSpPr>
          <p:nvPr>
            <p:ph type="title"/>
          </p:nvPr>
        </p:nvSpPr>
        <p:spPr/>
        <p:txBody>
          <a:bodyPr>
            <a:normAutofit/>
          </a:bodyPr>
          <a:lstStyle/>
          <a:p>
            <a:r>
              <a:rPr lang="fr-FR" dirty="0"/>
              <a:t>Présentation de leur engagement envers le projet :</a:t>
            </a:r>
          </a:p>
        </p:txBody>
      </p:sp>
      <p:sp>
        <p:nvSpPr>
          <p:cNvPr id="3" name="Espace réservé du contenu 2">
            <a:extLst>
              <a:ext uri="{FF2B5EF4-FFF2-40B4-BE49-F238E27FC236}">
                <a16:creationId xmlns:a16="http://schemas.microsoft.com/office/drawing/2014/main" id="{E9B26207-37EE-4C5C-B56D-A33112C0F055}"/>
              </a:ext>
            </a:extLst>
          </p:cNvPr>
          <p:cNvSpPr>
            <a:spLocks noGrp="1"/>
          </p:cNvSpPr>
          <p:nvPr>
            <p:ph idx="1"/>
          </p:nvPr>
        </p:nvSpPr>
        <p:spPr/>
        <p:txBody>
          <a:bodyPr/>
          <a:lstStyle/>
          <a:p>
            <a:r>
              <a:rPr lang="fr-FR" dirty="0"/>
              <a:t>Nous sommes tous très motivés et engagés envers ce projet. Nous croyons fermement en notre vision et sommes prêts à travailler dur pour atteindre nos objectifs. Nous sommes conscients des défis qui nous attendent, mais nous sommes prêts à travailler ensemble pour surmonter ces obstacles. En outre, nous sommes tous des personnes déterminées et passionnées par notre travail, ce qui nous permettra de rester concentrés et motivés tout au long du processus de création de notre entreprise.</a:t>
            </a:r>
          </a:p>
          <a:p>
            <a:endParaRPr lang="fr-FR" dirty="0"/>
          </a:p>
        </p:txBody>
      </p:sp>
    </p:spTree>
    <p:extLst>
      <p:ext uri="{BB962C8B-B14F-4D97-AF65-F5344CB8AC3E}">
        <p14:creationId xmlns:p14="http://schemas.microsoft.com/office/powerpoint/2010/main" val="1045068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16A820-A248-45A8-953A-B4D0AE384316}"/>
              </a:ext>
            </a:extLst>
          </p:cNvPr>
          <p:cNvSpPr>
            <a:spLocks noGrp="1"/>
          </p:cNvSpPr>
          <p:nvPr>
            <p:ph type="title"/>
          </p:nvPr>
        </p:nvSpPr>
        <p:spPr/>
        <p:txBody>
          <a:bodyPr/>
          <a:lstStyle/>
          <a:p>
            <a:pPr algn="ctr"/>
            <a:r>
              <a:rPr lang="fr-FR" dirty="0"/>
              <a:t>Les services</a:t>
            </a:r>
          </a:p>
        </p:txBody>
      </p:sp>
      <p:sp>
        <p:nvSpPr>
          <p:cNvPr id="3" name="Espace réservé du contenu 2">
            <a:extLst>
              <a:ext uri="{FF2B5EF4-FFF2-40B4-BE49-F238E27FC236}">
                <a16:creationId xmlns:a16="http://schemas.microsoft.com/office/drawing/2014/main" id="{3F306CDA-4FAC-44AD-B373-74AF7B656A3B}"/>
              </a:ext>
            </a:extLst>
          </p:cNvPr>
          <p:cNvSpPr>
            <a:spLocks noGrp="1"/>
          </p:cNvSpPr>
          <p:nvPr>
            <p:ph idx="1"/>
          </p:nvPr>
        </p:nvSpPr>
        <p:spPr/>
        <p:txBody>
          <a:bodyPr/>
          <a:lstStyle/>
          <a:p>
            <a:r>
              <a:rPr lang="fr-FR" dirty="0"/>
              <a:t>Les services :</a:t>
            </a:r>
          </a:p>
          <a:p>
            <a:pPr lvl="1"/>
            <a:r>
              <a:rPr lang="fr-FR" dirty="0"/>
              <a:t>Présentation des services informatiques offerts par l'entreprise.</a:t>
            </a:r>
          </a:p>
          <a:p>
            <a:pPr lvl="1"/>
            <a:r>
              <a:rPr lang="fr-FR" dirty="0"/>
              <a:t>Description des avantages offerts aux clients.</a:t>
            </a:r>
          </a:p>
          <a:p>
            <a:pPr lvl="1"/>
            <a:r>
              <a:rPr lang="fr-FR" dirty="0"/>
              <a:t>Présentation des compétences et des outils utilisés par l'entreprise.</a:t>
            </a:r>
          </a:p>
          <a:p>
            <a:endParaRPr lang="fr-FR" dirty="0"/>
          </a:p>
        </p:txBody>
      </p:sp>
    </p:spTree>
    <p:extLst>
      <p:ext uri="{BB962C8B-B14F-4D97-AF65-F5344CB8AC3E}">
        <p14:creationId xmlns:p14="http://schemas.microsoft.com/office/powerpoint/2010/main" val="198597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DD4172-8860-4CF8-A1F4-B94A3BA5E4DC}"/>
              </a:ext>
            </a:extLst>
          </p:cNvPr>
          <p:cNvSpPr>
            <a:spLocks noGrp="1"/>
          </p:cNvSpPr>
          <p:nvPr>
            <p:ph type="title"/>
          </p:nvPr>
        </p:nvSpPr>
        <p:spPr/>
        <p:txBody>
          <a:bodyPr/>
          <a:lstStyle/>
          <a:p>
            <a:pPr algn="ctr"/>
            <a:r>
              <a:rPr lang="fr-FR" dirty="0"/>
              <a:t>Introduction</a:t>
            </a:r>
          </a:p>
        </p:txBody>
      </p:sp>
      <p:sp>
        <p:nvSpPr>
          <p:cNvPr id="3" name="Espace réservé du contenu 2">
            <a:extLst>
              <a:ext uri="{FF2B5EF4-FFF2-40B4-BE49-F238E27FC236}">
                <a16:creationId xmlns:a16="http://schemas.microsoft.com/office/drawing/2014/main" id="{E1DC2868-CD42-4F43-A65C-8E60899B386A}"/>
              </a:ext>
            </a:extLst>
          </p:cNvPr>
          <p:cNvSpPr>
            <a:spLocks noGrp="1"/>
          </p:cNvSpPr>
          <p:nvPr>
            <p:ph idx="1"/>
          </p:nvPr>
        </p:nvSpPr>
        <p:spPr/>
        <p:txBody>
          <a:bodyPr/>
          <a:lstStyle/>
          <a:p>
            <a:r>
              <a:rPr lang="fr-FR" dirty="0"/>
              <a:t>Introduction :</a:t>
            </a:r>
          </a:p>
          <a:p>
            <a:pPr lvl="1"/>
            <a:r>
              <a:rPr lang="fr-FR" dirty="0"/>
              <a:t>Présentation de l'entreprise.</a:t>
            </a:r>
          </a:p>
          <a:p>
            <a:pPr lvl="1"/>
            <a:r>
              <a:rPr lang="fr-FR" dirty="0"/>
              <a:t>Résumé de l'idée d'entreprise.</a:t>
            </a:r>
          </a:p>
          <a:p>
            <a:pPr lvl="1"/>
            <a:r>
              <a:rPr lang="fr-FR" dirty="0"/>
              <a:t>Description de l'équipe fondatrice.</a:t>
            </a:r>
          </a:p>
          <a:p>
            <a:pPr lvl="1"/>
            <a:r>
              <a:rPr lang="fr-FR" dirty="0"/>
              <a:t>Présentation de l'objectif de l'entreprise.</a:t>
            </a:r>
          </a:p>
          <a:p>
            <a:endParaRPr lang="fr-FR" dirty="0"/>
          </a:p>
        </p:txBody>
      </p:sp>
    </p:spTree>
    <p:extLst>
      <p:ext uri="{BB962C8B-B14F-4D97-AF65-F5344CB8AC3E}">
        <p14:creationId xmlns:p14="http://schemas.microsoft.com/office/powerpoint/2010/main" val="84015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AEAC4-4479-40B8-A5D0-4E44E9404B66}"/>
              </a:ext>
            </a:extLst>
          </p:cNvPr>
          <p:cNvSpPr>
            <a:spLocks noGrp="1"/>
          </p:cNvSpPr>
          <p:nvPr>
            <p:ph type="title"/>
          </p:nvPr>
        </p:nvSpPr>
        <p:spPr/>
        <p:txBody>
          <a:bodyPr/>
          <a:lstStyle/>
          <a:p>
            <a:r>
              <a:rPr lang="fr-FR" dirty="0"/>
              <a:t>Présentation des services informatiques offerts par l'entreprise :</a:t>
            </a:r>
          </a:p>
        </p:txBody>
      </p:sp>
      <p:sp>
        <p:nvSpPr>
          <p:cNvPr id="3" name="Espace réservé du contenu 2">
            <a:extLst>
              <a:ext uri="{FF2B5EF4-FFF2-40B4-BE49-F238E27FC236}">
                <a16:creationId xmlns:a16="http://schemas.microsoft.com/office/drawing/2014/main" id="{F7783EB7-A764-4F84-9773-402531748D81}"/>
              </a:ext>
            </a:extLst>
          </p:cNvPr>
          <p:cNvSpPr>
            <a:spLocks noGrp="1"/>
          </p:cNvSpPr>
          <p:nvPr>
            <p:ph idx="1"/>
          </p:nvPr>
        </p:nvSpPr>
        <p:spPr/>
        <p:txBody>
          <a:bodyPr/>
          <a:lstStyle/>
          <a:p>
            <a:r>
              <a:rPr lang="fr-FR" dirty="0"/>
              <a:t>Notre entreprise propose une large gamme de services informatiques, allant de la conception de logiciels personnalisés à la maintenance informatique en passant par le développement de sites web et d'applications mobiles. Nous sommes spécialisés dans le développement de solutions sur mesure pour répondre aux besoins spécifiques de nos clients. Nous proposons également des services de conseil en informatique pour aider nos clients à optimiser leur infrastructure informatique.</a:t>
            </a:r>
          </a:p>
        </p:txBody>
      </p:sp>
    </p:spTree>
    <p:extLst>
      <p:ext uri="{BB962C8B-B14F-4D97-AF65-F5344CB8AC3E}">
        <p14:creationId xmlns:p14="http://schemas.microsoft.com/office/powerpoint/2010/main" val="363824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5F306-F1F5-4503-A036-90CC2F90DF20}"/>
              </a:ext>
            </a:extLst>
          </p:cNvPr>
          <p:cNvSpPr>
            <a:spLocks noGrp="1"/>
          </p:cNvSpPr>
          <p:nvPr>
            <p:ph type="title"/>
          </p:nvPr>
        </p:nvSpPr>
        <p:spPr/>
        <p:txBody>
          <a:bodyPr/>
          <a:lstStyle/>
          <a:p>
            <a:r>
              <a:rPr lang="fr-FR" dirty="0"/>
              <a:t>Description des avantages offerts aux clients :</a:t>
            </a:r>
          </a:p>
        </p:txBody>
      </p:sp>
      <p:sp>
        <p:nvSpPr>
          <p:cNvPr id="3" name="Espace réservé du contenu 2">
            <a:extLst>
              <a:ext uri="{FF2B5EF4-FFF2-40B4-BE49-F238E27FC236}">
                <a16:creationId xmlns:a16="http://schemas.microsoft.com/office/drawing/2014/main" id="{87B4114E-28D5-4DC0-A142-1EEB971296FF}"/>
              </a:ext>
            </a:extLst>
          </p:cNvPr>
          <p:cNvSpPr>
            <a:spLocks noGrp="1"/>
          </p:cNvSpPr>
          <p:nvPr>
            <p:ph idx="1"/>
          </p:nvPr>
        </p:nvSpPr>
        <p:spPr/>
        <p:txBody>
          <a:bodyPr/>
          <a:lstStyle/>
          <a:p>
            <a:r>
              <a:rPr lang="fr-FR" dirty="0"/>
              <a:t>En choisissant nos services, les clients bénéficient de nombreux avantages. Tout d'abord, nous proposons des solutions informatiques sur mesure, adaptées à leurs besoins spécifiques, ce qui leur permet d'optimiser leur efficacité et leur productivité. De plus, nos équipes sont constituées de professionnels expérimentés et hautement qualifiés, qui sont passionnés par leur travail et qui ont à cœur de fournir des résultats de qualité supérieure. Enfin, nous proposons des tarifs compétitifs et un excellent service client pour garantir la satisfaction totale de nos clients.</a:t>
            </a:r>
          </a:p>
        </p:txBody>
      </p:sp>
    </p:spTree>
    <p:extLst>
      <p:ext uri="{BB962C8B-B14F-4D97-AF65-F5344CB8AC3E}">
        <p14:creationId xmlns:p14="http://schemas.microsoft.com/office/powerpoint/2010/main" val="319729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5646D3-F70D-4173-96F9-CF628EDAC04F}"/>
              </a:ext>
            </a:extLst>
          </p:cNvPr>
          <p:cNvSpPr>
            <a:spLocks noGrp="1"/>
          </p:cNvSpPr>
          <p:nvPr>
            <p:ph type="title"/>
          </p:nvPr>
        </p:nvSpPr>
        <p:spPr/>
        <p:txBody>
          <a:bodyPr/>
          <a:lstStyle/>
          <a:p>
            <a:r>
              <a:rPr lang="fr-FR" dirty="0"/>
              <a:t>Présentation des compétences et des outils utilisés par l'entreprise :</a:t>
            </a:r>
          </a:p>
        </p:txBody>
      </p:sp>
      <p:sp>
        <p:nvSpPr>
          <p:cNvPr id="3" name="Espace réservé du contenu 2">
            <a:extLst>
              <a:ext uri="{FF2B5EF4-FFF2-40B4-BE49-F238E27FC236}">
                <a16:creationId xmlns:a16="http://schemas.microsoft.com/office/drawing/2014/main" id="{16BA5619-5B93-420E-A7FB-FCDB006D677B}"/>
              </a:ext>
            </a:extLst>
          </p:cNvPr>
          <p:cNvSpPr>
            <a:spLocks noGrp="1"/>
          </p:cNvSpPr>
          <p:nvPr>
            <p:ph idx="1"/>
          </p:nvPr>
        </p:nvSpPr>
        <p:spPr/>
        <p:txBody>
          <a:bodyPr/>
          <a:lstStyle/>
          <a:p>
            <a:r>
              <a:rPr lang="fr-FR" dirty="0"/>
              <a:t>Notre entreprise dispose d'une équipe de développeurs et d'experts en informatique possédant une grande expertise dans divers domaines, tels que la programmation, la gestion de projet, l'analyse de données, la sécurité informatique, etc. Nous utilisons des outils de pointe pour garantir la qualité et l'efficacité de nos services, notamment des logiciels de développement, des plateformes de gestion de projet, des outils d'analyse de données, des outils de test, etc. Nous sommes constamment à la recherche de nouvelles technologies et de nouvelles méthodes pour améliorer notre offre de services.</a:t>
            </a:r>
          </a:p>
        </p:txBody>
      </p:sp>
    </p:spTree>
    <p:extLst>
      <p:ext uri="{BB962C8B-B14F-4D97-AF65-F5344CB8AC3E}">
        <p14:creationId xmlns:p14="http://schemas.microsoft.com/office/powerpoint/2010/main" val="337069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D07A5-CABC-4F47-A5FD-E2976F4A6B22}"/>
              </a:ext>
            </a:extLst>
          </p:cNvPr>
          <p:cNvSpPr>
            <a:spLocks noGrp="1"/>
          </p:cNvSpPr>
          <p:nvPr>
            <p:ph type="title"/>
          </p:nvPr>
        </p:nvSpPr>
        <p:spPr/>
        <p:txBody>
          <a:bodyPr/>
          <a:lstStyle/>
          <a:p>
            <a:pPr algn="ctr"/>
            <a:r>
              <a:rPr lang="fr-FR" dirty="0"/>
              <a:t>Le modèle économique</a:t>
            </a:r>
          </a:p>
        </p:txBody>
      </p:sp>
      <p:sp>
        <p:nvSpPr>
          <p:cNvPr id="3" name="Espace réservé du contenu 2">
            <a:extLst>
              <a:ext uri="{FF2B5EF4-FFF2-40B4-BE49-F238E27FC236}">
                <a16:creationId xmlns:a16="http://schemas.microsoft.com/office/drawing/2014/main" id="{7BDCABF9-7BDB-41F7-95A0-5582A17C380C}"/>
              </a:ext>
            </a:extLst>
          </p:cNvPr>
          <p:cNvSpPr>
            <a:spLocks noGrp="1"/>
          </p:cNvSpPr>
          <p:nvPr>
            <p:ph idx="1"/>
          </p:nvPr>
        </p:nvSpPr>
        <p:spPr/>
        <p:txBody>
          <a:bodyPr/>
          <a:lstStyle/>
          <a:p>
            <a:r>
              <a:rPr lang="fr-FR" dirty="0"/>
              <a:t>Le modèle économique :</a:t>
            </a:r>
          </a:p>
          <a:p>
            <a:pPr lvl="1"/>
            <a:r>
              <a:rPr lang="fr-FR" dirty="0"/>
              <a:t>Présentation du modèle économique de l'entreprise.</a:t>
            </a:r>
          </a:p>
          <a:p>
            <a:pPr lvl="1"/>
            <a:r>
              <a:rPr lang="fr-FR" dirty="0"/>
              <a:t>Description des sources de revenus et des coûts associés.</a:t>
            </a:r>
          </a:p>
          <a:p>
            <a:pPr lvl="1"/>
            <a:r>
              <a:rPr lang="fr-FR" dirty="0"/>
              <a:t>Présentation de la rentabilité prévue pour l'entreprise.</a:t>
            </a:r>
          </a:p>
          <a:p>
            <a:endParaRPr lang="fr-FR" dirty="0"/>
          </a:p>
        </p:txBody>
      </p:sp>
    </p:spTree>
    <p:extLst>
      <p:ext uri="{BB962C8B-B14F-4D97-AF65-F5344CB8AC3E}">
        <p14:creationId xmlns:p14="http://schemas.microsoft.com/office/powerpoint/2010/main" val="416703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A77C5-C4A6-44C2-8C34-CA79FBFF6050}"/>
              </a:ext>
            </a:extLst>
          </p:cNvPr>
          <p:cNvSpPr>
            <a:spLocks noGrp="1"/>
          </p:cNvSpPr>
          <p:nvPr>
            <p:ph type="title"/>
          </p:nvPr>
        </p:nvSpPr>
        <p:spPr/>
        <p:txBody>
          <a:bodyPr/>
          <a:lstStyle/>
          <a:p>
            <a:r>
              <a:rPr lang="fr-FR" dirty="0"/>
              <a:t>Présentation du modèle économique de l'entreprise :</a:t>
            </a:r>
          </a:p>
        </p:txBody>
      </p:sp>
      <p:sp>
        <p:nvSpPr>
          <p:cNvPr id="3" name="Espace réservé du contenu 2">
            <a:extLst>
              <a:ext uri="{FF2B5EF4-FFF2-40B4-BE49-F238E27FC236}">
                <a16:creationId xmlns:a16="http://schemas.microsoft.com/office/drawing/2014/main" id="{04B6C17B-5BDD-443E-A570-64F0A05DEE22}"/>
              </a:ext>
            </a:extLst>
          </p:cNvPr>
          <p:cNvSpPr>
            <a:spLocks noGrp="1"/>
          </p:cNvSpPr>
          <p:nvPr>
            <p:ph idx="1"/>
          </p:nvPr>
        </p:nvSpPr>
        <p:spPr/>
        <p:txBody>
          <a:bodyPr/>
          <a:lstStyle/>
          <a:p>
            <a:r>
              <a:rPr lang="fr-FR" dirty="0"/>
              <a:t>Notre entreprise de service informatique opère selon un modèle économique basé sur la prestation de services. Nous offrons des services de développement de logiciels, de gestion de projet et de conseil en informatique à nos clients en France et dans d'autres pays, en utilisant une méthodologie agile telle que Scrum. Nous opérons en télétravail et avons l'intention de créer des filiales au Maroc et aux Pays-Bas pour étendre notre portée et accéder à de nouveaux marchés.</a:t>
            </a:r>
          </a:p>
        </p:txBody>
      </p:sp>
    </p:spTree>
    <p:extLst>
      <p:ext uri="{BB962C8B-B14F-4D97-AF65-F5344CB8AC3E}">
        <p14:creationId xmlns:p14="http://schemas.microsoft.com/office/powerpoint/2010/main" val="228896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7EDFA-16D1-4CB6-90EB-84E59610D3F7}"/>
              </a:ext>
            </a:extLst>
          </p:cNvPr>
          <p:cNvSpPr>
            <a:spLocks noGrp="1"/>
          </p:cNvSpPr>
          <p:nvPr>
            <p:ph type="title"/>
          </p:nvPr>
        </p:nvSpPr>
        <p:spPr/>
        <p:txBody>
          <a:bodyPr/>
          <a:lstStyle/>
          <a:p>
            <a:r>
              <a:rPr lang="fr-FR" dirty="0"/>
              <a:t>Description des sources de revenus et des coûts associés :</a:t>
            </a:r>
          </a:p>
        </p:txBody>
      </p:sp>
      <p:sp>
        <p:nvSpPr>
          <p:cNvPr id="3" name="Espace réservé du contenu 2">
            <a:extLst>
              <a:ext uri="{FF2B5EF4-FFF2-40B4-BE49-F238E27FC236}">
                <a16:creationId xmlns:a16="http://schemas.microsoft.com/office/drawing/2014/main" id="{D9A121C6-5F33-4515-94C4-47D363DF329B}"/>
              </a:ext>
            </a:extLst>
          </p:cNvPr>
          <p:cNvSpPr>
            <a:spLocks noGrp="1"/>
          </p:cNvSpPr>
          <p:nvPr>
            <p:ph idx="1"/>
          </p:nvPr>
        </p:nvSpPr>
        <p:spPr/>
        <p:txBody>
          <a:bodyPr/>
          <a:lstStyle/>
          <a:p>
            <a:r>
              <a:rPr lang="fr-FR" dirty="0"/>
              <a:t>Notre principale source de revenus sera la facturation pour les services fournis aux clients. Nous facturons à l'heure, mais nous pourrions également facturer à forfait pour les projets plus importants. Nous prévoyons également de facturer des frais de gestion de projet à nos clients pour couvrir les coûts liés à la gestion de projets complexes. En termes de coûts, nous prévoyons des dépenses en marketing pour promouvoir nos services, des salaires pour notre équipe, des coûts de développement et de maintenance de notre site web, des frais juridiques et comptables, et des dépenses générales de fonctionnement.</a:t>
            </a:r>
          </a:p>
        </p:txBody>
      </p:sp>
    </p:spTree>
    <p:extLst>
      <p:ext uri="{BB962C8B-B14F-4D97-AF65-F5344CB8AC3E}">
        <p14:creationId xmlns:p14="http://schemas.microsoft.com/office/powerpoint/2010/main" val="201302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ABC3C-F013-45EA-8F99-1D7150449F33}"/>
              </a:ext>
            </a:extLst>
          </p:cNvPr>
          <p:cNvSpPr>
            <a:spLocks noGrp="1"/>
          </p:cNvSpPr>
          <p:nvPr>
            <p:ph type="title"/>
          </p:nvPr>
        </p:nvSpPr>
        <p:spPr/>
        <p:txBody>
          <a:bodyPr/>
          <a:lstStyle/>
          <a:p>
            <a:r>
              <a:rPr lang="fr-FR" dirty="0"/>
              <a:t>Présentation de la rentabilité prévue pour l'entreprise :</a:t>
            </a:r>
          </a:p>
        </p:txBody>
      </p:sp>
      <p:sp>
        <p:nvSpPr>
          <p:cNvPr id="3" name="Espace réservé du contenu 2">
            <a:extLst>
              <a:ext uri="{FF2B5EF4-FFF2-40B4-BE49-F238E27FC236}">
                <a16:creationId xmlns:a16="http://schemas.microsoft.com/office/drawing/2014/main" id="{87E48F47-6820-4230-867A-8A7D163361C8}"/>
              </a:ext>
            </a:extLst>
          </p:cNvPr>
          <p:cNvSpPr>
            <a:spLocks noGrp="1"/>
          </p:cNvSpPr>
          <p:nvPr>
            <p:ph idx="1"/>
          </p:nvPr>
        </p:nvSpPr>
        <p:spPr/>
        <p:txBody>
          <a:bodyPr/>
          <a:lstStyle/>
          <a:p>
            <a:r>
              <a:rPr lang="fr-FR" dirty="0"/>
              <a:t>Notre objectif est d'atteindre un chiffre d'affaires de 1 million de dollars dans les deux ans suivant notre création. Nous prévoyons que les coûts associés à l'expansion de notre entreprise seront couverts par les revenus générés par nos clients. En fonction de notre croissance, nous prévoyons d'embaucher davantage de développeurs au Maroc et en France pour étendre notre portée et fournir des services de qualité à nos clients. Nous sommes convaincus que notre modèle économique et notre plan de développement nous permettront d'atteindre une rentabilité solide dans les années à venir.</a:t>
            </a:r>
          </a:p>
        </p:txBody>
      </p:sp>
    </p:spTree>
    <p:extLst>
      <p:ext uri="{BB962C8B-B14F-4D97-AF65-F5344CB8AC3E}">
        <p14:creationId xmlns:p14="http://schemas.microsoft.com/office/powerpoint/2010/main" val="3750334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54300B-CED8-4A21-8FE1-DC1475993A31}"/>
              </a:ext>
            </a:extLst>
          </p:cNvPr>
          <p:cNvSpPr>
            <a:spLocks noGrp="1"/>
          </p:cNvSpPr>
          <p:nvPr>
            <p:ph type="title"/>
          </p:nvPr>
        </p:nvSpPr>
        <p:spPr/>
        <p:txBody>
          <a:bodyPr/>
          <a:lstStyle/>
          <a:p>
            <a:pPr algn="ctr"/>
            <a:r>
              <a:rPr lang="fr-FR" dirty="0"/>
              <a:t>Les projections financières</a:t>
            </a:r>
          </a:p>
        </p:txBody>
      </p:sp>
      <p:sp>
        <p:nvSpPr>
          <p:cNvPr id="3" name="Espace réservé du contenu 2">
            <a:extLst>
              <a:ext uri="{FF2B5EF4-FFF2-40B4-BE49-F238E27FC236}">
                <a16:creationId xmlns:a16="http://schemas.microsoft.com/office/drawing/2014/main" id="{B14B513F-49E5-4150-93C1-86B734A3CCD5}"/>
              </a:ext>
            </a:extLst>
          </p:cNvPr>
          <p:cNvSpPr>
            <a:spLocks noGrp="1"/>
          </p:cNvSpPr>
          <p:nvPr>
            <p:ph idx="1"/>
          </p:nvPr>
        </p:nvSpPr>
        <p:spPr/>
        <p:txBody>
          <a:bodyPr/>
          <a:lstStyle/>
          <a:p>
            <a:r>
              <a:rPr lang="fr-FR" dirty="0"/>
              <a:t>Les projections financières :</a:t>
            </a:r>
          </a:p>
          <a:p>
            <a:pPr lvl="1"/>
            <a:r>
              <a:rPr lang="fr-FR" dirty="0"/>
              <a:t>Présentation des projections financières pour les deux prochaines années.</a:t>
            </a:r>
          </a:p>
          <a:p>
            <a:pPr lvl="1"/>
            <a:r>
              <a:rPr lang="fr-FR" dirty="0"/>
              <a:t>Description des hypothèses sous-jacentes.</a:t>
            </a:r>
          </a:p>
          <a:p>
            <a:pPr lvl="1"/>
            <a:r>
              <a:rPr lang="fr-FR" dirty="0"/>
              <a:t>Présentation des indicateurs clés de performance (KPI).</a:t>
            </a:r>
          </a:p>
          <a:p>
            <a:endParaRPr lang="fr-FR" dirty="0"/>
          </a:p>
        </p:txBody>
      </p:sp>
    </p:spTree>
    <p:extLst>
      <p:ext uri="{BB962C8B-B14F-4D97-AF65-F5344CB8AC3E}">
        <p14:creationId xmlns:p14="http://schemas.microsoft.com/office/powerpoint/2010/main" val="3872915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9C72AB-B30B-42C7-95ED-16C145D1A104}"/>
              </a:ext>
            </a:extLst>
          </p:cNvPr>
          <p:cNvSpPr>
            <a:spLocks noGrp="1"/>
          </p:cNvSpPr>
          <p:nvPr>
            <p:ph type="title"/>
          </p:nvPr>
        </p:nvSpPr>
        <p:spPr/>
        <p:txBody>
          <a:bodyPr>
            <a:normAutofit/>
          </a:bodyPr>
          <a:lstStyle/>
          <a:p>
            <a:r>
              <a:rPr lang="fr-FR" dirty="0"/>
              <a:t>Présentation des projections financières pour les deux prochaines années :</a:t>
            </a:r>
          </a:p>
        </p:txBody>
      </p:sp>
      <p:sp>
        <p:nvSpPr>
          <p:cNvPr id="3" name="Espace réservé du contenu 2">
            <a:extLst>
              <a:ext uri="{FF2B5EF4-FFF2-40B4-BE49-F238E27FC236}">
                <a16:creationId xmlns:a16="http://schemas.microsoft.com/office/drawing/2014/main" id="{C677F85A-B760-48A8-8990-809F6209664F}"/>
              </a:ext>
            </a:extLst>
          </p:cNvPr>
          <p:cNvSpPr>
            <a:spLocks noGrp="1"/>
          </p:cNvSpPr>
          <p:nvPr>
            <p:ph idx="1"/>
          </p:nvPr>
        </p:nvSpPr>
        <p:spPr/>
        <p:txBody>
          <a:bodyPr/>
          <a:lstStyle/>
          <a:p>
            <a:r>
              <a:rPr lang="fr-FR" dirty="0"/>
              <a:t>Nous prévoyons une croissance rapide de l'entreprise, avec un chiffre d'affaires prévisionnel de 1 million de dollars dans les deux prochaines années. Cette croissance sera stimulée par la forte demande pour nos services informatiques de haute qualité et la capacité à recruter des développeurs talentueux à moindre coût au Maroc.</a:t>
            </a:r>
          </a:p>
          <a:p>
            <a:endParaRPr lang="fr-FR" dirty="0"/>
          </a:p>
        </p:txBody>
      </p:sp>
    </p:spTree>
    <p:extLst>
      <p:ext uri="{BB962C8B-B14F-4D97-AF65-F5344CB8AC3E}">
        <p14:creationId xmlns:p14="http://schemas.microsoft.com/office/powerpoint/2010/main" val="499418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9777E-617A-45E4-9512-1580FE3BA537}"/>
              </a:ext>
            </a:extLst>
          </p:cNvPr>
          <p:cNvSpPr>
            <a:spLocks noGrp="1"/>
          </p:cNvSpPr>
          <p:nvPr>
            <p:ph type="title"/>
          </p:nvPr>
        </p:nvSpPr>
        <p:spPr/>
        <p:txBody>
          <a:bodyPr/>
          <a:lstStyle/>
          <a:p>
            <a:r>
              <a:rPr lang="fr-FR" dirty="0"/>
              <a:t>Description des hypothèses sous-jacentes :</a:t>
            </a:r>
          </a:p>
        </p:txBody>
      </p:sp>
      <p:sp>
        <p:nvSpPr>
          <p:cNvPr id="3" name="Espace réservé du contenu 2">
            <a:extLst>
              <a:ext uri="{FF2B5EF4-FFF2-40B4-BE49-F238E27FC236}">
                <a16:creationId xmlns:a16="http://schemas.microsoft.com/office/drawing/2014/main" id="{B5A3622D-18BA-4C1E-A503-5C68FD54A236}"/>
              </a:ext>
            </a:extLst>
          </p:cNvPr>
          <p:cNvSpPr>
            <a:spLocks noGrp="1"/>
          </p:cNvSpPr>
          <p:nvPr>
            <p:ph idx="1"/>
          </p:nvPr>
        </p:nvSpPr>
        <p:spPr/>
        <p:txBody>
          <a:bodyPr/>
          <a:lstStyle/>
          <a:p>
            <a:r>
              <a:rPr lang="fr-FR" dirty="0"/>
              <a:t>Nous supposons que la demande pour nos services informatiques restera forte et que nous serons en mesure de recruter des développeurs talentueux et compétents à moindre coût au Maroc. Nous avons également supposé que la méthodologie Scrum nous permettra de livrer des projets de haute qualité de manière efficace et efficiente, tout en maximisant la satisfaction client.</a:t>
            </a:r>
          </a:p>
          <a:p>
            <a:endParaRPr lang="fr-FR" dirty="0"/>
          </a:p>
        </p:txBody>
      </p:sp>
    </p:spTree>
    <p:extLst>
      <p:ext uri="{BB962C8B-B14F-4D97-AF65-F5344CB8AC3E}">
        <p14:creationId xmlns:p14="http://schemas.microsoft.com/office/powerpoint/2010/main" val="239167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F6ABD-0400-47A4-87EF-9CF042B0C13F}"/>
              </a:ext>
            </a:extLst>
          </p:cNvPr>
          <p:cNvSpPr>
            <a:spLocks noGrp="1"/>
          </p:cNvSpPr>
          <p:nvPr>
            <p:ph type="title"/>
          </p:nvPr>
        </p:nvSpPr>
        <p:spPr/>
        <p:txBody>
          <a:bodyPr/>
          <a:lstStyle/>
          <a:p>
            <a:r>
              <a:rPr lang="fr-FR" dirty="0"/>
              <a:t>Résumé de l'idée d'entreprise:</a:t>
            </a:r>
          </a:p>
        </p:txBody>
      </p:sp>
      <p:sp>
        <p:nvSpPr>
          <p:cNvPr id="3" name="Espace réservé du contenu 2">
            <a:extLst>
              <a:ext uri="{FF2B5EF4-FFF2-40B4-BE49-F238E27FC236}">
                <a16:creationId xmlns:a16="http://schemas.microsoft.com/office/drawing/2014/main" id="{283D06D1-D196-48AF-88A5-4F9F128556CA}"/>
              </a:ext>
            </a:extLst>
          </p:cNvPr>
          <p:cNvSpPr>
            <a:spLocks noGrp="1"/>
          </p:cNvSpPr>
          <p:nvPr>
            <p:ph idx="1"/>
          </p:nvPr>
        </p:nvSpPr>
        <p:spPr/>
        <p:txBody>
          <a:bodyPr/>
          <a:lstStyle/>
          <a:p>
            <a:r>
              <a:rPr lang="fr-FR" dirty="0"/>
              <a:t>Notre entreprise fournira des services informatiques pour les entreprises en France, en utilisant une équipe de développeurs talentueux travaillant depuis le Maroc. Nous avons pour objectif de fournir des solutions innovantes et de qualité supérieure pour répondre aux besoins de nos clients, tout en leur offrant un excellent service client.</a:t>
            </a:r>
          </a:p>
          <a:p>
            <a:endParaRPr lang="fr-FR" dirty="0"/>
          </a:p>
        </p:txBody>
      </p:sp>
    </p:spTree>
    <p:extLst>
      <p:ext uri="{BB962C8B-B14F-4D97-AF65-F5344CB8AC3E}">
        <p14:creationId xmlns:p14="http://schemas.microsoft.com/office/powerpoint/2010/main" val="2458891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E20FB-B6FA-4546-BD1F-2BBC3564A265}"/>
              </a:ext>
            </a:extLst>
          </p:cNvPr>
          <p:cNvSpPr>
            <a:spLocks noGrp="1"/>
          </p:cNvSpPr>
          <p:nvPr>
            <p:ph type="title"/>
          </p:nvPr>
        </p:nvSpPr>
        <p:spPr/>
        <p:txBody>
          <a:bodyPr>
            <a:normAutofit/>
          </a:bodyPr>
          <a:lstStyle/>
          <a:p>
            <a:r>
              <a:rPr lang="fr-FR" dirty="0"/>
              <a:t>Présentation des indicateurs clés de performance (KPI) :</a:t>
            </a:r>
          </a:p>
        </p:txBody>
      </p:sp>
      <p:sp>
        <p:nvSpPr>
          <p:cNvPr id="3" name="Espace réservé du contenu 2">
            <a:extLst>
              <a:ext uri="{FF2B5EF4-FFF2-40B4-BE49-F238E27FC236}">
                <a16:creationId xmlns:a16="http://schemas.microsoft.com/office/drawing/2014/main" id="{07C16833-ECE4-47F6-81D6-1360F675BA66}"/>
              </a:ext>
            </a:extLst>
          </p:cNvPr>
          <p:cNvSpPr>
            <a:spLocks noGrp="1"/>
          </p:cNvSpPr>
          <p:nvPr>
            <p:ph idx="1"/>
          </p:nvPr>
        </p:nvSpPr>
        <p:spPr/>
        <p:txBody>
          <a:bodyPr/>
          <a:lstStyle/>
          <a:p>
            <a:r>
              <a:rPr lang="fr-FR" dirty="0"/>
              <a:t>Les KPI clés que nous allons surveiller incluent le chiffre d'affaires, la marge brute, le taux de satisfaction client, le taux d'engagement des employés, le temps de cycle de développement des projets et le taux de rétention des clients. En surveillant ces indicateurs de manière proactive, nous serons en mesure de nous adapter rapidement aux changements du marché et de continuer à fournir des services de qualité supérieure à nos clients.</a:t>
            </a:r>
          </a:p>
          <a:p>
            <a:endParaRPr lang="fr-FR" dirty="0"/>
          </a:p>
        </p:txBody>
      </p:sp>
    </p:spTree>
    <p:extLst>
      <p:ext uri="{BB962C8B-B14F-4D97-AF65-F5344CB8AC3E}">
        <p14:creationId xmlns:p14="http://schemas.microsoft.com/office/powerpoint/2010/main" val="377125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590C-AFA8-4AFA-A641-D64094C723C8}"/>
              </a:ext>
            </a:extLst>
          </p:cNvPr>
          <p:cNvSpPr>
            <a:spLocks noGrp="1"/>
          </p:cNvSpPr>
          <p:nvPr>
            <p:ph type="title"/>
          </p:nvPr>
        </p:nvSpPr>
        <p:spPr/>
        <p:txBody>
          <a:bodyPr/>
          <a:lstStyle/>
          <a:p>
            <a:pPr algn="ctr"/>
            <a:r>
              <a:rPr lang="fr-FR" dirty="0"/>
              <a:t>Les opportunités futures</a:t>
            </a:r>
          </a:p>
        </p:txBody>
      </p:sp>
      <p:sp>
        <p:nvSpPr>
          <p:cNvPr id="3" name="Espace réservé du contenu 2">
            <a:extLst>
              <a:ext uri="{FF2B5EF4-FFF2-40B4-BE49-F238E27FC236}">
                <a16:creationId xmlns:a16="http://schemas.microsoft.com/office/drawing/2014/main" id="{068BDCCF-C651-461C-BB34-37EC5D202791}"/>
              </a:ext>
            </a:extLst>
          </p:cNvPr>
          <p:cNvSpPr>
            <a:spLocks noGrp="1"/>
          </p:cNvSpPr>
          <p:nvPr>
            <p:ph idx="1"/>
          </p:nvPr>
        </p:nvSpPr>
        <p:spPr/>
        <p:txBody>
          <a:bodyPr/>
          <a:lstStyle/>
          <a:p>
            <a:r>
              <a:rPr lang="fr-FR" dirty="0"/>
              <a:t>Les opportunités futures :</a:t>
            </a:r>
          </a:p>
          <a:p>
            <a:pPr lvl="1"/>
            <a:r>
              <a:rPr lang="fr-FR" dirty="0"/>
              <a:t>Présentation des opportunités futures pour l'entreprise.</a:t>
            </a:r>
          </a:p>
          <a:p>
            <a:pPr lvl="1"/>
            <a:r>
              <a:rPr lang="fr-FR" dirty="0"/>
              <a:t>Description des plans d'expansion pour les filiales au Maroc et aux Pays-Bas.</a:t>
            </a:r>
          </a:p>
          <a:p>
            <a:pPr lvl="1"/>
            <a:r>
              <a:rPr lang="fr-FR" dirty="0"/>
              <a:t>Présentation des plans d'expansion pour d'autres marchés géographiques.</a:t>
            </a:r>
          </a:p>
          <a:p>
            <a:endParaRPr lang="fr-FR" dirty="0"/>
          </a:p>
        </p:txBody>
      </p:sp>
    </p:spTree>
    <p:extLst>
      <p:ext uri="{BB962C8B-B14F-4D97-AF65-F5344CB8AC3E}">
        <p14:creationId xmlns:p14="http://schemas.microsoft.com/office/powerpoint/2010/main" val="1707667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CEF1F-5CFF-421B-8674-A7FD29D838F0}"/>
              </a:ext>
            </a:extLst>
          </p:cNvPr>
          <p:cNvSpPr>
            <a:spLocks noGrp="1"/>
          </p:cNvSpPr>
          <p:nvPr>
            <p:ph type="title"/>
          </p:nvPr>
        </p:nvSpPr>
        <p:spPr/>
        <p:txBody>
          <a:bodyPr/>
          <a:lstStyle/>
          <a:p>
            <a:r>
              <a:rPr lang="fr-FR" dirty="0"/>
              <a:t>Présentation des opportunités futures pour l'entreprise :</a:t>
            </a:r>
          </a:p>
        </p:txBody>
      </p:sp>
      <p:sp>
        <p:nvSpPr>
          <p:cNvPr id="3" name="Espace réservé du contenu 2">
            <a:extLst>
              <a:ext uri="{FF2B5EF4-FFF2-40B4-BE49-F238E27FC236}">
                <a16:creationId xmlns:a16="http://schemas.microsoft.com/office/drawing/2014/main" id="{5A2A53B6-30CD-43AB-91F3-E970FF5A196E}"/>
              </a:ext>
            </a:extLst>
          </p:cNvPr>
          <p:cNvSpPr>
            <a:spLocks noGrp="1"/>
          </p:cNvSpPr>
          <p:nvPr>
            <p:ph idx="1"/>
          </p:nvPr>
        </p:nvSpPr>
        <p:spPr/>
        <p:txBody>
          <a:bodyPr/>
          <a:lstStyle/>
          <a:p>
            <a:r>
              <a:rPr lang="fr-FR" dirty="0"/>
              <a:t>L'entreprise a de nombreuses opportunités futures, notamment en termes de croissance du marché des services informatiques en France et à l'étranger. De plus, la capacité de l'entreprise à offrir des services de qualité supérieure à un coût compétitif en raison de sa structure de télétravail peut aider à attirer de nouveaux clients et à fidéliser les clients existants. L'entreprise peut également envisager d'explorer de nouvelles technologies émergentes et d'offrir des services liés à l'IA et à la Blockchain.</a:t>
            </a:r>
          </a:p>
        </p:txBody>
      </p:sp>
    </p:spTree>
    <p:extLst>
      <p:ext uri="{BB962C8B-B14F-4D97-AF65-F5344CB8AC3E}">
        <p14:creationId xmlns:p14="http://schemas.microsoft.com/office/powerpoint/2010/main" val="2723378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E6ADF-6BAB-49F0-B5BA-43DFC7F1199E}"/>
              </a:ext>
            </a:extLst>
          </p:cNvPr>
          <p:cNvSpPr>
            <a:spLocks noGrp="1"/>
          </p:cNvSpPr>
          <p:nvPr>
            <p:ph type="title"/>
          </p:nvPr>
        </p:nvSpPr>
        <p:spPr/>
        <p:txBody>
          <a:bodyPr/>
          <a:lstStyle/>
          <a:p>
            <a:r>
              <a:rPr lang="fr-FR" dirty="0"/>
              <a:t>Description des plans d'expansion pour les filiales au Maroc et aux Pays-Bas :</a:t>
            </a:r>
          </a:p>
        </p:txBody>
      </p:sp>
      <p:sp>
        <p:nvSpPr>
          <p:cNvPr id="3" name="Espace réservé du contenu 2">
            <a:extLst>
              <a:ext uri="{FF2B5EF4-FFF2-40B4-BE49-F238E27FC236}">
                <a16:creationId xmlns:a16="http://schemas.microsoft.com/office/drawing/2014/main" id="{3DD0772B-DDBC-4836-AD0C-71C7D6AF6146}"/>
              </a:ext>
            </a:extLst>
          </p:cNvPr>
          <p:cNvSpPr>
            <a:spLocks noGrp="1"/>
          </p:cNvSpPr>
          <p:nvPr>
            <p:ph idx="1"/>
          </p:nvPr>
        </p:nvSpPr>
        <p:spPr/>
        <p:txBody>
          <a:bodyPr/>
          <a:lstStyle/>
          <a:p>
            <a:r>
              <a:rPr lang="fr-FR" dirty="0"/>
              <a:t>Pour la filiale au Maroc, l'entreprise peut envisager d'élargir son bassin de talents en attirant des développeurs hautement qualifiés, en investissant dans la formation et le développement professionnel de son personnel, ainsi qu'en élargissant sa gamme de services pour répondre aux besoins locaux. En ce qui concerne la filiale aux Pays-Bas, l'entreprise peut chercher à développer des partenariats stratégiques avec d'autres entreprises locales pour accroître sa portée et sa clientèle. Elle peut également chercher à élargir sa gamme de services pour inclure des solutions de cybersécurité et d'autres services liés à la technologie.</a:t>
            </a:r>
          </a:p>
        </p:txBody>
      </p:sp>
    </p:spTree>
    <p:extLst>
      <p:ext uri="{BB962C8B-B14F-4D97-AF65-F5344CB8AC3E}">
        <p14:creationId xmlns:p14="http://schemas.microsoft.com/office/powerpoint/2010/main" val="2469509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01871-BAC4-4933-9E29-5A9FFEFC78A2}"/>
              </a:ext>
            </a:extLst>
          </p:cNvPr>
          <p:cNvSpPr>
            <a:spLocks noGrp="1"/>
          </p:cNvSpPr>
          <p:nvPr>
            <p:ph type="title"/>
          </p:nvPr>
        </p:nvSpPr>
        <p:spPr/>
        <p:txBody>
          <a:bodyPr/>
          <a:lstStyle/>
          <a:p>
            <a:r>
              <a:rPr lang="fr-FR" dirty="0"/>
              <a:t>Présentation des plans d'expansion pour d'autres marchés géographiques :</a:t>
            </a:r>
          </a:p>
        </p:txBody>
      </p:sp>
      <p:sp>
        <p:nvSpPr>
          <p:cNvPr id="3" name="Espace réservé du contenu 2">
            <a:extLst>
              <a:ext uri="{FF2B5EF4-FFF2-40B4-BE49-F238E27FC236}">
                <a16:creationId xmlns:a16="http://schemas.microsoft.com/office/drawing/2014/main" id="{0A3AC6E0-FE54-4D4B-8601-7543C693BA29}"/>
              </a:ext>
            </a:extLst>
          </p:cNvPr>
          <p:cNvSpPr>
            <a:spLocks noGrp="1"/>
          </p:cNvSpPr>
          <p:nvPr>
            <p:ph idx="1"/>
          </p:nvPr>
        </p:nvSpPr>
        <p:spPr/>
        <p:txBody>
          <a:bodyPr/>
          <a:lstStyle/>
          <a:p>
            <a:r>
              <a:rPr lang="fr-FR" dirty="0"/>
              <a:t>L'entreprise peut envisager d'explorer d'autres marchés géographiques, tels que d'autres pays d'Europe, de l'Afrique du Nord et de l'Ouest, ou d'autres régions où la demande de services informatiques est en croissance rapide. Cela pourrait être réalisé en établissant des partenariats locaux ou en créant des filiales. Il serait important de mener une analyse de marché et de la concurrence pour évaluer le potentiel de chaque marché géographique avant de décider de poursuivre l'expansion.</a:t>
            </a:r>
          </a:p>
        </p:txBody>
      </p:sp>
    </p:spTree>
    <p:extLst>
      <p:ext uri="{BB962C8B-B14F-4D97-AF65-F5344CB8AC3E}">
        <p14:creationId xmlns:p14="http://schemas.microsoft.com/office/powerpoint/2010/main" val="284736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F7D6F-017B-42BD-A136-809ED3B91F5E}"/>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5344CECB-6788-4F2C-B9E2-EA4B51126825}"/>
              </a:ext>
            </a:extLst>
          </p:cNvPr>
          <p:cNvSpPr>
            <a:spLocks noGrp="1"/>
          </p:cNvSpPr>
          <p:nvPr>
            <p:ph idx="1"/>
          </p:nvPr>
        </p:nvSpPr>
        <p:spPr/>
        <p:txBody>
          <a:bodyPr/>
          <a:lstStyle/>
          <a:p>
            <a:r>
              <a:rPr lang="fr-FR" dirty="0"/>
              <a:t>Conclusion :</a:t>
            </a:r>
          </a:p>
          <a:p>
            <a:pPr lvl="1"/>
            <a:r>
              <a:rPr lang="fr-FR" dirty="0"/>
              <a:t>Résumé de l'ensemble de la présentation.</a:t>
            </a:r>
          </a:p>
          <a:p>
            <a:pPr lvl="1"/>
            <a:r>
              <a:rPr lang="fr-FR" dirty="0"/>
              <a:t>Présentation des prochaines étapes pour l'entreprise.</a:t>
            </a:r>
          </a:p>
          <a:p>
            <a:pPr lvl="1"/>
            <a:r>
              <a:rPr lang="fr-FR" dirty="0"/>
              <a:t>Invitation à discuter davantage de l'opportunité d'investissement.</a:t>
            </a:r>
          </a:p>
          <a:p>
            <a:endParaRPr lang="fr-FR" dirty="0"/>
          </a:p>
        </p:txBody>
      </p:sp>
    </p:spTree>
    <p:extLst>
      <p:ext uri="{BB962C8B-B14F-4D97-AF65-F5344CB8AC3E}">
        <p14:creationId xmlns:p14="http://schemas.microsoft.com/office/powerpoint/2010/main" val="3440316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D9AB7-6FF6-480F-9A9C-79DA87DB167C}"/>
              </a:ext>
            </a:extLst>
          </p:cNvPr>
          <p:cNvSpPr>
            <a:spLocks noGrp="1"/>
          </p:cNvSpPr>
          <p:nvPr>
            <p:ph type="title"/>
          </p:nvPr>
        </p:nvSpPr>
        <p:spPr/>
        <p:txBody>
          <a:bodyPr/>
          <a:lstStyle/>
          <a:p>
            <a:r>
              <a:rPr lang="fr-FR" dirty="0"/>
              <a:t>Résumé de l'ensemble de la présentation :</a:t>
            </a:r>
          </a:p>
        </p:txBody>
      </p:sp>
      <p:sp>
        <p:nvSpPr>
          <p:cNvPr id="3" name="Espace réservé du contenu 2">
            <a:extLst>
              <a:ext uri="{FF2B5EF4-FFF2-40B4-BE49-F238E27FC236}">
                <a16:creationId xmlns:a16="http://schemas.microsoft.com/office/drawing/2014/main" id="{A222CF89-473A-4742-9161-87A6F181192C}"/>
              </a:ext>
            </a:extLst>
          </p:cNvPr>
          <p:cNvSpPr>
            <a:spLocks noGrp="1"/>
          </p:cNvSpPr>
          <p:nvPr>
            <p:ph idx="1"/>
          </p:nvPr>
        </p:nvSpPr>
        <p:spPr/>
        <p:txBody>
          <a:bodyPr/>
          <a:lstStyle/>
          <a:p>
            <a:r>
              <a:rPr lang="fr-FR" dirty="0"/>
              <a:t>Notre entreprise de services informatiques est basée en France, avec une filiale au Maroc et aux Pays-Bas. Nous recrutons des développeurs basés au Maroc pour offrir des services à nos clients en France. Nous utilisons la méthode agile Scrum et cherchons à atteindre un chiffre d'affaires d'un million de dollars en deux ans. Nous avons une stratégie de recrutement de stagiaires pour développer notre entreprise. Nous avons présenté nos services informatiques, notre modèle économique, nos projections financières, nos plans d'expansion, ainsi que les opportunités futures pour l'entreprise.</a:t>
            </a:r>
          </a:p>
        </p:txBody>
      </p:sp>
    </p:spTree>
    <p:extLst>
      <p:ext uri="{BB962C8B-B14F-4D97-AF65-F5344CB8AC3E}">
        <p14:creationId xmlns:p14="http://schemas.microsoft.com/office/powerpoint/2010/main" val="310449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ACB56-10F9-430C-BF7D-ECDE24B8214F}"/>
              </a:ext>
            </a:extLst>
          </p:cNvPr>
          <p:cNvSpPr>
            <a:spLocks noGrp="1"/>
          </p:cNvSpPr>
          <p:nvPr>
            <p:ph type="title"/>
          </p:nvPr>
        </p:nvSpPr>
        <p:spPr/>
        <p:txBody>
          <a:bodyPr/>
          <a:lstStyle/>
          <a:p>
            <a:r>
              <a:rPr lang="fr-FR" dirty="0"/>
              <a:t>Présentation des prochaines étapes pour l'entreprise :</a:t>
            </a:r>
          </a:p>
        </p:txBody>
      </p:sp>
      <p:sp>
        <p:nvSpPr>
          <p:cNvPr id="3" name="Espace réservé du contenu 2">
            <a:extLst>
              <a:ext uri="{FF2B5EF4-FFF2-40B4-BE49-F238E27FC236}">
                <a16:creationId xmlns:a16="http://schemas.microsoft.com/office/drawing/2014/main" id="{44DCA7AD-FC0B-4792-938A-FC2549B4CF72}"/>
              </a:ext>
            </a:extLst>
          </p:cNvPr>
          <p:cNvSpPr>
            <a:spLocks noGrp="1"/>
          </p:cNvSpPr>
          <p:nvPr>
            <p:ph idx="1"/>
          </p:nvPr>
        </p:nvSpPr>
        <p:spPr/>
        <p:txBody>
          <a:bodyPr/>
          <a:lstStyle/>
          <a:p>
            <a:r>
              <a:rPr lang="fr-FR" dirty="0"/>
              <a:t>Les prochaines étapes pour notre entreprise incluent la mise en œuvre de notre stratégie de recrutement de stagiaires pour renforcer notre équipe de développeurs, la recherche de nouveaux clients en France et dans d'autres marchés géographiques, et la consolidation de notre filiale au Maroc et aux Pays-Bas. Nous allons continuer à utiliser la méthode Scrum pour améliorer notre efficacité opérationnelle et offrir des services de qualité supérieure à nos clients.</a:t>
            </a:r>
          </a:p>
        </p:txBody>
      </p:sp>
    </p:spTree>
    <p:extLst>
      <p:ext uri="{BB962C8B-B14F-4D97-AF65-F5344CB8AC3E}">
        <p14:creationId xmlns:p14="http://schemas.microsoft.com/office/powerpoint/2010/main" val="649570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216A3-8AEE-4CAA-AEB2-43C56A2D2D49}"/>
              </a:ext>
            </a:extLst>
          </p:cNvPr>
          <p:cNvSpPr>
            <a:spLocks noGrp="1"/>
          </p:cNvSpPr>
          <p:nvPr>
            <p:ph type="title"/>
          </p:nvPr>
        </p:nvSpPr>
        <p:spPr/>
        <p:txBody>
          <a:bodyPr/>
          <a:lstStyle/>
          <a:p>
            <a:r>
              <a:rPr lang="fr-FR" dirty="0"/>
              <a:t>Invitation à discuter davantage de l'opportunité d'investissement :</a:t>
            </a:r>
          </a:p>
        </p:txBody>
      </p:sp>
      <p:sp>
        <p:nvSpPr>
          <p:cNvPr id="3" name="Espace réservé du contenu 2">
            <a:extLst>
              <a:ext uri="{FF2B5EF4-FFF2-40B4-BE49-F238E27FC236}">
                <a16:creationId xmlns:a16="http://schemas.microsoft.com/office/drawing/2014/main" id="{EF5329DF-92B3-46F6-9EE6-E7E077FCE4A9}"/>
              </a:ext>
            </a:extLst>
          </p:cNvPr>
          <p:cNvSpPr>
            <a:spLocks noGrp="1"/>
          </p:cNvSpPr>
          <p:nvPr>
            <p:ph idx="1"/>
          </p:nvPr>
        </p:nvSpPr>
        <p:spPr/>
        <p:txBody>
          <a:bodyPr/>
          <a:lstStyle/>
          <a:p>
            <a:r>
              <a:rPr lang="fr-FR" dirty="0"/>
              <a:t>Nous sommes convaincus que notre entreprise offre une excellente opportunité d'investissement pour les investisseurs qui cherchent à investir dans le secteur des technologies de l'information. Nous serions ravis de discuter davantage de cette opportunité d'investissement avec vous et de répondre à toutes vos questions. Si vous êtes intéressé, n'hésitez pas à nous contacter pour discuter de cette opportunité.</a:t>
            </a:r>
          </a:p>
        </p:txBody>
      </p:sp>
    </p:spTree>
    <p:extLst>
      <p:ext uri="{BB962C8B-B14F-4D97-AF65-F5344CB8AC3E}">
        <p14:creationId xmlns:p14="http://schemas.microsoft.com/office/powerpoint/2010/main" val="3588688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C092D-471E-4BA3-ACC8-34D256D7BD8F}"/>
              </a:ext>
            </a:extLst>
          </p:cNvPr>
          <p:cNvSpPr>
            <a:spLocks noGrp="1"/>
          </p:cNvSpPr>
          <p:nvPr>
            <p:ph type="title"/>
          </p:nvPr>
        </p:nvSpPr>
        <p:spPr>
          <a:xfrm>
            <a:off x="505597" y="216845"/>
            <a:ext cx="10515600" cy="759340"/>
          </a:xfrm>
        </p:spPr>
        <p:txBody>
          <a:bodyPr/>
          <a:lstStyle/>
          <a:p>
            <a:r>
              <a:rPr lang="fr-FR" dirty="0"/>
              <a:t>Techniques de marketing</a:t>
            </a:r>
          </a:p>
        </p:txBody>
      </p:sp>
      <p:sp>
        <p:nvSpPr>
          <p:cNvPr id="3" name="Espace réservé du contenu 2">
            <a:extLst>
              <a:ext uri="{FF2B5EF4-FFF2-40B4-BE49-F238E27FC236}">
                <a16:creationId xmlns:a16="http://schemas.microsoft.com/office/drawing/2014/main" id="{59116476-E20D-4582-99A9-E3816E42B5C8}"/>
              </a:ext>
            </a:extLst>
          </p:cNvPr>
          <p:cNvSpPr>
            <a:spLocks noGrp="1"/>
          </p:cNvSpPr>
          <p:nvPr>
            <p:ph idx="1"/>
          </p:nvPr>
        </p:nvSpPr>
        <p:spPr>
          <a:xfrm>
            <a:off x="172995" y="1124466"/>
            <a:ext cx="11180805" cy="5368408"/>
          </a:xfrm>
        </p:spPr>
        <p:txBody>
          <a:bodyPr>
            <a:normAutofit fontScale="62500" lnSpcReduction="20000"/>
          </a:bodyPr>
          <a:lstStyle/>
          <a:p>
            <a:pPr>
              <a:lnSpc>
                <a:spcPct val="120000"/>
              </a:lnSpc>
            </a:pPr>
            <a:r>
              <a:rPr lang="fr-FR" dirty="0"/>
              <a:t>Marketing de contenu : cela implique de créer du contenu utile et intéressant pour attirer l'attention des clients potentiels. Vous pouvez créer des articles de blog, des vidéos explicatives, des livres blancs, des webinaires et bien plus encore.</a:t>
            </a:r>
          </a:p>
          <a:p>
            <a:pPr>
              <a:lnSpc>
                <a:spcPct val="120000"/>
              </a:lnSpc>
            </a:pPr>
            <a:r>
              <a:rPr lang="fr-FR" dirty="0"/>
              <a:t>Marketing par e-mail : en utilisant une liste de diffusion, vous pouvez envoyer des e-mails ciblés à des clients potentiels pour les inciter à en savoir plus sur vos services.</a:t>
            </a:r>
          </a:p>
          <a:p>
            <a:pPr>
              <a:lnSpc>
                <a:spcPct val="120000"/>
              </a:lnSpc>
            </a:pPr>
            <a:r>
              <a:rPr lang="fr-FR" dirty="0"/>
              <a:t>Marketing des réseaux sociaux : en utilisant des plates-formes de réseaux sociaux comme LinkedIn, Facebook, Twitter, Instagram, vous pouvez atteindre de nouveaux clients et interagir avec eux pour promouvoir votre entreprise.</a:t>
            </a:r>
          </a:p>
          <a:p>
            <a:pPr>
              <a:lnSpc>
                <a:spcPct val="120000"/>
              </a:lnSpc>
            </a:pPr>
            <a:r>
              <a:rPr lang="fr-FR" dirty="0"/>
              <a:t>Publicité en ligne : en utilisant des plateformes publicitaires en ligne telles que Google </a:t>
            </a:r>
            <a:r>
              <a:rPr lang="fr-FR" dirty="0" err="1"/>
              <a:t>Ads</a:t>
            </a:r>
            <a:r>
              <a:rPr lang="fr-FR" dirty="0"/>
              <a:t>, Facebook </a:t>
            </a:r>
            <a:r>
              <a:rPr lang="fr-FR" dirty="0" err="1"/>
              <a:t>Ads</a:t>
            </a:r>
            <a:r>
              <a:rPr lang="fr-FR" dirty="0"/>
              <a:t>, LinkedIn </a:t>
            </a:r>
            <a:r>
              <a:rPr lang="fr-FR" dirty="0" err="1"/>
              <a:t>Ads</a:t>
            </a:r>
            <a:r>
              <a:rPr lang="fr-FR" dirty="0"/>
              <a:t>, vous pouvez cibler les clients potentiels avec des annonces pertinentes.</a:t>
            </a:r>
          </a:p>
          <a:p>
            <a:pPr>
              <a:lnSpc>
                <a:spcPct val="120000"/>
              </a:lnSpc>
            </a:pPr>
            <a:r>
              <a:rPr lang="fr-FR" dirty="0"/>
              <a:t>Marketing d'influence : en travaillant avec des influenceurs de l'industrie, vous pouvez faire la promotion de vos services auprès d'un public plus large.</a:t>
            </a:r>
          </a:p>
          <a:p>
            <a:pPr>
              <a:lnSpc>
                <a:spcPct val="120000"/>
              </a:lnSpc>
            </a:pPr>
            <a:r>
              <a:rPr lang="fr-FR" dirty="0"/>
              <a:t>SEO : en optimisant votre site Web pour les moteurs de recherche, vous pouvez améliorer votre classement dans les résultats de recherche et attirer plus de trafic organique.</a:t>
            </a:r>
          </a:p>
          <a:p>
            <a:pPr>
              <a:lnSpc>
                <a:spcPct val="120000"/>
              </a:lnSpc>
            </a:pPr>
            <a:r>
              <a:rPr lang="fr-FR" dirty="0"/>
              <a:t>Marketing de recommandation : en offrant des incitations aux clients existants pour recommander vos services à d'autres, vous pouvez augmenter votre base de clients.</a:t>
            </a:r>
          </a:p>
          <a:p>
            <a:endParaRPr lang="fr-FR" dirty="0"/>
          </a:p>
        </p:txBody>
      </p:sp>
    </p:spTree>
    <p:extLst>
      <p:ext uri="{BB962C8B-B14F-4D97-AF65-F5344CB8AC3E}">
        <p14:creationId xmlns:p14="http://schemas.microsoft.com/office/powerpoint/2010/main" val="387835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4AB17D-0902-4E81-9B36-52AC6FC19881}"/>
              </a:ext>
            </a:extLst>
          </p:cNvPr>
          <p:cNvSpPr>
            <a:spLocks noGrp="1"/>
          </p:cNvSpPr>
          <p:nvPr>
            <p:ph type="title"/>
          </p:nvPr>
        </p:nvSpPr>
        <p:spPr/>
        <p:txBody>
          <a:bodyPr/>
          <a:lstStyle/>
          <a:p>
            <a:r>
              <a:rPr lang="fr-FR" dirty="0"/>
              <a:t>Description de l'équipe fondatrice:</a:t>
            </a:r>
          </a:p>
        </p:txBody>
      </p:sp>
      <p:sp>
        <p:nvSpPr>
          <p:cNvPr id="3" name="Espace réservé du contenu 2">
            <a:extLst>
              <a:ext uri="{FF2B5EF4-FFF2-40B4-BE49-F238E27FC236}">
                <a16:creationId xmlns:a16="http://schemas.microsoft.com/office/drawing/2014/main" id="{C815ED30-444F-429A-8CBC-99DFDD22431E}"/>
              </a:ext>
            </a:extLst>
          </p:cNvPr>
          <p:cNvSpPr>
            <a:spLocks noGrp="1"/>
          </p:cNvSpPr>
          <p:nvPr>
            <p:ph idx="1"/>
          </p:nvPr>
        </p:nvSpPr>
        <p:spPr/>
        <p:txBody>
          <a:bodyPr/>
          <a:lstStyle/>
          <a:p>
            <a:r>
              <a:rPr lang="fr-FR" dirty="0"/>
              <a:t>Notre entreprise est fondée par une équipe de trois personnes ayant une expertise combinée dans le domaine des affaires et de la technologie. Ensemble, nous avons une expérience considérable dans le développement de solutions technologiques pour les entreprises.</a:t>
            </a:r>
          </a:p>
          <a:p>
            <a:endParaRPr lang="fr-FR" dirty="0"/>
          </a:p>
        </p:txBody>
      </p:sp>
    </p:spTree>
    <p:extLst>
      <p:ext uri="{BB962C8B-B14F-4D97-AF65-F5344CB8AC3E}">
        <p14:creationId xmlns:p14="http://schemas.microsoft.com/office/powerpoint/2010/main" val="2663420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F59F09-90C8-4D1E-A83D-339614E3443B}"/>
              </a:ext>
            </a:extLst>
          </p:cNvPr>
          <p:cNvSpPr>
            <a:spLocks noGrp="1"/>
          </p:cNvSpPr>
          <p:nvPr>
            <p:ph type="title"/>
          </p:nvPr>
        </p:nvSpPr>
        <p:spPr>
          <a:xfrm>
            <a:off x="319217" y="105635"/>
            <a:ext cx="10515600" cy="907620"/>
          </a:xfrm>
        </p:spPr>
        <p:txBody>
          <a:bodyPr/>
          <a:lstStyle/>
          <a:p>
            <a:r>
              <a:rPr lang="fr-FR" dirty="0"/>
              <a:t>Comment les développeurs vont travailler</a:t>
            </a:r>
          </a:p>
        </p:txBody>
      </p:sp>
      <p:sp>
        <p:nvSpPr>
          <p:cNvPr id="3" name="Espace réservé du contenu 2">
            <a:extLst>
              <a:ext uri="{FF2B5EF4-FFF2-40B4-BE49-F238E27FC236}">
                <a16:creationId xmlns:a16="http://schemas.microsoft.com/office/drawing/2014/main" id="{FBDB22E2-2DEE-4ACD-A27B-CA1FA4BE1271}"/>
              </a:ext>
            </a:extLst>
          </p:cNvPr>
          <p:cNvSpPr>
            <a:spLocks noGrp="1"/>
          </p:cNvSpPr>
          <p:nvPr>
            <p:ph idx="1"/>
          </p:nvPr>
        </p:nvSpPr>
        <p:spPr>
          <a:xfrm>
            <a:off x="319217" y="1013255"/>
            <a:ext cx="11553566" cy="5739110"/>
          </a:xfrm>
        </p:spPr>
        <p:txBody>
          <a:bodyPr>
            <a:normAutofit fontScale="70000" lnSpcReduction="20000"/>
          </a:bodyPr>
          <a:lstStyle/>
          <a:p>
            <a:pPr>
              <a:lnSpc>
                <a:spcPct val="120000"/>
              </a:lnSpc>
            </a:pPr>
            <a:r>
              <a:rPr lang="fr-FR" dirty="0"/>
              <a:t>Télétravail : souligner que tous les développeurs travailleront à distance depuis le Maroc, ce qui permettra à l'entreprise de réduire les coûts liés à la location d'un espace de bureau et d'attirer des talents qualifiés sans être limitée par la localisation géographique.</a:t>
            </a:r>
          </a:p>
          <a:p>
            <a:pPr>
              <a:lnSpc>
                <a:spcPct val="120000"/>
              </a:lnSpc>
            </a:pPr>
            <a:r>
              <a:rPr lang="fr-FR" dirty="0"/>
              <a:t>Collaboration en ligne : expliquer que les développeurs collaboreront via des outils de communication et de gestion de projet en ligne tels que Slack, Zoom et Trello. Ces outils faciliteront la communication et la coordination entre les membres de l'équipe.</a:t>
            </a:r>
          </a:p>
          <a:p>
            <a:pPr>
              <a:lnSpc>
                <a:spcPct val="120000"/>
              </a:lnSpc>
            </a:pPr>
            <a:r>
              <a:rPr lang="fr-FR" dirty="0"/>
              <a:t>Méthode Scrum : présenter la méthode Scrum comme un cadre de gestion de projet agile qui permettra aux développeurs de travailler de manière itérative et de livrer des fonctionnalités rapidement et régulièrement. Expliquer comment les sprints seront organisés, comment les tâches seront affectées et comment les réunions de suivi seront menées.</a:t>
            </a:r>
          </a:p>
          <a:p>
            <a:pPr>
              <a:lnSpc>
                <a:spcPct val="120000"/>
              </a:lnSpc>
            </a:pPr>
            <a:r>
              <a:rPr lang="fr-FR" dirty="0"/>
              <a:t>Rôles et responsabilités : clarifier les rôles et responsabilités des différents membres de l'équipe de développement, y compris le Scrum Master, le Product </a:t>
            </a:r>
            <a:r>
              <a:rPr lang="fr-FR" dirty="0" err="1"/>
              <a:t>Owner</a:t>
            </a:r>
            <a:r>
              <a:rPr lang="fr-FR" dirty="0"/>
              <a:t> et les développeurs eux-mêmes. Indiquer comment les décisions seront prises et comment les problèmes seront résolus.</a:t>
            </a:r>
          </a:p>
          <a:p>
            <a:pPr>
              <a:lnSpc>
                <a:spcPct val="120000"/>
              </a:lnSpc>
            </a:pPr>
            <a:r>
              <a:rPr lang="fr-FR" dirty="0"/>
              <a:t>Formation et soutien : expliquer comment les stagiaires et les nouveaux employés seront formés et soutenus dans leur travail. Présenter les outils et les ressources de formation disponibles et souligner l'importance de la collaboration et du mentorat entre les membres de l'équipe.</a:t>
            </a:r>
          </a:p>
        </p:txBody>
      </p:sp>
    </p:spTree>
    <p:extLst>
      <p:ext uri="{BB962C8B-B14F-4D97-AF65-F5344CB8AC3E}">
        <p14:creationId xmlns:p14="http://schemas.microsoft.com/office/powerpoint/2010/main" val="1493857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E68A-98BF-4426-8B69-68664A926033}"/>
              </a:ext>
            </a:extLst>
          </p:cNvPr>
          <p:cNvSpPr>
            <a:spLocks noGrp="1"/>
          </p:cNvSpPr>
          <p:nvPr>
            <p:ph type="title"/>
          </p:nvPr>
        </p:nvSpPr>
        <p:spPr/>
        <p:txBody>
          <a:bodyPr/>
          <a:lstStyle/>
          <a:p>
            <a:r>
              <a:rPr lang="fr-FR" dirty="0"/>
              <a:t>Comment les développeurs vont travailler ?</a:t>
            </a:r>
          </a:p>
        </p:txBody>
      </p:sp>
      <p:sp>
        <p:nvSpPr>
          <p:cNvPr id="3" name="Espace réservé du contenu 2">
            <a:extLst>
              <a:ext uri="{FF2B5EF4-FFF2-40B4-BE49-F238E27FC236}">
                <a16:creationId xmlns:a16="http://schemas.microsoft.com/office/drawing/2014/main" id="{4FC02A3C-C202-42FE-BFBE-06834A413A1C}"/>
              </a:ext>
            </a:extLst>
          </p:cNvPr>
          <p:cNvSpPr>
            <a:spLocks noGrp="1"/>
          </p:cNvSpPr>
          <p:nvPr>
            <p:ph idx="1"/>
          </p:nvPr>
        </p:nvSpPr>
        <p:spPr/>
        <p:txBody>
          <a:bodyPr>
            <a:normAutofit fontScale="92500" lnSpcReduction="10000"/>
          </a:bodyPr>
          <a:lstStyle/>
          <a:p>
            <a:r>
              <a:rPr lang="fr-FR" dirty="0"/>
              <a:t>Outils de gestion de projet:</a:t>
            </a:r>
          </a:p>
          <a:p>
            <a:pPr lvl="1"/>
            <a:r>
              <a:rPr lang="fr-FR" dirty="0"/>
              <a:t>Nous utiliserons la méthode Scrum pour gérer notre projet.</a:t>
            </a:r>
          </a:p>
          <a:p>
            <a:pPr lvl="1"/>
            <a:r>
              <a:rPr lang="fr-FR" dirty="0"/>
              <a:t>Nous utiliserons les outils de gestion de projet en ligne tels que Jira et Trello pour suivre l'état des tâches, les dates limites et les ressources.</a:t>
            </a:r>
          </a:p>
          <a:p>
            <a:pPr lvl="1"/>
            <a:r>
              <a:rPr lang="fr-FR" dirty="0"/>
              <a:t>Nous utiliserons également des outils de communication en ligne tels que Slack et Zoom pour faciliter la communication entre les membres de l'équipe.</a:t>
            </a:r>
          </a:p>
          <a:p>
            <a:r>
              <a:rPr lang="fr-FR" dirty="0"/>
              <a:t>Outils de développement:</a:t>
            </a:r>
          </a:p>
          <a:p>
            <a:pPr lvl="1"/>
            <a:r>
              <a:rPr lang="fr-FR" dirty="0"/>
              <a:t>Nous utiliserons des outils de développement populaires tels que Visual Studio Code et Sublime </a:t>
            </a:r>
            <a:r>
              <a:rPr lang="fr-FR" dirty="0" err="1"/>
              <a:t>Text</a:t>
            </a:r>
            <a:r>
              <a:rPr lang="fr-FR" dirty="0"/>
              <a:t> pour écrire du code…</a:t>
            </a:r>
          </a:p>
          <a:p>
            <a:pPr lvl="1"/>
            <a:r>
              <a:rPr lang="fr-FR" dirty="0"/>
              <a:t>Nous utiliserons Git comme système de contrôle de version pour gérer le code source de notre projet.</a:t>
            </a:r>
          </a:p>
          <a:p>
            <a:pPr lvl="1"/>
            <a:r>
              <a:rPr lang="fr-FR" dirty="0"/>
              <a:t>Nous utiliserons GitHub ou </a:t>
            </a:r>
            <a:r>
              <a:rPr lang="fr-FR" dirty="0" err="1"/>
              <a:t>GitLab</a:t>
            </a:r>
            <a:r>
              <a:rPr lang="fr-FR" dirty="0"/>
              <a:t> pour stocker notre code et pour permettre la collaboration entre les membres de l'équipe.</a:t>
            </a:r>
          </a:p>
          <a:p>
            <a:endParaRPr lang="fr-FR" dirty="0"/>
          </a:p>
        </p:txBody>
      </p:sp>
    </p:spTree>
    <p:extLst>
      <p:ext uri="{BB962C8B-B14F-4D97-AF65-F5344CB8AC3E}">
        <p14:creationId xmlns:p14="http://schemas.microsoft.com/office/powerpoint/2010/main" val="450369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8BB31-7115-438F-95FB-2D537EE6D88D}"/>
              </a:ext>
            </a:extLst>
          </p:cNvPr>
          <p:cNvSpPr>
            <a:spLocks noGrp="1"/>
          </p:cNvSpPr>
          <p:nvPr>
            <p:ph type="title"/>
          </p:nvPr>
        </p:nvSpPr>
        <p:spPr/>
        <p:txBody>
          <a:bodyPr/>
          <a:lstStyle/>
          <a:p>
            <a:r>
              <a:rPr lang="fr-FR"/>
              <a:t>Comment les développeurs vont travailler ?</a:t>
            </a:r>
            <a:endParaRPr lang="fr-FR" dirty="0"/>
          </a:p>
        </p:txBody>
      </p:sp>
      <p:sp>
        <p:nvSpPr>
          <p:cNvPr id="3" name="Espace réservé du contenu 2">
            <a:extLst>
              <a:ext uri="{FF2B5EF4-FFF2-40B4-BE49-F238E27FC236}">
                <a16:creationId xmlns:a16="http://schemas.microsoft.com/office/drawing/2014/main" id="{0F42B3B7-6F51-44BC-9247-15193957FA2D}"/>
              </a:ext>
            </a:extLst>
          </p:cNvPr>
          <p:cNvSpPr>
            <a:spLocks noGrp="1"/>
          </p:cNvSpPr>
          <p:nvPr>
            <p:ph idx="1"/>
          </p:nvPr>
        </p:nvSpPr>
        <p:spPr/>
        <p:txBody>
          <a:bodyPr>
            <a:normAutofit lnSpcReduction="10000"/>
          </a:bodyPr>
          <a:lstStyle/>
          <a:p>
            <a:r>
              <a:rPr lang="fr-FR" dirty="0"/>
              <a:t>Langages de programmation:</a:t>
            </a:r>
          </a:p>
          <a:p>
            <a:pPr lvl="1"/>
            <a:r>
              <a:rPr lang="fr-FR" dirty="0"/>
              <a:t>Nous utiliserons des langages de programmation populaires tels que Java, Python, JavaScript, HTML, CSS, etc. en fonction des besoins du projet.</a:t>
            </a:r>
          </a:p>
          <a:p>
            <a:r>
              <a:rPr lang="fr-FR" dirty="0"/>
              <a:t>Interaction avec le Product </a:t>
            </a:r>
            <a:r>
              <a:rPr lang="fr-FR" dirty="0" err="1"/>
              <a:t>Owner</a:t>
            </a:r>
            <a:r>
              <a:rPr lang="fr-FR" dirty="0"/>
              <a:t> et le Scrum Master:</a:t>
            </a:r>
          </a:p>
          <a:p>
            <a:pPr lvl="1"/>
            <a:r>
              <a:rPr lang="fr-FR" dirty="0"/>
              <a:t>Les développeurs interagiront régulièrement avec le Product </a:t>
            </a:r>
            <a:r>
              <a:rPr lang="fr-FR" dirty="0" err="1"/>
              <a:t>Owner</a:t>
            </a:r>
            <a:r>
              <a:rPr lang="fr-FR" dirty="0"/>
              <a:t> pour discuter des exigences du projet, des fonctionnalités à développer et des priorités.</a:t>
            </a:r>
          </a:p>
          <a:p>
            <a:pPr lvl="1"/>
            <a:r>
              <a:rPr lang="fr-FR" dirty="0"/>
              <a:t>Le Scrum Master sera responsable de gérer les processus Scrum et de veiller à ce que l'équipe reste sur la bonne voie.</a:t>
            </a:r>
          </a:p>
          <a:p>
            <a:pPr lvl="1"/>
            <a:r>
              <a:rPr lang="fr-FR" dirty="0"/>
              <a:t>Les développeurs travailleront en étroite collaboration avec le Scrum Master pour planifier les sprints, les réunions de revue de sprint et les réunions de rétrospective.</a:t>
            </a:r>
          </a:p>
          <a:p>
            <a:endParaRPr lang="fr-FR" dirty="0"/>
          </a:p>
        </p:txBody>
      </p:sp>
    </p:spTree>
    <p:extLst>
      <p:ext uri="{BB962C8B-B14F-4D97-AF65-F5344CB8AC3E}">
        <p14:creationId xmlns:p14="http://schemas.microsoft.com/office/powerpoint/2010/main" val="2197044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895710-B34A-4EE0-838B-79A2358FF95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17F6475-AD48-4CF5-A8B8-597E024DD3C1}"/>
              </a:ext>
            </a:extLst>
          </p:cNvPr>
          <p:cNvSpPr>
            <a:spLocks noGrp="1"/>
          </p:cNvSpPr>
          <p:nvPr>
            <p:ph idx="1"/>
          </p:nvPr>
        </p:nvSpPr>
        <p:spPr/>
        <p:txBody>
          <a:bodyPr>
            <a:normAutofit/>
          </a:bodyPr>
          <a:lstStyle/>
          <a:p>
            <a:endParaRPr lang="fr-FR" dirty="0"/>
          </a:p>
        </p:txBody>
      </p:sp>
    </p:spTree>
    <p:extLst>
      <p:ext uri="{BB962C8B-B14F-4D97-AF65-F5344CB8AC3E}">
        <p14:creationId xmlns:p14="http://schemas.microsoft.com/office/powerpoint/2010/main" val="153084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AC4C6-711D-47DB-9E35-282671C8054A}"/>
              </a:ext>
            </a:extLst>
          </p:cNvPr>
          <p:cNvSpPr>
            <a:spLocks noGrp="1"/>
          </p:cNvSpPr>
          <p:nvPr>
            <p:ph type="title"/>
          </p:nvPr>
        </p:nvSpPr>
        <p:spPr/>
        <p:txBody>
          <a:bodyPr/>
          <a:lstStyle/>
          <a:p>
            <a:r>
              <a:rPr lang="fr-FR" dirty="0"/>
              <a:t>Présentation de l'objectif de l'entreprise:</a:t>
            </a:r>
          </a:p>
        </p:txBody>
      </p:sp>
      <p:sp>
        <p:nvSpPr>
          <p:cNvPr id="3" name="Espace réservé du contenu 2">
            <a:extLst>
              <a:ext uri="{FF2B5EF4-FFF2-40B4-BE49-F238E27FC236}">
                <a16:creationId xmlns:a16="http://schemas.microsoft.com/office/drawing/2014/main" id="{F73A41A1-0BE1-4AD6-B4E2-81F271204CEA}"/>
              </a:ext>
            </a:extLst>
          </p:cNvPr>
          <p:cNvSpPr>
            <a:spLocks noGrp="1"/>
          </p:cNvSpPr>
          <p:nvPr>
            <p:ph idx="1"/>
          </p:nvPr>
        </p:nvSpPr>
        <p:spPr/>
        <p:txBody>
          <a:bodyPr>
            <a:normAutofit fontScale="92500" lnSpcReduction="10000"/>
          </a:bodyPr>
          <a:lstStyle/>
          <a:p>
            <a:r>
              <a:rPr lang="fr-FR" dirty="0"/>
              <a:t>Notre objectif est de fournir des services informatiques innovants et de qualité supérieure aux entreprises en France et en Europe. Nous sommes convaincus que notre équipe de développeurs talentueux basée au Maroc nous permettra d'offrir des services à des tarifs compétitifs, tout en garantissant la qualité supérieure de nos solutions.</a:t>
            </a:r>
          </a:p>
          <a:p>
            <a:r>
              <a:rPr lang="fr-FR" dirty="0"/>
              <a:t>Nous avons l'intention d'utiliser la méthode Scrum pour la gestion de projet, qui nous permettra de fournir des solutions efficaces et de qualité supérieure à nos clients. Nous prévoyons également de recruter des stagiaires et de les former pour renforcer notre équipe de développement. Notre objectif est d'atteindre un chiffre d'affaires d'un million de dollars dans les deux prochaines années grâce à la qualité de nos services et à l'excellence de notre service client.</a:t>
            </a:r>
          </a:p>
          <a:p>
            <a:endParaRPr lang="fr-FR" dirty="0"/>
          </a:p>
        </p:txBody>
      </p:sp>
    </p:spTree>
    <p:extLst>
      <p:ext uri="{BB962C8B-B14F-4D97-AF65-F5344CB8AC3E}">
        <p14:creationId xmlns:p14="http://schemas.microsoft.com/office/powerpoint/2010/main" val="257139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79B0D-3E59-442E-B692-B30F8A76A4D2}"/>
              </a:ext>
            </a:extLst>
          </p:cNvPr>
          <p:cNvSpPr>
            <a:spLocks noGrp="1"/>
          </p:cNvSpPr>
          <p:nvPr>
            <p:ph type="title"/>
          </p:nvPr>
        </p:nvSpPr>
        <p:spPr/>
        <p:txBody>
          <a:bodyPr/>
          <a:lstStyle/>
          <a:p>
            <a:pPr algn="ctr"/>
            <a:r>
              <a:rPr lang="fr-FR" dirty="0"/>
              <a:t>L'opportunité</a:t>
            </a:r>
          </a:p>
        </p:txBody>
      </p:sp>
      <p:sp>
        <p:nvSpPr>
          <p:cNvPr id="3" name="Espace réservé du contenu 2">
            <a:extLst>
              <a:ext uri="{FF2B5EF4-FFF2-40B4-BE49-F238E27FC236}">
                <a16:creationId xmlns:a16="http://schemas.microsoft.com/office/drawing/2014/main" id="{7A4DB2E0-7BEC-44B2-8247-50C89DB88354}"/>
              </a:ext>
            </a:extLst>
          </p:cNvPr>
          <p:cNvSpPr>
            <a:spLocks noGrp="1"/>
          </p:cNvSpPr>
          <p:nvPr>
            <p:ph idx="1"/>
          </p:nvPr>
        </p:nvSpPr>
        <p:spPr/>
        <p:txBody>
          <a:bodyPr/>
          <a:lstStyle/>
          <a:p>
            <a:r>
              <a:rPr lang="fr-FR" dirty="0"/>
              <a:t>L'opportunité :</a:t>
            </a:r>
          </a:p>
          <a:p>
            <a:pPr lvl="1"/>
            <a:r>
              <a:rPr lang="fr-FR" dirty="0"/>
              <a:t>Présentation du marché potentiel pour les services informatiques en France et à l'étranger.</a:t>
            </a:r>
          </a:p>
          <a:p>
            <a:pPr lvl="1"/>
            <a:r>
              <a:rPr lang="fr-FR" dirty="0"/>
              <a:t>Analyse des tendances du marché.</a:t>
            </a:r>
          </a:p>
          <a:p>
            <a:pPr lvl="1"/>
            <a:r>
              <a:rPr lang="fr-FR" dirty="0"/>
              <a:t>Présentation des forces, faiblesses, opportunités et menaces (SWOT) de l'entreprise.</a:t>
            </a:r>
          </a:p>
          <a:p>
            <a:endParaRPr lang="fr-FR" dirty="0"/>
          </a:p>
        </p:txBody>
      </p:sp>
    </p:spTree>
    <p:extLst>
      <p:ext uri="{BB962C8B-B14F-4D97-AF65-F5344CB8AC3E}">
        <p14:creationId xmlns:p14="http://schemas.microsoft.com/office/powerpoint/2010/main" val="162270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73B84-8921-41C3-ABB3-F9D23DB7EF01}"/>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A11AB0D1-7902-4873-9C47-9FB9C4A493E6}"/>
              </a:ext>
            </a:extLst>
          </p:cNvPr>
          <p:cNvSpPr>
            <a:spLocks noGrp="1"/>
          </p:cNvSpPr>
          <p:nvPr>
            <p:ph idx="1"/>
          </p:nvPr>
        </p:nvSpPr>
        <p:spPr/>
        <p:txBody>
          <a:bodyPr/>
          <a:lstStyle/>
          <a:p>
            <a:r>
              <a:rPr lang="fr-FR" dirty="0"/>
              <a:t>Notre entreprise de services informatiques propose des solutions personnalisées pour les entreprises et les particuliers en France et à l'étranger. Notre stratégie est de chercher nos clients en France tout en recrutant des développeurs talentueux au Maroc pour offrir des services de qualité à un coût compétitif. Notre objectif est de créer une filiale au Maroc et aux Pays-Bas, où nous avons déjà une équipe fondatrice de trois personnes, réparties dans différents pays.</a:t>
            </a:r>
          </a:p>
        </p:txBody>
      </p:sp>
    </p:spTree>
    <p:extLst>
      <p:ext uri="{BB962C8B-B14F-4D97-AF65-F5344CB8AC3E}">
        <p14:creationId xmlns:p14="http://schemas.microsoft.com/office/powerpoint/2010/main" val="149328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E67BB-43EB-4D44-9DA0-8E1BC910A8C3}"/>
              </a:ext>
            </a:extLst>
          </p:cNvPr>
          <p:cNvSpPr>
            <a:spLocks noGrp="1"/>
          </p:cNvSpPr>
          <p:nvPr>
            <p:ph type="title"/>
          </p:nvPr>
        </p:nvSpPr>
        <p:spPr/>
        <p:txBody>
          <a:bodyPr/>
          <a:lstStyle/>
          <a:p>
            <a:r>
              <a:rPr lang="fr-FR" dirty="0"/>
              <a:t>Opportunité :</a:t>
            </a:r>
          </a:p>
        </p:txBody>
      </p:sp>
      <p:sp>
        <p:nvSpPr>
          <p:cNvPr id="3" name="Espace réservé du contenu 2">
            <a:extLst>
              <a:ext uri="{FF2B5EF4-FFF2-40B4-BE49-F238E27FC236}">
                <a16:creationId xmlns:a16="http://schemas.microsoft.com/office/drawing/2014/main" id="{5C99EB6B-E660-439A-A79E-F59D432316CE}"/>
              </a:ext>
            </a:extLst>
          </p:cNvPr>
          <p:cNvSpPr>
            <a:spLocks noGrp="1"/>
          </p:cNvSpPr>
          <p:nvPr>
            <p:ph idx="1"/>
          </p:nvPr>
        </p:nvSpPr>
        <p:spPr/>
        <p:txBody>
          <a:bodyPr>
            <a:normAutofit fontScale="92500" lnSpcReduction="10000"/>
          </a:bodyPr>
          <a:lstStyle/>
          <a:p>
            <a:r>
              <a:rPr lang="fr-FR" dirty="0"/>
              <a:t>Le marché des services informatiques en France est en pleine expansion. Selon une étude récente de l'Association française des entreprises du numérique, le marché des services informatiques en France a connu une croissance de 6,1% en 2020 et devrait continuer à croître dans les années à venir. De plus, la pandémie de COVID-19 a accéléré la demande de services informatiques à distance, offrant ainsi une opportunité pour notre entreprise de se développer. Nous prévoyons également de saisir les opportunités de marché dans les pays où nous avons prévu d'implanter des filiales, en particulier aux Pays-Bas où le marché des services informatiques est également en croissance. Avec la méthode Scrum que nous prévoyons d'utiliser, nous pourrons offrir des services personnalisés et de qualité supérieure à nos clients, en nous appuyant sur une équipe de développeurs compétents et créatifs.</a:t>
            </a:r>
          </a:p>
        </p:txBody>
      </p:sp>
    </p:spTree>
    <p:extLst>
      <p:ext uri="{BB962C8B-B14F-4D97-AF65-F5344CB8AC3E}">
        <p14:creationId xmlns:p14="http://schemas.microsoft.com/office/powerpoint/2010/main" val="248018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F5F62-A041-4DC0-A71D-C8DCE2C748F2}"/>
              </a:ext>
            </a:extLst>
          </p:cNvPr>
          <p:cNvSpPr>
            <a:spLocks noGrp="1"/>
          </p:cNvSpPr>
          <p:nvPr>
            <p:ph type="title"/>
          </p:nvPr>
        </p:nvSpPr>
        <p:spPr/>
        <p:txBody>
          <a:bodyPr/>
          <a:lstStyle/>
          <a:p>
            <a:r>
              <a:rPr lang="fr-FR" dirty="0"/>
              <a:t>SWOT :</a:t>
            </a:r>
          </a:p>
        </p:txBody>
      </p:sp>
      <p:sp>
        <p:nvSpPr>
          <p:cNvPr id="3" name="Espace réservé du contenu 2">
            <a:extLst>
              <a:ext uri="{FF2B5EF4-FFF2-40B4-BE49-F238E27FC236}">
                <a16:creationId xmlns:a16="http://schemas.microsoft.com/office/drawing/2014/main" id="{757D837B-7410-4F77-A33C-EA68ADA3EA9A}"/>
              </a:ext>
            </a:extLst>
          </p:cNvPr>
          <p:cNvSpPr>
            <a:spLocks noGrp="1"/>
          </p:cNvSpPr>
          <p:nvPr>
            <p:ph idx="1"/>
          </p:nvPr>
        </p:nvSpPr>
        <p:spPr/>
        <p:txBody>
          <a:bodyPr/>
          <a:lstStyle/>
          <a:p>
            <a:r>
              <a:rPr lang="fr-FR" dirty="0"/>
              <a:t>Notre entreprise a des atouts, tels que notre stratégie de recrutement de développeurs talentueux au Maroc pour offrir des services de qualité à un coût compétitif, ainsi que notre méthode de travail Agile Scrum pour une gestion de projet efficace. Cependant, nous devrons également faire face à des défis tels que la concurrence accrue sur le marché des services informatiques et les défis logistiques liés à la coordination d'une équipe dispersée géographiquement.</a:t>
            </a:r>
          </a:p>
        </p:txBody>
      </p:sp>
    </p:spTree>
    <p:extLst>
      <p:ext uri="{BB962C8B-B14F-4D97-AF65-F5344CB8AC3E}">
        <p14:creationId xmlns:p14="http://schemas.microsoft.com/office/powerpoint/2010/main" val="7485752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3585</Words>
  <Application>Microsoft Office PowerPoint</Application>
  <PresentationFormat>Grand écran</PresentationFormat>
  <Paragraphs>136</Paragraphs>
  <Slides>43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43</vt:i4>
      </vt:variant>
    </vt:vector>
  </HeadingPairs>
  <TitlesOfParts>
    <vt:vector size="47" baseType="lpstr">
      <vt:lpstr>Arial</vt:lpstr>
      <vt:lpstr>Calibri</vt:lpstr>
      <vt:lpstr>Calibri Light</vt:lpstr>
      <vt:lpstr>Thème Office</vt:lpstr>
      <vt:lpstr>CreateWeb</vt:lpstr>
      <vt:lpstr>Introduction</vt:lpstr>
      <vt:lpstr>Résumé de l'idée d'entreprise:</vt:lpstr>
      <vt:lpstr>Description de l'équipe fondatrice:</vt:lpstr>
      <vt:lpstr>Présentation de l'objectif de l'entreprise:</vt:lpstr>
      <vt:lpstr>L'opportunité</vt:lpstr>
      <vt:lpstr>Introduction :</vt:lpstr>
      <vt:lpstr>Opportunité :</vt:lpstr>
      <vt:lpstr>SWOT :</vt:lpstr>
      <vt:lpstr>En résumé:</vt:lpstr>
      <vt:lpstr>Stratégie de l'entreprise</vt:lpstr>
      <vt:lpstr>Stratégie globale de l'entreprise pour atteindre ses objectifs :</vt:lpstr>
      <vt:lpstr>Méthode Scrum :</vt:lpstr>
      <vt:lpstr>Méthode de recrutement et de gestion d'équipe en télétravail :</vt:lpstr>
      <vt:lpstr>L'équipe</vt:lpstr>
      <vt:lpstr>Présentation des membres de l'équipe et de leur expérience dans le domaine :</vt:lpstr>
      <vt:lpstr>Description de leurs rôles et responsabilités :</vt:lpstr>
      <vt:lpstr>Présentation de leur engagement envers le projet :</vt:lpstr>
      <vt:lpstr>Les services</vt:lpstr>
      <vt:lpstr>Présentation des services informatiques offerts par l'entreprise :</vt:lpstr>
      <vt:lpstr>Description des avantages offerts aux clients :</vt:lpstr>
      <vt:lpstr>Présentation des compétences et des outils utilisés par l'entreprise :</vt:lpstr>
      <vt:lpstr>Le modèle économique</vt:lpstr>
      <vt:lpstr>Présentation du modèle économique de l'entreprise :</vt:lpstr>
      <vt:lpstr>Description des sources de revenus et des coûts associés :</vt:lpstr>
      <vt:lpstr>Présentation de la rentabilité prévue pour l'entreprise :</vt:lpstr>
      <vt:lpstr>Les projections financières</vt:lpstr>
      <vt:lpstr>Présentation des projections financières pour les deux prochaines années :</vt:lpstr>
      <vt:lpstr>Description des hypothèses sous-jacentes :</vt:lpstr>
      <vt:lpstr>Présentation des indicateurs clés de performance (KPI) :</vt:lpstr>
      <vt:lpstr>Les opportunités futures</vt:lpstr>
      <vt:lpstr>Présentation des opportunités futures pour l'entreprise :</vt:lpstr>
      <vt:lpstr>Description des plans d'expansion pour les filiales au Maroc et aux Pays-Bas :</vt:lpstr>
      <vt:lpstr>Présentation des plans d'expansion pour d'autres marchés géographiques :</vt:lpstr>
      <vt:lpstr>Conclusion</vt:lpstr>
      <vt:lpstr>Résumé de l'ensemble de la présentation :</vt:lpstr>
      <vt:lpstr>Présentation des prochaines étapes pour l'entreprise :</vt:lpstr>
      <vt:lpstr>Invitation à discuter davantage de l'opportunité d'investissement :</vt:lpstr>
      <vt:lpstr>Techniques de marketing</vt:lpstr>
      <vt:lpstr>Comment les développeurs vont travailler</vt:lpstr>
      <vt:lpstr>Comment les développeurs vont travailler ?</vt:lpstr>
      <vt:lpstr>Comment les développeurs vont travailler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CreateWeb</dc:title>
  <dc:creator>Marouane Arrob</dc:creator>
  <cp:lastModifiedBy>Marouane Arrob</cp:lastModifiedBy>
  <cp:revision>6</cp:revision>
  <dcterms:created xsi:type="dcterms:W3CDTF">2023-03-15T21:34:25Z</dcterms:created>
  <dcterms:modified xsi:type="dcterms:W3CDTF">2023-03-15T23:39:15Z</dcterms:modified>
</cp:coreProperties>
</file>