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7" r:id="rId5"/>
    <p:sldId id="266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E9303-1EE9-4222-80C9-764FD314A899}" type="datetimeFigureOut">
              <a:rPr lang="fr-FR" smtClean="0"/>
              <a:t>22/01/2016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9D8D8-DED2-4A2F-9DD2-477579253B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686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D8D8-DED2-4A2F-9DD2-477579253BF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33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6101-6898-433C-971F-01BF0C7E9A2F}" type="datetimeFigureOut">
              <a:rPr lang="fr-FR" smtClean="0"/>
              <a:t>22/01/2016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7014-B397-4C6A-B0DD-84B5A6A72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36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6101-6898-433C-971F-01BF0C7E9A2F}" type="datetimeFigureOut">
              <a:rPr lang="fr-FR" smtClean="0"/>
              <a:t>22/01/2016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7014-B397-4C6A-B0DD-84B5A6A72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34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6101-6898-433C-971F-01BF0C7E9A2F}" type="datetimeFigureOut">
              <a:rPr lang="fr-FR" smtClean="0"/>
              <a:t>22/01/2016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7014-B397-4C6A-B0DD-84B5A6A72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55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6101-6898-433C-971F-01BF0C7E9A2F}" type="datetimeFigureOut">
              <a:rPr lang="fr-FR" smtClean="0"/>
              <a:t>22/01/2016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7014-B397-4C6A-B0DD-84B5A6A72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34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6101-6898-433C-971F-01BF0C7E9A2F}" type="datetimeFigureOut">
              <a:rPr lang="fr-FR" smtClean="0"/>
              <a:t>22/01/2016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7014-B397-4C6A-B0DD-84B5A6A72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72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6101-6898-433C-971F-01BF0C7E9A2F}" type="datetimeFigureOut">
              <a:rPr lang="fr-FR" smtClean="0"/>
              <a:t>22/01/2016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7014-B397-4C6A-B0DD-84B5A6A72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98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6101-6898-433C-971F-01BF0C7E9A2F}" type="datetimeFigureOut">
              <a:rPr lang="fr-FR" smtClean="0"/>
              <a:t>22/01/2016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7014-B397-4C6A-B0DD-84B5A6A72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03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6101-6898-433C-971F-01BF0C7E9A2F}" type="datetimeFigureOut">
              <a:rPr lang="fr-FR" smtClean="0"/>
              <a:t>22/01/2016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7014-B397-4C6A-B0DD-84B5A6A72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4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6101-6898-433C-971F-01BF0C7E9A2F}" type="datetimeFigureOut">
              <a:rPr lang="fr-FR" smtClean="0"/>
              <a:t>22/01/2016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7014-B397-4C6A-B0DD-84B5A6A72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51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6101-6898-433C-971F-01BF0C7E9A2F}" type="datetimeFigureOut">
              <a:rPr lang="fr-FR" smtClean="0"/>
              <a:t>22/01/2016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7014-B397-4C6A-B0DD-84B5A6A72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81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6101-6898-433C-971F-01BF0C7E9A2F}" type="datetimeFigureOut">
              <a:rPr lang="fr-FR" smtClean="0"/>
              <a:t>22/01/2016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7014-B397-4C6A-B0DD-84B5A6A72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71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46101-6898-433C-971F-01BF0C7E9A2F}" type="datetimeFigureOut">
              <a:rPr lang="fr-FR" smtClean="0"/>
              <a:t>22/01/2016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E7014-B397-4C6A-B0DD-84B5A6A72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96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Projet Python IENAC15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1121535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			Sujet : création d’un tableur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	   </a:t>
            </a:r>
            <a:r>
              <a:rPr lang="fr-FR" sz="2400" dirty="0" smtClean="0"/>
              <a:t>Créer un tableur à l’aide d’un code Python et d’une interface graphique en 	   mettant en œuvre les connaissances acquises lors des cours et TP de 		   programmation.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sz="2000" dirty="0" smtClean="0"/>
              <a:t>Maxime GAGLIARDINI, </a:t>
            </a:r>
            <a:r>
              <a:rPr lang="fr-FR" sz="2000" dirty="0" err="1" smtClean="0"/>
              <a:t>Yll</a:t>
            </a:r>
            <a:r>
              <a:rPr lang="fr-FR" sz="2000" dirty="0" smtClean="0"/>
              <a:t> MEHMETI, Hugo MET, Clément CIBOT</a:t>
            </a:r>
            <a:endParaRPr lang="fr-FR" sz="2000" dirty="0"/>
          </a:p>
        </p:txBody>
      </p:sp>
      <p:sp>
        <p:nvSpPr>
          <p:cNvPr id="9" name="Flèche droite 8"/>
          <p:cNvSpPr/>
          <p:nvPr/>
        </p:nvSpPr>
        <p:spPr>
          <a:xfrm>
            <a:off x="1365161" y="3245476"/>
            <a:ext cx="862884" cy="425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83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Erreurs et difficultés rencontrées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Indexation des colonnes </a:t>
            </a:r>
          </a:p>
          <a:p>
            <a:r>
              <a:rPr lang="fr-FR" dirty="0" smtClean="0"/>
              <a:t>Détection de la correction ou non de la formule</a:t>
            </a:r>
          </a:p>
          <a:p>
            <a:r>
              <a:rPr lang="fr-FR" dirty="0" smtClean="0"/>
              <a:t>Problème des cases initialisées avec le type « </a:t>
            </a:r>
            <a:r>
              <a:rPr lang="fr-FR" dirty="0" err="1" smtClean="0"/>
              <a:t>NoneType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Détection des erreurs de syntaxe ou de calculs impossibles</a:t>
            </a:r>
          </a:p>
          <a:p>
            <a:r>
              <a:rPr lang="fr-FR" dirty="0" smtClean="0"/>
              <a:t>Décalages lors d’insertion/suppression de lignes ou colonnes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812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Contraintes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programme doit pouvoir générer un tableur de taille 1000x1000 en moins de 10 s (optimisation de la complexité).</a:t>
            </a:r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L’interface graphique doit être cohérente avec ce que l’on souhaite mettre en œuvre.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708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 smtClean="0"/>
              <a:t> </a:t>
            </a:r>
          </a:p>
          <a:p>
            <a:endParaRPr lang="fr-FR" dirty="0"/>
          </a:p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2959"/>
            <a:ext cx="2381250" cy="47625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129297" y="2389877"/>
            <a:ext cx="3825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(partie code)</a:t>
            </a:r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782" y="3216543"/>
            <a:ext cx="914400" cy="90487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189944" y="3417649"/>
            <a:ext cx="3399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(partie interface)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19883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Architecture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6091706" y="4143293"/>
            <a:ext cx="4294" cy="13241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217831" y="2391315"/>
            <a:ext cx="1255690" cy="655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905" y="5617819"/>
            <a:ext cx="777362" cy="102124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234" y="1493268"/>
            <a:ext cx="777362" cy="927379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698" y="3047096"/>
            <a:ext cx="806405" cy="1001054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772" y="1500820"/>
            <a:ext cx="832059" cy="943000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027" y="3165214"/>
            <a:ext cx="802901" cy="978079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781" y="3047096"/>
            <a:ext cx="804324" cy="943000"/>
          </a:xfrm>
          <a:prstGeom prst="rect">
            <a:avLst/>
          </a:prstGeom>
        </p:spPr>
      </p:pic>
      <p:cxnSp>
        <p:nvCxnSpPr>
          <p:cNvPr id="36" name="Connecteur droit avec flèche 35"/>
          <p:cNvCxnSpPr/>
          <p:nvPr/>
        </p:nvCxnSpPr>
        <p:spPr>
          <a:xfrm flipH="1">
            <a:off x="6765404" y="2391315"/>
            <a:ext cx="1077830" cy="655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24" idx="1"/>
          </p:cNvCxnSpPr>
          <p:nvPr/>
        </p:nvCxnSpPr>
        <p:spPr>
          <a:xfrm flipH="1">
            <a:off x="6765404" y="3547623"/>
            <a:ext cx="26232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2656302" y="3518596"/>
            <a:ext cx="281721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7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mtClean="0"/>
              <a:t>Tri topologique</a:t>
            </a:r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4122952" y="1842011"/>
            <a:ext cx="444537" cy="4337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4122952" y="3490065"/>
            <a:ext cx="444537" cy="4337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" name="Ellipse 5"/>
          <p:cNvSpPr/>
          <p:nvPr/>
        </p:nvSpPr>
        <p:spPr>
          <a:xfrm>
            <a:off x="4122952" y="2666037"/>
            <a:ext cx="444537" cy="4458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2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5790983" y="5191355"/>
            <a:ext cx="444537" cy="4337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6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790984" y="4340710"/>
            <a:ext cx="444537" cy="4337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5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790984" y="3490065"/>
            <a:ext cx="444537" cy="4337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Ellipse 9"/>
          <p:cNvSpPr/>
          <p:nvPr/>
        </p:nvSpPr>
        <p:spPr>
          <a:xfrm>
            <a:off x="7459016" y="2666038"/>
            <a:ext cx="444537" cy="4337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8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7439440" y="3488034"/>
            <a:ext cx="444537" cy="4337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7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7459015" y="1842011"/>
            <a:ext cx="444537" cy="4337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9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3" name="Connecteur droit avec flèche 12"/>
          <p:cNvCxnSpPr>
            <a:stCxn id="4" idx="6"/>
            <a:endCxn id="10" idx="1"/>
          </p:cNvCxnSpPr>
          <p:nvPr/>
        </p:nvCxnSpPr>
        <p:spPr>
          <a:xfrm>
            <a:off x="4567489" y="2058886"/>
            <a:ext cx="2956628" cy="6706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6" idx="6"/>
            <a:endCxn id="10" idx="2"/>
          </p:cNvCxnSpPr>
          <p:nvPr/>
        </p:nvCxnSpPr>
        <p:spPr>
          <a:xfrm flipV="1">
            <a:off x="4567489" y="2882913"/>
            <a:ext cx="2891527" cy="60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4" idx="4"/>
            <a:endCxn id="6" idx="0"/>
          </p:cNvCxnSpPr>
          <p:nvPr/>
        </p:nvCxnSpPr>
        <p:spPr>
          <a:xfrm>
            <a:off x="4345221" y="2275761"/>
            <a:ext cx="0" cy="390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12" idx="4"/>
            <a:endCxn id="10" idx="0"/>
          </p:cNvCxnSpPr>
          <p:nvPr/>
        </p:nvCxnSpPr>
        <p:spPr>
          <a:xfrm>
            <a:off x="7681284" y="2275761"/>
            <a:ext cx="1" cy="390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4345221" y="3151194"/>
            <a:ext cx="0" cy="390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5" idx="4"/>
            <a:endCxn id="7" idx="2"/>
          </p:cNvCxnSpPr>
          <p:nvPr/>
        </p:nvCxnSpPr>
        <p:spPr>
          <a:xfrm>
            <a:off x="4345221" y="3923815"/>
            <a:ext cx="1445762" cy="1484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9" idx="2"/>
            <a:endCxn id="5" idx="6"/>
          </p:cNvCxnSpPr>
          <p:nvPr/>
        </p:nvCxnSpPr>
        <p:spPr>
          <a:xfrm flipH="1">
            <a:off x="4567489" y="3706940"/>
            <a:ext cx="12234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9" idx="4"/>
            <a:endCxn id="8" idx="0"/>
          </p:cNvCxnSpPr>
          <p:nvPr/>
        </p:nvCxnSpPr>
        <p:spPr>
          <a:xfrm>
            <a:off x="6013253" y="3923815"/>
            <a:ext cx="0" cy="416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8" idx="4"/>
            <a:endCxn id="7" idx="0"/>
          </p:cNvCxnSpPr>
          <p:nvPr/>
        </p:nvCxnSpPr>
        <p:spPr>
          <a:xfrm flipH="1">
            <a:off x="6013252" y="4774460"/>
            <a:ext cx="1" cy="416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8432074" y="4088674"/>
            <a:ext cx="24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8712926" y="4088674"/>
            <a:ext cx="24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9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8961120" y="4088674"/>
            <a:ext cx="23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9196251" y="4088674"/>
            <a:ext cx="24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9457509" y="4088674"/>
            <a:ext cx="24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9718766" y="4088674"/>
            <a:ext cx="24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10032274" y="4088674"/>
            <a:ext cx="15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10254342" y="4088674"/>
            <a:ext cx="43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1 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10593977" y="4088674"/>
            <a:ext cx="32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7493917" y="4613575"/>
            <a:ext cx="523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Ordre topologique : {7, 1, 2, 4, 3, 5, 6, 9, 8}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504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étape : Tableur vide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de la classe </a:t>
            </a:r>
            <a:r>
              <a:rPr lang="fr-FR" dirty="0" err="1" smtClean="0"/>
              <a:t>QTableWidget</a:t>
            </a:r>
            <a:r>
              <a:rPr lang="fr-FR" dirty="0" smtClean="0"/>
              <a:t> sur </a:t>
            </a:r>
            <a:r>
              <a:rPr lang="fr-FR" dirty="0" err="1" smtClean="0"/>
              <a:t>QtCreator</a:t>
            </a:r>
            <a:r>
              <a:rPr lang="fr-FR" dirty="0" smtClean="0"/>
              <a:t>, qui est un tableau déjà défini.</a:t>
            </a:r>
          </a:p>
          <a:p>
            <a:r>
              <a:rPr lang="fr-FR" dirty="0" smtClean="0"/>
              <a:t>Contrainte de complexité temporelle largement respectée (moins de 5 secondes).</a:t>
            </a:r>
          </a:p>
          <a:p>
            <a:r>
              <a:rPr lang="fr-FR" dirty="0" smtClean="0"/>
              <a:t>Conversion des nombres comme nom de colonnes (par défaut) en lettres (type Excel) grâce au code ASCII.</a:t>
            </a:r>
          </a:p>
          <a:p>
            <a:r>
              <a:rPr lang="fr-FR" dirty="0" smtClean="0"/>
              <a:t> Toutes les cases sont des objets de type « </a:t>
            </a:r>
            <a:r>
              <a:rPr lang="fr-FR" dirty="0" err="1" smtClean="0"/>
              <a:t>NoneType</a:t>
            </a:r>
            <a:r>
              <a:rPr lang="fr-FR" dirty="0" smtClean="0"/>
              <a:t> ».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836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2</a:t>
            </a:r>
            <a:r>
              <a:rPr lang="fr-FR" baseline="30000" dirty="0" smtClean="0"/>
              <a:t>ème</a:t>
            </a:r>
            <a:r>
              <a:rPr lang="fr-FR" dirty="0" smtClean="0"/>
              <a:t> étape : Mise en relation et remplissage des cellules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Remplissage des cellules par des formules ou du texte</a:t>
            </a:r>
          </a:p>
          <a:p>
            <a:r>
              <a:rPr lang="fr-FR" dirty="0" smtClean="0"/>
              <a:t>Création d’un graphe (nœuds, arêtes, ordre) avec les cellules remplies par des formules mathématiques</a:t>
            </a:r>
          </a:p>
          <a:p>
            <a:r>
              <a:rPr lang="fr-FR" dirty="0" smtClean="0"/>
              <a:t>Application du tri topologique afin de recréer les dépendances entre les cellules</a:t>
            </a:r>
          </a:p>
          <a:p>
            <a:r>
              <a:rPr lang="fr-FR" dirty="0" smtClean="0"/>
              <a:t>Création de deux dictionnaires : un dictionnaire contenant les formules, le second contenant les valeurs correspondantes</a:t>
            </a:r>
          </a:p>
          <a:p>
            <a:endParaRPr lang="fr-FR" dirty="0"/>
          </a:p>
          <a:p>
            <a:pPr lvl="4"/>
            <a:r>
              <a:rPr lang="fr-FR" sz="2800" dirty="0" smtClean="0"/>
              <a:t> Une fois remplie, le contenu de la case devient un objet de type « </a:t>
            </a:r>
            <a:r>
              <a:rPr lang="fr-FR" sz="2800" dirty="0" err="1" smtClean="0"/>
              <a:t>str</a:t>
            </a:r>
            <a:r>
              <a:rPr lang="fr-FR" sz="2800" dirty="0" smtClean="0"/>
              <a:t> », et la case un objet de type « item »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623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3</a:t>
            </a:r>
            <a:r>
              <a:rPr lang="fr-FR" baseline="30000" dirty="0" smtClean="0"/>
              <a:t>ème</a:t>
            </a:r>
            <a:r>
              <a:rPr lang="fr-FR" dirty="0" smtClean="0"/>
              <a:t> étape : Insertion/Suppression de colonnes/lignes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 sur </a:t>
            </a:r>
            <a:r>
              <a:rPr lang="fr-FR" dirty="0" err="1" smtClean="0"/>
              <a:t>QtCreator</a:t>
            </a:r>
            <a:r>
              <a:rPr lang="fr-FR" dirty="0" smtClean="0"/>
              <a:t> de 4 boutons correspondant à ces actions</a:t>
            </a:r>
          </a:p>
          <a:p>
            <a:r>
              <a:rPr lang="fr-FR" dirty="0" smtClean="0"/>
              <a:t>L’ajout se fait consécutivement à la colonne ou ligne sélectionnée avec la souris, et la suppression concerne la colonne ou ligne correspondant à la case sélectionnée</a:t>
            </a:r>
          </a:p>
          <a:p>
            <a:r>
              <a:rPr lang="fr-FR" dirty="0" smtClean="0"/>
              <a:t>Les formules se décalent afin de conserver les cases précédemment remplies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788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</a:t>
            </a:r>
            <a:r>
              <a:rPr lang="fr-FR" baseline="30000" dirty="0" smtClean="0"/>
              <a:t>ème</a:t>
            </a:r>
            <a:r>
              <a:rPr lang="fr-FR" dirty="0" smtClean="0"/>
              <a:t> étape : Optimisation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 de deux widgets à l’ouverture afin de sélectionner le nombre de lignes et colonnes voulu</a:t>
            </a:r>
          </a:p>
          <a:p>
            <a:r>
              <a:rPr lang="fr-FR" dirty="0" smtClean="0"/>
              <a:t>Ajout de trois boutons « Nouveau », « Ouvrir », et « Enregistrer », possibilité de sauvegarder notre travail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397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344</Words>
  <Application>Microsoft Office PowerPoint</Application>
  <PresentationFormat>Grand écran</PresentationFormat>
  <Paragraphs>67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Projet Python IENAC15</vt:lpstr>
      <vt:lpstr>Contraintes</vt:lpstr>
      <vt:lpstr>Outils</vt:lpstr>
      <vt:lpstr>Architecture</vt:lpstr>
      <vt:lpstr>Tri topologique</vt:lpstr>
      <vt:lpstr>1ère étape : Tableur vide</vt:lpstr>
      <vt:lpstr>2ème étape : Mise en relation et remplissage des cellules</vt:lpstr>
      <vt:lpstr>3ème étape : Insertion/Suppression de colonnes/lignes </vt:lpstr>
      <vt:lpstr>4ème étape : Optimisation </vt:lpstr>
      <vt:lpstr>Erreurs et difficultés rencontrées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Python IENAC15</dc:title>
  <dc:creator>Clément CIBOT</dc:creator>
  <cp:lastModifiedBy>Clément CIBOT</cp:lastModifiedBy>
  <cp:revision>24</cp:revision>
  <dcterms:created xsi:type="dcterms:W3CDTF">2016-01-13T12:31:26Z</dcterms:created>
  <dcterms:modified xsi:type="dcterms:W3CDTF">2016-01-22T13:07:48Z</dcterms:modified>
</cp:coreProperties>
</file>