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30495875" cy="43060938"/>
  <p:notesSz cx="6858000" cy="9144000"/>
  <p:defaultTextStyle>
    <a:defPPr>
      <a:defRPr lang="de-DE"/>
    </a:defPPr>
    <a:lvl1pPr marL="0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1pPr>
    <a:lvl2pPr marL="2101611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2pPr>
    <a:lvl3pPr marL="4203222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3pPr>
    <a:lvl4pPr marL="6304834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4pPr>
    <a:lvl5pPr marL="8406445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5pPr>
    <a:lvl6pPr marL="10508056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6pPr>
    <a:lvl7pPr marL="12609667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7pPr>
    <a:lvl8pPr marL="14711279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8pPr>
    <a:lvl9pPr marL="16812890" algn="l" defTabSz="4203222" rtl="0" eaLnBrk="1" latinLnBrk="0" hangingPunct="1">
      <a:defRPr sz="8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0">
          <p15:clr>
            <a:srgbClr val="A4A3A4"/>
          </p15:clr>
        </p15:guide>
        <p15:guide id="2" orient="horz" pos="26399">
          <p15:clr>
            <a:srgbClr val="A4A3A4"/>
          </p15:clr>
        </p15:guide>
        <p15:guide id="3" orient="horz" pos="4944">
          <p15:clr>
            <a:srgbClr val="A4A3A4"/>
          </p15:clr>
        </p15:guide>
        <p15:guide id="4" orient="horz" pos="8628">
          <p15:clr>
            <a:srgbClr val="A4A3A4"/>
          </p15:clr>
        </p15:guide>
        <p15:guide id="5" orient="horz" pos="10143">
          <p15:clr>
            <a:srgbClr val="A4A3A4"/>
          </p15:clr>
        </p15:guide>
        <p15:guide id="6" orient="horz" pos="22947">
          <p15:clr>
            <a:srgbClr val="A4A3A4"/>
          </p15:clr>
        </p15:guide>
        <p15:guide id="7" pos="18497">
          <p15:clr>
            <a:srgbClr val="A4A3A4"/>
          </p15:clr>
        </p15:guide>
        <p15:guide id="8" pos="10880">
          <p15:clr>
            <a:srgbClr val="A4A3A4"/>
          </p15:clr>
        </p15:guide>
        <p15:guide id="9" pos="8972">
          <p15:clr>
            <a:srgbClr val="A4A3A4"/>
          </p15:clr>
        </p15:guide>
        <p15:guide id="10" pos="1353">
          <p15:clr>
            <a:srgbClr val="A4A3A4"/>
          </p15:clr>
        </p15:guide>
        <p15:guide id="11" pos="13170">
          <p15:clr>
            <a:srgbClr val="A4A3A4"/>
          </p15:clr>
        </p15:guide>
        <p15:guide id="12" orient="horz" pos="26390">
          <p15:clr>
            <a:srgbClr val="A4A3A4"/>
          </p15:clr>
        </p15:guide>
        <p15:guide id="13" orient="horz" pos="13065">
          <p15:clr>
            <a:srgbClr val="A4A3A4"/>
          </p15:clr>
        </p15:guide>
        <p15:guide id="14" orient="horz" pos="17308">
          <p15:clr>
            <a:srgbClr val="A4A3A4"/>
          </p15:clr>
        </p15:guide>
        <p15:guide id="15" orient="horz" pos="11430">
          <p15:clr>
            <a:srgbClr val="A4A3A4"/>
          </p15:clr>
        </p15:guide>
        <p15:guide id="16" orient="horz" pos="8389">
          <p15:clr>
            <a:srgbClr val="A4A3A4"/>
          </p15:clr>
        </p15:guide>
        <p15:guide id="17" orient="horz" pos="24434">
          <p15:clr>
            <a:srgbClr val="A4A3A4"/>
          </p15:clr>
        </p15:guide>
        <p15:guide id="18" orient="horz" pos="16772">
          <p15:clr>
            <a:srgbClr val="A4A3A4"/>
          </p15:clr>
        </p15:guide>
        <p15:guide id="19" orient="horz" pos="18243">
          <p15:clr>
            <a:srgbClr val="A4A3A4"/>
          </p15:clr>
        </p15:guide>
        <p15:guide id="20" orient="horz" pos="14301">
          <p15:clr>
            <a:srgbClr val="A4A3A4"/>
          </p15:clr>
        </p15:guide>
        <p15:guide id="21" orient="horz" pos="18603">
          <p15:clr>
            <a:srgbClr val="A4A3A4"/>
          </p15:clr>
        </p15:guide>
        <p15:guide id="22" orient="horz" pos="18721">
          <p15:clr>
            <a:srgbClr val="A4A3A4"/>
          </p15:clr>
        </p15:guide>
        <p15:guide id="23" orient="horz" pos="26032">
          <p15:clr>
            <a:srgbClr val="A4A3A4"/>
          </p15:clr>
        </p15:guide>
        <p15:guide id="24" orient="horz" pos="24190">
          <p15:clr>
            <a:srgbClr val="A4A3A4"/>
          </p15:clr>
        </p15:guide>
        <p15:guide id="25" orient="horz" pos="22286">
          <p15:clr>
            <a:srgbClr val="A4A3A4"/>
          </p15:clr>
        </p15:guide>
        <p15:guide id="26" orient="horz" pos="22157">
          <p15:clr>
            <a:srgbClr val="A4A3A4"/>
          </p15:clr>
        </p15:guide>
        <p15:guide id="27" orient="horz" pos="20141">
          <p15:clr>
            <a:srgbClr val="A4A3A4"/>
          </p15:clr>
        </p15:guide>
        <p15:guide id="28" orient="horz" pos="20258">
          <p15:clr>
            <a:srgbClr val="A4A3A4"/>
          </p15:clr>
        </p15:guide>
        <p15:guide id="29" orient="horz" pos="6939">
          <p15:clr>
            <a:srgbClr val="A4A3A4"/>
          </p15:clr>
        </p15:guide>
        <p15:guide id="30" orient="horz" pos="5098">
          <p15:clr>
            <a:srgbClr val="A4A3A4"/>
          </p15:clr>
        </p15:guide>
        <p15:guide id="31" orient="horz" pos="20024">
          <p15:clr>
            <a:srgbClr val="A4A3A4"/>
          </p15:clr>
        </p15:guide>
        <p15:guide id="32" pos="6825">
          <p15:clr>
            <a:srgbClr val="A4A3A4"/>
          </p15:clr>
        </p15:guide>
        <p15:guide id="33" pos="6676">
          <p15:clr>
            <a:srgbClr val="A4A3A4"/>
          </p15:clr>
        </p15:guide>
        <p15:guide id="34" pos="13018">
          <p15:clr>
            <a:srgbClr val="A4A3A4"/>
          </p15:clr>
        </p15:guide>
        <p15:guide id="35" pos="13162">
          <p15:clr>
            <a:srgbClr val="A4A3A4"/>
          </p15:clr>
        </p15:guide>
        <p15:guide id="36" pos="12565">
          <p15:clr>
            <a:srgbClr val="A4A3A4"/>
          </p15:clr>
        </p15:guide>
        <p15:guide id="37" pos="18916">
          <p15:clr>
            <a:srgbClr val="A4A3A4"/>
          </p15:clr>
        </p15:guide>
        <p15:guide id="38" pos="465">
          <p15:clr>
            <a:srgbClr val="A4A3A4"/>
          </p15:clr>
        </p15:guide>
        <p15:guide id="39" pos="294">
          <p15:clr>
            <a:srgbClr val="A4A3A4"/>
          </p15:clr>
        </p15:guide>
        <p15:guide id="40" pos="1358">
          <p15:clr>
            <a:srgbClr val="A4A3A4"/>
          </p15:clr>
        </p15:guide>
        <p15:guide id="41" pos="6193">
          <p15:clr>
            <a:srgbClr val="A4A3A4"/>
          </p15:clr>
        </p15:guide>
        <p15:guide id="42" pos="96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1A"/>
    <a:srgbClr val="EFF1F2"/>
    <a:srgbClr val="009CD1"/>
    <a:srgbClr val="3C51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2" autoAdjust="0"/>
    <p:restoredTop sz="96144" autoAdjust="0"/>
  </p:normalViewPr>
  <p:slideViewPr>
    <p:cSldViewPr snapToGrid="0" snapToObjects="1" showGuides="1">
      <p:cViewPr>
        <p:scale>
          <a:sx n="30" d="100"/>
          <a:sy n="30" d="100"/>
        </p:scale>
        <p:origin x="548" y="-5512"/>
      </p:cViewPr>
      <p:guideLst>
        <p:guide orient="horz" pos="3070"/>
        <p:guide orient="horz" pos="26399"/>
        <p:guide orient="horz" pos="4944"/>
        <p:guide orient="horz" pos="8628"/>
        <p:guide orient="horz" pos="10143"/>
        <p:guide orient="horz" pos="22947"/>
        <p:guide pos="18497"/>
        <p:guide pos="10880"/>
        <p:guide pos="8972"/>
        <p:guide pos="1353"/>
        <p:guide pos="13170"/>
        <p:guide orient="horz" pos="26390"/>
        <p:guide orient="horz" pos="13065"/>
        <p:guide orient="horz" pos="17308"/>
        <p:guide orient="horz" pos="11430"/>
        <p:guide orient="horz" pos="8389"/>
        <p:guide orient="horz" pos="24434"/>
        <p:guide orient="horz" pos="16772"/>
        <p:guide orient="horz" pos="18243"/>
        <p:guide orient="horz" pos="14301"/>
        <p:guide orient="horz" pos="18603"/>
        <p:guide orient="horz" pos="18721"/>
        <p:guide orient="horz" pos="26032"/>
        <p:guide orient="horz" pos="24190"/>
        <p:guide orient="horz" pos="22286"/>
        <p:guide orient="horz" pos="22157"/>
        <p:guide orient="horz" pos="20141"/>
        <p:guide orient="horz" pos="20258"/>
        <p:guide orient="horz" pos="6939"/>
        <p:guide orient="horz" pos="5098"/>
        <p:guide orient="horz" pos="20024"/>
        <p:guide pos="6825"/>
        <p:guide pos="6676"/>
        <p:guide pos="13018"/>
        <p:guide pos="13162"/>
        <p:guide pos="12565"/>
        <p:guide pos="18916"/>
        <p:guide pos="465"/>
        <p:guide pos="294"/>
        <p:guide pos="1358"/>
        <p:guide pos="6193"/>
        <p:guide pos="96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1DD59-A3CA-4F2C-A73C-E6092AAF9CD9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D103A-836B-4813-B021-A17C41447E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3534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0D103A-836B-4813-B021-A17C41447E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95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visual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12745493"/>
            <a:ext cx="10198800" cy="30315445"/>
          </a:xfrm>
          <a:prstGeom prst="rect">
            <a:avLst/>
          </a:prstGeom>
          <a:solidFill>
            <a:srgbClr val="EFF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 userDrawn="1"/>
        </p:nvSpPr>
        <p:spPr>
          <a:xfrm>
            <a:off x="20880000" y="35741992"/>
            <a:ext cx="10224000" cy="102147"/>
          </a:xfrm>
          <a:prstGeom prst="rect">
            <a:avLst/>
          </a:prstGeom>
          <a:solidFill>
            <a:srgbClr val="009C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Inhaltsplatzhalter 33"/>
          <p:cNvSpPr>
            <a:spLocks noGrp="1"/>
          </p:cNvSpPr>
          <p:nvPr>
            <p:ph sz="quarter" idx="35"/>
          </p:nvPr>
        </p:nvSpPr>
        <p:spPr>
          <a:xfrm>
            <a:off x="20268000" y="3168000"/>
            <a:ext cx="9093600" cy="19044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ts val="5950"/>
              </a:lnSpc>
              <a:buFontTx/>
              <a:buNone/>
              <a:defRPr sz="5330">
                <a:latin typeface="+mj-lt"/>
              </a:defRPr>
            </a:lvl1pPr>
            <a:lvl2pPr marL="0" indent="0">
              <a:lnSpc>
                <a:spcPts val="5950"/>
              </a:lnSpc>
              <a:spcBef>
                <a:spcPts val="0"/>
              </a:spcBef>
              <a:buFontTx/>
              <a:buNone/>
              <a:defRPr sz="5330">
                <a:solidFill>
                  <a:schemeClr val="accent1"/>
                </a:solidFill>
                <a:latin typeface="TheSans UHH SemiLight Caps" panose="020B0402050302020203" pitchFamily="34" charset="0"/>
              </a:defRPr>
            </a:lvl2pPr>
            <a:lvl3pPr marL="4203222" indent="0">
              <a:lnSpc>
                <a:spcPts val="5950"/>
              </a:lnSpc>
              <a:buFontTx/>
              <a:buNone/>
              <a:defRPr sz="5330"/>
            </a:lvl3pPr>
            <a:lvl4pPr marL="6304833" indent="0">
              <a:lnSpc>
                <a:spcPts val="5950"/>
              </a:lnSpc>
              <a:buFontTx/>
              <a:buNone/>
              <a:defRPr sz="5330"/>
            </a:lvl4pPr>
            <a:lvl5pPr marL="8406445" indent="0">
              <a:lnSpc>
                <a:spcPts val="5950"/>
              </a:lnSpc>
              <a:buFontTx/>
              <a:buNone/>
              <a:defRPr sz="533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113170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2171703"/>
            <a:ext cx="8424936" cy="272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62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203222" rtl="0" eaLnBrk="1" latinLnBrk="0" hangingPunct="1">
        <a:spcBef>
          <a:spcPct val="0"/>
        </a:spcBef>
        <a:buNone/>
        <a:defRPr sz="20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76208" indent="-1576208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4700" kern="1200">
          <a:solidFill>
            <a:schemeClr val="tx1"/>
          </a:solidFill>
          <a:latin typeface="+mn-lt"/>
          <a:ea typeface="+mn-ea"/>
          <a:cs typeface="+mn-cs"/>
        </a:defRPr>
      </a:lvl1pPr>
      <a:lvl2pPr marL="3415118" indent="-1313507" algn="l" defTabSz="4203222" rtl="0" eaLnBrk="1" latinLnBrk="0" hangingPunct="1">
        <a:spcBef>
          <a:spcPct val="20000"/>
        </a:spcBef>
        <a:buFont typeface="Arial" panose="020B0604020202020204" pitchFamily="34" charset="0"/>
        <a:buChar char="–"/>
        <a:defRPr sz="12900" kern="1200">
          <a:solidFill>
            <a:schemeClr val="tx1"/>
          </a:solidFill>
          <a:latin typeface="+mn-lt"/>
          <a:ea typeface="+mn-ea"/>
          <a:cs typeface="+mn-cs"/>
        </a:defRPr>
      </a:lvl2pPr>
      <a:lvl3pPr marL="5254028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55639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–"/>
        <a:defRPr sz="9200" kern="1200">
          <a:solidFill>
            <a:schemeClr val="tx1"/>
          </a:solidFill>
          <a:latin typeface="+mn-lt"/>
          <a:ea typeface="+mn-ea"/>
          <a:cs typeface="+mn-cs"/>
        </a:defRPr>
      </a:lvl4pPr>
      <a:lvl5pPr marL="9457251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»"/>
        <a:defRPr sz="9200" kern="1200">
          <a:solidFill>
            <a:schemeClr val="tx1"/>
          </a:solidFill>
          <a:latin typeface="+mn-lt"/>
          <a:ea typeface="+mn-ea"/>
          <a:cs typeface="+mn-cs"/>
        </a:defRPr>
      </a:lvl5pPr>
      <a:lvl6pPr marL="11558862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6pPr>
      <a:lvl7pPr marL="13660473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7pPr>
      <a:lvl8pPr marL="15762084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8pPr>
      <a:lvl9pPr marL="17863696" indent="-1050806" algn="l" defTabSz="4203222" rtl="0" eaLnBrk="1" latinLnBrk="0" hangingPunct="1">
        <a:spcBef>
          <a:spcPct val="20000"/>
        </a:spcBef>
        <a:buFont typeface="Arial" panose="020B0604020202020204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2101611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203222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6304834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4pPr>
      <a:lvl5pPr marL="8406445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5pPr>
      <a:lvl6pPr marL="10508056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6pPr>
      <a:lvl7pPr marL="12609667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7pPr>
      <a:lvl8pPr marL="14711279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8pPr>
      <a:lvl9pPr marL="16812890" algn="l" defTabSz="4203222" rtl="0" eaLnBrk="1" latinLnBrk="0" hangingPunct="1">
        <a:defRPr sz="8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omeka.org/s/" TargetMode="External"/><Relationship Id="rId13" Type="http://schemas.openxmlformats.org/officeDocument/2006/relationships/hyperlink" Target="https://www.hpk.uni-hamburg.de/" TargetMode="External"/><Relationship Id="rId3" Type="http://schemas.openxmlformats.org/officeDocument/2006/relationships/image" Target="../media/image2.jpg"/><Relationship Id="rId7" Type="http://schemas.openxmlformats.org/officeDocument/2006/relationships/hyperlink" Target="mailto:archiv@uni-hamburg.de" TargetMode="External"/><Relationship Id="rId12" Type="http://schemas.openxmlformats.org/officeDocument/2006/relationships/hyperlink" Target="https://www.matrikelportal.uni-hambur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rchiv.uni-hamburg.de/" TargetMode="External"/><Relationship Id="rId11" Type="http://schemas.openxmlformats.org/officeDocument/2006/relationships/hyperlink" Target="https://www.keep.pt/" TargetMode="External"/><Relationship Id="rId5" Type="http://schemas.openxmlformats.org/officeDocument/2006/relationships/hyperlink" Target="https://coronarchiv.blogs.uni-hamburg.de/" TargetMode="External"/><Relationship Id="rId10" Type="http://schemas.openxmlformats.org/officeDocument/2006/relationships/hyperlink" Target="https://dilcis.eu/content-types/siard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4.jpg"/><Relationship Id="rId1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nhaltsplatzhalter 83"/>
          <p:cNvSpPr>
            <a:spLocks noGrp="1"/>
          </p:cNvSpPr>
          <p:nvPr>
            <p:ph sz="quarter" idx="35"/>
          </p:nvPr>
        </p:nvSpPr>
        <p:spPr>
          <a:xfrm>
            <a:off x="20353164" y="2472844"/>
            <a:ext cx="9093600" cy="1904400"/>
          </a:xfrm>
        </p:spPr>
        <p:txBody>
          <a:bodyPr/>
          <a:lstStyle/>
          <a:p>
            <a:endParaRPr lang="de-DE" dirty="0"/>
          </a:p>
          <a:p>
            <a:pPr lvl="1"/>
            <a:r>
              <a:rPr lang="de-DE" dirty="0"/>
              <a:t>Universitätsarchiv Hamburg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1377854" y="13280540"/>
            <a:ext cx="9385062" cy="319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In 2020 the </a:t>
            </a:r>
            <a:r>
              <a:rPr lang="en-US" sz="4400" i="1" dirty="0" err="1"/>
              <a:t>coronarchiv</a:t>
            </a:r>
            <a:r>
              <a:rPr lang="en-US" sz="4400" dirty="0"/>
              <a:t> was initiated by three German universities: Universität Hamburg, Ruhr-Universität Bochum and Justus-Liebig-Universität </a:t>
            </a:r>
            <a:r>
              <a:rPr lang="en-US" sz="4400" dirty="0" err="1"/>
              <a:t>Gießen</a:t>
            </a:r>
            <a:r>
              <a:rPr lang="en-US" sz="4400" dirty="0"/>
              <a:t>.</a:t>
            </a:r>
          </a:p>
          <a:p>
            <a:r>
              <a:rPr lang="en-US" sz="4400" dirty="0"/>
              <a:t>It is a multilingual, participatory, online portal aimed to collect, store, preserve, make accessible and exhibit digital objects </a:t>
            </a:r>
            <a:r>
              <a:rPr lang="de-DE" sz="4400" dirty="0" err="1"/>
              <a:t>documenting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historical</a:t>
            </a:r>
            <a:r>
              <a:rPr lang="de-DE" sz="4400" dirty="0"/>
              <a:t> time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pandemic</a:t>
            </a:r>
            <a:r>
              <a:rPr lang="de-DE" sz="4400" dirty="0"/>
              <a:t>.</a:t>
            </a:r>
          </a:p>
          <a:p>
            <a:r>
              <a:rPr lang="en-US" sz="4400" dirty="0"/>
              <a:t>People from all over the world </a:t>
            </a:r>
          </a:p>
          <a:p>
            <a:endParaRPr lang="en-US" sz="3000" dirty="0"/>
          </a:p>
          <a:p>
            <a:r>
              <a:rPr lang="en-US" sz="4400" dirty="0"/>
              <a:t>(mainly </a:t>
            </a:r>
            <a:r>
              <a:rPr lang="de-DE" sz="4400" dirty="0"/>
              <a:t>Germany but also South </a:t>
            </a:r>
            <a:r>
              <a:rPr lang="de-DE" sz="4400" dirty="0" err="1"/>
              <a:t>America</a:t>
            </a:r>
            <a:r>
              <a:rPr lang="de-DE" sz="4400" dirty="0"/>
              <a:t>, </a:t>
            </a:r>
            <a:r>
              <a:rPr lang="de-DE" sz="4400" dirty="0" err="1"/>
              <a:t>Africa</a:t>
            </a:r>
            <a:r>
              <a:rPr lang="de-DE" sz="4400" dirty="0"/>
              <a:t> and Asia</a:t>
            </a:r>
            <a:r>
              <a:rPr lang="en-US" sz="4400" dirty="0"/>
              <a:t>) uploaded texts, videos and images about how they experienced the Covid-19 pandemic. See e.g. this </a:t>
            </a:r>
            <a:r>
              <a:rPr lang="de-DE" sz="4400" dirty="0"/>
              <a:t>puppet </a:t>
            </a:r>
            <a:r>
              <a:rPr lang="de-DE" sz="4400" dirty="0" err="1"/>
              <a:t>advertising</a:t>
            </a:r>
            <a:r>
              <a:rPr lang="de-DE" sz="4400" dirty="0"/>
              <a:t> a Corona </a:t>
            </a:r>
            <a:r>
              <a:rPr lang="de-DE" sz="4400" dirty="0" err="1"/>
              <a:t>test</a:t>
            </a:r>
            <a:r>
              <a:rPr lang="de-DE" sz="4400" dirty="0"/>
              <a:t> </a:t>
            </a:r>
            <a:r>
              <a:rPr lang="de-DE" sz="4400" dirty="0" err="1"/>
              <a:t>centre</a:t>
            </a:r>
            <a:r>
              <a:rPr lang="de-DE" sz="4400" dirty="0"/>
              <a:t>.</a:t>
            </a:r>
          </a:p>
          <a:p>
            <a:endParaRPr lang="de-DE" sz="4400" dirty="0"/>
          </a:p>
          <a:p>
            <a:endParaRPr lang="de-DE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de-DE" sz="3000" dirty="0"/>
          </a:p>
          <a:p>
            <a:r>
              <a:rPr lang="de-DE" sz="3000" dirty="0"/>
              <a:t>„Aufblasbare Puppe als Werbemittel für Schnelltestzentrum in Worms/Rhein" </a:t>
            </a:r>
            <a:r>
              <a:rPr lang="de-DE" sz="3000" dirty="0" err="1"/>
              <a:t>by</a:t>
            </a:r>
            <a:r>
              <a:rPr lang="de-DE" sz="3000" dirty="0"/>
              <a:t> Christian, CC BY-SA 4.0, </a:t>
            </a:r>
            <a:r>
              <a:rPr lang="de-DE" sz="3000" dirty="0" err="1"/>
              <a:t>coronarchiv</a:t>
            </a:r>
            <a:r>
              <a:rPr lang="de-DE" sz="3000" dirty="0"/>
              <a:t>, online at: https://coronarchiv.blogs.uni-hamburg.de/item?id=16567</a:t>
            </a:r>
            <a:endParaRPr lang="en-US" sz="3000" dirty="0"/>
          </a:p>
          <a:p>
            <a:endParaRPr lang="en-US" sz="4400" dirty="0"/>
          </a:p>
          <a:p>
            <a:r>
              <a:rPr lang="en-US" sz="4400" dirty="0"/>
              <a:t>The project has been led by Hamburg’s Faculty of Humanities, Department of History, who will soon hand the project over to the University Archives, which will ensure long-term digital archiving.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de-DE" sz="4400" dirty="0"/>
          </a:p>
        </p:txBody>
      </p:sp>
      <p:sp>
        <p:nvSpPr>
          <p:cNvPr id="87" name="Textfeld 86"/>
          <p:cNvSpPr txBox="1"/>
          <p:nvPr/>
        </p:nvSpPr>
        <p:spPr>
          <a:xfrm>
            <a:off x="11747500" y="11627906"/>
            <a:ext cx="9012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6000" dirty="0"/>
          </a:p>
          <a:p>
            <a:r>
              <a:rPr lang="de-DE" sz="6000" dirty="0" err="1"/>
              <a:t>What</a:t>
            </a:r>
            <a:r>
              <a:rPr lang="de-DE" sz="6000" dirty="0"/>
              <a:t> </a:t>
            </a:r>
            <a:r>
              <a:rPr lang="de-DE" sz="6000" dirty="0" err="1"/>
              <a:t>about</a:t>
            </a:r>
            <a:r>
              <a:rPr lang="de-DE" sz="6000" dirty="0"/>
              <a:t> </a:t>
            </a:r>
            <a:r>
              <a:rPr lang="de-DE" sz="6000" dirty="0" err="1"/>
              <a:t>its</a:t>
            </a:r>
            <a:r>
              <a:rPr lang="de-DE" sz="6000" dirty="0"/>
              <a:t> </a:t>
            </a:r>
            <a:r>
              <a:rPr lang="de-DE" sz="6000" dirty="0" err="1"/>
              <a:t>long</a:t>
            </a:r>
            <a:r>
              <a:rPr lang="de-DE" sz="6000" dirty="0"/>
              <a:t>-term digital </a:t>
            </a:r>
            <a:r>
              <a:rPr lang="de-DE" sz="6000" dirty="0" err="1"/>
              <a:t>archiving</a:t>
            </a:r>
            <a:r>
              <a:rPr lang="de-DE" sz="6000" dirty="0"/>
              <a:t>?</a:t>
            </a:r>
          </a:p>
        </p:txBody>
      </p:sp>
      <p:pic>
        <p:nvPicPr>
          <p:cNvPr id="90" name="Grafik 8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63" y="26181018"/>
            <a:ext cx="9442615" cy="7024176"/>
          </a:xfrm>
          <a:prstGeom prst="rect">
            <a:avLst/>
          </a:prstGeom>
        </p:spPr>
      </p:pic>
      <p:sp>
        <p:nvSpPr>
          <p:cNvPr id="91" name="Textfeld 90"/>
          <p:cNvSpPr txBox="1"/>
          <p:nvPr/>
        </p:nvSpPr>
        <p:spPr>
          <a:xfrm flipH="1">
            <a:off x="11585037" y="14562707"/>
            <a:ext cx="8986888" cy="292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400" dirty="0"/>
          </a:p>
          <a:p>
            <a:r>
              <a:rPr lang="en-US" sz="4400" dirty="0"/>
              <a:t>Since the </a:t>
            </a:r>
            <a:r>
              <a:rPr lang="en-US" sz="4400" i="1" dirty="0" err="1"/>
              <a:t>coronarchiv</a:t>
            </a:r>
            <a:r>
              <a:rPr lang="en-US" sz="4400" dirty="0"/>
              <a:t> is a mid-size website, the first option to be explored was web-archiving. The freeware </a:t>
            </a:r>
            <a:r>
              <a:rPr lang="en-US" sz="4400" dirty="0" err="1"/>
              <a:t>Heritrix</a:t>
            </a:r>
            <a:r>
              <a:rPr lang="en-US" sz="4400" dirty="0"/>
              <a:t> developed by </a:t>
            </a:r>
            <a:r>
              <a:rPr lang="de-DE" sz="4400" dirty="0"/>
              <a:t>The Internet Archive </a:t>
            </a:r>
            <a:r>
              <a:rPr lang="en-US" sz="4400" dirty="0"/>
              <a:t>and the ISO-standard file-format WARC (ISO 28500:2009) are today worldwide adopted. Yet the </a:t>
            </a:r>
            <a:r>
              <a:rPr lang="en-US" sz="4400" dirty="0" err="1"/>
              <a:t>Coronarchiv</a:t>
            </a:r>
            <a:r>
              <a:rPr lang="en-US" sz="4400" dirty="0"/>
              <a:t> is not only a website, but also a relational</a:t>
            </a:r>
          </a:p>
          <a:p>
            <a:endParaRPr lang="en-US" sz="4400" dirty="0"/>
          </a:p>
          <a:p>
            <a:r>
              <a:rPr lang="en-US" sz="4400" dirty="0"/>
              <a:t>MySQL-database run by the open-source Content Management System (CMS) </a:t>
            </a:r>
            <a:r>
              <a:rPr lang="en-US" sz="4400" dirty="0" err="1"/>
              <a:t>Omeka</a:t>
            </a:r>
            <a:r>
              <a:rPr lang="en-US" sz="4400" dirty="0"/>
              <a:t>-S. That is why the University Archives decided to convert the database in SIARD files. The non-proprietary SIARD file-format was developed by Switzerland’s Federal Archives and is based on four internationally </a:t>
            </a:r>
            <a:r>
              <a:rPr lang="en-US" sz="4400" dirty="0" err="1"/>
              <a:t>recognised</a:t>
            </a:r>
            <a:r>
              <a:rPr lang="en-US" sz="4400" dirty="0"/>
              <a:t> standards: XML, SQL:2008, UNICODE and ZIP64. It permits archiving mark-leading database types: not only MySQL but also MS Access, Oracle and PostgreSQL. 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r>
              <a:rPr lang="de-DE" sz="3000" dirty="0"/>
              <a:t>"</a:t>
            </a:r>
            <a:r>
              <a:rPr lang="de-DE" sz="3000" dirty="0" err="1"/>
              <a:t>Elecciones</a:t>
            </a:r>
            <a:r>
              <a:rPr lang="de-DE" sz="3000" dirty="0"/>
              <a:t> </a:t>
            </a:r>
            <a:r>
              <a:rPr lang="de-DE" sz="3000" dirty="0" err="1"/>
              <a:t>generales</a:t>
            </a:r>
            <a:r>
              <a:rPr lang="de-DE" sz="3000" dirty="0"/>
              <a:t> de Perú" </a:t>
            </a:r>
            <a:r>
              <a:rPr lang="de-DE" sz="3000" dirty="0" err="1"/>
              <a:t>by</a:t>
            </a:r>
            <a:r>
              <a:rPr lang="de-DE" sz="3000" dirty="0"/>
              <a:t> Karen, CC BY-SA 4.0, </a:t>
            </a:r>
            <a:r>
              <a:rPr lang="de-DE" sz="3000" dirty="0" err="1"/>
              <a:t>coronarchiv</a:t>
            </a:r>
            <a:r>
              <a:rPr lang="de-DE" sz="3000" dirty="0"/>
              <a:t>, online at: https://www.coronarchiv.de/item?id=14104</a:t>
            </a:r>
            <a:endParaRPr lang="en-US" sz="3000" dirty="0"/>
          </a:p>
          <a:p>
            <a:endParaRPr lang="en-US" sz="4400" dirty="0"/>
          </a:p>
          <a:p>
            <a:endParaRPr lang="en-US" sz="4400" dirty="0"/>
          </a:p>
          <a:p>
            <a:endParaRPr lang="de-DE" sz="4400" dirty="0"/>
          </a:p>
        </p:txBody>
      </p:sp>
      <p:pic>
        <p:nvPicPr>
          <p:cNvPr id="138" name="Grafik 1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81" y="1148072"/>
            <a:ext cx="8746643" cy="3498657"/>
          </a:xfrm>
          <a:prstGeom prst="rect">
            <a:avLst/>
          </a:prstGeom>
        </p:spPr>
      </p:pic>
      <p:sp>
        <p:nvSpPr>
          <p:cNvPr id="160" name="Textfeld 159"/>
          <p:cNvSpPr txBox="1"/>
          <p:nvPr/>
        </p:nvSpPr>
        <p:spPr>
          <a:xfrm>
            <a:off x="1377854" y="9046783"/>
            <a:ext cx="280689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/>
              <a:t>Francesco GELATI</a:t>
            </a:r>
            <a:r>
              <a:rPr lang="de-DE" sz="4400" dirty="0"/>
              <a:t>,</a:t>
            </a:r>
            <a:r>
              <a:rPr lang="de-DE" sz="4400" b="1" dirty="0"/>
              <a:t> </a:t>
            </a:r>
            <a:r>
              <a:rPr lang="de-DE" sz="4400" dirty="0"/>
              <a:t>Head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Section</a:t>
            </a:r>
            <a:r>
              <a:rPr lang="de-DE" sz="4400" dirty="0"/>
              <a:t> Digital Services and Internal </a:t>
            </a:r>
            <a:r>
              <a:rPr lang="de-DE" sz="4400" dirty="0" err="1"/>
              <a:t>Consultancy</a:t>
            </a:r>
            <a:r>
              <a:rPr lang="de-DE" sz="4400" dirty="0"/>
              <a:t> &amp; </a:t>
            </a:r>
            <a:r>
              <a:rPr lang="de-DE" sz="4400" b="1" dirty="0"/>
              <a:t>Sönke RAU</a:t>
            </a:r>
            <a:r>
              <a:rPr lang="de-DE" sz="4400" dirty="0"/>
              <a:t>, Deputy Head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Section</a:t>
            </a:r>
            <a:endParaRPr lang="de-DE" sz="4400" dirty="0"/>
          </a:p>
          <a:p>
            <a:r>
              <a:rPr lang="de-DE" sz="4400" dirty="0"/>
              <a:t>University Archives, Universität Hamburg</a:t>
            </a:r>
          </a:p>
          <a:p>
            <a:endParaRPr lang="de-DE" sz="2000" dirty="0"/>
          </a:p>
          <a:p>
            <a:r>
              <a:rPr lang="en-US" sz="4400" dirty="0">
                <a:solidFill>
                  <a:srgbClr val="0070C0"/>
                </a:solidFill>
                <a:hlinkClick r:id="rId5"/>
              </a:rPr>
              <a:t>https://coronarchiv.blogs.uni-hamburg.de</a:t>
            </a:r>
            <a:r>
              <a:rPr lang="en-US" sz="4400" dirty="0">
                <a:solidFill>
                  <a:srgbClr val="0070C0"/>
                </a:solidFill>
              </a:rPr>
              <a:t> ; </a:t>
            </a:r>
            <a:r>
              <a:rPr lang="de-DE" sz="4400" dirty="0">
                <a:hlinkClick r:id="rId6"/>
              </a:rPr>
              <a:t>https://www.archiv.uni-hamburg.de</a:t>
            </a:r>
            <a:r>
              <a:rPr lang="de-DE" sz="4400" dirty="0"/>
              <a:t> ; </a:t>
            </a:r>
            <a:r>
              <a:rPr lang="de-DE" sz="4400" dirty="0">
                <a:hlinkClick r:id="rId7"/>
              </a:rPr>
              <a:t>archiv@uni-hamburg.de</a:t>
            </a:r>
            <a:r>
              <a:rPr lang="de-DE" sz="4400" dirty="0"/>
              <a:t> </a:t>
            </a:r>
          </a:p>
          <a:p>
            <a:r>
              <a:rPr lang="de-DE" sz="4400" dirty="0"/>
              <a:t> </a:t>
            </a:r>
          </a:p>
        </p:txBody>
      </p:sp>
      <p:sp>
        <p:nvSpPr>
          <p:cNvPr id="162" name="Textfeld 161"/>
          <p:cNvSpPr txBox="1"/>
          <p:nvPr/>
        </p:nvSpPr>
        <p:spPr>
          <a:xfrm>
            <a:off x="21559252" y="9862184"/>
            <a:ext cx="18473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6600" dirty="0"/>
          </a:p>
        </p:txBody>
      </p:sp>
      <p:sp>
        <p:nvSpPr>
          <p:cNvPr id="3" name="Textfeld 2"/>
          <p:cNvSpPr txBox="1"/>
          <p:nvPr/>
        </p:nvSpPr>
        <p:spPr>
          <a:xfrm>
            <a:off x="21559253" y="11889439"/>
            <a:ext cx="75587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400" dirty="0"/>
          </a:p>
          <a:p>
            <a:r>
              <a:rPr lang="de-DE" sz="6000" dirty="0" err="1"/>
              <a:t>Our</a:t>
            </a:r>
            <a:r>
              <a:rPr lang="de-DE" sz="6000" dirty="0"/>
              <a:t> open-source, </a:t>
            </a:r>
            <a:r>
              <a:rPr lang="de-DE" sz="6000" dirty="0" err="1"/>
              <a:t>free</a:t>
            </a:r>
            <a:r>
              <a:rPr lang="de-DE" sz="6000" dirty="0"/>
              <a:t> </a:t>
            </a:r>
            <a:r>
              <a:rPr lang="de-DE" sz="6000" dirty="0" err="1"/>
              <a:t>tools</a:t>
            </a:r>
            <a:r>
              <a:rPr lang="de-DE" sz="6000" dirty="0"/>
              <a:t> and file-formats</a:t>
            </a:r>
          </a:p>
          <a:p>
            <a:endParaRPr lang="de-DE" sz="4400" dirty="0"/>
          </a:p>
          <a:p>
            <a:r>
              <a:rPr lang="de-DE" sz="4400" dirty="0" err="1"/>
              <a:t>Omeka</a:t>
            </a:r>
            <a:r>
              <a:rPr lang="de-DE" sz="4400" dirty="0"/>
              <a:t> S: a Content Management System</a:t>
            </a:r>
          </a:p>
          <a:p>
            <a:r>
              <a:rPr lang="en-US" sz="4400" u="sng" dirty="0">
                <a:hlinkClick r:id="rId8"/>
              </a:rPr>
              <a:t>https://omeka.org/s/</a:t>
            </a:r>
            <a:br>
              <a:rPr lang="de-DE" sz="4400" dirty="0"/>
            </a:br>
            <a:r>
              <a:rPr lang="de-DE" sz="4400" dirty="0"/>
              <a:t> 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E54F672-0812-4AE4-BF7E-0E6D705657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7278"/>
            <a:ext cx="30495875" cy="345226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FCC590-06A4-414D-8207-84ED3234FF5A}"/>
              </a:ext>
            </a:extLst>
          </p:cNvPr>
          <p:cNvSpPr txBox="1"/>
          <p:nvPr/>
        </p:nvSpPr>
        <p:spPr>
          <a:xfrm flipH="1">
            <a:off x="1294164" y="5563633"/>
            <a:ext cx="27907546" cy="3008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chemeClr val="bg1"/>
                </a:solidFill>
              </a:rPr>
              <a:t>How to Archive a Corona Archive Project?</a:t>
            </a:r>
            <a:br>
              <a:rPr lang="en-US" sz="6600" b="1" dirty="0">
                <a:solidFill>
                  <a:schemeClr val="bg1"/>
                </a:solidFill>
              </a:rPr>
            </a:br>
            <a:r>
              <a:rPr lang="en-US" sz="6600" b="1" dirty="0">
                <a:solidFill>
                  <a:schemeClr val="bg1"/>
                </a:solidFill>
              </a:rPr>
              <a:t>The University of Hamburg’s </a:t>
            </a:r>
            <a:r>
              <a:rPr lang="en-US" sz="6600" b="1" dirty="0" err="1">
                <a:solidFill>
                  <a:schemeClr val="bg1"/>
                </a:solidFill>
              </a:rPr>
              <a:t>Coronarchiv</a:t>
            </a:r>
            <a:r>
              <a:rPr lang="en-US" sz="6600" b="1" dirty="0">
                <a:solidFill>
                  <a:schemeClr val="bg1"/>
                </a:solidFill>
              </a:rPr>
              <a:t> and the SIARD file-format</a:t>
            </a:r>
            <a:endParaRPr lang="de-DE" sz="6600" b="1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857E73-A743-496B-B328-048C6224F62D}"/>
              </a:ext>
            </a:extLst>
          </p:cNvPr>
          <p:cNvSpPr txBox="1"/>
          <p:nvPr/>
        </p:nvSpPr>
        <p:spPr>
          <a:xfrm>
            <a:off x="21589988" y="18106048"/>
            <a:ext cx="7558769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SIARD: Software Independent Archival of Relational Databases: </a:t>
            </a:r>
            <a:r>
              <a:rPr lang="en-US" sz="4400" u="sng" dirty="0">
                <a:hlinkClick r:id="rId10"/>
              </a:rPr>
              <a:t>https://dilcis.eu/content-types/siard</a:t>
            </a:r>
            <a:endParaRPr lang="en-US" sz="4400" u="sng" dirty="0"/>
          </a:p>
          <a:p>
            <a:endParaRPr lang="en-US" sz="4400" u="sng" dirty="0"/>
          </a:p>
          <a:p>
            <a:r>
              <a:rPr lang="de-DE" sz="4400" dirty="0"/>
              <a:t>Database </a:t>
            </a:r>
            <a:r>
              <a:rPr lang="de-DE" sz="4400" dirty="0" err="1"/>
              <a:t>Preservation</a:t>
            </a:r>
            <a:r>
              <a:rPr lang="de-DE" sz="4400" dirty="0"/>
              <a:t> Toolkit (DBPTK): Tool </a:t>
            </a:r>
            <a:r>
              <a:rPr lang="de-DE" sz="4400" dirty="0" err="1"/>
              <a:t>developed</a:t>
            </a:r>
            <a:r>
              <a:rPr lang="de-DE" sz="4400" dirty="0"/>
              <a:t> </a:t>
            </a:r>
            <a:r>
              <a:rPr lang="de-DE" sz="4400" dirty="0" err="1"/>
              <a:t>by</a:t>
            </a:r>
            <a:r>
              <a:rPr lang="de-DE" sz="4400" dirty="0"/>
              <a:t> Keep Solutions </a:t>
            </a:r>
            <a:r>
              <a:rPr lang="de-DE" sz="4400" dirty="0">
                <a:hlinkClick r:id="rId11"/>
              </a:rPr>
              <a:t>https://www.keep.pt/</a:t>
            </a:r>
            <a:r>
              <a:rPr lang="de-DE" sz="4400" dirty="0"/>
              <a:t> </a:t>
            </a:r>
          </a:p>
          <a:p>
            <a:endParaRPr lang="en-US" sz="4400" u="sng" dirty="0"/>
          </a:p>
          <a:p>
            <a:endParaRPr lang="en-US" sz="4400" u="sng" dirty="0"/>
          </a:p>
          <a:p>
            <a:endParaRPr lang="en-US" sz="4400" u="sng" dirty="0"/>
          </a:p>
          <a:p>
            <a:endParaRPr lang="de-DE" sz="4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647741C-4714-4C5F-938E-2F95AF5FAF7A}"/>
              </a:ext>
            </a:extLst>
          </p:cNvPr>
          <p:cNvSpPr txBox="1"/>
          <p:nvPr/>
        </p:nvSpPr>
        <p:spPr>
          <a:xfrm>
            <a:off x="21557331" y="24161231"/>
            <a:ext cx="7726148" cy="2077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4400" dirty="0"/>
          </a:p>
          <a:p>
            <a:endParaRPr lang="de-DE" sz="4400" dirty="0"/>
          </a:p>
          <a:p>
            <a:endParaRPr lang="de-DE" sz="4400" dirty="0"/>
          </a:p>
          <a:p>
            <a:r>
              <a:rPr lang="de-DE" sz="6000" dirty="0"/>
              <a:t>Other digital </a:t>
            </a:r>
            <a:r>
              <a:rPr lang="de-DE" sz="6000" dirty="0" err="1"/>
              <a:t>projects</a:t>
            </a:r>
            <a:r>
              <a:rPr lang="de-DE" sz="6000" dirty="0"/>
              <a:t> at </a:t>
            </a:r>
            <a:r>
              <a:rPr lang="de-DE" sz="6000" dirty="0" err="1"/>
              <a:t>the</a:t>
            </a:r>
            <a:r>
              <a:rPr lang="de-DE" sz="6000" dirty="0"/>
              <a:t> University Archives</a:t>
            </a:r>
          </a:p>
          <a:p>
            <a:endParaRPr lang="de-DE" sz="6000" dirty="0"/>
          </a:p>
          <a:p>
            <a:r>
              <a:rPr lang="de-DE" sz="4400" b="1" dirty="0"/>
              <a:t>Hamburger Matrikelportal </a:t>
            </a:r>
          </a:p>
          <a:p>
            <a:r>
              <a:rPr lang="de-DE" sz="4400" dirty="0" err="1"/>
              <a:t>Scanned</a:t>
            </a:r>
            <a:r>
              <a:rPr lang="de-DE" sz="4400" dirty="0"/>
              <a:t> </a:t>
            </a:r>
            <a:r>
              <a:rPr lang="de-DE" sz="4400" dirty="0" err="1"/>
              <a:t>register</a:t>
            </a:r>
            <a:r>
              <a:rPr lang="de-DE" sz="4400" dirty="0"/>
              <a:t> </a:t>
            </a:r>
            <a:r>
              <a:rPr lang="de-DE" sz="4400" dirty="0" err="1"/>
              <a:t>cards</a:t>
            </a:r>
            <a:r>
              <a:rPr lang="de-DE" sz="4400" dirty="0"/>
              <a:t> and </a:t>
            </a:r>
            <a:r>
              <a:rPr lang="de-DE" sz="4400" dirty="0" err="1"/>
              <a:t>biographic</a:t>
            </a:r>
            <a:r>
              <a:rPr lang="de-DE" sz="4400" dirty="0"/>
              <a:t> </a:t>
            </a:r>
            <a:r>
              <a:rPr lang="de-DE" sz="4400" dirty="0" err="1"/>
              <a:t>infos</a:t>
            </a:r>
            <a:r>
              <a:rPr lang="de-DE" sz="4400" dirty="0"/>
              <a:t> </a:t>
            </a:r>
            <a:r>
              <a:rPr lang="de-DE" sz="4400" dirty="0" err="1"/>
              <a:t>about</a:t>
            </a:r>
            <a:r>
              <a:rPr lang="de-DE" sz="4400" dirty="0"/>
              <a:t> all 35‘000 </a:t>
            </a:r>
            <a:r>
              <a:rPr lang="de-DE" sz="4400" dirty="0" err="1"/>
              <a:t>students</a:t>
            </a:r>
            <a:r>
              <a:rPr lang="de-DE" sz="4400" dirty="0"/>
              <a:t> </a:t>
            </a:r>
            <a:r>
              <a:rPr lang="de-DE" sz="4400" dirty="0" err="1"/>
              <a:t>who</a:t>
            </a:r>
            <a:r>
              <a:rPr lang="de-DE" sz="4400" dirty="0"/>
              <a:t> </a:t>
            </a:r>
            <a:r>
              <a:rPr lang="de-DE" sz="4400" dirty="0" err="1"/>
              <a:t>enrolled</a:t>
            </a:r>
            <a:r>
              <a:rPr lang="de-DE" sz="4400" dirty="0"/>
              <a:t> in Hamburg </a:t>
            </a:r>
            <a:r>
              <a:rPr lang="de-DE" sz="4400" dirty="0" err="1"/>
              <a:t>between</a:t>
            </a:r>
            <a:r>
              <a:rPr lang="de-DE" sz="4400" dirty="0"/>
              <a:t> 1919 and 1935.</a:t>
            </a:r>
            <a:endParaRPr lang="de-DE" sz="4400" b="1" dirty="0">
              <a:hlinkClick r:id="rId12"/>
            </a:endParaRPr>
          </a:p>
          <a:p>
            <a:r>
              <a:rPr lang="de-DE" sz="4400" dirty="0">
                <a:hlinkClick r:id="rId12"/>
              </a:rPr>
              <a:t>https://www.matrikelportal.uni-hamburg.de/</a:t>
            </a:r>
            <a:r>
              <a:rPr lang="de-DE" sz="4400" dirty="0"/>
              <a:t> </a:t>
            </a:r>
          </a:p>
          <a:p>
            <a:endParaRPr lang="de-DE" sz="6000" dirty="0"/>
          </a:p>
          <a:p>
            <a:r>
              <a:rPr lang="de-DE" sz="4400" b="1" dirty="0"/>
              <a:t>Hamburger Professorinnen- und Professorenkatalog</a:t>
            </a:r>
          </a:p>
          <a:p>
            <a:r>
              <a:rPr lang="de-DE" sz="4400" dirty="0"/>
              <a:t>More </a:t>
            </a:r>
            <a:r>
              <a:rPr lang="de-DE" sz="4400" dirty="0" err="1"/>
              <a:t>than</a:t>
            </a:r>
            <a:r>
              <a:rPr lang="de-DE" sz="4400" dirty="0"/>
              <a:t> 5900 </a:t>
            </a:r>
            <a:r>
              <a:rPr lang="de-DE" sz="4400" dirty="0" err="1"/>
              <a:t>members</a:t>
            </a:r>
            <a:r>
              <a:rPr lang="de-DE" sz="4400" dirty="0"/>
              <a:t> </a:t>
            </a:r>
            <a:r>
              <a:rPr lang="de-DE" sz="4400" dirty="0" err="1"/>
              <a:t>of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teaching</a:t>
            </a:r>
            <a:r>
              <a:rPr lang="de-DE" sz="4400" dirty="0"/>
              <a:t> </a:t>
            </a:r>
            <a:r>
              <a:rPr lang="de-DE" sz="4400" dirty="0" err="1"/>
              <a:t>staff</a:t>
            </a:r>
            <a:r>
              <a:rPr lang="de-DE" sz="4400" dirty="0"/>
              <a:t> </a:t>
            </a:r>
            <a:r>
              <a:rPr lang="de-DE" sz="4400" dirty="0" err="1"/>
              <a:t>from</a:t>
            </a:r>
            <a:r>
              <a:rPr lang="de-DE" sz="4400" dirty="0"/>
              <a:t> </a:t>
            </a:r>
            <a:r>
              <a:rPr lang="de-DE" sz="4400" dirty="0" err="1"/>
              <a:t>the</a:t>
            </a:r>
            <a:r>
              <a:rPr lang="de-DE" sz="4400" dirty="0"/>
              <a:t> </a:t>
            </a:r>
            <a:r>
              <a:rPr lang="de-DE" sz="4400" dirty="0" err="1"/>
              <a:t>university‘s</a:t>
            </a:r>
            <a:r>
              <a:rPr lang="de-DE" sz="4400" dirty="0"/>
              <a:t> </a:t>
            </a:r>
            <a:r>
              <a:rPr lang="de-DE" sz="4400" dirty="0" err="1"/>
              <a:t>foundation</a:t>
            </a:r>
            <a:r>
              <a:rPr lang="de-DE" sz="4400"/>
              <a:t> in 1919 until</a:t>
            </a:r>
            <a:r>
              <a:rPr lang="de-DE" sz="4400" dirty="0"/>
              <a:t> </a:t>
            </a:r>
            <a:r>
              <a:rPr lang="de-DE" sz="4400" dirty="0" err="1"/>
              <a:t>today</a:t>
            </a:r>
            <a:r>
              <a:rPr lang="de-DE" sz="4400" dirty="0"/>
              <a:t> </a:t>
            </a:r>
            <a:r>
              <a:rPr lang="de-DE" sz="4400" dirty="0" err="1"/>
              <a:t>can</a:t>
            </a:r>
            <a:r>
              <a:rPr lang="de-DE" sz="4400" dirty="0"/>
              <a:t> </a:t>
            </a:r>
            <a:r>
              <a:rPr lang="de-DE" sz="4400" dirty="0" err="1"/>
              <a:t>be</a:t>
            </a:r>
            <a:r>
              <a:rPr lang="de-DE" sz="4400" dirty="0"/>
              <a:t> </a:t>
            </a:r>
            <a:r>
              <a:rPr lang="de-DE" sz="4400" dirty="0" err="1"/>
              <a:t>searched</a:t>
            </a:r>
            <a:r>
              <a:rPr lang="de-DE" sz="4400" dirty="0"/>
              <a:t> online.</a:t>
            </a:r>
          </a:p>
          <a:p>
            <a:r>
              <a:rPr lang="de-DE" sz="4400" dirty="0">
                <a:hlinkClick r:id="rId13"/>
              </a:rPr>
              <a:t>https://www.hpk.uni-hamburg.de/</a:t>
            </a:r>
            <a:r>
              <a:rPr lang="de-DE" sz="4400" dirty="0"/>
              <a:t>    </a:t>
            </a:r>
          </a:p>
          <a:p>
            <a:endParaRPr lang="de-DE" sz="6000" dirty="0"/>
          </a:p>
          <a:p>
            <a:endParaRPr lang="de-DE" sz="6000" dirty="0"/>
          </a:p>
          <a:p>
            <a:endParaRPr lang="de-DE" sz="4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A95C20B-223E-4A8C-8F30-183B969F5462}"/>
              </a:ext>
            </a:extLst>
          </p:cNvPr>
          <p:cNvSpPr txBox="1"/>
          <p:nvPr/>
        </p:nvSpPr>
        <p:spPr>
          <a:xfrm>
            <a:off x="1403990" y="11591971"/>
            <a:ext cx="9332789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6000" dirty="0"/>
          </a:p>
          <a:p>
            <a:r>
              <a:rPr lang="en-US" sz="6000" dirty="0"/>
              <a:t>The story of </a:t>
            </a:r>
            <a:r>
              <a:rPr lang="en-US" sz="6000" i="1" dirty="0" err="1"/>
              <a:t>coronarchiv</a:t>
            </a:r>
            <a:endParaRPr lang="en-US" sz="6000" i="1" dirty="0"/>
          </a:p>
          <a:p>
            <a:endParaRPr lang="de-DE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C6540DB-E8EC-4B09-BA11-F8FE908FD77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5037" y="32752338"/>
            <a:ext cx="8986889" cy="67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04738"/>
      </p:ext>
    </p:extLst>
  </p:cSld>
  <p:clrMapOvr>
    <a:masterClrMapping/>
  </p:clrMapOvr>
</p:sld>
</file>

<file path=ppt/theme/theme1.xml><?xml version="1.0" encoding="utf-8"?>
<a:theme xmlns:a="http://schemas.openxmlformats.org/drawingml/2006/main" name="Plakat_Ringvorlesung">
  <a:themeElements>
    <a:clrScheme name="uni-hamburg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CD1"/>
      </a:accent1>
      <a:accent2>
        <a:srgbClr val="E2001A"/>
      </a:accent2>
      <a:accent3>
        <a:srgbClr val="3C515A"/>
      </a:accent3>
      <a:accent4>
        <a:srgbClr val="BFBFBF"/>
      </a:accent4>
      <a:accent5>
        <a:srgbClr val="7F7F7F"/>
      </a:accent5>
      <a:accent6>
        <a:srgbClr val="595959"/>
      </a:accent6>
      <a:hlink>
        <a:srgbClr val="0000FF"/>
      </a:hlink>
      <a:folHlink>
        <a:srgbClr val="800080"/>
      </a:folHlink>
    </a:clrScheme>
    <a:fontScheme name="UHH">
      <a:majorFont>
        <a:latin typeface="TheSans UHH Bold Caps"/>
        <a:ea typeface=""/>
        <a:cs typeface=""/>
      </a:majorFont>
      <a:minorFont>
        <a:latin typeface="TheSans UHH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546</Words>
  <Application>Microsoft Office PowerPoint</Application>
  <PresentationFormat>Benutzerdefiniert</PresentationFormat>
  <Paragraphs>79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TheSans UHH</vt:lpstr>
      <vt:lpstr>TheSans UHH Bold Caps</vt:lpstr>
      <vt:lpstr>TheSans UHH SemiLight Caps</vt:lpstr>
      <vt:lpstr>Plakat_Ringvorlesung</vt:lpstr>
      <vt:lpstr>PowerPoint-Präsentation</vt:lpstr>
    </vt:vector>
  </TitlesOfParts>
  <Company>Universität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Plakat Einzelvorlesung</dc:title>
  <dc:creator>Sabine Hamann</dc:creator>
  <cp:lastModifiedBy>Francesco Gelati</cp:lastModifiedBy>
  <cp:revision>175</cp:revision>
  <dcterms:created xsi:type="dcterms:W3CDTF">2016-02-22T09:01:06Z</dcterms:created>
  <dcterms:modified xsi:type="dcterms:W3CDTF">2022-08-09T17:07:24Z</dcterms:modified>
</cp:coreProperties>
</file>