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5C2FEA-7406-5049-5710-FB5AC2BF88B2}"/>
              </a:ext>
            </a:extLst>
          </p:cNvPr>
          <p:cNvSpPr>
            <a:spLocks noGrp="1"/>
          </p:cNvSpPr>
          <p:nvPr>
            <p:ph type="title"/>
          </p:nvPr>
        </p:nvSpPr>
        <p:spPr/>
        <p:txBody>
          <a:bodyPr/>
          <a:lstStyle/>
          <a:p>
            <a:r>
              <a:rPr lang="hu-HU" dirty="0"/>
              <a:t>National </a:t>
            </a:r>
            <a:r>
              <a:rPr lang="hu-HU" dirty="0" err="1"/>
              <a:t>symbols</a:t>
            </a:r>
            <a:r>
              <a:rPr lang="hu-HU" dirty="0"/>
              <a:t> of </a:t>
            </a:r>
            <a:r>
              <a:rPr lang="hu-HU" dirty="0" err="1"/>
              <a:t>the</a:t>
            </a:r>
            <a:r>
              <a:rPr lang="hu-HU" dirty="0"/>
              <a:t> USA</a:t>
            </a:r>
          </a:p>
        </p:txBody>
      </p:sp>
      <p:sp>
        <p:nvSpPr>
          <p:cNvPr id="3" name="Tartalom helye 2">
            <a:extLst>
              <a:ext uri="{FF2B5EF4-FFF2-40B4-BE49-F238E27FC236}">
                <a16:creationId xmlns:a16="http://schemas.microsoft.com/office/drawing/2014/main" id="{C0F698EC-7FF6-79DB-E945-6E6F71EEA71C}"/>
              </a:ext>
            </a:extLst>
          </p:cNvPr>
          <p:cNvSpPr>
            <a:spLocks noGrp="1"/>
          </p:cNvSpPr>
          <p:nvPr>
            <p:ph idx="1"/>
          </p:nvPr>
        </p:nvSpPr>
        <p:spPr>
          <a:xfrm>
            <a:off x="7376776" y="4285673"/>
            <a:ext cx="3977024" cy="492606"/>
          </a:xfrm>
        </p:spPr>
        <p:txBody>
          <a:bodyPr>
            <a:normAutofit fontScale="77500" lnSpcReduction="20000"/>
          </a:bodyPr>
          <a:lstStyle/>
          <a:p>
            <a:r>
              <a:rPr lang="hu-HU" dirty="0"/>
              <a:t>Made </a:t>
            </a:r>
            <a:r>
              <a:rPr lang="hu-HU" dirty="0" err="1"/>
              <a:t>by</a:t>
            </a:r>
            <a:r>
              <a:rPr lang="hu-HU" dirty="0"/>
              <a:t>: Sándor Máté </a:t>
            </a:r>
            <a:r>
              <a:rPr lang="hu-HU" dirty="0" err="1"/>
              <a:t>Marozsi</a:t>
            </a:r>
            <a:r>
              <a:rPr lang="hu-HU" dirty="0"/>
              <a:t> </a:t>
            </a:r>
          </a:p>
        </p:txBody>
      </p:sp>
    </p:spTree>
    <p:extLst>
      <p:ext uri="{BB962C8B-B14F-4D97-AF65-F5344CB8AC3E}">
        <p14:creationId xmlns:p14="http://schemas.microsoft.com/office/powerpoint/2010/main" val="412366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717CB2-1140-5ACC-D2D5-D53AD623C794}"/>
              </a:ext>
            </a:extLst>
          </p:cNvPr>
          <p:cNvSpPr>
            <a:spLocks noGrp="1"/>
          </p:cNvSpPr>
          <p:nvPr>
            <p:ph type="title"/>
          </p:nvPr>
        </p:nvSpPr>
        <p:spPr>
          <a:xfrm>
            <a:off x="838200" y="365125"/>
            <a:ext cx="10515600" cy="1325563"/>
          </a:xfrm>
        </p:spPr>
        <p:txBody>
          <a:bodyPr>
            <a:normAutofit/>
          </a:bodyPr>
          <a:lstStyle/>
          <a:p>
            <a:r>
              <a:rPr lang="en-GB">
                <a:latin typeface="Times New Roman"/>
                <a:ea typeface="+mj-lt"/>
                <a:cs typeface="+mj-lt"/>
              </a:rPr>
              <a:t> </a:t>
            </a:r>
            <a:r>
              <a:rPr lang="en-GB" b="1">
                <a:latin typeface="Times New Roman"/>
                <a:ea typeface="+mj-lt"/>
                <a:cs typeface="+mj-lt"/>
              </a:rPr>
              <a:t>Great Seal of the United States</a:t>
            </a:r>
            <a:endParaRPr lang="en-US">
              <a:latin typeface="Times New Roman"/>
            </a:endParaRPr>
          </a:p>
        </p:txBody>
      </p:sp>
      <p:sp>
        <p:nvSpPr>
          <p:cNvPr id="3" name="Content Placeholder 2">
            <a:extLst>
              <a:ext uri="{FF2B5EF4-FFF2-40B4-BE49-F238E27FC236}">
                <a16:creationId xmlns:a16="http://schemas.microsoft.com/office/drawing/2014/main" id="{D99D23D5-65E9-B185-E160-E5954E46D018}"/>
              </a:ext>
            </a:extLst>
          </p:cNvPr>
          <p:cNvSpPr>
            <a:spLocks noGrp="1"/>
          </p:cNvSpPr>
          <p:nvPr>
            <p:ph idx="1"/>
          </p:nvPr>
        </p:nvSpPr>
        <p:spPr>
          <a:xfrm>
            <a:off x="838201" y="2013625"/>
            <a:ext cx="5257799" cy="4163337"/>
          </a:xfrm>
        </p:spPr>
        <p:txBody>
          <a:bodyPr vert="horz" lIns="91440" tIns="45720" rIns="91440" bIns="45720" rtlCol="0">
            <a:normAutofit/>
          </a:bodyPr>
          <a:lstStyle/>
          <a:p>
            <a:r>
              <a:rPr lang="en-GB" sz="1600">
                <a:latin typeface="Times New Roman"/>
                <a:ea typeface="+mn-lt"/>
                <a:cs typeface="+mn-lt"/>
              </a:rPr>
              <a:t>On July 4, 1776, Benjamin Franklin, John Adams and Thomas Jefferson were commissioned to create a seal for the 13 United States of America. The delegates to the Constitutional Convention believed that an emblem and a national coat of arms would be evidence of an independent nation and a free people with great aspirations and high hopes for the future.</a:t>
            </a:r>
            <a:endParaRPr lang="en-GB" sz="1600">
              <a:latin typeface="Times New Roman"/>
              <a:cs typeface="Calibri" panose="020F0502020204030204"/>
            </a:endParaRPr>
          </a:p>
          <a:p>
            <a:r>
              <a:rPr lang="en-GB" sz="1600">
                <a:latin typeface="Times New Roman"/>
                <a:ea typeface="+mn-lt"/>
                <a:cs typeface="+mn-lt"/>
              </a:rPr>
              <a:t>Symbolically, the seal would reflect the beliefs and values that the founding fathers attached to the new nation and that they wished to pass on to their successors.</a:t>
            </a:r>
            <a:endParaRPr lang="en-GB" sz="1600">
              <a:latin typeface="Times New Roman"/>
              <a:cs typeface="Times New Roman"/>
            </a:endParaRPr>
          </a:p>
          <a:p>
            <a:r>
              <a:rPr lang="en-GB" sz="1600">
                <a:latin typeface="Times New Roman"/>
                <a:ea typeface="+mn-lt"/>
                <a:cs typeface="+mn-lt"/>
              </a:rPr>
              <a:t>The number 13 represents the 13 original states. The olive branch and the arrows "signify the power of peace and war". The constellation of stars represents the new nation taking its place among the other sovereign states. The motto "E Pluribus Unum" expresses the unification of the 13 states.</a:t>
            </a:r>
            <a:endParaRPr lang="en-GB" sz="1600">
              <a:latin typeface="Times New Roman"/>
              <a:cs typeface="Times New Roman"/>
            </a:endParaRPr>
          </a:p>
        </p:txBody>
      </p:sp>
      <p:pic>
        <p:nvPicPr>
          <p:cNvPr id="4" name="Picture 4" descr="A picture containing clipart&#10;&#10;Description automatically generated">
            <a:extLst>
              <a:ext uri="{FF2B5EF4-FFF2-40B4-BE49-F238E27FC236}">
                <a16:creationId xmlns:a16="http://schemas.microsoft.com/office/drawing/2014/main" id="{0BF9F3DA-E80E-3687-8B76-13502B086F2A}"/>
              </a:ext>
            </a:extLst>
          </p:cNvPr>
          <p:cNvPicPr>
            <a:picLocks noChangeAspect="1"/>
          </p:cNvPicPr>
          <p:nvPr/>
        </p:nvPicPr>
        <p:blipFill>
          <a:blip r:embed="rId2"/>
          <a:stretch>
            <a:fillRect/>
          </a:stretch>
        </p:blipFill>
        <p:spPr>
          <a:xfrm>
            <a:off x="7455346" y="2766817"/>
            <a:ext cx="2751667" cy="2751667"/>
          </a:xfrm>
          <a:prstGeom prst="rect">
            <a:avLst/>
          </a:prstGeom>
        </p:spPr>
      </p:pic>
    </p:spTree>
    <p:extLst>
      <p:ext uri="{BB962C8B-B14F-4D97-AF65-F5344CB8AC3E}">
        <p14:creationId xmlns:p14="http://schemas.microsoft.com/office/powerpoint/2010/main" val="210591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2F2781F-B924-6EEB-4BBC-60A354401633}"/>
              </a:ext>
            </a:extLst>
          </p:cNvPr>
          <p:cNvPicPr>
            <a:picLocks noChangeAspect="1"/>
          </p:cNvPicPr>
          <p:nvPr/>
        </p:nvPicPr>
        <p:blipFill rotWithShape="1">
          <a:blip r:embed="rId2"/>
          <a:srcRect l="5569" r="557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15DD7913-216A-4D85-0E41-4FAE6AC8CA66}"/>
              </a:ext>
            </a:extLst>
          </p:cNvPr>
          <p:cNvSpPr>
            <a:spLocks noGrp="1"/>
          </p:cNvSpPr>
          <p:nvPr>
            <p:ph idx="1"/>
          </p:nvPr>
        </p:nvSpPr>
        <p:spPr>
          <a:xfrm>
            <a:off x="6513788" y="2333297"/>
            <a:ext cx="4840010" cy="3843666"/>
          </a:xfrm>
        </p:spPr>
        <p:txBody>
          <a:bodyPr vert="horz" lIns="91440" tIns="45720" rIns="91440" bIns="45720" rtlCol="0">
            <a:normAutofit/>
          </a:bodyPr>
          <a:lstStyle/>
          <a:p>
            <a:r>
              <a:rPr lang="en-GB" sz="2000">
                <a:latin typeface="Times New Roman"/>
                <a:ea typeface="+mn-lt"/>
                <a:cs typeface="+mn-lt"/>
              </a:rPr>
              <a:t>The reverse, sometimes referred to as the spiritual side of the seal, contains the 13-step pyramid with the year 1776 in Roman numerals on the base. At the summit of the pyramid is the Eye of Providence in a triangle surrounded by a Glory and above it appears the motto “Annuit Coeptis” (approved of our undertakings).</a:t>
            </a:r>
            <a:endParaRPr lang="en-GB" sz="2000">
              <a:latin typeface="Times New Roman"/>
              <a:cs typeface="Times New Roman"/>
            </a:endParaRPr>
          </a:p>
        </p:txBody>
      </p:sp>
    </p:spTree>
    <p:extLst>
      <p:ext uri="{BB962C8B-B14F-4D97-AF65-F5344CB8AC3E}">
        <p14:creationId xmlns:p14="http://schemas.microsoft.com/office/powerpoint/2010/main" val="59697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830D0-530B-85A6-8704-543529BA1A6D}"/>
              </a:ext>
            </a:extLst>
          </p:cNvPr>
          <p:cNvSpPr>
            <a:spLocks noGrp="1"/>
          </p:cNvSpPr>
          <p:nvPr>
            <p:ph type="title"/>
          </p:nvPr>
        </p:nvSpPr>
        <p:spPr>
          <a:xfrm>
            <a:off x="6513788" y="365125"/>
            <a:ext cx="4840010" cy="1807305"/>
          </a:xfrm>
        </p:spPr>
        <p:txBody>
          <a:bodyPr>
            <a:normAutofit/>
          </a:bodyPr>
          <a:lstStyle/>
          <a:p>
            <a:r>
              <a:rPr lang="en-GB">
                <a:latin typeface="Times New Roman"/>
                <a:cs typeface="Calibri Light"/>
              </a:rPr>
              <a:t>Eagle</a:t>
            </a:r>
            <a:endParaRPr lang="en-GB">
              <a:latin typeface="Times New Roman"/>
            </a:endParaRPr>
          </a:p>
        </p:txBody>
      </p:sp>
      <p:pic>
        <p:nvPicPr>
          <p:cNvPr id="5" name="Picture 4" descr="Bald Eagle perched on a stump">
            <a:extLst>
              <a:ext uri="{FF2B5EF4-FFF2-40B4-BE49-F238E27FC236}">
                <a16:creationId xmlns:a16="http://schemas.microsoft.com/office/drawing/2014/main" id="{33AD75D8-2AC0-3701-C0F4-7E5D01E9A83C}"/>
              </a:ext>
            </a:extLst>
          </p:cNvPr>
          <p:cNvPicPr>
            <a:picLocks noChangeAspect="1"/>
          </p:cNvPicPr>
          <p:nvPr/>
        </p:nvPicPr>
        <p:blipFill rotWithShape="1">
          <a:blip r:embed="rId2"/>
          <a:srcRect l="27112" r="3768"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9FA638DA-3648-2B7A-7C06-B0F240A7EA4C}"/>
              </a:ext>
            </a:extLst>
          </p:cNvPr>
          <p:cNvSpPr>
            <a:spLocks noGrp="1"/>
          </p:cNvSpPr>
          <p:nvPr>
            <p:ph idx="1"/>
          </p:nvPr>
        </p:nvSpPr>
        <p:spPr>
          <a:xfrm>
            <a:off x="6513788" y="2333297"/>
            <a:ext cx="4840010" cy="3843666"/>
          </a:xfrm>
        </p:spPr>
        <p:txBody>
          <a:bodyPr vert="horz" lIns="91440" tIns="45720" rIns="91440" bIns="45720" rtlCol="0">
            <a:normAutofit/>
          </a:bodyPr>
          <a:lstStyle/>
          <a:p>
            <a:r>
              <a:rPr lang="en-GB" sz="2000">
                <a:latin typeface="Times New Roman"/>
                <a:ea typeface="+mn-lt"/>
                <a:cs typeface="+mn-lt"/>
              </a:rPr>
              <a:t>The American bald eagle has been adopted as the official symbol of the United States of America. The bald eagle was chosen for its majestic beauty, great strength, long life and its indigenous North American ancestry. In the wild, the eagle lives for years (up to 50 years in captivity)</a:t>
            </a:r>
            <a:r>
              <a:rPr lang="en-GB" sz="2000" dirty="0">
                <a:ea typeface="+mn-lt"/>
                <a:cs typeface="+mn-lt"/>
              </a:rPr>
              <a:t>. </a:t>
            </a:r>
            <a:endParaRPr lang="en-GB" sz="2000"/>
          </a:p>
        </p:txBody>
      </p:sp>
    </p:spTree>
    <p:extLst>
      <p:ext uri="{BB962C8B-B14F-4D97-AF65-F5344CB8AC3E}">
        <p14:creationId xmlns:p14="http://schemas.microsoft.com/office/powerpoint/2010/main" val="87379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B5026-FE35-F543-E7A0-CA68DA1D0882}"/>
              </a:ext>
            </a:extLst>
          </p:cNvPr>
          <p:cNvSpPr>
            <a:spLocks noGrp="1"/>
          </p:cNvSpPr>
          <p:nvPr>
            <p:ph type="title"/>
          </p:nvPr>
        </p:nvSpPr>
        <p:spPr>
          <a:xfrm>
            <a:off x="6513788" y="365125"/>
            <a:ext cx="4840010" cy="1807305"/>
          </a:xfrm>
        </p:spPr>
        <p:txBody>
          <a:bodyPr anchor="b">
            <a:normAutofit/>
          </a:bodyPr>
          <a:lstStyle/>
          <a:p>
            <a:r>
              <a:rPr lang="en-GB" sz="5400">
                <a:cs typeface="Calibri Light"/>
              </a:rPr>
              <a:t>Motto</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FCDA2F7-3491-384A-CEC5-471BE80BC66C}"/>
              </a:ext>
            </a:extLst>
          </p:cNvPr>
          <p:cNvSpPr>
            <a:spLocks noGrp="1"/>
          </p:cNvSpPr>
          <p:nvPr>
            <p:ph idx="1"/>
          </p:nvPr>
        </p:nvSpPr>
        <p:spPr>
          <a:xfrm>
            <a:off x="640080" y="2872899"/>
            <a:ext cx="4243589" cy="3320668"/>
          </a:xfrm>
        </p:spPr>
        <p:txBody>
          <a:bodyPr vert="horz" lIns="91440" tIns="45720" rIns="91440" bIns="45720" rtlCol="0" anchor="t">
            <a:normAutofit lnSpcReduction="10000"/>
          </a:bodyPr>
          <a:lstStyle/>
          <a:p>
            <a:r>
              <a:rPr lang="en-US" sz="1400" dirty="0">
                <a:latin typeface="Times New Roman"/>
                <a:ea typeface="+mn-lt"/>
                <a:cs typeface="+mn-lt"/>
              </a:rPr>
              <a:t>In 1956 the President approved a Joint Resolution of the 84th Congress declaring IN GOD WE TRUST the national motto of the United States. Most Americans are only familiar with the first verse of Francis Scott Key's 1814 poem The Star Spangled Banner, but the fourth verse includes: And this be our motto: "In God is our trust."</a:t>
            </a:r>
            <a:endParaRPr lang="en-US" sz="1400">
              <a:latin typeface="Times New Roman"/>
              <a:cs typeface="Times New Roman"/>
            </a:endParaRPr>
          </a:p>
        </p:txBody>
      </p:sp>
      <p:pic>
        <p:nvPicPr>
          <p:cNvPr id="4" name="Picture 4">
            <a:extLst>
              <a:ext uri="{FF2B5EF4-FFF2-40B4-BE49-F238E27FC236}">
                <a16:creationId xmlns:a16="http://schemas.microsoft.com/office/drawing/2014/main" id="{4FE6CDB0-AE06-6123-CA6E-313898585FF9}"/>
              </a:ext>
            </a:extLst>
          </p:cNvPr>
          <p:cNvPicPr>
            <a:picLocks noChangeAspect="1"/>
          </p:cNvPicPr>
          <p:nvPr/>
        </p:nvPicPr>
        <p:blipFill rotWithShape="1">
          <a:blip r:embed="rId2"/>
          <a:srcRect l="5583" r="522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6" name="Content Placeholder 7">
            <a:extLst>
              <a:ext uri="{FF2B5EF4-FFF2-40B4-BE49-F238E27FC236}">
                <a16:creationId xmlns:a16="http://schemas.microsoft.com/office/drawing/2014/main" id="{E2866507-712F-F59F-DA7E-7391D5E89FDA}"/>
              </a:ext>
            </a:extLst>
          </p:cNvPr>
          <p:cNvSpPr>
            <a:spLocks noGrp="1"/>
          </p:cNvSpPr>
          <p:nvPr>
            <p:ph idx="1"/>
          </p:nvPr>
        </p:nvSpPr>
        <p:spPr>
          <a:xfrm>
            <a:off x="6513788" y="2333297"/>
            <a:ext cx="4840010" cy="3843666"/>
          </a:xfrm>
        </p:spPr>
        <p:txBody>
          <a:bodyPr vert="horz" lIns="91440" tIns="45720" rIns="91440" bIns="45720" rtlCol="0" anchor="t">
            <a:normAutofit/>
          </a:bodyPr>
          <a:lstStyle/>
          <a:p>
            <a:r>
              <a:rPr lang="en-US" sz="1400" dirty="0">
                <a:latin typeface="Times New Roman"/>
                <a:ea typeface="+mn-lt"/>
                <a:cs typeface="+mn-lt"/>
              </a:rPr>
              <a:t>In 1956 the President approved a Joint Resolution of the 84th Congress declaring IN GOD WE TRUST the national motto of the United States. Most Americans are only familiar with the first verse of Francis Scott Key's 1814 poem The Star Spangled Banner, but the fourth verse includes: And this be our motto: "In God is our trust."</a:t>
            </a:r>
            <a:endParaRPr lang="en-US" sz="1400" dirty="0">
              <a:latin typeface="Times New Roman"/>
            </a:endParaRPr>
          </a:p>
        </p:txBody>
      </p:sp>
    </p:spTree>
    <p:extLst>
      <p:ext uri="{BB962C8B-B14F-4D97-AF65-F5344CB8AC3E}">
        <p14:creationId xmlns:p14="http://schemas.microsoft.com/office/powerpoint/2010/main" val="20959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ctrTitle"/>
          </p:nvPr>
        </p:nvSpPr>
        <p:spPr>
          <a:xfrm>
            <a:off x="765051" y="662400"/>
            <a:ext cx="3409200" cy="1492132"/>
          </a:xfrm>
        </p:spPr>
        <p:txBody>
          <a:bodyPr vert="horz" lIns="91440" tIns="45720" rIns="91440" bIns="45720" rtlCol="0" anchor="t">
            <a:normAutofit/>
          </a:bodyPr>
          <a:lstStyle/>
          <a:p>
            <a:pPr algn="l"/>
            <a:r>
              <a:rPr lang="en-US" sz="3200" dirty="0">
                <a:latin typeface="Times New Roman"/>
                <a:cs typeface="Times New Roman"/>
              </a:rPr>
              <a:t>American flag</a:t>
            </a:r>
          </a:p>
        </p:txBody>
      </p:sp>
      <p:sp>
        <p:nvSpPr>
          <p:cNvPr id="3" name="Subtitle 2"/>
          <p:cNvSpPr>
            <a:spLocks noGrp="1"/>
          </p:cNvSpPr>
          <p:nvPr>
            <p:ph type="subTitle" idx="1"/>
          </p:nvPr>
        </p:nvSpPr>
        <p:spPr>
          <a:xfrm>
            <a:off x="140461" y="1973705"/>
            <a:ext cx="4408543" cy="2445719"/>
          </a:xfrm>
        </p:spPr>
        <p:txBody>
          <a:bodyPr vert="horz" lIns="91440" tIns="45720" rIns="91440" bIns="45720" rtlCol="0" anchor="t">
            <a:normAutofit fontScale="92500" lnSpcReduction="20000"/>
          </a:bodyPr>
          <a:lstStyle/>
          <a:p>
            <a:pPr algn="l">
              <a:buFont typeface="Arial" panose="020B0604020202020204" pitchFamily="34" charset="0"/>
              <a:buChar char="•"/>
            </a:pPr>
            <a:r>
              <a:rPr lang="en-US" sz="1400" dirty="0">
                <a:latin typeface="Times New Roman"/>
                <a:ea typeface="+mn-lt"/>
                <a:cs typeface="+mn-lt"/>
              </a:rPr>
              <a:t>The flag of the United States has gone by many names and designs since it was first made.  The flag represents the land, people, government and ideals of the United States.</a:t>
            </a:r>
            <a:endParaRPr lang="en-US" sz="1400" dirty="0">
              <a:latin typeface="Times New Roman"/>
              <a:cs typeface="Times New Roman"/>
            </a:endParaRPr>
          </a:p>
          <a:p>
            <a:pPr algn="l">
              <a:buFont typeface="Arial" panose="020B0604020202020204" pitchFamily="34" charset="0"/>
              <a:buChar char="•"/>
            </a:pPr>
            <a:r>
              <a:rPr lang="en-US" sz="1400" dirty="0">
                <a:latin typeface="Times New Roman"/>
                <a:ea typeface="+mn-lt"/>
                <a:cs typeface="+mn-lt"/>
              </a:rPr>
              <a:t>The first flag depicted the 13 original colonies, but the top left corner depicted the British flag. After the Declaration of Independence was written, the British flag</a:t>
            </a:r>
            <a:endParaRPr lang="en-US" sz="1400" dirty="0">
              <a:latin typeface="Times New Roman"/>
              <a:cs typeface="Times New Roman"/>
            </a:endParaRPr>
          </a:p>
          <a:p>
            <a:pPr algn="l">
              <a:buFont typeface="Arial" panose="020B0604020202020204" pitchFamily="34" charset="0"/>
              <a:buChar char="•"/>
            </a:pPr>
            <a:r>
              <a:rPr lang="en-US" sz="1400" dirty="0">
                <a:latin typeface="Times New Roman"/>
                <a:ea typeface="+mn-lt"/>
                <a:cs typeface="+mn-lt"/>
              </a:rPr>
              <a:t>was replaced by 13 stripes and 13 stars, which were</a:t>
            </a:r>
            <a:endParaRPr lang="en-US" sz="1400" dirty="0">
              <a:latin typeface="Times New Roman"/>
              <a:cs typeface="Times New Roman"/>
            </a:endParaRPr>
          </a:p>
          <a:p>
            <a:pPr algn="l">
              <a:buFont typeface="Arial" panose="020B0604020202020204" pitchFamily="34" charset="0"/>
              <a:buChar char="•"/>
            </a:pPr>
            <a:r>
              <a:rPr lang="en-US" sz="1400" dirty="0">
                <a:latin typeface="Times New Roman"/>
                <a:ea typeface="+mn-lt"/>
                <a:cs typeface="+mn-lt"/>
              </a:rPr>
              <a:t>the 13 colonies. As more and more states joined the</a:t>
            </a:r>
            <a:endParaRPr lang="en-US" sz="1400" dirty="0">
              <a:latin typeface="Times New Roman"/>
              <a:cs typeface="Times New Roman"/>
            </a:endParaRPr>
          </a:p>
          <a:p>
            <a:pPr algn="l">
              <a:buFont typeface="Arial" panose="020B0604020202020204" pitchFamily="34" charset="0"/>
              <a:buChar char="•"/>
            </a:pPr>
            <a:r>
              <a:rPr lang="en-US" sz="1400" dirty="0">
                <a:latin typeface="Times New Roman"/>
                <a:ea typeface="+mn-lt"/>
                <a:cs typeface="+mn-lt"/>
              </a:rPr>
              <a:t>Union, more stars were added. The 13 original</a:t>
            </a:r>
            <a:endParaRPr lang="en-US" sz="1400" dirty="0">
              <a:latin typeface="Times New Roman"/>
              <a:cs typeface="Times New Roman"/>
            </a:endParaRPr>
          </a:p>
          <a:p>
            <a:pPr indent="-228600" algn="l">
              <a:buFont typeface="Arial" panose="020B0604020202020204" pitchFamily="34" charset="0"/>
              <a:buChar char="•"/>
            </a:pPr>
            <a:r>
              <a:rPr lang="en-US" sz="1400" dirty="0">
                <a:latin typeface="Times New Roman"/>
                <a:ea typeface="+mn-lt"/>
                <a:cs typeface="+mn-lt"/>
              </a:rPr>
              <a:t>stripes remain on today's flag, but there are now 50 stars representing the 50 member states.</a:t>
            </a:r>
            <a:endParaRPr lang="en-US" sz="1400" dirty="0">
              <a:solidFill>
                <a:schemeClr val="tx1">
                  <a:alpha val="60000"/>
                </a:schemeClr>
              </a:solidFill>
              <a:latin typeface="Times New Roman"/>
              <a:cs typeface="Times New Roman"/>
            </a:endParaRPr>
          </a:p>
        </p:txBody>
      </p:sp>
      <p:pic>
        <p:nvPicPr>
          <p:cNvPr id="6" name="Kép 6">
            <a:extLst>
              <a:ext uri="{FF2B5EF4-FFF2-40B4-BE49-F238E27FC236}">
                <a16:creationId xmlns:a16="http://schemas.microsoft.com/office/drawing/2014/main" id="{A4C4AFDC-B0C0-D542-4F94-9EFE0F3EC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302" y="1973705"/>
            <a:ext cx="5985751" cy="315249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F0D63-E77B-8BF4-740E-53380AD5F13D}"/>
              </a:ext>
            </a:extLst>
          </p:cNvPr>
          <p:cNvSpPr>
            <a:spLocks noGrp="1"/>
          </p:cNvSpPr>
          <p:nvPr>
            <p:ph type="title"/>
          </p:nvPr>
        </p:nvSpPr>
        <p:spPr>
          <a:xfrm>
            <a:off x="838201" y="365125"/>
            <a:ext cx="5251316" cy="1807305"/>
          </a:xfrm>
        </p:spPr>
        <p:txBody>
          <a:bodyPr>
            <a:normAutofit/>
          </a:bodyPr>
          <a:lstStyle/>
          <a:p>
            <a:r>
              <a:rPr lang="en-GB" sz="3200" dirty="0">
                <a:latin typeface="Times New Roman"/>
                <a:ea typeface="+mj-lt"/>
                <a:cs typeface="+mj-lt"/>
              </a:rPr>
              <a:t>Statue of Liberty</a:t>
            </a:r>
            <a:endParaRPr lang="en-US" sz="3200" dirty="0">
              <a:latin typeface="Times New Roman"/>
            </a:endParaRPr>
          </a:p>
        </p:txBody>
      </p:sp>
      <p:sp>
        <p:nvSpPr>
          <p:cNvPr id="3" name="Content Placeholder 2">
            <a:extLst>
              <a:ext uri="{FF2B5EF4-FFF2-40B4-BE49-F238E27FC236}">
                <a16:creationId xmlns:a16="http://schemas.microsoft.com/office/drawing/2014/main" id="{C10B9639-0310-EC01-5814-750E688AA916}"/>
              </a:ext>
            </a:extLst>
          </p:cNvPr>
          <p:cNvSpPr>
            <a:spLocks noGrp="1"/>
          </p:cNvSpPr>
          <p:nvPr>
            <p:ph idx="1"/>
          </p:nvPr>
        </p:nvSpPr>
        <p:spPr>
          <a:xfrm>
            <a:off x="838200" y="2333297"/>
            <a:ext cx="4619621" cy="3843666"/>
          </a:xfrm>
        </p:spPr>
        <p:txBody>
          <a:bodyPr vert="horz" lIns="91440" tIns="45720" rIns="91440" bIns="45720" rtlCol="0">
            <a:normAutofit/>
          </a:bodyPr>
          <a:lstStyle/>
          <a:p>
            <a:r>
              <a:rPr lang="en-GB" sz="1600">
                <a:latin typeface="Times New Roman"/>
                <a:ea typeface="+mn-lt"/>
                <a:cs typeface="+mn-lt"/>
              </a:rPr>
              <a:t>The Statue of Liberty was donated by France to the United States of America as a symbol of friendship and freedom between the two countries</a:t>
            </a:r>
            <a:endParaRPr lang="en-GB" sz="1600">
              <a:latin typeface="Times New Roman"/>
              <a:cs typeface="Calibri" panose="020F0502020204030204"/>
            </a:endParaRPr>
          </a:p>
          <a:p>
            <a:r>
              <a:rPr lang="en-GB" sz="1600">
                <a:latin typeface="Times New Roman"/>
                <a:ea typeface="+mn-lt"/>
                <a:cs typeface="+mn-lt"/>
              </a:rPr>
              <a:t>A French sculptor, Fredric Auguste Bartholdi,</a:t>
            </a:r>
            <a:endParaRPr lang="en-GB" sz="1600">
              <a:latin typeface="Times New Roman"/>
              <a:cs typeface="Times New Roman"/>
            </a:endParaRPr>
          </a:p>
          <a:p>
            <a:r>
              <a:rPr lang="en-GB" sz="1600">
                <a:latin typeface="Times New Roman"/>
                <a:ea typeface="+mn-lt"/>
                <a:cs typeface="+mn-lt"/>
              </a:rPr>
              <a:t>designed and selected the site. </a:t>
            </a:r>
            <a:endParaRPr lang="en-GB" sz="1600">
              <a:latin typeface="Times New Roman"/>
              <a:cs typeface="Times New Roman"/>
            </a:endParaRPr>
          </a:p>
          <a:p>
            <a:r>
              <a:rPr lang="en-GB" sz="1600">
                <a:latin typeface="Times New Roman"/>
                <a:ea typeface="+mn-lt"/>
                <a:cs typeface="+mn-lt"/>
              </a:rPr>
              <a:t>The Statue of Liberty is a symbol of freedom for people all over the world. On the crown</a:t>
            </a:r>
            <a:endParaRPr lang="en-GB" sz="1600">
              <a:latin typeface="Times New Roman"/>
              <a:cs typeface="Times New Roman"/>
            </a:endParaRPr>
          </a:p>
          <a:p>
            <a:r>
              <a:rPr lang="en-GB" sz="1600">
                <a:latin typeface="Times New Roman"/>
                <a:ea typeface="+mn-lt"/>
                <a:cs typeface="+mn-lt"/>
              </a:rPr>
              <a:t>the seven spikes, representing the light of freedom.</a:t>
            </a:r>
            <a:endParaRPr lang="en-GB" sz="1600">
              <a:latin typeface="Times New Roman"/>
              <a:cs typeface="Times New Roman"/>
            </a:endParaRPr>
          </a:p>
          <a:p>
            <a:r>
              <a:rPr lang="en-GB" sz="1600">
                <a:latin typeface="Times New Roman"/>
                <a:ea typeface="+mn-lt"/>
                <a:cs typeface="+mn-lt"/>
              </a:rPr>
              <a:t>It is the symbol of freedom on the seven seas and on the seven continents. In his left arm he holds a plaque with the date of the Declaration of Independence.</a:t>
            </a:r>
            <a:endParaRPr lang="en-GB" sz="1600">
              <a:latin typeface="Times New Roman"/>
            </a:endParaRPr>
          </a:p>
          <a:p>
            <a:endParaRPr lang="en-GB" sz="1600"/>
          </a:p>
          <a:p>
            <a:pPr marL="0" indent="0">
              <a:buNone/>
            </a:pPr>
            <a:endParaRPr lang="en-GB" sz="1600">
              <a:cs typeface="Calibri"/>
            </a:endParaRPr>
          </a:p>
        </p:txBody>
      </p:sp>
      <p:pic>
        <p:nvPicPr>
          <p:cNvPr id="4" name="Picture 4">
            <a:extLst>
              <a:ext uri="{FF2B5EF4-FFF2-40B4-BE49-F238E27FC236}">
                <a16:creationId xmlns:a16="http://schemas.microsoft.com/office/drawing/2014/main" id="{A58EDC8D-3EEA-3CFD-CCD0-2B622D7FFD79}"/>
              </a:ext>
            </a:extLst>
          </p:cNvPr>
          <p:cNvPicPr>
            <a:picLocks noChangeAspect="1"/>
          </p:cNvPicPr>
          <p:nvPr/>
        </p:nvPicPr>
        <p:blipFill rotWithShape="1">
          <a:blip r:embed="rId2"/>
          <a:srcRect l="13286" r="2150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2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4412B-DFAA-4BA3-4634-C74F54D1B662}"/>
              </a:ext>
            </a:extLst>
          </p:cNvPr>
          <p:cNvSpPr>
            <a:spLocks noGrp="1"/>
          </p:cNvSpPr>
          <p:nvPr>
            <p:ph type="title"/>
          </p:nvPr>
        </p:nvSpPr>
        <p:spPr>
          <a:xfrm>
            <a:off x="6513788" y="365125"/>
            <a:ext cx="4840010" cy="1807305"/>
          </a:xfrm>
        </p:spPr>
        <p:txBody>
          <a:bodyPr>
            <a:normAutofit/>
          </a:bodyPr>
          <a:lstStyle/>
          <a:p>
            <a:r>
              <a:rPr lang="en-GB">
                <a:latin typeface="Times New Roman"/>
                <a:cs typeface="Calibri Light"/>
              </a:rPr>
              <a:t>Liberty bell</a:t>
            </a:r>
            <a:endParaRPr lang="en-GB" dirty="0">
              <a:cs typeface="Calibri Light"/>
            </a:endParaRPr>
          </a:p>
        </p:txBody>
      </p:sp>
      <p:pic>
        <p:nvPicPr>
          <p:cNvPr id="4" name="Picture 4" descr="A picture containing bell, object, hoopoe, chime&#10;&#10;Description automatically generated">
            <a:extLst>
              <a:ext uri="{FF2B5EF4-FFF2-40B4-BE49-F238E27FC236}">
                <a16:creationId xmlns:a16="http://schemas.microsoft.com/office/drawing/2014/main" id="{C88FEE52-02E9-33F7-458D-6C5D14FAE2BD}"/>
              </a:ext>
            </a:extLst>
          </p:cNvPr>
          <p:cNvPicPr>
            <a:picLocks noChangeAspect="1"/>
          </p:cNvPicPr>
          <p:nvPr/>
        </p:nvPicPr>
        <p:blipFill rotWithShape="1">
          <a:blip r:embed="rId2"/>
          <a:srcRect l="2930"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1FB427B-8A7D-9EB6-D373-C16DF5B26E77}"/>
              </a:ext>
            </a:extLst>
          </p:cNvPr>
          <p:cNvSpPr>
            <a:spLocks noGrp="1"/>
          </p:cNvSpPr>
          <p:nvPr>
            <p:ph idx="1"/>
          </p:nvPr>
        </p:nvSpPr>
        <p:spPr>
          <a:xfrm>
            <a:off x="6513788" y="2333297"/>
            <a:ext cx="4840010" cy="3843666"/>
          </a:xfrm>
        </p:spPr>
        <p:txBody>
          <a:bodyPr vert="horz" lIns="91440" tIns="45720" rIns="91440" bIns="45720" rtlCol="0">
            <a:normAutofit/>
          </a:bodyPr>
          <a:lstStyle/>
          <a:p>
            <a:r>
              <a:rPr lang="en-GB" sz="1700">
                <a:latin typeface="Times New Roman"/>
                <a:ea typeface="+mn-lt"/>
                <a:cs typeface="+mn-lt"/>
              </a:rPr>
              <a:t>The Liberty Bell is a treasured memory of America's struggle for independence.</a:t>
            </a:r>
            <a:endParaRPr lang="en-GB" sz="1700">
              <a:latin typeface="Times New Roman"/>
              <a:cs typeface="Calibri" panose="020F0502020204030204"/>
            </a:endParaRPr>
          </a:p>
          <a:p>
            <a:r>
              <a:rPr lang="en-GB" sz="1700">
                <a:latin typeface="Times New Roman"/>
                <a:ea typeface="+mn-lt"/>
                <a:cs typeface="+mn-lt"/>
              </a:rPr>
              <a:t>The bell was rung on July 8, 1776, on the 1st day of the Revolution.</a:t>
            </a:r>
            <a:endParaRPr lang="en-GB" sz="1700">
              <a:latin typeface="Times New Roman"/>
              <a:cs typeface="Times New Roman"/>
            </a:endParaRPr>
          </a:p>
          <a:p>
            <a:r>
              <a:rPr lang="en-GB" sz="1700">
                <a:latin typeface="Times New Roman"/>
                <a:ea typeface="+mn-lt"/>
                <a:cs typeface="+mn-lt"/>
              </a:rPr>
              <a:t>It was rung at the first public reading of the Declaration of Independence.</a:t>
            </a:r>
            <a:endParaRPr lang="en-GB" sz="1700">
              <a:latin typeface="Times New Roman"/>
              <a:cs typeface="Times New Roman"/>
            </a:endParaRPr>
          </a:p>
          <a:p>
            <a:r>
              <a:rPr lang="en-GB" sz="1700">
                <a:latin typeface="Times New Roman"/>
                <a:ea typeface="+mn-lt"/>
                <a:cs typeface="+mn-lt"/>
              </a:rPr>
              <a:t>The bell weighs more than 2,080 pounds.</a:t>
            </a:r>
            <a:endParaRPr lang="en-GB" sz="1700">
              <a:latin typeface="Times New Roman"/>
              <a:cs typeface="Times New Roman"/>
            </a:endParaRPr>
          </a:p>
          <a:p>
            <a:r>
              <a:rPr lang="en-GB" sz="1700">
                <a:latin typeface="Times New Roman"/>
                <a:ea typeface="+mn-lt"/>
                <a:cs typeface="+mn-lt"/>
              </a:rPr>
              <a:t>It is located in Philadelphia, just north of Independence Hall. The Liberty Bell has rung for nearly 100 years </a:t>
            </a:r>
            <a:endParaRPr lang="en-GB" sz="1700">
              <a:latin typeface="Times New Roman"/>
              <a:cs typeface="Times New Roman"/>
            </a:endParaRPr>
          </a:p>
          <a:p>
            <a:r>
              <a:rPr lang="en-GB" sz="1700">
                <a:latin typeface="Times New Roman"/>
                <a:ea typeface="+mn-lt"/>
                <a:cs typeface="+mn-lt"/>
              </a:rPr>
              <a:t>many special events. The bell cracked in 1841 and is no longer rung. Although it is struck with a hammer on special days.</a:t>
            </a:r>
            <a:endParaRPr lang="en-GB" sz="1700">
              <a:latin typeface="Times New Roman"/>
            </a:endParaRPr>
          </a:p>
        </p:txBody>
      </p:sp>
    </p:spTree>
    <p:extLst>
      <p:ext uri="{BB962C8B-B14F-4D97-AF65-F5344CB8AC3E}">
        <p14:creationId xmlns:p14="http://schemas.microsoft.com/office/powerpoint/2010/main" val="158310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B525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E19B4F-4294-17B5-6D22-18E54C658C4B}"/>
              </a:ext>
            </a:extLst>
          </p:cNvPr>
          <p:cNvSpPr>
            <a:spLocks noGrp="1"/>
          </p:cNvSpPr>
          <p:nvPr>
            <p:ph type="title"/>
          </p:nvPr>
        </p:nvSpPr>
        <p:spPr>
          <a:xfrm>
            <a:off x="524256" y="491260"/>
            <a:ext cx="6594189" cy="1625210"/>
          </a:xfrm>
        </p:spPr>
        <p:txBody>
          <a:bodyPr>
            <a:normAutofit/>
          </a:bodyPr>
          <a:lstStyle/>
          <a:p>
            <a:r>
              <a:rPr lang="en-GB">
                <a:solidFill>
                  <a:srgbClr val="FFFFFF"/>
                </a:solidFill>
                <a:latin typeface="Times New Roman"/>
                <a:cs typeface="Times New Roman"/>
              </a:rPr>
              <a:t>White House</a:t>
            </a:r>
            <a:endParaRPr lang="en-GB">
              <a:solidFill>
                <a:srgbClr val="FFFFFF"/>
              </a:solidFill>
            </a:endParaRPr>
          </a:p>
        </p:txBody>
      </p:sp>
      <p:pic>
        <p:nvPicPr>
          <p:cNvPr id="4" name="Picture 4">
            <a:extLst>
              <a:ext uri="{FF2B5EF4-FFF2-40B4-BE49-F238E27FC236}">
                <a16:creationId xmlns:a16="http://schemas.microsoft.com/office/drawing/2014/main" id="{4B31CCEE-5B64-4C73-4ED9-CF6482F91E6F}"/>
              </a:ext>
            </a:extLst>
          </p:cNvPr>
          <p:cNvPicPr>
            <a:picLocks noChangeAspect="1"/>
          </p:cNvPicPr>
          <p:nvPr/>
        </p:nvPicPr>
        <p:blipFill rotWithShape="1">
          <a:blip r:embed="rId2"/>
          <a:srcRect r="7592" b="2"/>
          <a:stretch/>
        </p:blipFill>
        <p:spPr>
          <a:xfrm>
            <a:off x="327547" y="2454903"/>
            <a:ext cx="7058306" cy="4080254"/>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FB731D-04A2-9D79-0E5E-52741C37BB2A}"/>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GB" sz="1900">
                <a:solidFill>
                  <a:srgbClr val="FFFFFF"/>
                </a:solidFill>
                <a:latin typeface="Times New Roman"/>
                <a:ea typeface="+mn-lt"/>
                <a:cs typeface="+mn-lt"/>
              </a:rPr>
              <a:t>The White House is the home of the President of the United States. Whoever is President lives and works there until someone else becomes President. It is located in Washington. President and Mrs. John Adams became the first family to live in the White House in The British burned the mansion down during the War of 1812, but it was rebuilt. Throughout the years, 43 presidents have made some of the most important decisions in history while living in the White House.</a:t>
            </a:r>
            <a:endParaRPr lang="en-GB" sz="1900">
              <a:solidFill>
                <a:srgbClr val="FFFFFF"/>
              </a:solidFill>
              <a:latin typeface="Times New Roman"/>
            </a:endParaRPr>
          </a:p>
        </p:txBody>
      </p:sp>
    </p:spTree>
    <p:extLst>
      <p:ext uri="{BB962C8B-B14F-4D97-AF65-F5344CB8AC3E}">
        <p14:creationId xmlns:p14="http://schemas.microsoft.com/office/powerpoint/2010/main" val="375019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DBF1F-F5B8-B3C7-9CA1-9FF7D69EA96C}"/>
              </a:ext>
            </a:extLst>
          </p:cNvPr>
          <p:cNvSpPr>
            <a:spLocks noGrp="1"/>
          </p:cNvSpPr>
          <p:nvPr>
            <p:ph type="title"/>
          </p:nvPr>
        </p:nvSpPr>
        <p:spPr>
          <a:xfrm>
            <a:off x="838200" y="365125"/>
            <a:ext cx="10515600" cy="1325563"/>
          </a:xfrm>
        </p:spPr>
        <p:txBody>
          <a:bodyPr>
            <a:normAutofit/>
          </a:bodyPr>
          <a:lstStyle/>
          <a:p>
            <a:r>
              <a:rPr lang="en-GB">
                <a:latin typeface="Times New Roman"/>
                <a:cs typeface="Times New Roman"/>
              </a:rPr>
              <a:t>Thomas Jefferson Memorial</a:t>
            </a:r>
            <a:endParaRPr lang="en-GB" dirty="0"/>
          </a:p>
        </p:txBody>
      </p:sp>
      <p:sp>
        <p:nvSpPr>
          <p:cNvPr id="3" name="Content Placeholder 2">
            <a:extLst>
              <a:ext uri="{FF2B5EF4-FFF2-40B4-BE49-F238E27FC236}">
                <a16:creationId xmlns:a16="http://schemas.microsoft.com/office/drawing/2014/main" id="{F654A9A4-2900-8115-F03C-8604AF0F56DE}"/>
              </a:ext>
            </a:extLst>
          </p:cNvPr>
          <p:cNvSpPr>
            <a:spLocks noGrp="1"/>
          </p:cNvSpPr>
          <p:nvPr>
            <p:ph idx="1"/>
          </p:nvPr>
        </p:nvSpPr>
        <p:spPr>
          <a:xfrm>
            <a:off x="838201" y="2013625"/>
            <a:ext cx="4614759" cy="4163337"/>
          </a:xfrm>
        </p:spPr>
        <p:txBody>
          <a:bodyPr vert="horz" lIns="91440" tIns="45720" rIns="91440" bIns="45720" rtlCol="0">
            <a:normAutofit/>
          </a:bodyPr>
          <a:lstStyle/>
          <a:p>
            <a:r>
              <a:rPr lang="en-GB" sz="1700">
                <a:latin typeface="Times New Roman"/>
                <a:ea typeface="+mn-lt"/>
                <a:cs typeface="+mn-lt"/>
              </a:rPr>
              <a:t>The Thomas Jefferson Memorial is a</a:t>
            </a:r>
            <a:endParaRPr lang="en-GB" sz="1700">
              <a:latin typeface="Times New Roman"/>
              <a:cs typeface="Calibri"/>
            </a:endParaRPr>
          </a:p>
          <a:p>
            <a:r>
              <a:rPr lang="en-GB" sz="1700">
                <a:latin typeface="Times New Roman"/>
                <a:ea typeface="+mn-lt"/>
                <a:cs typeface="+mn-lt"/>
              </a:rPr>
              <a:t>memorial to the third president,</a:t>
            </a:r>
            <a:endParaRPr lang="en-GB" sz="1700">
              <a:latin typeface="Times New Roman"/>
              <a:cs typeface="Times New Roman"/>
            </a:endParaRPr>
          </a:p>
          <a:p>
            <a:r>
              <a:rPr lang="en-GB" sz="1700">
                <a:latin typeface="Times New Roman"/>
                <a:ea typeface="+mn-lt"/>
                <a:cs typeface="+mn-lt"/>
              </a:rPr>
              <a:t>to the President of the United States and the</a:t>
            </a:r>
            <a:endParaRPr lang="en-GB" sz="1700">
              <a:latin typeface="Times New Roman"/>
              <a:cs typeface="Times New Roman"/>
            </a:endParaRPr>
          </a:p>
          <a:p>
            <a:r>
              <a:rPr lang="en-GB" sz="1700">
                <a:latin typeface="Times New Roman"/>
                <a:ea typeface="+mn-lt"/>
                <a:cs typeface="+mn-lt"/>
              </a:rPr>
              <a:t>and the author of the Declaration of Independence. </a:t>
            </a:r>
            <a:endParaRPr lang="en-GB" sz="1700">
              <a:latin typeface="Times New Roman"/>
              <a:cs typeface="Times New Roman"/>
            </a:endParaRPr>
          </a:p>
          <a:p>
            <a:r>
              <a:rPr lang="en-GB" sz="1700">
                <a:latin typeface="Times New Roman"/>
                <a:ea typeface="+mn-lt"/>
                <a:cs typeface="+mn-lt"/>
              </a:rPr>
              <a:t>President Franklin D. Roosevelt gave a speech at the</a:t>
            </a:r>
            <a:endParaRPr lang="en-GB" sz="1700">
              <a:latin typeface="Times New Roman"/>
              <a:cs typeface="Times New Roman"/>
            </a:endParaRPr>
          </a:p>
          <a:p>
            <a:r>
              <a:rPr lang="en-GB" sz="1700">
                <a:latin typeface="Times New Roman"/>
                <a:ea typeface="+mn-lt"/>
                <a:cs typeface="+mn-lt"/>
              </a:rPr>
              <a:t>ceremony at the start of construction in 1938.</a:t>
            </a:r>
            <a:endParaRPr lang="en-GB" sz="1700">
              <a:latin typeface="Times New Roman"/>
              <a:cs typeface="Times New Roman"/>
            </a:endParaRPr>
          </a:p>
          <a:p>
            <a:r>
              <a:rPr lang="en-GB" sz="1700">
                <a:latin typeface="Times New Roman"/>
                <a:ea typeface="+mn-lt"/>
                <a:cs typeface="+mn-lt"/>
              </a:rPr>
              <a:t>The monument was unveiled on the 200th anniversary of Jefferson's birth (April 13, 1943). .... The shrine features a statue of Thomas Jefferson and four of his famous quotes.</a:t>
            </a:r>
            <a:endParaRPr lang="en-GB" sz="1700">
              <a:latin typeface="Times New Roman"/>
            </a:endParaRPr>
          </a:p>
        </p:txBody>
      </p:sp>
      <p:pic>
        <p:nvPicPr>
          <p:cNvPr id="4" name="Picture 4">
            <a:extLst>
              <a:ext uri="{FF2B5EF4-FFF2-40B4-BE49-F238E27FC236}">
                <a16:creationId xmlns:a16="http://schemas.microsoft.com/office/drawing/2014/main" id="{A469043A-8671-5727-ADF1-91E77BC5D262}"/>
              </a:ext>
            </a:extLst>
          </p:cNvPr>
          <p:cNvPicPr>
            <a:picLocks noChangeAspect="1"/>
          </p:cNvPicPr>
          <p:nvPr/>
        </p:nvPicPr>
        <p:blipFill rotWithShape="1">
          <a:blip r:embed="rId2"/>
          <a:srcRect l="13959" r="15529"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49489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84F3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296FE2-7AA9-0C59-1778-C774388E9A61}"/>
              </a:ext>
            </a:extLst>
          </p:cNvPr>
          <p:cNvSpPr>
            <a:spLocks noGrp="1"/>
          </p:cNvSpPr>
          <p:nvPr>
            <p:ph type="title"/>
          </p:nvPr>
        </p:nvSpPr>
        <p:spPr>
          <a:xfrm>
            <a:off x="524256" y="4767072"/>
            <a:ext cx="6594189" cy="1625210"/>
          </a:xfrm>
        </p:spPr>
        <p:txBody>
          <a:bodyPr>
            <a:normAutofit/>
          </a:bodyPr>
          <a:lstStyle/>
          <a:p>
            <a:pPr algn="r"/>
            <a:r>
              <a:rPr lang="en-GB">
                <a:solidFill>
                  <a:srgbClr val="FFFFFF"/>
                </a:solidFill>
                <a:latin typeface="Times New Roman"/>
                <a:cs typeface="Times New Roman"/>
              </a:rPr>
              <a:t>The Lincoln Memorial</a:t>
            </a:r>
            <a:endParaRPr lang="en-GB">
              <a:solidFill>
                <a:srgbClr val="FFFFFF"/>
              </a:solidFill>
            </a:endParaRPr>
          </a:p>
        </p:txBody>
      </p:sp>
      <p:pic>
        <p:nvPicPr>
          <p:cNvPr id="4" name="Picture 4" descr="A picture containing grass, building, outdoor, porch&#10;&#10;Description automatically generated">
            <a:extLst>
              <a:ext uri="{FF2B5EF4-FFF2-40B4-BE49-F238E27FC236}">
                <a16:creationId xmlns:a16="http://schemas.microsoft.com/office/drawing/2014/main" id="{23BB48C9-425E-B3E6-7A58-3DC9ABDE5F98}"/>
              </a:ext>
            </a:extLst>
          </p:cNvPr>
          <p:cNvPicPr>
            <a:picLocks noChangeAspect="1"/>
          </p:cNvPicPr>
          <p:nvPr/>
        </p:nvPicPr>
        <p:blipFill rotWithShape="1">
          <a:blip r:embed="rId2"/>
          <a:srcRect t="3188" r="-1" b="10155"/>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99652-31D7-7A98-745C-B0B67D2C2D7B}"/>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GB" sz="1900">
                <a:solidFill>
                  <a:srgbClr val="FFFFFF"/>
                </a:solidFill>
                <a:latin typeface="Times New Roman"/>
                <a:ea typeface="+mn-lt"/>
                <a:cs typeface="+mn-lt"/>
              </a:rPr>
              <a:t>The Lincoln Memorial is a monument in Washington, D.C., commemorating one of the country's most powerful leaders during the Civil War, Abraham Lincoln.</a:t>
            </a:r>
            <a:endParaRPr lang="en-GB" sz="1900">
              <a:solidFill>
                <a:srgbClr val="FFFFFF"/>
              </a:solidFill>
              <a:latin typeface="Times New Roman"/>
              <a:cs typeface="Calibri" panose="020F0502020204030204"/>
            </a:endParaRPr>
          </a:p>
          <a:p>
            <a:r>
              <a:rPr lang="en-GB" sz="1900">
                <a:solidFill>
                  <a:srgbClr val="FFFFFF"/>
                </a:solidFill>
                <a:latin typeface="Times New Roman"/>
                <a:ea typeface="+mn-lt"/>
                <a:cs typeface="+mn-lt"/>
              </a:rPr>
              <a:t>It took 4 years to build. Designed by Henry Bacon in the style of a Greek temple, the 36 columns of the building represent the states of the Union at the time of Abraham Lincoln's death. Inside are two murals, two plaques with the Gettysburg Address and the Second Inaugural Address, and a heroic statue of Lincoln.</a:t>
            </a:r>
            <a:endParaRPr lang="en-GB" sz="1900">
              <a:solidFill>
                <a:srgbClr val="FFFFFF"/>
              </a:solidFill>
              <a:latin typeface="Times New Roman"/>
              <a:cs typeface="Times New Roman"/>
            </a:endParaRPr>
          </a:p>
        </p:txBody>
      </p:sp>
    </p:spTree>
    <p:extLst>
      <p:ext uri="{BB962C8B-B14F-4D97-AF65-F5344CB8AC3E}">
        <p14:creationId xmlns:p14="http://schemas.microsoft.com/office/powerpoint/2010/main" val="237007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BCE339-8E4F-5E1F-CA84-D3B0B04DBB91}"/>
              </a:ext>
            </a:extLst>
          </p:cNvPr>
          <p:cNvSpPr>
            <a:spLocks noGrp="1"/>
          </p:cNvSpPr>
          <p:nvPr>
            <p:ph type="title"/>
          </p:nvPr>
        </p:nvSpPr>
        <p:spPr>
          <a:xfrm>
            <a:off x="1137034" y="609597"/>
            <a:ext cx="9392421" cy="1330841"/>
          </a:xfrm>
        </p:spPr>
        <p:txBody>
          <a:bodyPr>
            <a:normAutofit/>
          </a:bodyPr>
          <a:lstStyle/>
          <a:p>
            <a:r>
              <a:rPr lang="en-GB">
                <a:latin typeface="Times New Roman"/>
                <a:ea typeface="+mj-lt"/>
                <a:cs typeface="+mj-lt"/>
              </a:rPr>
              <a:t> Mount Rushmore</a:t>
            </a:r>
            <a:endParaRPr lang="en-US">
              <a:latin typeface="Times New Roman"/>
            </a:endParaRPr>
          </a:p>
        </p:txBody>
      </p:sp>
      <p:sp>
        <p:nvSpPr>
          <p:cNvPr id="3" name="Content Placeholder 2">
            <a:extLst>
              <a:ext uri="{FF2B5EF4-FFF2-40B4-BE49-F238E27FC236}">
                <a16:creationId xmlns:a16="http://schemas.microsoft.com/office/drawing/2014/main" id="{C16B90D2-14FC-7157-D2B4-6EC32068D535}"/>
              </a:ext>
            </a:extLst>
          </p:cNvPr>
          <p:cNvSpPr>
            <a:spLocks noGrp="1"/>
          </p:cNvSpPr>
          <p:nvPr>
            <p:ph idx="1"/>
          </p:nvPr>
        </p:nvSpPr>
        <p:spPr>
          <a:xfrm>
            <a:off x="1137034" y="2198362"/>
            <a:ext cx="4958966" cy="3917773"/>
          </a:xfrm>
        </p:spPr>
        <p:txBody>
          <a:bodyPr vert="horz" lIns="91440" tIns="45720" rIns="91440" bIns="45720" rtlCol="0">
            <a:normAutofit/>
          </a:bodyPr>
          <a:lstStyle/>
          <a:p>
            <a:r>
              <a:rPr lang="en-GB" sz="2000">
                <a:ea typeface="+mn-lt"/>
                <a:cs typeface="+mn-lt"/>
              </a:rPr>
              <a:t>Mount Rushmore is in the Black Hills of South Dakota. It show the faces of the four American Presidents: George Washington, Thomas Jefferson, Theodore Roosevelt and Abraham Lincoln. It is a memorial designed by an American sculptor, Gutzon Borglum. It is taller than the Great Pyramid of Egypt and is the world's greatest mountain carving.</a:t>
            </a:r>
            <a:endParaRPr lang="en-GB" sz="2000"/>
          </a:p>
        </p:txBody>
      </p:sp>
      <p:pic>
        <p:nvPicPr>
          <p:cNvPr id="4" name="Picture 4" descr="A picture containing text, nature&#10;&#10;Description automatically generated">
            <a:extLst>
              <a:ext uri="{FF2B5EF4-FFF2-40B4-BE49-F238E27FC236}">
                <a16:creationId xmlns:a16="http://schemas.microsoft.com/office/drawing/2014/main" id="{0B4FAAF9-4EF5-E607-C1E9-C859D7AB0974}"/>
              </a:ext>
            </a:extLst>
          </p:cNvPr>
          <p:cNvPicPr>
            <a:picLocks noChangeAspect="1"/>
          </p:cNvPicPr>
          <p:nvPr/>
        </p:nvPicPr>
        <p:blipFill>
          <a:blip r:embed="rId2"/>
          <a:stretch>
            <a:fillRect/>
          </a:stretch>
        </p:blipFill>
        <p:spPr>
          <a:xfrm>
            <a:off x="6719367" y="2269493"/>
            <a:ext cx="4788505" cy="3586756"/>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351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CA21F-59C5-8E9A-B1B7-00C6077BA6F4}"/>
              </a:ext>
            </a:extLst>
          </p:cNvPr>
          <p:cNvSpPr>
            <a:spLocks noGrp="1"/>
          </p:cNvSpPr>
          <p:nvPr>
            <p:ph type="title"/>
          </p:nvPr>
        </p:nvSpPr>
        <p:spPr>
          <a:xfrm>
            <a:off x="6513788" y="365125"/>
            <a:ext cx="4840010" cy="1807305"/>
          </a:xfrm>
        </p:spPr>
        <p:txBody>
          <a:bodyPr>
            <a:normAutofit/>
          </a:bodyPr>
          <a:lstStyle/>
          <a:p>
            <a:r>
              <a:rPr lang="en-GB">
                <a:latin typeface="Times New Roman"/>
                <a:cs typeface="Times New Roman"/>
              </a:rPr>
              <a:t>Official Flower</a:t>
            </a:r>
            <a:endParaRPr lang="en-GB" dirty="0"/>
          </a:p>
        </p:txBody>
      </p:sp>
      <p:pic>
        <p:nvPicPr>
          <p:cNvPr id="4" name="Picture 4">
            <a:extLst>
              <a:ext uri="{FF2B5EF4-FFF2-40B4-BE49-F238E27FC236}">
                <a16:creationId xmlns:a16="http://schemas.microsoft.com/office/drawing/2014/main" id="{D84059AD-9D7E-8A29-0AFA-11430F939AC8}"/>
              </a:ext>
            </a:extLst>
          </p:cNvPr>
          <p:cNvPicPr>
            <a:picLocks noChangeAspect="1"/>
          </p:cNvPicPr>
          <p:nvPr/>
        </p:nvPicPr>
        <p:blipFill rotWithShape="1">
          <a:blip r:embed="rId2"/>
          <a:srcRect l="8792" r="202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8AF74E3-8309-79E1-8E9B-B7389E825AD8}"/>
              </a:ext>
            </a:extLst>
          </p:cNvPr>
          <p:cNvSpPr>
            <a:spLocks noGrp="1"/>
          </p:cNvSpPr>
          <p:nvPr>
            <p:ph idx="1"/>
          </p:nvPr>
        </p:nvSpPr>
        <p:spPr>
          <a:xfrm>
            <a:off x="6513788" y="2333297"/>
            <a:ext cx="4840010" cy="3843666"/>
          </a:xfrm>
        </p:spPr>
        <p:txBody>
          <a:bodyPr vert="horz" lIns="91440" tIns="45720" rIns="91440" bIns="45720" rtlCol="0">
            <a:normAutofit/>
          </a:bodyPr>
          <a:lstStyle/>
          <a:p>
            <a:r>
              <a:rPr lang="en-GB" sz="2000">
                <a:latin typeface="Times New Roman"/>
                <a:ea typeface="+mn-lt"/>
                <a:cs typeface="+mn-lt"/>
              </a:rPr>
              <a:t>The rose has been named the official flower of the United States of America. The rose has been around for about 35 million years and grows naturally throughout North America. The petals and hips of the rose are edible and have been used in medicine since ancient times.</a:t>
            </a:r>
            <a:endParaRPr lang="en-GB" sz="2000">
              <a:latin typeface="Times New Roman"/>
              <a:cs typeface="Calibri"/>
            </a:endParaRPr>
          </a:p>
          <a:p>
            <a:endParaRPr lang="en-GB" sz="2000">
              <a:cs typeface="Calibri"/>
            </a:endParaRPr>
          </a:p>
        </p:txBody>
      </p:sp>
    </p:spTree>
    <p:extLst>
      <p:ext uri="{BB962C8B-B14F-4D97-AF65-F5344CB8AC3E}">
        <p14:creationId xmlns:p14="http://schemas.microsoft.com/office/powerpoint/2010/main" val="3156572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Szélesvásznú</PresentationFormat>
  <Paragraphs>0</Paragraphs>
  <Slides>13</Slides>
  <Notes>0</Notes>
  <HiddenSlides>0</HiddenSlides>
  <MMClips>0</MMClips>
  <ScaleCrop>false</ScaleCrop>
  <HeadingPairs>
    <vt:vector size="4" baseType="variant">
      <vt:variant>
        <vt:lpstr>Téma</vt:lpstr>
      </vt:variant>
      <vt:variant>
        <vt:i4>1</vt:i4>
      </vt:variant>
      <vt:variant>
        <vt:lpstr>Diacímek</vt:lpstr>
      </vt:variant>
      <vt:variant>
        <vt:i4>13</vt:i4>
      </vt:variant>
    </vt:vector>
  </HeadingPairs>
  <TitlesOfParts>
    <vt:vector size="14" baseType="lpstr">
      <vt:lpstr>office theme</vt:lpstr>
      <vt:lpstr>National symbols of the USA</vt:lpstr>
      <vt:lpstr>American flag</vt:lpstr>
      <vt:lpstr>Statue of Liberty</vt:lpstr>
      <vt:lpstr>Liberty bell</vt:lpstr>
      <vt:lpstr>White House</vt:lpstr>
      <vt:lpstr>Thomas Jefferson Memorial</vt:lpstr>
      <vt:lpstr>The Lincoln Memorial</vt:lpstr>
      <vt:lpstr> Mount Rushmore</vt:lpstr>
      <vt:lpstr>Official Flower</vt:lpstr>
      <vt:lpstr> Great Seal of the United States</vt:lpstr>
      <vt:lpstr>PowerPoint-bemutató</vt:lpstr>
      <vt:lpstr>Eagle</vt:lpstr>
      <vt:lpstr>Motto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Sanyi Marozsi</cp:lastModifiedBy>
  <cp:revision>161</cp:revision>
  <dcterms:created xsi:type="dcterms:W3CDTF">2022-11-26T16:51:12Z</dcterms:created>
  <dcterms:modified xsi:type="dcterms:W3CDTF">2022-11-28T09:59:54Z</dcterms:modified>
</cp:coreProperties>
</file>