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fe57642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fe57642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fe57642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fe57642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fe57642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fe57642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fe57642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fe57642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fe576428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fe57642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fe57642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fe57642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fe576428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fe57642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3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2">
  <p:cSld name="AUTOLAYOUT_4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5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4">
  <p:cSld name="AUTOLAYOUT_5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6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6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5">
  <p:cSld name="AUTOLAYOUT_6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6">
  <p:cSld name="AUTOLAYOUT_7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7">
  <p:cSld name="AUTOLAYOUT_8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8">
  <p:cSld name="AUTOLAYOUT_9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ctrTitle"/>
          </p:nvPr>
        </p:nvSpPr>
        <p:spPr>
          <a:xfrm>
            <a:off x="3019500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9pPr>
          </a:lstStyle>
          <a:p/>
        </p:txBody>
      </p:sp>
      <p:cxnSp>
        <p:nvCxnSpPr>
          <p:cNvPr id="99" name="Google Shape;99;p20"/>
          <p:cNvCxnSpPr/>
          <p:nvPr/>
        </p:nvCxnSpPr>
        <p:spPr>
          <a:xfrm rot="10800000">
            <a:off x="3328950" y="1588350"/>
            <a:ext cx="2486100" cy="0"/>
          </a:xfrm>
          <a:prstGeom prst="straightConnector1">
            <a:avLst/>
          </a:pr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20"/>
          <p:cNvCxnSpPr/>
          <p:nvPr/>
        </p:nvCxnSpPr>
        <p:spPr>
          <a:xfrm rot="10800000">
            <a:off x="3328950" y="3555150"/>
            <a:ext cx="2486100" cy="0"/>
          </a:xfrm>
          <a:prstGeom prst="straightConnector1">
            <a:avLst/>
          </a:pr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8144" r="8144" t="0"/>
          <a:stretch/>
        </p:blipFill>
        <p:spPr>
          <a:xfrm>
            <a:off x="2962275" y="0"/>
            <a:ext cx="3219450" cy="3219450"/>
          </a:xfrm>
          <a:prstGeom prst="flowChartOffpageConnector">
            <a:avLst/>
          </a:pr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21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Tiszabökény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hu" sz="1290"/>
              <a:t>Pál Szabolcs</a:t>
            </a:r>
            <a:endParaRPr sz="12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hu" sz="1290"/>
              <a:t>Marozsi Sándor Máté</a:t>
            </a:r>
            <a:endParaRPr sz="12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hu" sz="1290"/>
              <a:t>Info-13</a:t>
            </a:r>
            <a:endParaRPr sz="12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20633" r="20633" t="0"/>
          <a:stretch/>
        </p:blipFill>
        <p:spPr>
          <a:xfrm>
            <a:off x="5442850" y="308100"/>
            <a:ext cx="3402000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Elhelyezkedés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91975" y="1854950"/>
            <a:ext cx="48135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Tiszabökény (ukránul: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Тисобикень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[Tiszobikeny], korábban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Бобове 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[Bobove]) falu Ukrajnában, Kárpátalján, a Beregszászi járásban.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Nagyszőlőstől 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20 km-re délnyugatra,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Beregszásztól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25 km-re délkeletre a Tisza bal partján fekszik.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 1971-ben Tiszafarkasfalvával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egyesítették, korábban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Tiszapéterfalvához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tartozott. 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Tiszabökény jelenleg még négy faluval egyetemben –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Forgolány,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Tivadar, Tiszafarkasfalva, Péterfalva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– a Péterfalvai Polgármesteri Hivatal közigazgatása alá tartozik. Lakosainak száma összesen 5200 körüli a friss adatok szerint.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Története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falu nevét </a:t>
            </a:r>
            <a:r>
              <a:rPr b="1" lang="hu"/>
              <a:t>1230</a:t>
            </a:r>
            <a:r>
              <a:rPr lang="hu"/>
              <a:t>-ban </a:t>
            </a:r>
            <a:r>
              <a:rPr b="1" lang="hu"/>
              <a:t>Buken</a:t>
            </a:r>
            <a:r>
              <a:rPr lang="hu"/>
              <a:t> néven említette először oklevél. A falu a Tiszahát egyik legrégibbnek tartott települése, melyet az írásos adatok elsőként említettek </a:t>
            </a:r>
            <a:r>
              <a:rPr b="1" lang="hu"/>
              <a:t>Ugocsa</a:t>
            </a:r>
            <a:r>
              <a:rPr lang="hu"/>
              <a:t> megye kisnemesi falvai közül. </a:t>
            </a:r>
            <a:r>
              <a:rPr b="1" lang="hu"/>
              <a:t>1230</a:t>
            </a:r>
            <a:r>
              <a:rPr lang="hu"/>
              <a:t>-ban </a:t>
            </a:r>
            <a:r>
              <a:rPr b="1" lang="hu"/>
              <a:t>Farkas</a:t>
            </a:r>
            <a:r>
              <a:rPr lang="hu"/>
              <a:t> nevű szerviense kapott itt földet </a:t>
            </a:r>
            <a:r>
              <a:rPr b="1" lang="hu"/>
              <a:t>II. András</a:t>
            </a:r>
            <a:r>
              <a:rPr lang="hu"/>
              <a:t> királytól. A </a:t>
            </a:r>
            <a:r>
              <a:rPr b="1" lang="hu"/>
              <a:t>Farkas</a:t>
            </a:r>
            <a:r>
              <a:rPr lang="hu"/>
              <a:t> család a </a:t>
            </a:r>
            <a:r>
              <a:rPr b="1" lang="hu"/>
              <a:t>Bökényi</a:t>
            </a:r>
            <a:r>
              <a:rPr lang="hu"/>
              <a:t> családdal állt rokonságban, és ő volt </a:t>
            </a:r>
            <a:r>
              <a:rPr b="1" lang="hu"/>
              <a:t>Farkasfalva</a:t>
            </a:r>
            <a:r>
              <a:rPr lang="hu"/>
              <a:t> alapítója is.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hu"/>
              <a:t>1910</a:t>
            </a:r>
            <a:r>
              <a:rPr lang="hu"/>
              <a:t>-ben 866, túlnyomórészt magyar lakosa volt. A trianoni békeszerződésig</a:t>
            </a:r>
            <a:r>
              <a:rPr b="1" lang="hu"/>
              <a:t> Ugocsa</a:t>
            </a:r>
            <a:r>
              <a:rPr lang="hu"/>
              <a:t> vármegye Tiszántúli járásához tartozott </a:t>
            </a:r>
            <a:r>
              <a:rPr b="1" lang="hu"/>
              <a:t>2600</a:t>
            </a:r>
            <a:r>
              <a:rPr lang="hu"/>
              <a:t> lakosából </a:t>
            </a:r>
            <a:r>
              <a:rPr b="1" lang="hu"/>
              <a:t>2550</a:t>
            </a:r>
            <a:r>
              <a:rPr lang="hu"/>
              <a:t> magyar nemzetiségű.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Népesség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Tiszabökény felekezeti megoszlása: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b="1" lang="hu"/>
              <a:t>református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hu"/>
              <a:t>ortodox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hu"/>
              <a:t>görögkatolikus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hu"/>
              <a:t>római katolikus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Emellett emelkedik a </a:t>
            </a:r>
            <a:r>
              <a:rPr b="1" lang="hu"/>
              <a:t>Jehova</a:t>
            </a:r>
            <a:r>
              <a:rPr lang="hu"/>
              <a:t> tanúi híveinek száma.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2"/>
                </a:solidFill>
              </a:rPr>
              <a:t>Látnivalók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hu"/>
              <a:t>Református temploma</a:t>
            </a:r>
            <a:r>
              <a:rPr lang="hu"/>
              <a:t> (korábban római katolikus templom) </a:t>
            </a:r>
            <a:r>
              <a:rPr b="1" lang="hu"/>
              <a:t>13. </a:t>
            </a:r>
            <a:r>
              <a:rPr lang="hu"/>
              <a:t>századi, az árvizek és pusztítások miatt többször átépítették. A </a:t>
            </a:r>
            <a:r>
              <a:rPr b="1" lang="hu"/>
              <a:t>18</a:t>
            </a:r>
            <a:r>
              <a:rPr lang="hu"/>
              <a:t>. század első felében állították helyre mai formájában, ekkor készült kazettás famennyezete is. Karzatát </a:t>
            </a:r>
            <a:r>
              <a:rPr b="1" lang="hu"/>
              <a:t>1876</a:t>
            </a:r>
            <a:r>
              <a:rPr lang="hu"/>
              <a:t>-ban építették.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hu"/>
              <a:t>Fa harangl</a:t>
            </a:r>
            <a:r>
              <a:rPr lang="hu"/>
              <a:t>ábja a templom előtt áll. </a:t>
            </a:r>
            <a:r>
              <a:rPr b="1" lang="hu"/>
              <a:t>2011. július 3</a:t>
            </a:r>
            <a:r>
              <a:rPr lang="hu"/>
              <a:t>-án hálaadó istentiszteletet tartottak a tiszabökényi református templomban, abból az alkalomból, hogy felépült a nyolcszáz éves egyház új haranglábja. Kis harangját</a:t>
            </a:r>
            <a:r>
              <a:rPr b="1" lang="hu"/>
              <a:t> 1795</a:t>
            </a:r>
            <a:r>
              <a:rPr lang="hu"/>
              <a:t>-ben öntötték.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Impozáns látvány a falu pár éve (</a:t>
            </a:r>
            <a:r>
              <a:rPr b="1" lang="hu"/>
              <a:t>2002–2005</a:t>
            </a:r>
            <a:r>
              <a:rPr lang="hu"/>
              <a:t> között) épített </a:t>
            </a:r>
            <a:r>
              <a:rPr b="1" lang="hu"/>
              <a:t>ortodox temploma.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Tiszafarkasfalva településrészben, a Fogarassy-kastélyban látható a </a:t>
            </a:r>
            <a:r>
              <a:rPr b="1" lang="hu"/>
              <a:t>Tiszaháti Tájmúzeum</a:t>
            </a:r>
            <a:r>
              <a:rPr lang="hu"/>
              <a:t>, a kárpátaljai magyarság egyetlen szabadtéri néprajzi múzeuma.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3635" l="0" r="0" t="3635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Református templom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16128" l="0" r="0" t="16134"/>
          <a:stretch/>
        </p:blipFill>
        <p:spPr>
          <a:xfrm>
            <a:off x="0" y="-1"/>
            <a:ext cx="4562575" cy="39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0" l="17903" r="17903" t="0"/>
          <a:stretch/>
        </p:blipFill>
        <p:spPr>
          <a:xfrm>
            <a:off x="4581425" y="-1"/>
            <a:ext cx="4562576" cy="3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Ortodox templom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7734" l="0" r="0" t="7734"/>
          <a:stretch/>
        </p:blipFill>
        <p:spPr>
          <a:xfrm>
            <a:off x="4572000" y="2571750"/>
            <a:ext cx="4571931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4">
            <a:alphaModFix/>
          </a:blip>
          <a:srcRect b="7734" l="0" r="0" t="7734"/>
          <a:stretch/>
        </p:blipFill>
        <p:spPr>
          <a:xfrm>
            <a:off x="75" y="0"/>
            <a:ext cx="4571925" cy="257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5">
            <a:alphaModFix/>
          </a:blip>
          <a:srcRect b="12451" l="0" r="0" t="12451"/>
          <a:stretch/>
        </p:blipFill>
        <p:spPr>
          <a:xfrm>
            <a:off x="75" y="2571749"/>
            <a:ext cx="4571925" cy="257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6">
            <a:alphaModFix/>
          </a:blip>
          <a:srcRect b="7734" l="0" r="0" t="7734"/>
          <a:stretch/>
        </p:blipFill>
        <p:spPr>
          <a:xfrm>
            <a:off x="4572000" y="0"/>
            <a:ext cx="4571929" cy="257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type="ctrTitle"/>
          </p:nvPr>
        </p:nvSpPr>
        <p:spPr>
          <a:xfrm>
            <a:off x="3019500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Múzeum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