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19491d3305cd4d7c" Type="http://schemas.microsoft.com/office/2006/relationships/txt" Target="udata/data.dat"/><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80" r:id="rId2"/>
    <p:sldId id="292" r:id="rId3"/>
    <p:sldId id="326" r:id="rId4"/>
    <p:sldId id="394" r:id="rId5"/>
    <p:sldId id="392" r:id="rId6"/>
    <p:sldId id="393" r:id="rId7"/>
    <p:sldId id="327" r:id="rId8"/>
    <p:sldId id="329" r:id="rId9"/>
    <p:sldId id="330" r:id="rId10"/>
    <p:sldId id="336" r:id="rId11"/>
    <p:sldId id="337" r:id="rId12"/>
    <p:sldId id="339" r:id="rId13"/>
    <p:sldId id="357" r:id="rId14"/>
    <p:sldId id="360" r:id="rId15"/>
    <p:sldId id="341" r:id="rId16"/>
    <p:sldId id="342" r:id="rId17"/>
    <p:sldId id="343" r:id="rId18"/>
    <p:sldId id="344" r:id="rId19"/>
    <p:sldId id="345" r:id="rId20"/>
    <p:sldId id="346" r:id="rId21"/>
    <p:sldId id="308" r:id="rId22"/>
    <p:sldId id="373" r:id="rId23"/>
    <p:sldId id="380" r:id="rId24"/>
    <p:sldId id="391" r:id="rId25"/>
    <p:sldId id="281" r:id="rId26"/>
  </p:sldIdLst>
  <p:sldSz cx="10693400" cy="5940425"/>
  <p:notesSz cx="6858000" cy="9144000"/>
  <p:defaultTextStyle>
    <a:defPPr>
      <a:defRPr lang="zh-CN"/>
    </a:defPPr>
    <a:lvl1pPr marL="0" algn="l" defTabSz="822325" rtl="0" eaLnBrk="1" latinLnBrk="0" hangingPunct="1">
      <a:defRPr sz="1600" kern="1200">
        <a:solidFill>
          <a:schemeClr val="tx1"/>
        </a:solidFill>
        <a:latin typeface="+mn-lt"/>
        <a:ea typeface="+mn-ea"/>
        <a:cs typeface="+mn-cs"/>
      </a:defRPr>
    </a:lvl1pPr>
    <a:lvl2pPr marL="411480" algn="l" defTabSz="822325" rtl="0" eaLnBrk="1" latinLnBrk="0" hangingPunct="1">
      <a:defRPr sz="1600" kern="1200">
        <a:solidFill>
          <a:schemeClr val="tx1"/>
        </a:solidFill>
        <a:latin typeface="+mn-lt"/>
        <a:ea typeface="+mn-ea"/>
        <a:cs typeface="+mn-cs"/>
      </a:defRPr>
    </a:lvl2pPr>
    <a:lvl3pPr marL="822325" algn="l" defTabSz="822325" rtl="0" eaLnBrk="1" latinLnBrk="0" hangingPunct="1">
      <a:defRPr sz="1600" kern="1200">
        <a:solidFill>
          <a:schemeClr val="tx1"/>
        </a:solidFill>
        <a:latin typeface="+mn-lt"/>
        <a:ea typeface="+mn-ea"/>
        <a:cs typeface="+mn-cs"/>
      </a:defRPr>
    </a:lvl3pPr>
    <a:lvl4pPr marL="1233805" algn="l" defTabSz="822325" rtl="0" eaLnBrk="1" latinLnBrk="0" hangingPunct="1">
      <a:defRPr sz="1600" kern="1200">
        <a:solidFill>
          <a:schemeClr val="tx1"/>
        </a:solidFill>
        <a:latin typeface="+mn-lt"/>
        <a:ea typeface="+mn-ea"/>
        <a:cs typeface="+mn-cs"/>
      </a:defRPr>
    </a:lvl4pPr>
    <a:lvl5pPr marL="1644650" algn="l" defTabSz="822325" rtl="0" eaLnBrk="1" latinLnBrk="0" hangingPunct="1">
      <a:defRPr sz="1600" kern="1200">
        <a:solidFill>
          <a:schemeClr val="tx1"/>
        </a:solidFill>
        <a:latin typeface="+mn-lt"/>
        <a:ea typeface="+mn-ea"/>
        <a:cs typeface="+mn-cs"/>
      </a:defRPr>
    </a:lvl5pPr>
    <a:lvl6pPr marL="2056130" algn="l" defTabSz="822325" rtl="0" eaLnBrk="1" latinLnBrk="0" hangingPunct="1">
      <a:defRPr sz="1600" kern="1200">
        <a:solidFill>
          <a:schemeClr val="tx1"/>
        </a:solidFill>
        <a:latin typeface="+mn-lt"/>
        <a:ea typeface="+mn-ea"/>
        <a:cs typeface="+mn-cs"/>
      </a:defRPr>
    </a:lvl6pPr>
    <a:lvl7pPr marL="2467610" algn="l" defTabSz="822325" rtl="0" eaLnBrk="1" latinLnBrk="0" hangingPunct="1">
      <a:defRPr sz="1600" kern="1200">
        <a:solidFill>
          <a:schemeClr val="tx1"/>
        </a:solidFill>
        <a:latin typeface="+mn-lt"/>
        <a:ea typeface="+mn-ea"/>
        <a:cs typeface="+mn-cs"/>
      </a:defRPr>
    </a:lvl7pPr>
    <a:lvl8pPr marL="2878455" algn="l" defTabSz="822325" rtl="0" eaLnBrk="1" latinLnBrk="0" hangingPunct="1">
      <a:defRPr sz="1600" kern="1200">
        <a:solidFill>
          <a:schemeClr val="tx1"/>
        </a:solidFill>
        <a:latin typeface="+mn-lt"/>
        <a:ea typeface="+mn-ea"/>
        <a:cs typeface="+mn-cs"/>
      </a:defRPr>
    </a:lvl8pPr>
    <a:lvl9pPr marL="3289935" algn="l" defTabSz="82232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65">
          <p15:clr>
            <a:srgbClr val="A4A3A4"/>
          </p15:clr>
        </p15:guide>
        <p15:guide id="2" pos="340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D12"/>
    <a:srgbClr val="E70303"/>
    <a:srgbClr val="A1281F"/>
    <a:srgbClr val="89358B"/>
    <a:srgbClr val="3BB028"/>
    <a:srgbClr val="4BACC6"/>
    <a:srgbClr val="00CC00"/>
    <a:srgbClr val="61ABAF"/>
    <a:srgbClr val="FF66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09" autoAdjust="0"/>
    <p:restoredTop sz="94612"/>
  </p:normalViewPr>
  <p:slideViewPr>
    <p:cSldViewPr snapToGrid="0" showGuides="1">
      <p:cViewPr>
        <p:scale>
          <a:sx n="65" d="100"/>
          <a:sy n="65" d="100"/>
        </p:scale>
        <p:origin x="480" y="1824"/>
      </p:cViewPr>
      <p:guideLst>
        <p:guide orient="horz" pos="1865"/>
        <p:guide pos="3406"/>
      </p:guideLst>
    </p:cSldViewPr>
  </p:slideViewPr>
  <p:notesTextViewPr>
    <p:cViewPr>
      <p:scale>
        <a:sx n="1" d="1"/>
        <a:sy n="1" d="1"/>
      </p:scale>
      <p:origin x="0" y="0"/>
    </p:cViewPr>
  </p:notesTextViewPr>
  <p:notesViewPr>
    <p:cSldViewPr snapToGrid="0">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23567;&#38498;-&#25968;&#25454;\&#23567;&#38498;&#27010;&#35272;\&#23567;&#38498;&#27010;&#35272;&#21547;061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24037;&#20316;\&#26376;&#24230;&#27719;&#25253;\&#25968;&#25454;&amp;&#29256;&#26412;&#27719;&#25253;%20to%20&#39532;&#26705;&#65288;&#25226;&#25511;&#38656;&#27714;&#36136;&#37327;&#65289;\&#32452;&#20869;\2018.06.20\12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25968;&#25454;&#27719;&#25253;\&#27963;&#21160;&#27010;&#35272;2018061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25968;&#25454;&#27719;&#25253;\&#27963;&#21160;&#27010;&#35272;20180619.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东家小院日均数据趋势（</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5.29-6.17</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title>
    <c:autoTitleDeleted val="0"/>
    <c:plotArea>
      <c:layout/>
      <c:barChart>
        <c:barDir val="col"/>
        <c:grouping val="clustered"/>
        <c:varyColors val="0"/>
        <c:ser>
          <c:idx val="2"/>
          <c:order val="2"/>
          <c:tx>
            <c:strRef>
              <c:f>小院概览含0617.xlsx!$I$1</c:f>
              <c:strCache>
                <c:ptCount val="1"/>
                <c:pt idx="0">
                  <c:v>全引导订单金额</c:v>
                </c:pt>
              </c:strCache>
            </c:strRef>
          </c:tx>
          <c:spPr>
            <a:solidFill>
              <a:schemeClr val="accent3"/>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7F87-644F-A621-57DCCFAB8D24}"/>
                </c:ext>
              </c:extLst>
            </c:dLbl>
            <c:dLbl>
              <c:idx val="1"/>
              <c:delete val="1"/>
              <c:extLst>
                <c:ext xmlns:c15="http://schemas.microsoft.com/office/drawing/2012/chart" uri="{CE6537A1-D6FC-4f65-9D91-7224C49458BB}"/>
                <c:ext xmlns:c16="http://schemas.microsoft.com/office/drawing/2014/chart" uri="{C3380CC4-5D6E-409C-BE32-E72D297353CC}">
                  <c16:uniqueId val="{00000001-7F87-644F-A621-57DCCFAB8D24}"/>
                </c:ext>
              </c:extLst>
            </c:dLbl>
            <c:dLbl>
              <c:idx val="2"/>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F87-644F-A621-57DCCFAB8D24}"/>
                </c:ext>
              </c:extLst>
            </c:dLbl>
            <c:dLbl>
              <c:idx val="3"/>
              <c:delete val="1"/>
              <c:extLst>
                <c:ext xmlns:c15="http://schemas.microsoft.com/office/drawing/2012/chart" uri="{CE6537A1-D6FC-4f65-9D91-7224C49458BB}"/>
                <c:ext xmlns:c16="http://schemas.microsoft.com/office/drawing/2014/chart" uri="{C3380CC4-5D6E-409C-BE32-E72D297353CC}">
                  <c16:uniqueId val="{00000003-7F87-644F-A621-57DCCFAB8D24}"/>
                </c:ext>
              </c:extLst>
            </c:dLbl>
            <c:dLbl>
              <c:idx val="4"/>
              <c:delete val="1"/>
              <c:extLst>
                <c:ext xmlns:c15="http://schemas.microsoft.com/office/drawing/2012/chart" uri="{CE6537A1-D6FC-4f65-9D91-7224C49458BB}"/>
                <c:ext xmlns:c16="http://schemas.microsoft.com/office/drawing/2014/chart" uri="{C3380CC4-5D6E-409C-BE32-E72D297353CC}">
                  <c16:uniqueId val="{00000004-7F87-644F-A621-57DCCFAB8D24}"/>
                </c:ext>
              </c:extLst>
            </c:dLbl>
            <c:dLbl>
              <c:idx val="5"/>
              <c:delete val="1"/>
              <c:extLst>
                <c:ext xmlns:c15="http://schemas.microsoft.com/office/drawing/2012/chart" uri="{CE6537A1-D6FC-4f65-9D91-7224C49458BB}"/>
                <c:ext xmlns:c16="http://schemas.microsoft.com/office/drawing/2014/chart" uri="{C3380CC4-5D6E-409C-BE32-E72D297353CC}">
                  <c16:uniqueId val="{00000005-7F87-644F-A621-57DCCFAB8D24}"/>
                </c:ext>
              </c:extLst>
            </c:dLbl>
            <c:dLbl>
              <c:idx val="6"/>
              <c:delete val="1"/>
              <c:extLst>
                <c:ext xmlns:c15="http://schemas.microsoft.com/office/drawing/2012/chart" uri="{CE6537A1-D6FC-4f65-9D91-7224C49458BB}"/>
                <c:ext xmlns:c16="http://schemas.microsoft.com/office/drawing/2014/chart" uri="{C3380CC4-5D6E-409C-BE32-E72D297353CC}">
                  <c16:uniqueId val="{00000006-7F87-644F-A621-57DCCFAB8D24}"/>
                </c:ext>
              </c:extLst>
            </c:dLbl>
            <c:dLbl>
              <c:idx val="7"/>
              <c:delete val="1"/>
              <c:extLst>
                <c:ext xmlns:c15="http://schemas.microsoft.com/office/drawing/2012/chart" uri="{CE6537A1-D6FC-4f65-9D91-7224C49458BB}"/>
                <c:ext xmlns:c16="http://schemas.microsoft.com/office/drawing/2014/chart" uri="{C3380CC4-5D6E-409C-BE32-E72D297353CC}">
                  <c16:uniqueId val="{00000007-7F87-644F-A621-57DCCFAB8D24}"/>
                </c:ext>
              </c:extLst>
            </c:dLbl>
            <c:dLbl>
              <c:idx val="8"/>
              <c:delete val="1"/>
              <c:extLst>
                <c:ext xmlns:c15="http://schemas.microsoft.com/office/drawing/2012/chart" uri="{CE6537A1-D6FC-4f65-9D91-7224C49458BB}"/>
                <c:ext xmlns:c16="http://schemas.microsoft.com/office/drawing/2014/chart" uri="{C3380CC4-5D6E-409C-BE32-E72D297353CC}">
                  <c16:uniqueId val="{00000008-7F87-644F-A621-57DCCFAB8D24}"/>
                </c:ext>
              </c:extLst>
            </c:dLbl>
            <c:dLbl>
              <c:idx val="9"/>
              <c:delete val="1"/>
              <c:extLst>
                <c:ext xmlns:c15="http://schemas.microsoft.com/office/drawing/2012/chart" uri="{CE6537A1-D6FC-4f65-9D91-7224C49458BB}"/>
                <c:ext xmlns:c16="http://schemas.microsoft.com/office/drawing/2014/chart" uri="{C3380CC4-5D6E-409C-BE32-E72D297353CC}">
                  <c16:uniqueId val="{00000009-7F87-644F-A621-57DCCFAB8D24}"/>
                </c:ext>
              </c:extLst>
            </c:dLbl>
            <c:dLbl>
              <c:idx val="1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7F87-644F-A621-57DCCFAB8D24}"/>
                </c:ext>
              </c:extLst>
            </c:dLbl>
            <c:dLbl>
              <c:idx val="11"/>
              <c:delete val="1"/>
              <c:extLst>
                <c:ext xmlns:c15="http://schemas.microsoft.com/office/drawing/2012/chart" uri="{CE6537A1-D6FC-4f65-9D91-7224C49458BB}"/>
                <c:ext xmlns:c16="http://schemas.microsoft.com/office/drawing/2014/chart" uri="{C3380CC4-5D6E-409C-BE32-E72D297353CC}">
                  <c16:uniqueId val="{0000000B-7F87-644F-A621-57DCCFAB8D24}"/>
                </c:ext>
              </c:extLst>
            </c:dLbl>
            <c:dLbl>
              <c:idx val="12"/>
              <c:delete val="1"/>
              <c:extLst>
                <c:ext xmlns:c15="http://schemas.microsoft.com/office/drawing/2012/chart" uri="{CE6537A1-D6FC-4f65-9D91-7224C49458BB}"/>
                <c:ext xmlns:c16="http://schemas.microsoft.com/office/drawing/2014/chart" uri="{C3380CC4-5D6E-409C-BE32-E72D297353CC}">
                  <c16:uniqueId val="{0000000C-7F87-644F-A621-57DCCFAB8D24}"/>
                </c:ext>
              </c:extLst>
            </c:dLbl>
            <c:dLbl>
              <c:idx val="13"/>
              <c:delete val="1"/>
              <c:extLst>
                <c:ext xmlns:c15="http://schemas.microsoft.com/office/drawing/2012/chart" uri="{CE6537A1-D6FC-4f65-9D91-7224C49458BB}"/>
                <c:ext xmlns:c16="http://schemas.microsoft.com/office/drawing/2014/chart" uri="{C3380CC4-5D6E-409C-BE32-E72D297353CC}">
                  <c16:uniqueId val="{0000000D-7F87-644F-A621-57DCCFAB8D24}"/>
                </c:ext>
              </c:extLst>
            </c:dLbl>
            <c:dLbl>
              <c:idx val="14"/>
              <c:delete val="1"/>
              <c:extLst>
                <c:ext xmlns:c15="http://schemas.microsoft.com/office/drawing/2012/chart" uri="{CE6537A1-D6FC-4f65-9D91-7224C49458BB}"/>
                <c:ext xmlns:c16="http://schemas.microsoft.com/office/drawing/2014/chart" uri="{C3380CC4-5D6E-409C-BE32-E72D297353CC}">
                  <c16:uniqueId val="{0000000E-7F87-644F-A621-57DCCFAB8D24}"/>
                </c:ext>
              </c:extLst>
            </c:dLbl>
            <c:dLbl>
              <c:idx val="15"/>
              <c:delete val="1"/>
              <c:extLst>
                <c:ext xmlns:c15="http://schemas.microsoft.com/office/drawing/2012/chart" uri="{CE6537A1-D6FC-4f65-9D91-7224C49458BB}"/>
                <c:ext xmlns:c16="http://schemas.microsoft.com/office/drawing/2014/chart" uri="{C3380CC4-5D6E-409C-BE32-E72D297353CC}">
                  <c16:uniqueId val="{0000000F-7F87-644F-A621-57DCCFAB8D24}"/>
                </c:ext>
              </c:extLst>
            </c:dLbl>
            <c:dLbl>
              <c:idx val="16"/>
              <c:delete val="1"/>
              <c:extLst>
                <c:ext xmlns:c15="http://schemas.microsoft.com/office/drawing/2012/chart" uri="{CE6537A1-D6FC-4f65-9D91-7224C49458BB}"/>
                <c:ext xmlns:c16="http://schemas.microsoft.com/office/drawing/2014/chart" uri="{C3380CC4-5D6E-409C-BE32-E72D297353CC}">
                  <c16:uniqueId val="{00000010-7F87-644F-A621-57DCCFAB8D24}"/>
                </c:ext>
              </c:extLst>
            </c:dLbl>
            <c:dLbl>
              <c:idx val="17"/>
              <c:delete val="1"/>
              <c:extLst>
                <c:ext xmlns:c15="http://schemas.microsoft.com/office/drawing/2012/chart" uri="{CE6537A1-D6FC-4f65-9D91-7224C49458BB}"/>
                <c:ext xmlns:c16="http://schemas.microsoft.com/office/drawing/2014/chart" uri="{C3380CC4-5D6E-409C-BE32-E72D297353CC}">
                  <c16:uniqueId val="{00000011-7F87-644F-A621-57DCCFAB8D24}"/>
                </c:ext>
              </c:extLst>
            </c:dLbl>
            <c:dLbl>
              <c:idx val="18"/>
              <c:delete val="1"/>
              <c:extLst>
                <c:ext xmlns:c15="http://schemas.microsoft.com/office/drawing/2012/chart" uri="{CE6537A1-D6FC-4f65-9D91-7224C49458BB}"/>
                <c:ext xmlns:c16="http://schemas.microsoft.com/office/drawing/2014/chart" uri="{C3380CC4-5D6E-409C-BE32-E72D297353CC}">
                  <c16:uniqueId val="{00000012-7F87-644F-A621-57DCCFAB8D24}"/>
                </c:ext>
              </c:extLst>
            </c:dLbl>
            <c:dLbl>
              <c:idx val="19"/>
              <c:layout>
                <c:manualLayout>
                  <c:x val="1.47943584179899E-3"/>
                  <c:y val="-2.5316455696202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7F87-644F-A621-57DCCFAB8D24}"/>
                </c:ext>
              </c:extLst>
            </c:dLbl>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小院概览含0617.xlsx!$A$2:$A$21</c:f>
              <c:numCache>
                <c:formatCode>yyyy/m/d</c:formatCode>
                <c:ptCount val="20"/>
                <c:pt idx="0">
                  <c:v>43249</c:v>
                </c:pt>
                <c:pt idx="1">
                  <c:v>43250</c:v>
                </c:pt>
                <c:pt idx="2">
                  <c:v>43251</c:v>
                </c:pt>
                <c:pt idx="3">
                  <c:v>43252</c:v>
                </c:pt>
                <c:pt idx="4">
                  <c:v>43253</c:v>
                </c:pt>
                <c:pt idx="5">
                  <c:v>43254</c:v>
                </c:pt>
                <c:pt idx="6">
                  <c:v>43255</c:v>
                </c:pt>
                <c:pt idx="7">
                  <c:v>43256</c:v>
                </c:pt>
                <c:pt idx="8">
                  <c:v>43257</c:v>
                </c:pt>
                <c:pt idx="9">
                  <c:v>43258</c:v>
                </c:pt>
                <c:pt idx="10">
                  <c:v>43259</c:v>
                </c:pt>
                <c:pt idx="11">
                  <c:v>43260</c:v>
                </c:pt>
                <c:pt idx="12">
                  <c:v>43261</c:v>
                </c:pt>
                <c:pt idx="13">
                  <c:v>43262</c:v>
                </c:pt>
                <c:pt idx="14">
                  <c:v>43263</c:v>
                </c:pt>
                <c:pt idx="15">
                  <c:v>43264</c:v>
                </c:pt>
                <c:pt idx="16">
                  <c:v>43265</c:v>
                </c:pt>
                <c:pt idx="17">
                  <c:v>43266</c:v>
                </c:pt>
                <c:pt idx="18">
                  <c:v>43267</c:v>
                </c:pt>
                <c:pt idx="19">
                  <c:v>43268</c:v>
                </c:pt>
              </c:numCache>
            </c:numRef>
          </c:cat>
          <c:val>
            <c:numRef>
              <c:f>小院概览含0617.xlsx!$I$2:$I$21</c:f>
              <c:numCache>
                <c:formatCode>General</c:formatCode>
                <c:ptCount val="20"/>
                <c:pt idx="0">
                  <c:v>12084387</c:v>
                </c:pt>
                <c:pt idx="1">
                  <c:v>11533662</c:v>
                </c:pt>
                <c:pt idx="2">
                  <c:v>52609889</c:v>
                </c:pt>
                <c:pt idx="3">
                  <c:v>45814836</c:v>
                </c:pt>
                <c:pt idx="4">
                  <c:v>20368624</c:v>
                </c:pt>
                <c:pt idx="5">
                  <c:v>18404048</c:v>
                </c:pt>
                <c:pt idx="6">
                  <c:v>17544732</c:v>
                </c:pt>
                <c:pt idx="7">
                  <c:v>24989734</c:v>
                </c:pt>
                <c:pt idx="8">
                  <c:v>25175982</c:v>
                </c:pt>
                <c:pt idx="9">
                  <c:v>21498133</c:v>
                </c:pt>
                <c:pt idx="10">
                  <c:v>18684773</c:v>
                </c:pt>
                <c:pt idx="11">
                  <c:v>18794185</c:v>
                </c:pt>
                <c:pt idx="12">
                  <c:v>21766018</c:v>
                </c:pt>
                <c:pt idx="13">
                  <c:v>22157746</c:v>
                </c:pt>
                <c:pt idx="14">
                  <c:v>23575899</c:v>
                </c:pt>
                <c:pt idx="15">
                  <c:v>19700263</c:v>
                </c:pt>
                <c:pt idx="16">
                  <c:v>22674724</c:v>
                </c:pt>
                <c:pt idx="17">
                  <c:v>25783970</c:v>
                </c:pt>
                <c:pt idx="18">
                  <c:v>32036045</c:v>
                </c:pt>
                <c:pt idx="19">
                  <c:v>97763913</c:v>
                </c:pt>
              </c:numCache>
            </c:numRef>
          </c:val>
          <c:extLst>
            <c:ext xmlns:c16="http://schemas.microsoft.com/office/drawing/2014/chart" uri="{C3380CC4-5D6E-409C-BE32-E72D297353CC}">
              <c16:uniqueId val="{00000014-7F87-644F-A621-57DCCFAB8D24}"/>
            </c:ext>
          </c:extLst>
        </c:ser>
        <c:dLbls>
          <c:showLegendKey val="0"/>
          <c:showVal val="0"/>
          <c:showCatName val="0"/>
          <c:showSerName val="0"/>
          <c:showPercent val="0"/>
          <c:showBubbleSize val="0"/>
        </c:dLbls>
        <c:gapWidth val="219"/>
        <c:overlap val="-27"/>
        <c:axId val="224011728"/>
        <c:axId val="224012288"/>
      </c:barChart>
      <c:lineChart>
        <c:grouping val="standard"/>
        <c:varyColors val="0"/>
        <c:ser>
          <c:idx val="0"/>
          <c:order val="0"/>
          <c:tx>
            <c:strRef>
              <c:f>小院概览含0617.xlsx!$B$1</c:f>
              <c:strCache>
                <c:ptCount val="1"/>
                <c:pt idx="0">
                  <c:v>首页UV</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小院概览含0617.xlsx!$A$2:$A$21</c:f>
              <c:numCache>
                <c:formatCode>yyyy/m/d</c:formatCode>
                <c:ptCount val="20"/>
                <c:pt idx="0">
                  <c:v>43249</c:v>
                </c:pt>
                <c:pt idx="1">
                  <c:v>43250</c:v>
                </c:pt>
                <c:pt idx="2">
                  <c:v>43251</c:v>
                </c:pt>
                <c:pt idx="3">
                  <c:v>43252</c:v>
                </c:pt>
                <c:pt idx="4">
                  <c:v>43253</c:v>
                </c:pt>
                <c:pt idx="5">
                  <c:v>43254</c:v>
                </c:pt>
                <c:pt idx="6">
                  <c:v>43255</c:v>
                </c:pt>
                <c:pt idx="7">
                  <c:v>43256</c:v>
                </c:pt>
                <c:pt idx="8">
                  <c:v>43257</c:v>
                </c:pt>
                <c:pt idx="9">
                  <c:v>43258</c:v>
                </c:pt>
                <c:pt idx="10">
                  <c:v>43259</c:v>
                </c:pt>
                <c:pt idx="11">
                  <c:v>43260</c:v>
                </c:pt>
                <c:pt idx="12">
                  <c:v>43261</c:v>
                </c:pt>
                <c:pt idx="13">
                  <c:v>43262</c:v>
                </c:pt>
                <c:pt idx="14">
                  <c:v>43263</c:v>
                </c:pt>
                <c:pt idx="15">
                  <c:v>43264</c:v>
                </c:pt>
                <c:pt idx="16">
                  <c:v>43265</c:v>
                </c:pt>
                <c:pt idx="17">
                  <c:v>43266</c:v>
                </c:pt>
                <c:pt idx="18">
                  <c:v>43267</c:v>
                </c:pt>
                <c:pt idx="19">
                  <c:v>43268</c:v>
                </c:pt>
              </c:numCache>
            </c:numRef>
          </c:cat>
          <c:val>
            <c:numRef>
              <c:f>小院概览含0617.xlsx!$B$2:$B$21</c:f>
              <c:numCache>
                <c:formatCode>General</c:formatCode>
                <c:ptCount val="20"/>
                <c:pt idx="0">
                  <c:v>31821497</c:v>
                </c:pt>
                <c:pt idx="1">
                  <c:v>31588049</c:v>
                </c:pt>
                <c:pt idx="2">
                  <c:v>33338257</c:v>
                </c:pt>
                <c:pt idx="3">
                  <c:v>36181726</c:v>
                </c:pt>
                <c:pt idx="4">
                  <c:v>34314928</c:v>
                </c:pt>
                <c:pt idx="5">
                  <c:v>33762795</c:v>
                </c:pt>
                <c:pt idx="6">
                  <c:v>33816078</c:v>
                </c:pt>
                <c:pt idx="7">
                  <c:v>34173755</c:v>
                </c:pt>
                <c:pt idx="8">
                  <c:v>34480972</c:v>
                </c:pt>
                <c:pt idx="9">
                  <c:v>33459058</c:v>
                </c:pt>
                <c:pt idx="10">
                  <c:v>33132384</c:v>
                </c:pt>
                <c:pt idx="11">
                  <c:v>33466035</c:v>
                </c:pt>
                <c:pt idx="12">
                  <c:v>33635118</c:v>
                </c:pt>
                <c:pt idx="13">
                  <c:v>34690975</c:v>
                </c:pt>
                <c:pt idx="14">
                  <c:v>35218656</c:v>
                </c:pt>
                <c:pt idx="15">
                  <c:v>34708118</c:v>
                </c:pt>
                <c:pt idx="16">
                  <c:v>34646907</c:v>
                </c:pt>
                <c:pt idx="17">
                  <c:v>34712177</c:v>
                </c:pt>
                <c:pt idx="18">
                  <c:v>36370916</c:v>
                </c:pt>
                <c:pt idx="19">
                  <c:v>38234038</c:v>
                </c:pt>
              </c:numCache>
            </c:numRef>
          </c:val>
          <c:smooth val="0"/>
          <c:extLst>
            <c:ext xmlns:c16="http://schemas.microsoft.com/office/drawing/2014/chart" uri="{C3380CC4-5D6E-409C-BE32-E72D297353CC}">
              <c16:uniqueId val="{00000029-7F87-644F-A621-57DCCFAB8D24}"/>
            </c:ext>
          </c:extLst>
        </c:ser>
        <c:ser>
          <c:idx val="1"/>
          <c:order val="1"/>
          <c:tx>
            <c:strRef>
              <c:f>小院概览含0617.xlsx!$E$1</c:f>
              <c:strCache>
                <c:ptCount val="1"/>
                <c:pt idx="0">
                  <c:v>楼层模块点击UV</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小院概览含0617.xlsx!$A$2:$A$21</c:f>
              <c:numCache>
                <c:formatCode>yyyy/m/d</c:formatCode>
                <c:ptCount val="20"/>
                <c:pt idx="0">
                  <c:v>43249</c:v>
                </c:pt>
                <c:pt idx="1">
                  <c:v>43250</c:v>
                </c:pt>
                <c:pt idx="2">
                  <c:v>43251</c:v>
                </c:pt>
                <c:pt idx="3">
                  <c:v>43252</c:v>
                </c:pt>
                <c:pt idx="4">
                  <c:v>43253</c:v>
                </c:pt>
                <c:pt idx="5">
                  <c:v>43254</c:v>
                </c:pt>
                <c:pt idx="6">
                  <c:v>43255</c:v>
                </c:pt>
                <c:pt idx="7">
                  <c:v>43256</c:v>
                </c:pt>
                <c:pt idx="8">
                  <c:v>43257</c:v>
                </c:pt>
                <c:pt idx="9">
                  <c:v>43258</c:v>
                </c:pt>
                <c:pt idx="10">
                  <c:v>43259</c:v>
                </c:pt>
                <c:pt idx="11">
                  <c:v>43260</c:v>
                </c:pt>
                <c:pt idx="12">
                  <c:v>43261</c:v>
                </c:pt>
                <c:pt idx="13">
                  <c:v>43262</c:v>
                </c:pt>
                <c:pt idx="14">
                  <c:v>43263</c:v>
                </c:pt>
                <c:pt idx="15">
                  <c:v>43264</c:v>
                </c:pt>
                <c:pt idx="16">
                  <c:v>43265</c:v>
                </c:pt>
                <c:pt idx="17">
                  <c:v>43266</c:v>
                </c:pt>
                <c:pt idx="18">
                  <c:v>43267</c:v>
                </c:pt>
                <c:pt idx="19">
                  <c:v>43268</c:v>
                </c:pt>
              </c:numCache>
            </c:numRef>
          </c:cat>
          <c:val>
            <c:numRef>
              <c:f>小院概览含0617.xlsx!$E$2:$E$21</c:f>
              <c:numCache>
                <c:formatCode>General</c:formatCode>
                <c:ptCount val="20"/>
                <c:pt idx="0">
                  <c:v>767904</c:v>
                </c:pt>
                <c:pt idx="1">
                  <c:v>764967</c:v>
                </c:pt>
                <c:pt idx="2">
                  <c:v>851136</c:v>
                </c:pt>
                <c:pt idx="3">
                  <c:v>977248</c:v>
                </c:pt>
                <c:pt idx="4">
                  <c:v>834533</c:v>
                </c:pt>
                <c:pt idx="5">
                  <c:v>795652</c:v>
                </c:pt>
                <c:pt idx="6">
                  <c:v>745762</c:v>
                </c:pt>
                <c:pt idx="7">
                  <c:v>781921</c:v>
                </c:pt>
                <c:pt idx="8">
                  <c:v>840447</c:v>
                </c:pt>
                <c:pt idx="9">
                  <c:v>801895</c:v>
                </c:pt>
                <c:pt idx="10">
                  <c:v>737095</c:v>
                </c:pt>
                <c:pt idx="11">
                  <c:v>792240</c:v>
                </c:pt>
                <c:pt idx="12">
                  <c:v>832652</c:v>
                </c:pt>
                <c:pt idx="13">
                  <c:v>774563</c:v>
                </c:pt>
                <c:pt idx="14">
                  <c:v>820308</c:v>
                </c:pt>
                <c:pt idx="15">
                  <c:v>795468</c:v>
                </c:pt>
                <c:pt idx="16">
                  <c:v>843154</c:v>
                </c:pt>
                <c:pt idx="17">
                  <c:v>776651</c:v>
                </c:pt>
                <c:pt idx="18">
                  <c:v>900297</c:v>
                </c:pt>
                <c:pt idx="19">
                  <c:v>1073789</c:v>
                </c:pt>
              </c:numCache>
            </c:numRef>
          </c:val>
          <c:smooth val="0"/>
          <c:extLst>
            <c:ext xmlns:c16="http://schemas.microsoft.com/office/drawing/2014/chart" uri="{C3380CC4-5D6E-409C-BE32-E72D297353CC}">
              <c16:uniqueId val="{0000002A-7F87-644F-A621-57DCCFAB8D24}"/>
            </c:ext>
          </c:extLst>
        </c:ser>
        <c:dLbls>
          <c:showLegendKey val="0"/>
          <c:showVal val="0"/>
          <c:showCatName val="0"/>
          <c:showSerName val="0"/>
          <c:showPercent val="0"/>
          <c:showBubbleSize val="0"/>
        </c:dLbls>
        <c:marker val="1"/>
        <c:smooth val="0"/>
        <c:axId val="224011728"/>
        <c:axId val="224012288"/>
      </c:lineChart>
      <c:lineChart>
        <c:grouping val="standard"/>
        <c:varyColors val="0"/>
        <c:ser>
          <c:idx val="3"/>
          <c:order val="3"/>
          <c:tx>
            <c:strRef>
              <c:f>小院概览含0617.xlsx!$J$1</c:f>
              <c:strCache>
                <c:ptCount val="1"/>
                <c:pt idx="0">
                  <c:v>楼层点击率</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小院概览含0617.xlsx!$A$2:$A$21</c:f>
              <c:numCache>
                <c:formatCode>yyyy/m/d</c:formatCode>
                <c:ptCount val="20"/>
                <c:pt idx="0">
                  <c:v>43249</c:v>
                </c:pt>
                <c:pt idx="1">
                  <c:v>43250</c:v>
                </c:pt>
                <c:pt idx="2">
                  <c:v>43251</c:v>
                </c:pt>
                <c:pt idx="3">
                  <c:v>43252</c:v>
                </c:pt>
                <c:pt idx="4">
                  <c:v>43253</c:v>
                </c:pt>
                <c:pt idx="5">
                  <c:v>43254</c:v>
                </c:pt>
                <c:pt idx="6">
                  <c:v>43255</c:v>
                </c:pt>
                <c:pt idx="7">
                  <c:v>43256</c:v>
                </c:pt>
                <c:pt idx="8">
                  <c:v>43257</c:v>
                </c:pt>
                <c:pt idx="9">
                  <c:v>43258</c:v>
                </c:pt>
                <c:pt idx="10">
                  <c:v>43259</c:v>
                </c:pt>
                <c:pt idx="11">
                  <c:v>43260</c:v>
                </c:pt>
                <c:pt idx="12">
                  <c:v>43261</c:v>
                </c:pt>
                <c:pt idx="13">
                  <c:v>43262</c:v>
                </c:pt>
                <c:pt idx="14">
                  <c:v>43263</c:v>
                </c:pt>
                <c:pt idx="15">
                  <c:v>43264</c:v>
                </c:pt>
                <c:pt idx="16">
                  <c:v>43265</c:v>
                </c:pt>
                <c:pt idx="17">
                  <c:v>43266</c:v>
                </c:pt>
                <c:pt idx="18">
                  <c:v>43267</c:v>
                </c:pt>
                <c:pt idx="19">
                  <c:v>43268</c:v>
                </c:pt>
              </c:numCache>
            </c:numRef>
          </c:cat>
          <c:val>
            <c:numRef>
              <c:f>小院概览含0617.xlsx!$J$2:$J$21</c:f>
              <c:numCache>
                <c:formatCode>0.00%</c:formatCode>
                <c:ptCount val="20"/>
                <c:pt idx="0">
                  <c:v>2.41E-2</c:v>
                </c:pt>
                <c:pt idx="1">
                  <c:v>2.4199999999999999E-2</c:v>
                </c:pt>
                <c:pt idx="2">
                  <c:v>2.5499999999999998E-2</c:v>
                </c:pt>
                <c:pt idx="3">
                  <c:v>2.7E-2</c:v>
                </c:pt>
                <c:pt idx="4">
                  <c:v>2.4299999999999999E-2</c:v>
                </c:pt>
                <c:pt idx="5">
                  <c:v>2.3599999999999999E-2</c:v>
                </c:pt>
                <c:pt idx="6">
                  <c:v>2.2100000000000002E-2</c:v>
                </c:pt>
                <c:pt idx="7">
                  <c:v>2.29E-2</c:v>
                </c:pt>
                <c:pt idx="8">
                  <c:v>2.4400000000000002E-2</c:v>
                </c:pt>
                <c:pt idx="9">
                  <c:v>2.4E-2</c:v>
                </c:pt>
                <c:pt idx="10">
                  <c:v>2.2200000000000001E-2</c:v>
                </c:pt>
                <c:pt idx="11">
                  <c:v>2.3699999999999999E-2</c:v>
                </c:pt>
                <c:pt idx="12">
                  <c:v>2.4799999999999999E-2</c:v>
                </c:pt>
                <c:pt idx="13">
                  <c:v>2.23E-2</c:v>
                </c:pt>
                <c:pt idx="14">
                  <c:v>2.3300000000000001E-2</c:v>
                </c:pt>
                <c:pt idx="15">
                  <c:v>2.29E-2</c:v>
                </c:pt>
                <c:pt idx="16">
                  <c:v>2.4299999999999999E-2</c:v>
                </c:pt>
                <c:pt idx="17">
                  <c:v>2.24E-2</c:v>
                </c:pt>
                <c:pt idx="18">
                  <c:v>2.4799999999999999E-2</c:v>
                </c:pt>
                <c:pt idx="19">
                  <c:v>2.81E-2</c:v>
                </c:pt>
              </c:numCache>
            </c:numRef>
          </c:val>
          <c:smooth val="0"/>
          <c:extLst>
            <c:ext xmlns:c16="http://schemas.microsoft.com/office/drawing/2014/chart" uri="{C3380CC4-5D6E-409C-BE32-E72D297353CC}">
              <c16:uniqueId val="{0000002B-7F87-644F-A621-57DCCFAB8D24}"/>
            </c:ext>
          </c:extLst>
        </c:ser>
        <c:ser>
          <c:idx val="4"/>
          <c:order val="4"/>
          <c:tx>
            <c:strRef>
              <c:f>小院概览含0617.xlsx!$K$1</c:f>
              <c:strCache>
                <c:ptCount val="1"/>
                <c:pt idx="0">
                  <c:v>订单转化率</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2C-7F87-644F-A621-57DCCFAB8D24}"/>
                </c:ext>
              </c:extLst>
            </c:dLbl>
            <c:dLbl>
              <c:idx val="1"/>
              <c:delete val="1"/>
              <c:extLst>
                <c:ext xmlns:c15="http://schemas.microsoft.com/office/drawing/2012/chart" uri="{CE6537A1-D6FC-4f65-9D91-7224C49458BB}"/>
                <c:ext xmlns:c16="http://schemas.microsoft.com/office/drawing/2014/chart" uri="{C3380CC4-5D6E-409C-BE32-E72D297353CC}">
                  <c16:uniqueId val="{0000002D-7F87-644F-A621-57DCCFAB8D24}"/>
                </c:ext>
              </c:extLst>
            </c:dLbl>
            <c:dLbl>
              <c:idx val="2"/>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E-7F87-644F-A621-57DCCFAB8D24}"/>
                </c:ext>
              </c:extLst>
            </c:dLbl>
            <c:dLbl>
              <c:idx val="3"/>
              <c:delete val="1"/>
              <c:extLst>
                <c:ext xmlns:c15="http://schemas.microsoft.com/office/drawing/2012/chart" uri="{CE6537A1-D6FC-4f65-9D91-7224C49458BB}"/>
                <c:ext xmlns:c16="http://schemas.microsoft.com/office/drawing/2014/chart" uri="{C3380CC4-5D6E-409C-BE32-E72D297353CC}">
                  <c16:uniqueId val="{0000002F-7F87-644F-A621-57DCCFAB8D24}"/>
                </c:ext>
              </c:extLst>
            </c:dLbl>
            <c:dLbl>
              <c:idx val="4"/>
              <c:delete val="1"/>
              <c:extLst>
                <c:ext xmlns:c15="http://schemas.microsoft.com/office/drawing/2012/chart" uri="{CE6537A1-D6FC-4f65-9D91-7224C49458BB}"/>
                <c:ext xmlns:c16="http://schemas.microsoft.com/office/drawing/2014/chart" uri="{C3380CC4-5D6E-409C-BE32-E72D297353CC}">
                  <c16:uniqueId val="{00000030-7F87-644F-A621-57DCCFAB8D24}"/>
                </c:ext>
              </c:extLst>
            </c:dLbl>
            <c:dLbl>
              <c:idx val="5"/>
              <c:delete val="1"/>
              <c:extLst>
                <c:ext xmlns:c15="http://schemas.microsoft.com/office/drawing/2012/chart" uri="{CE6537A1-D6FC-4f65-9D91-7224C49458BB}"/>
                <c:ext xmlns:c16="http://schemas.microsoft.com/office/drawing/2014/chart" uri="{C3380CC4-5D6E-409C-BE32-E72D297353CC}">
                  <c16:uniqueId val="{00000031-7F87-644F-A621-57DCCFAB8D24}"/>
                </c:ext>
              </c:extLst>
            </c:dLbl>
            <c:dLbl>
              <c:idx val="6"/>
              <c:delete val="1"/>
              <c:extLst>
                <c:ext xmlns:c15="http://schemas.microsoft.com/office/drawing/2012/chart" uri="{CE6537A1-D6FC-4f65-9D91-7224C49458BB}"/>
                <c:ext xmlns:c16="http://schemas.microsoft.com/office/drawing/2014/chart" uri="{C3380CC4-5D6E-409C-BE32-E72D297353CC}">
                  <c16:uniqueId val="{00000032-7F87-644F-A621-57DCCFAB8D24}"/>
                </c:ext>
              </c:extLst>
            </c:dLbl>
            <c:dLbl>
              <c:idx val="7"/>
              <c:delete val="1"/>
              <c:extLst>
                <c:ext xmlns:c15="http://schemas.microsoft.com/office/drawing/2012/chart" uri="{CE6537A1-D6FC-4f65-9D91-7224C49458BB}"/>
                <c:ext xmlns:c16="http://schemas.microsoft.com/office/drawing/2014/chart" uri="{C3380CC4-5D6E-409C-BE32-E72D297353CC}">
                  <c16:uniqueId val="{00000033-7F87-644F-A621-57DCCFAB8D24}"/>
                </c:ext>
              </c:extLst>
            </c:dLbl>
            <c:dLbl>
              <c:idx val="8"/>
              <c:delete val="1"/>
              <c:extLst>
                <c:ext xmlns:c15="http://schemas.microsoft.com/office/drawing/2012/chart" uri="{CE6537A1-D6FC-4f65-9D91-7224C49458BB}"/>
                <c:ext xmlns:c16="http://schemas.microsoft.com/office/drawing/2014/chart" uri="{C3380CC4-5D6E-409C-BE32-E72D297353CC}">
                  <c16:uniqueId val="{00000034-7F87-644F-A621-57DCCFAB8D24}"/>
                </c:ext>
              </c:extLst>
            </c:dLbl>
            <c:dLbl>
              <c:idx val="9"/>
              <c:delete val="1"/>
              <c:extLst>
                <c:ext xmlns:c15="http://schemas.microsoft.com/office/drawing/2012/chart" uri="{CE6537A1-D6FC-4f65-9D91-7224C49458BB}"/>
                <c:ext xmlns:c16="http://schemas.microsoft.com/office/drawing/2014/chart" uri="{C3380CC4-5D6E-409C-BE32-E72D297353CC}">
                  <c16:uniqueId val="{00000035-7F87-644F-A621-57DCCFAB8D24}"/>
                </c:ext>
              </c:extLst>
            </c:dLbl>
            <c:dLbl>
              <c:idx val="10"/>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6-7F87-644F-A621-57DCCFAB8D24}"/>
                </c:ext>
              </c:extLst>
            </c:dLbl>
            <c:dLbl>
              <c:idx val="11"/>
              <c:delete val="1"/>
              <c:extLst>
                <c:ext xmlns:c15="http://schemas.microsoft.com/office/drawing/2012/chart" uri="{CE6537A1-D6FC-4f65-9D91-7224C49458BB}"/>
                <c:ext xmlns:c16="http://schemas.microsoft.com/office/drawing/2014/chart" uri="{C3380CC4-5D6E-409C-BE32-E72D297353CC}">
                  <c16:uniqueId val="{00000037-7F87-644F-A621-57DCCFAB8D24}"/>
                </c:ext>
              </c:extLst>
            </c:dLbl>
            <c:dLbl>
              <c:idx val="12"/>
              <c:delete val="1"/>
              <c:extLst>
                <c:ext xmlns:c15="http://schemas.microsoft.com/office/drawing/2012/chart" uri="{CE6537A1-D6FC-4f65-9D91-7224C49458BB}"/>
                <c:ext xmlns:c16="http://schemas.microsoft.com/office/drawing/2014/chart" uri="{C3380CC4-5D6E-409C-BE32-E72D297353CC}">
                  <c16:uniqueId val="{00000038-7F87-644F-A621-57DCCFAB8D24}"/>
                </c:ext>
              </c:extLst>
            </c:dLbl>
            <c:dLbl>
              <c:idx val="13"/>
              <c:delete val="1"/>
              <c:extLst>
                <c:ext xmlns:c15="http://schemas.microsoft.com/office/drawing/2012/chart" uri="{CE6537A1-D6FC-4f65-9D91-7224C49458BB}"/>
                <c:ext xmlns:c16="http://schemas.microsoft.com/office/drawing/2014/chart" uri="{C3380CC4-5D6E-409C-BE32-E72D297353CC}">
                  <c16:uniqueId val="{00000039-7F87-644F-A621-57DCCFAB8D24}"/>
                </c:ext>
              </c:extLst>
            </c:dLbl>
            <c:dLbl>
              <c:idx val="14"/>
              <c:delete val="1"/>
              <c:extLst>
                <c:ext xmlns:c15="http://schemas.microsoft.com/office/drawing/2012/chart" uri="{CE6537A1-D6FC-4f65-9D91-7224C49458BB}"/>
                <c:ext xmlns:c16="http://schemas.microsoft.com/office/drawing/2014/chart" uri="{C3380CC4-5D6E-409C-BE32-E72D297353CC}">
                  <c16:uniqueId val="{0000003A-7F87-644F-A621-57DCCFAB8D24}"/>
                </c:ext>
              </c:extLst>
            </c:dLbl>
            <c:dLbl>
              <c:idx val="15"/>
              <c:delete val="1"/>
              <c:extLst>
                <c:ext xmlns:c15="http://schemas.microsoft.com/office/drawing/2012/chart" uri="{CE6537A1-D6FC-4f65-9D91-7224C49458BB}"/>
                <c:ext xmlns:c16="http://schemas.microsoft.com/office/drawing/2014/chart" uri="{C3380CC4-5D6E-409C-BE32-E72D297353CC}">
                  <c16:uniqueId val="{0000003B-7F87-644F-A621-57DCCFAB8D24}"/>
                </c:ext>
              </c:extLst>
            </c:dLbl>
            <c:dLbl>
              <c:idx val="16"/>
              <c:delete val="1"/>
              <c:extLst>
                <c:ext xmlns:c15="http://schemas.microsoft.com/office/drawing/2012/chart" uri="{CE6537A1-D6FC-4f65-9D91-7224C49458BB}"/>
                <c:ext xmlns:c16="http://schemas.microsoft.com/office/drawing/2014/chart" uri="{C3380CC4-5D6E-409C-BE32-E72D297353CC}">
                  <c16:uniqueId val="{0000003C-7F87-644F-A621-57DCCFAB8D24}"/>
                </c:ext>
              </c:extLst>
            </c:dLbl>
            <c:dLbl>
              <c:idx val="17"/>
              <c:delete val="1"/>
              <c:extLst>
                <c:ext xmlns:c15="http://schemas.microsoft.com/office/drawing/2012/chart" uri="{CE6537A1-D6FC-4f65-9D91-7224C49458BB}"/>
                <c:ext xmlns:c16="http://schemas.microsoft.com/office/drawing/2014/chart" uri="{C3380CC4-5D6E-409C-BE32-E72D297353CC}">
                  <c16:uniqueId val="{0000003D-7F87-644F-A621-57DCCFAB8D24}"/>
                </c:ext>
              </c:extLst>
            </c:dLbl>
            <c:dLbl>
              <c:idx val="18"/>
              <c:delete val="1"/>
              <c:extLst>
                <c:ext xmlns:c15="http://schemas.microsoft.com/office/drawing/2012/chart" uri="{CE6537A1-D6FC-4f65-9D91-7224C49458BB}"/>
                <c:ext xmlns:c16="http://schemas.microsoft.com/office/drawing/2014/chart" uri="{C3380CC4-5D6E-409C-BE32-E72D297353CC}">
                  <c16:uniqueId val="{0000003E-7F87-644F-A621-57DCCFAB8D24}"/>
                </c:ext>
              </c:extLst>
            </c:dLbl>
            <c:dLbl>
              <c:idx val="19"/>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F-7F87-644F-A621-57DCCFAB8D24}"/>
                </c:ext>
              </c:extLst>
            </c:dLbl>
            <c:spPr>
              <a:noFill/>
              <a:ln>
                <a:noFill/>
              </a:ln>
              <a:effectLst/>
            </c:spPr>
            <c:txPr>
              <a:bodyPr rot="0" spcFirstLastPara="0" vertOverflow="ellipsis" vert="horz" wrap="square" lIns="38100" tIns="19050" rIns="38100" bIns="19050" anchor="ctr" anchorCtr="1"/>
              <a:lstStyle/>
              <a:p>
                <a:pPr>
                  <a:defRPr lang="zh-CN" sz="9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小院概览含0617.xlsx!$A$2:$A$21</c:f>
              <c:numCache>
                <c:formatCode>yyyy/m/d</c:formatCode>
                <c:ptCount val="20"/>
                <c:pt idx="0">
                  <c:v>43249</c:v>
                </c:pt>
                <c:pt idx="1">
                  <c:v>43250</c:v>
                </c:pt>
                <c:pt idx="2">
                  <c:v>43251</c:v>
                </c:pt>
                <c:pt idx="3">
                  <c:v>43252</c:v>
                </c:pt>
                <c:pt idx="4">
                  <c:v>43253</c:v>
                </c:pt>
                <c:pt idx="5">
                  <c:v>43254</c:v>
                </c:pt>
                <c:pt idx="6">
                  <c:v>43255</c:v>
                </c:pt>
                <c:pt idx="7">
                  <c:v>43256</c:v>
                </c:pt>
                <c:pt idx="8">
                  <c:v>43257</c:v>
                </c:pt>
                <c:pt idx="9">
                  <c:v>43258</c:v>
                </c:pt>
                <c:pt idx="10">
                  <c:v>43259</c:v>
                </c:pt>
                <c:pt idx="11">
                  <c:v>43260</c:v>
                </c:pt>
                <c:pt idx="12">
                  <c:v>43261</c:v>
                </c:pt>
                <c:pt idx="13">
                  <c:v>43262</c:v>
                </c:pt>
                <c:pt idx="14">
                  <c:v>43263</c:v>
                </c:pt>
                <c:pt idx="15">
                  <c:v>43264</c:v>
                </c:pt>
                <c:pt idx="16">
                  <c:v>43265</c:v>
                </c:pt>
                <c:pt idx="17">
                  <c:v>43266</c:v>
                </c:pt>
                <c:pt idx="18">
                  <c:v>43267</c:v>
                </c:pt>
                <c:pt idx="19">
                  <c:v>43268</c:v>
                </c:pt>
              </c:numCache>
            </c:numRef>
          </c:cat>
          <c:val>
            <c:numRef>
              <c:f>小院概览含0617.xlsx!$K$2:$K$21</c:f>
              <c:numCache>
                <c:formatCode>0.00%</c:formatCode>
                <c:ptCount val="20"/>
                <c:pt idx="0">
                  <c:v>3.6499999999999998E-2</c:v>
                </c:pt>
                <c:pt idx="1">
                  <c:v>3.7100000000000001E-2</c:v>
                </c:pt>
                <c:pt idx="2">
                  <c:v>7.5300000000000006E-2</c:v>
                </c:pt>
                <c:pt idx="3">
                  <c:v>6.9800000000000001E-2</c:v>
                </c:pt>
                <c:pt idx="4">
                  <c:v>4.6300000000000001E-2</c:v>
                </c:pt>
                <c:pt idx="5">
                  <c:v>4.2999999999999997E-2</c:v>
                </c:pt>
                <c:pt idx="6">
                  <c:v>4.24E-2</c:v>
                </c:pt>
                <c:pt idx="7">
                  <c:v>4.9799999999999997E-2</c:v>
                </c:pt>
                <c:pt idx="8">
                  <c:v>5.1999999999999998E-2</c:v>
                </c:pt>
                <c:pt idx="9">
                  <c:v>4.6399999999999997E-2</c:v>
                </c:pt>
                <c:pt idx="10">
                  <c:v>4.48E-2</c:v>
                </c:pt>
                <c:pt idx="11">
                  <c:v>4.4699999999999997E-2</c:v>
                </c:pt>
                <c:pt idx="12">
                  <c:v>4.3700000000000003E-2</c:v>
                </c:pt>
                <c:pt idx="13">
                  <c:v>4.7600000000000003E-2</c:v>
                </c:pt>
                <c:pt idx="14">
                  <c:v>4.9599999999999998E-2</c:v>
                </c:pt>
                <c:pt idx="15">
                  <c:v>4.7800000000000002E-2</c:v>
                </c:pt>
                <c:pt idx="16">
                  <c:v>4.7500000000000001E-2</c:v>
                </c:pt>
                <c:pt idx="17">
                  <c:v>5.4699999999999999E-2</c:v>
                </c:pt>
                <c:pt idx="18">
                  <c:v>6.1199999999999997E-2</c:v>
                </c:pt>
                <c:pt idx="19">
                  <c:v>9.7500000000000003E-2</c:v>
                </c:pt>
              </c:numCache>
            </c:numRef>
          </c:val>
          <c:smooth val="0"/>
          <c:extLst>
            <c:ext xmlns:c16="http://schemas.microsoft.com/office/drawing/2014/chart" uri="{C3380CC4-5D6E-409C-BE32-E72D297353CC}">
              <c16:uniqueId val="{00000040-7F87-644F-A621-57DCCFAB8D24}"/>
            </c:ext>
          </c:extLst>
        </c:ser>
        <c:dLbls>
          <c:showLegendKey val="0"/>
          <c:showVal val="0"/>
          <c:showCatName val="0"/>
          <c:showSerName val="0"/>
          <c:showPercent val="0"/>
          <c:showBubbleSize val="0"/>
        </c:dLbls>
        <c:marker val="1"/>
        <c:smooth val="0"/>
        <c:axId val="224012848"/>
        <c:axId val="224013408"/>
      </c:lineChart>
      <c:dateAx>
        <c:axId val="224011728"/>
        <c:scaling>
          <c:orientation val="minMax"/>
        </c:scaling>
        <c:delete val="0"/>
        <c:axPos val="b"/>
        <c:numFmt formatCode="yyyy/m/d"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224012288"/>
        <c:crosses val="autoZero"/>
        <c:auto val="1"/>
        <c:lblOffset val="100"/>
        <c:baseTimeUnit val="days"/>
      </c:dateAx>
      <c:valAx>
        <c:axId val="224012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0" vertOverflow="ellipsis" vert="eaVert" wrap="square" anchor="ctr" anchorCtr="1"/>
              <a:lstStyle/>
              <a:p>
                <a:pPr defTabSz="914400">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en-US" altLang="zh-CN"/>
                  <a:t>GMV</a:t>
                </a:r>
                <a:r>
                  <a:rPr lang="en-US" altLang="en-US"/>
                  <a:t>、</a:t>
                </a:r>
                <a:r>
                  <a:rPr lang="zh-CN" altLang="en-US"/>
                  <a:t>首页</a:t>
                </a:r>
                <a:r>
                  <a:rPr lang="en-US" altLang="zh-CN"/>
                  <a:t>uv</a:t>
                </a:r>
                <a:r>
                  <a:rPr lang="en-US" altLang="en-US"/>
                  <a:t>、</a:t>
                </a:r>
                <a:r>
                  <a:rPr lang="zh-CN" altLang="en-US"/>
                  <a:t>楼层点击</a:t>
                </a:r>
                <a:r>
                  <a:rPr lang="en-US" altLang="zh-CN"/>
                  <a:t>uv</a:t>
                </a:r>
              </a:p>
            </c:rich>
          </c:tx>
          <c:overlay val="0"/>
          <c:spPr>
            <a:noFill/>
            <a:ln>
              <a:noFill/>
            </a:ln>
            <a:effectLst/>
          </c:spPr>
          <c:txPr>
            <a:bodyPr rot="0" spcFirstLastPara="0" vertOverflow="ellipsis" vert="eaVert" wrap="square" anchor="ctr" anchorCtr="1"/>
            <a:lstStyle/>
            <a:p>
              <a:pPr defTabSz="914400">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224011728"/>
        <c:crosses val="autoZero"/>
        <c:crossBetween val="between"/>
      </c:valAx>
      <c:dateAx>
        <c:axId val="224012848"/>
        <c:scaling>
          <c:orientation val="minMax"/>
        </c:scaling>
        <c:delete val="1"/>
        <c:axPos val="b"/>
        <c:numFmt formatCode="yyyy/m/d" sourceLinked="1"/>
        <c:majorTickMark val="none"/>
        <c:minorTickMark val="none"/>
        <c:tickLblPos val="nextTo"/>
        <c:crossAx val="224013408"/>
        <c:crosses val="autoZero"/>
        <c:auto val="1"/>
        <c:lblOffset val="100"/>
        <c:baseTimeUnit val="days"/>
      </c:dateAx>
      <c:valAx>
        <c:axId val="224013408"/>
        <c:scaling>
          <c:orientation val="minMax"/>
        </c:scaling>
        <c:delete val="0"/>
        <c:axPos val="r"/>
        <c:title>
          <c:tx>
            <c:rich>
              <a:bodyPr rot="0" spcFirstLastPara="0" vertOverflow="ellipsis" vert="eaVert" wrap="square" anchor="ctr" anchorCtr="1"/>
              <a:lstStyle/>
              <a:p>
                <a:pPr defTabSz="914400">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zh-CN" altLang="en-US"/>
                  <a:t>楼层点击率、订单转化率</a:t>
                </a:r>
              </a:p>
            </c:rich>
          </c:tx>
          <c:overlay val="0"/>
          <c:spPr>
            <a:noFill/>
            <a:ln>
              <a:noFill/>
            </a:ln>
            <a:effectLst/>
          </c:spPr>
          <c:txPr>
            <a:bodyPr rot="0" spcFirstLastPara="0" vertOverflow="ellipsis" vert="eaVert" wrap="square" anchor="ctr" anchorCtr="1"/>
            <a:lstStyle/>
            <a:p>
              <a:pPr defTabSz="914400">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title>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224012848"/>
        <c:crosses val="max"/>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3"/>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legendEntry>
        <c:idx val="4"/>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200" b="1">
                <a:latin typeface="微软雅黑" panose="020B0503020204020204" pitchFamily="34" charset="-122"/>
                <a:ea typeface="微软雅黑" panose="020B0503020204020204" pitchFamily="34" charset="-122"/>
              </a:rPr>
              <a:t>UV&amp;UV</a:t>
            </a:r>
            <a:r>
              <a:rPr lang="zh-CN" altLang="en-US" sz="1200" b="1">
                <a:latin typeface="微软雅黑" panose="020B0503020204020204" pitchFamily="34" charset="-122"/>
                <a:ea typeface="微软雅黑" panose="020B0503020204020204" pitchFamily="34" charset="-122"/>
              </a:rPr>
              <a:t>转化率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'123'!$B$1</c:f>
              <c:strCache>
                <c:ptCount val="1"/>
                <c:pt idx="0">
                  <c:v>UV</c:v>
                </c:pt>
              </c:strCache>
            </c:strRef>
          </c:tx>
          <c:spPr>
            <a:ln w="28575" cap="rnd">
              <a:solidFill>
                <a:schemeClr val="accent1"/>
              </a:solidFill>
              <a:round/>
            </a:ln>
            <a:effectLst/>
          </c:spPr>
          <c:marker>
            <c:symbol val="none"/>
          </c:marker>
          <c:cat>
            <c:numRef>
              <c:f>'123'!$A$2:$A$55</c:f>
              <c:numCache>
                <c:formatCode>m/d/yyyy</c:formatCode>
                <c:ptCount val="54"/>
                <c:pt idx="0">
                  <c:v>43217</c:v>
                </c:pt>
                <c:pt idx="1">
                  <c:v>43218</c:v>
                </c:pt>
                <c:pt idx="2">
                  <c:v>43219</c:v>
                </c:pt>
                <c:pt idx="3">
                  <c:v>43220</c:v>
                </c:pt>
                <c:pt idx="4">
                  <c:v>43221</c:v>
                </c:pt>
                <c:pt idx="5">
                  <c:v>43222</c:v>
                </c:pt>
                <c:pt idx="6">
                  <c:v>43223</c:v>
                </c:pt>
                <c:pt idx="7">
                  <c:v>43224</c:v>
                </c:pt>
                <c:pt idx="8">
                  <c:v>43225</c:v>
                </c:pt>
                <c:pt idx="9">
                  <c:v>43226</c:v>
                </c:pt>
                <c:pt idx="10">
                  <c:v>43227</c:v>
                </c:pt>
                <c:pt idx="11">
                  <c:v>43228</c:v>
                </c:pt>
                <c:pt idx="12">
                  <c:v>43229</c:v>
                </c:pt>
                <c:pt idx="13">
                  <c:v>43230</c:v>
                </c:pt>
                <c:pt idx="14">
                  <c:v>43231</c:v>
                </c:pt>
                <c:pt idx="15">
                  <c:v>43232</c:v>
                </c:pt>
                <c:pt idx="16">
                  <c:v>43233</c:v>
                </c:pt>
                <c:pt idx="17">
                  <c:v>43234</c:v>
                </c:pt>
                <c:pt idx="18">
                  <c:v>43235</c:v>
                </c:pt>
                <c:pt idx="19">
                  <c:v>43236</c:v>
                </c:pt>
                <c:pt idx="20">
                  <c:v>43237</c:v>
                </c:pt>
                <c:pt idx="21">
                  <c:v>43238</c:v>
                </c:pt>
                <c:pt idx="22">
                  <c:v>43239</c:v>
                </c:pt>
                <c:pt idx="23">
                  <c:v>43240</c:v>
                </c:pt>
                <c:pt idx="24">
                  <c:v>43241</c:v>
                </c:pt>
                <c:pt idx="25">
                  <c:v>43242</c:v>
                </c:pt>
                <c:pt idx="26">
                  <c:v>43243</c:v>
                </c:pt>
                <c:pt idx="27">
                  <c:v>43244</c:v>
                </c:pt>
                <c:pt idx="28">
                  <c:v>43245</c:v>
                </c:pt>
                <c:pt idx="29">
                  <c:v>43246</c:v>
                </c:pt>
                <c:pt idx="30">
                  <c:v>43247</c:v>
                </c:pt>
                <c:pt idx="31">
                  <c:v>43248</c:v>
                </c:pt>
                <c:pt idx="32">
                  <c:v>43249</c:v>
                </c:pt>
                <c:pt idx="33">
                  <c:v>43250</c:v>
                </c:pt>
                <c:pt idx="34">
                  <c:v>43251</c:v>
                </c:pt>
                <c:pt idx="35">
                  <c:v>43252</c:v>
                </c:pt>
                <c:pt idx="36">
                  <c:v>43253</c:v>
                </c:pt>
                <c:pt idx="37">
                  <c:v>43254</c:v>
                </c:pt>
                <c:pt idx="38">
                  <c:v>43255</c:v>
                </c:pt>
                <c:pt idx="39">
                  <c:v>43256</c:v>
                </c:pt>
                <c:pt idx="40">
                  <c:v>43257</c:v>
                </c:pt>
                <c:pt idx="41">
                  <c:v>43258</c:v>
                </c:pt>
                <c:pt idx="42">
                  <c:v>43259</c:v>
                </c:pt>
                <c:pt idx="43">
                  <c:v>43260</c:v>
                </c:pt>
                <c:pt idx="44">
                  <c:v>43261</c:v>
                </c:pt>
                <c:pt idx="45">
                  <c:v>43262</c:v>
                </c:pt>
                <c:pt idx="46">
                  <c:v>43263</c:v>
                </c:pt>
                <c:pt idx="47">
                  <c:v>43264</c:v>
                </c:pt>
                <c:pt idx="48">
                  <c:v>43265</c:v>
                </c:pt>
                <c:pt idx="49">
                  <c:v>43266</c:v>
                </c:pt>
                <c:pt idx="50">
                  <c:v>43267</c:v>
                </c:pt>
                <c:pt idx="51">
                  <c:v>43268</c:v>
                </c:pt>
                <c:pt idx="52">
                  <c:v>43269</c:v>
                </c:pt>
                <c:pt idx="53">
                  <c:v>43270</c:v>
                </c:pt>
              </c:numCache>
            </c:numRef>
          </c:cat>
          <c:val>
            <c:numRef>
              <c:f>'123'!$B$2:$B$55</c:f>
              <c:numCache>
                <c:formatCode>General</c:formatCode>
                <c:ptCount val="54"/>
                <c:pt idx="0">
                  <c:v>8535</c:v>
                </c:pt>
                <c:pt idx="1">
                  <c:v>6076</c:v>
                </c:pt>
                <c:pt idx="2">
                  <c:v>6211</c:v>
                </c:pt>
                <c:pt idx="3">
                  <c:v>5701</c:v>
                </c:pt>
                <c:pt idx="4">
                  <c:v>6109</c:v>
                </c:pt>
                <c:pt idx="5">
                  <c:v>6663</c:v>
                </c:pt>
                <c:pt idx="6">
                  <c:v>11800</c:v>
                </c:pt>
                <c:pt idx="7">
                  <c:v>7364</c:v>
                </c:pt>
                <c:pt idx="8">
                  <c:v>9753</c:v>
                </c:pt>
                <c:pt idx="9">
                  <c:v>6598</c:v>
                </c:pt>
                <c:pt idx="10">
                  <c:v>5877</c:v>
                </c:pt>
                <c:pt idx="11">
                  <c:v>5636</c:v>
                </c:pt>
                <c:pt idx="12">
                  <c:v>5948</c:v>
                </c:pt>
                <c:pt idx="13">
                  <c:v>7939</c:v>
                </c:pt>
                <c:pt idx="14">
                  <c:v>10354</c:v>
                </c:pt>
                <c:pt idx="15">
                  <c:v>9187</c:v>
                </c:pt>
                <c:pt idx="16">
                  <c:v>8479</c:v>
                </c:pt>
                <c:pt idx="17">
                  <c:v>9233</c:v>
                </c:pt>
                <c:pt idx="18">
                  <c:v>8635</c:v>
                </c:pt>
                <c:pt idx="19">
                  <c:v>6730</c:v>
                </c:pt>
                <c:pt idx="20">
                  <c:v>8425</c:v>
                </c:pt>
                <c:pt idx="21">
                  <c:v>9796</c:v>
                </c:pt>
                <c:pt idx="22">
                  <c:v>8637</c:v>
                </c:pt>
                <c:pt idx="23">
                  <c:v>10712</c:v>
                </c:pt>
                <c:pt idx="24">
                  <c:v>11263</c:v>
                </c:pt>
                <c:pt idx="25">
                  <c:v>10737</c:v>
                </c:pt>
                <c:pt idx="26">
                  <c:v>7937</c:v>
                </c:pt>
                <c:pt idx="27">
                  <c:v>7805</c:v>
                </c:pt>
                <c:pt idx="28">
                  <c:v>10612</c:v>
                </c:pt>
                <c:pt idx="29">
                  <c:v>8705</c:v>
                </c:pt>
                <c:pt idx="30">
                  <c:v>8423</c:v>
                </c:pt>
                <c:pt idx="31">
                  <c:v>7640</c:v>
                </c:pt>
                <c:pt idx="32">
                  <c:v>9049</c:v>
                </c:pt>
                <c:pt idx="33">
                  <c:v>8808</c:v>
                </c:pt>
                <c:pt idx="34">
                  <c:v>8627</c:v>
                </c:pt>
                <c:pt idx="35">
                  <c:v>8383</c:v>
                </c:pt>
                <c:pt idx="36">
                  <c:v>9112</c:v>
                </c:pt>
                <c:pt idx="37">
                  <c:v>9521</c:v>
                </c:pt>
                <c:pt idx="38">
                  <c:v>8818</c:v>
                </c:pt>
                <c:pt idx="39">
                  <c:v>9117</c:v>
                </c:pt>
                <c:pt idx="40">
                  <c:v>7783</c:v>
                </c:pt>
                <c:pt idx="41">
                  <c:v>8615</c:v>
                </c:pt>
                <c:pt idx="42">
                  <c:v>8197</c:v>
                </c:pt>
                <c:pt idx="43">
                  <c:v>7747</c:v>
                </c:pt>
                <c:pt idx="44">
                  <c:v>7790</c:v>
                </c:pt>
                <c:pt idx="45">
                  <c:v>8000</c:v>
                </c:pt>
                <c:pt idx="46">
                  <c:v>8384</c:v>
                </c:pt>
                <c:pt idx="47">
                  <c:v>7801</c:v>
                </c:pt>
                <c:pt idx="48">
                  <c:v>9319</c:v>
                </c:pt>
                <c:pt idx="49">
                  <c:v>7782</c:v>
                </c:pt>
                <c:pt idx="50">
                  <c:v>10567</c:v>
                </c:pt>
                <c:pt idx="51">
                  <c:v>10387</c:v>
                </c:pt>
                <c:pt idx="52">
                  <c:v>14126</c:v>
                </c:pt>
                <c:pt idx="53">
                  <c:v>7370</c:v>
                </c:pt>
              </c:numCache>
            </c:numRef>
          </c:val>
          <c:smooth val="0"/>
          <c:extLst>
            <c:ext xmlns:c16="http://schemas.microsoft.com/office/drawing/2014/chart" uri="{C3380CC4-5D6E-409C-BE32-E72D297353CC}">
              <c16:uniqueId val="{00000000-479B-4656-800F-5ECCC7514FA5}"/>
            </c:ext>
          </c:extLst>
        </c:ser>
        <c:dLbls>
          <c:showLegendKey val="0"/>
          <c:showVal val="0"/>
          <c:showCatName val="0"/>
          <c:showSerName val="0"/>
          <c:showPercent val="0"/>
          <c:showBubbleSize val="0"/>
        </c:dLbls>
        <c:marker val="1"/>
        <c:smooth val="0"/>
        <c:axId val="290032400"/>
        <c:axId val="290032960"/>
      </c:lineChart>
      <c:lineChart>
        <c:grouping val="standard"/>
        <c:varyColors val="0"/>
        <c:ser>
          <c:idx val="1"/>
          <c:order val="1"/>
          <c:tx>
            <c:strRef>
              <c:f>'123'!$C$1</c:f>
              <c:strCache>
                <c:ptCount val="1"/>
                <c:pt idx="0">
                  <c:v>UV订单转化率</c:v>
                </c:pt>
              </c:strCache>
            </c:strRef>
          </c:tx>
          <c:spPr>
            <a:ln w="28575" cap="rnd">
              <a:solidFill>
                <a:schemeClr val="accent2"/>
              </a:solidFill>
              <a:round/>
            </a:ln>
            <a:effectLst/>
          </c:spPr>
          <c:marker>
            <c:symbol val="none"/>
          </c:marker>
          <c:cat>
            <c:numRef>
              <c:f>'123'!$A$2:$A$55</c:f>
              <c:numCache>
                <c:formatCode>m/d/yyyy</c:formatCode>
                <c:ptCount val="54"/>
                <c:pt idx="0">
                  <c:v>43217</c:v>
                </c:pt>
                <c:pt idx="1">
                  <c:v>43218</c:v>
                </c:pt>
                <c:pt idx="2">
                  <c:v>43219</c:v>
                </c:pt>
                <c:pt idx="3">
                  <c:v>43220</c:v>
                </c:pt>
                <c:pt idx="4">
                  <c:v>43221</c:v>
                </c:pt>
                <c:pt idx="5">
                  <c:v>43222</c:v>
                </c:pt>
                <c:pt idx="6">
                  <c:v>43223</c:v>
                </c:pt>
                <c:pt idx="7">
                  <c:v>43224</c:v>
                </c:pt>
                <c:pt idx="8">
                  <c:v>43225</c:v>
                </c:pt>
                <c:pt idx="9">
                  <c:v>43226</c:v>
                </c:pt>
                <c:pt idx="10">
                  <c:v>43227</c:v>
                </c:pt>
                <c:pt idx="11">
                  <c:v>43228</c:v>
                </c:pt>
                <c:pt idx="12">
                  <c:v>43229</c:v>
                </c:pt>
                <c:pt idx="13">
                  <c:v>43230</c:v>
                </c:pt>
                <c:pt idx="14">
                  <c:v>43231</c:v>
                </c:pt>
                <c:pt idx="15">
                  <c:v>43232</c:v>
                </c:pt>
                <c:pt idx="16">
                  <c:v>43233</c:v>
                </c:pt>
                <c:pt idx="17">
                  <c:v>43234</c:v>
                </c:pt>
                <c:pt idx="18">
                  <c:v>43235</c:v>
                </c:pt>
                <c:pt idx="19">
                  <c:v>43236</c:v>
                </c:pt>
                <c:pt idx="20">
                  <c:v>43237</c:v>
                </c:pt>
                <c:pt idx="21">
                  <c:v>43238</c:v>
                </c:pt>
                <c:pt idx="22">
                  <c:v>43239</c:v>
                </c:pt>
                <c:pt idx="23">
                  <c:v>43240</c:v>
                </c:pt>
                <c:pt idx="24">
                  <c:v>43241</c:v>
                </c:pt>
                <c:pt idx="25">
                  <c:v>43242</c:v>
                </c:pt>
                <c:pt idx="26">
                  <c:v>43243</c:v>
                </c:pt>
                <c:pt idx="27">
                  <c:v>43244</c:v>
                </c:pt>
                <c:pt idx="28">
                  <c:v>43245</c:v>
                </c:pt>
                <c:pt idx="29">
                  <c:v>43246</c:v>
                </c:pt>
                <c:pt idx="30">
                  <c:v>43247</c:v>
                </c:pt>
                <c:pt idx="31">
                  <c:v>43248</c:v>
                </c:pt>
                <c:pt idx="32">
                  <c:v>43249</c:v>
                </c:pt>
                <c:pt idx="33">
                  <c:v>43250</c:v>
                </c:pt>
                <c:pt idx="34">
                  <c:v>43251</c:v>
                </c:pt>
                <c:pt idx="35">
                  <c:v>43252</c:v>
                </c:pt>
                <c:pt idx="36">
                  <c:v>43253</c:v>
                </c:pt>
                <c:pt idx="37">
                  <c:v>43254</c:v>
                </c:pt>
                <c:pt idx="38">
                  <c:v>43255</c:v>
                </c:pt>
                <c:pt idx="39">
                  <c:v>43256</c:v>
                </c:pt>
                <c:pt idx="40">
                  <c:v>43257</c:v>
                </c:pt>
                <c:pt idx="41">
                  <c:v>43258</c:v>
                </c:pt>
                <c:pt idx="42">
                  <c:v>43259</c:v>
                </c:pt>
                <c:pt idx="43">
                  <c:v>43260</c:v>
                </c:pt>
                <c:pt idx="44">
                  <c:v>43261</c:v>
                </c:pt>
                <c:pt idx="45">
                  <c:v>43262</c:v>
                </c:pt>
                <c:pt idx="46">
                  <c:v>43263</c:v>
                </c:pt>
                <c:pt idx="47">
                  <c:v>43264</c:v>
                </c:pt>
                <c:pt idx="48">
                  <c:v>43265</c:v>
                </c:pt>
                <c:pt idx="49">
                  <c:v>43266</c:v>
                </c:pt>
                <c:pt idx="50">
                  <c:v>43267</c:v>
                </c:pt>
                <c:pt idx="51">
                  <c:v>43268</c:v>
                </c:pt>
                <c:pt idx="52">
                  <c:v>43269</c:v>
                </c:pt>
                <c:pt idx="53">
                  <c:v>43270</c:v>
                </c:pt>
              </c:numCache>
            </c:numRef>
          </c:cat>
          <c:val>
            <c:numRef>
              <c:f>'123'!$C$2:$C$55</c:f>
              <c:numCache>
                <c:formatCode>0.00%</c:formatCode>
                <c:ptCount val="54"/>
                <c:pt idx="0">
                  <c:v>0.19939999999999999</c:v>
                </c:pt>
                <c:pt idx="1">
                  <c:v>0.14599999999999999</c:v>
                </c:pt>
                <c:pt idx="2">
                  <c:v>0.1077</c:v>
                </c:pt>
                <c:pt idx="3">
                  <c:v>9.8199999999999996E-2</c:v>
                </c:pt>
                <c:pt idx="4">
                  <c:v>0.12280000000000001</c:v>
                </c:pt>
                <c:pt idx="5">
                  <c:v>0.28070000000000001</c:v>
                </c:pt>
                <c:pt idx="6">
                  <c:v>7.3599999999999999E-2</c:v>
                </c:pt>
                <c:pt idx="7">
                  <c:v>0.12189999999999999</c:v>
                </c:pt>
                <c:pt idx="8">
                  <c:v>8.3699999999999997E-2</c:v>
                </c:pt>
                <c:pt idx="9">
                  <c:v>0.15759999999999999</c:v>
                </c:pt>
                <c:pt idx="10">
                  <c:v>0.23</c:v>
                </c:pt>
                <c:pt idx="11">
                  <c:v>0.28639999999999999</c:v>
                </c:pt>
                <c:pt idx="12">
                  <c:v>0.25719999999999998</c:v>
                </c:pt>
                <c:pt idx="13">
                  <c:v>0.34899999999999998</c:v>
                </c:pt>
                <c:pt idx="14">
                  <c:v>0.19980000000000001</c:v>
                </c:pt>
                <c:pt idx="15">
                  <c:v>0.3105</c:v>
                </c:pt>
                <c:pt idx="16">
                  <c:v>0.35589999999999999</c:v>
                </c:pt>
                <c:pt idx="17">
                  <c:v>0.2271</c:v>
                </c:pt>
                <c:pt idx="18">
                  <c:v>0.27239999999999998</c:v>
                </c:pt>
                <c:pt idx="19">
                  <c:v>0.33310000000000001</c:v>
                </c:pt>
                <c:pt idx="20">
                  <c:v>0.25950000000000001</c:v>
                </c:pt>
                <c:pt idx="21">
                  <c:v>0.2792</c:v>
                </c:pt>
                <c:pt idx="22">
                  <c:v>0.2041</c:v>
                </c:pt>
                <c:pt idx="23">
                  <c:v>0.17249999999999999</c:v>
                </c:pt>
                <c:pt idx="24">
                  <c:v>0.15129999999999999</c:v>
                </c:pt>
                <c:pt idx="25">
                  <c:v>0.1336</c:v>
                </c:pt>
                <c:pt idx="26">
                  <c:v>0.12559999999999999</c:v>
                </c:pt>
                <c:pt idx="27">
                  <c:v>0.1532</c:v>
                </c:pt>
                <c:pt idx="28">
                  <c:v>0.1167</c:v>
                </c:pt>
                <c:pt idx="29">
                  <c:v>0.1613</c:v>
                </c:pt>
                <c:pt idx="30">
                  <c:v>0.16089999999999999</c:v>
                </c:pt>
                <c:pt idx="31">
                  <c:v>0.1153</c:v>
                </c:pt>
                <c:pt idx="32">
                  <c:v>0.124</c:v>
                </c:pt>
                <c:pt idx="33">
                  <c:v>0.1129</c:v>
                </c:pt>
                <c:pt idx="34">
                  <c:v>0.14929999999999999</c:v>
                </c:pt>
                <c:pt idx="35">
                  <c:v>0.20469999999999999</c:v>
                </c:pt>
                <c:pt idx="36">
                  <c:v>0.15790000000000001</c:v>
                </c:pt>
                <c:pt idx="37">
                  <c:v>0.21490000000000001</c:v>
                </c:pt>
                <c:pt idx="38">
                  <c:v>0.17910000000000001</c:v>
                </c:pt>
                <c:pt idx="39">
                  <c:v>0.2074</c:v>
                </c:pt>
                <c:pt idx="40">
                  <c:v>0.26190000000000002</c:v>
                </c:pt>
                <c:pt idx="41">
                  <c:v>0.17330000000000001</c:v>
                </c:pt>
                <c:pt idx="42">
                  <c:v>0.18790000000000001</c:v>
                </c:pt>
                <c:pt idx="43">
                  <c:v>0.1719</c:v>
                </c:pt>
                <c:pt idx="44">
                  <c:v>0.1736</c:v>
                </c:pt>
                <c:pt idx="45">
                  <c:v>0.14299999999999999</c:v>
                </c:pt>
                <c:pt idx="46">
                  <c:v>0.183</c:v>
                </c:pt>
                <c:pt idx="47">
                  <c:v>0.17399999999999999</c:v>
                </c:pt>
                <c:pt idx="48">
                  <c:v>0.21590000000000001</c:v>
                </c:pt>
                <c:pt idx="49">
                  <c:v>0.20480000000000001</c:v>
                </c:pt>
                <c:pt idx="50">
                  <c:v>0.19869999999999999</c:v>
                </c:pt>
                <c:pt idx="51">
                  <c:v>0.20480000000000001</c:v>
                </c:pt>
                <c:pt idx="52">
                  <c:v>0.34310000000000002</c:v>
                </c:pt>
                <c:pt idx="53">
                  <c:v>0.25690000000000002</c:v>
                </c:pt>
              </c:numCache>
            </c:numRef>
          </c:val>
          <c:smooth val="0"/>
          <c:extLst>
            <c:ext xmlns:c16="http://schemas.microsoft.com/office/drawing/2014/chart" uri="{C3380CC4-5D6E-409C-BE32-E72D297353CC}">
              <c16:uniqueId val="{00000001-479B-4656-800F-5ECCC7514FA5}"/>
            </c:ext>
          </c:extLst>
        </c:ser>
        <c:dLbls>
          <c:showLegendKey val="0"/>
          <c:showVal val="0"/>
          <c:showCatName val="0"/>
          <c:showSerName val="0"/>
          <c:showPercent val="0"/>
          <c:showBubbleSize val="0"/>
        </c:dLbls>
        <c:marker val="1"/>
        <c:smooth val="0"/>
        <c:axId val="290034080"/>
        <c:axId val="290033520"/>
      </c:lineChart>
      <c:dateAx>
        <c:axId val="29003240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0032960"/>
        <c:crosses val="autoZero"/>
        <c:auto val="1"/>
        <c:lblOffset val="100"/>
        <c:baseTimeUnit val="days"/>
      </c:dateAx>
      <c:valAx>
        <c:axId val="29003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0032400"/>
        <c:crosses val="autoZero"/>
        <c:crossBetween val="between"/>
      </c:valAx>
      <c:valAx>
        <c:axId val="290033520"/>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0034080"/>
        <c:crosses val="max"/>
        <c:crossBetween val="between"/>
      </c:valAx>
      <c:dateAx>
        <c:axId val="290034080"/>
        <c:scaling>
          <c:orientation val="minMax"/>
        </c:scaling>
        <c:delete val="1"/>
        <c:axPos val="b"/>
        <c:numFmt formatCode="m/d/yyyy" sourceLinked="1"/>
        <c:majorTickMark val="out"/>
        <c:minorTickMark val="none"/>
        <c:tickLblPos val="nextTo"/>
        <c:crossAx val="290033520"/>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在线活动数量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全站!$B$1</c:f>
              <c:strCache>
                <c:ptCount val="1"/>
                <c:pt idx="0">
                  <c:v>在线项目数量</c:v>
                </c:pt>
              </c:strCache>
            </c:strRef>
          </c:tx>
          <c:spPr>
            <a:ln w="28575" cap="rnd">
              <a:solidFill>
                <a:schemeClr val="accent1"/>
              </a:solidFill>
              <a:round/>
            </a:ln>
            <a:effectLst/>
          </c:spPr>
          <c:marker>
            <c:symbol val="none"/>
          </c:marker>
          <c:dLbls>
            <c:dLbl>
              <c:idx val="0"/>
              <c:layout>
                <c:manualLayout>
                  <c:x val="-5.3015252947460458E-3"/>
                  <c:y val="4.6275903169595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67B-1A4D-8D8A-4AE2E3393D94}"/>
                </c:ext>
              </c:extLst>
            </c:dLbl>
            <c:dLbl>
              <c:idx val="1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67B-1A4D-8D8A-4AE2E3393D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全站!$A$2:$A$15</c:f>
              <c:numCache>
                <c:formatCode>m/d/yyyy</c:formatCode>
                <c:ptCount val="14"/>
                <c:pt idx="0">
                  <c:v>43256</c:v>
                </c:pt>
                <c:pt idx="1">
                  <c:v>43257</c:v>
                </c:pt>
                <c:pt idx="2">
                  <c:v>43258</c:v>
                </c:pt>
                <c:pt idx="3">
                  <c:v>43259</c:v>
                </c:pt>
                <c:pt idx="4">
                  <c:v>43260</c:v>
                </c:pt>
                <c:pt idx="5">
                  <c:v>43261</c:v>
                </c:pt>
                <c:pt idx="6">
                  <c:v>43262</c:v>
                </c:pt>
                <c:pt idx="7">
                  <c:v>43263</c:v>
                </c:pt>
                <c:pt idx="8">
                  <c:v>43264</c:v>
                </c:pt>
                <c:pt idx="9">
                  <c:v>43265</c:v>
                </c:pt>
                <c:pt idx="10">
                  <c:v>43266</c:v>
                </c:pt>
                <c:pt idx="11">
                  <c:v>43267</c:v>
                </c:pt>
                <c:pt idx="12">
                  <c:v>43268</c:v>
                </c:pt>
                <c:pt idx="13">
                  <c:v>43269</c:v>
                </c:pt>
              </c:numCache>
            </c:numRef>
          </c:cat>
          <c:val>
            <c:numRef>
              <c:f>全站!$B$2:$B$15</c:f>
              <c:numCache>
                <c:formatCode>General</c:formatCode>
                <c:ptCount val="14"/>
                <c:pt idx="0">
                  <c:v>6141</c:v>
                </c:pt>
                <c:pt idx="1">
                  <c:v>6299</c:v>
                </c:pt>
                <c:pt idx="2">
                  <c:v>6170</c:v>
                </c:pt>
                <c:pt idx="3">
                  <c:v>6228</c:v>
                </c:pt>
                <c:pt idx="4">
                  <c:v>6194</c:v>
                </c:pt>
                <c:pt idx="5">
                  <c:v>6223</c:v>
                </c:pt>
                <c:pt idx="6">
                  <c:v>6313</c:v>
                </c:pt>
                <c:pt idx="7">
                  <c:v>6527</c:v>
                </c:pt>
                <c:pt idx="8">
                  <c:v>6675</c:v>
                </c:pt>
                <c:pt idx="9">
                  <c:v>6592</c:v>
                </c:pt>
                <c:pt idx="10">
                  <c:v>6946</c:v>
                </c:pt>
                <c:pt idx="11">
                  <c:v>7628</c:v>
                </c:pt>
                <c:pt idx="12">
                  <c:v>7808</c:v>
                </c:pt>
                <c:pt idx="13">
                  <c:v>8504</c:v>
                </c:pt>
              </c:numCache>
            </c:numRef>
          </c:val>
          <c:smooth val="0"/>
          <c:extLst>
            <c:ext xmlns:c16="http://schemas.microsoft.com/office/drawing/2014/chart" uri="{C3380CC4-5D6E-409C-BE32-E72D297353CC}">
              <c16:uniqueId val="{00000002-467B-1A4D-8D8A-4AE2E3393D94}"/>
            </c:ext>
          </c:extLst>
        </c:ser>
        <c:dLbls>
          <c:showLegendKey val="0"/>
          <c:showVal val="0"/>
          <c:showCatName val="0"/>
          <c:showSerName val="0"/>
          <c:showPercent val="0"/>
          <c:showBubbleSize val="0"/>
        </c:dLbls>
        <c:smooth val="0"/>
        <c:axId val="290036880"/>
        <c:axId val="222672992"/>
      </c:lineChart>
      <c:dateAx>
        <c:axId val="29003688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2672992"/>
        <c:crosses val="autoZero"/>
        <c:auto val="1"/>
        <c:lblOffset val="100"/>
        <c:baseTimeUnit val="days"/>
      </c:dateAx>
      <c:valAx>
        <c:axId val="222672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00368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app</a:t>
            </a:r>
            <a:r>
              <a:rPr lang="zh-CN" altLang="en-US"/>
              <a:t>内</a:t>
            </a:r>
            <a:r>
              <a:rPr lang="en-US" altLang="zh-CN"/>
              <a:t>dau</a:t>
            </a:r>
            <a:r>
              <a:rPr lang="zh-CN" altLang="en-US"/>
              <a:t>覆盖率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dLbl>
              <c:idx val="2"/>
              <c:layout>
                <c:manualLayout>
                  <c:x val="-8.0971659919028341E-3"/>
                  <c:y val="2.77777777777776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0B1-9246-A872-4A2AA6533F75}"/>
                </c:ext>
              </c:extLst>
            </c:dLbl>
            <c:dLbl>
              <c:idx val="12"/>
              <c:layout>
                <c:manualLayout>
                  <c:x val="-1.8893387314439947E-2"/>
                  <c:y val="-4.16666666666666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0B1-9246-A872-4A2AA6533F7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app内站外!$A$2:$A$15</c:f>
              <c:numCache>
                <c:formatCode>m/d/yyyy</c:formatCode>
                <c:ptCount val="14"/>
                <c:pt idx="0">
                  <c:v>43256</c:v>
                </c:pt>
                <c:pt idx="1">
                  <c:v>43257</c:v>
                </c:pt>
                <c:pt idx="2">
                  <c:v>43258</c:v>
                </c:pt>
                <c:pt idx="3">
                  <c:v>43259</c:v>
                </c:pt>
                <c:pt idx="4">
                  <c:v>43260</c:v>
                </c:pt>
                <c:pt idx="5">
                  <c:v>43261</c:v>
                </c:pt>
                <c:pt idx="6">
                  <c:v>43262</c:v>
                </c:pt>
                <c:pt idx="7">
                  <c:v>43263</c:v>
                </c:pt>
                <c:pt idx="8">
                  <c:v>43264</c:v>
                </c:pt>
                <c:pt idx="9">
                  <c:v>43265</c:v>
                </c:pt>
                <c:pt idx="10">
                  <c:v>43266</c:v>
                </c:pt>
                <c:pt idx="11">
                  <c:v>43267</c:v>
                </c:pt>
                <c:pt idx="12">
                  <c:v>43268</c:v>
                </c:pt>
                <c:pt idx="13">
                  <c:v>43269</c:v>
                </c:pt>
              </c:numCache>
            </c:numRef>
          </c:cat>
          <c:val>
            <c:numRef>
              <c:f>app内站外!$J$2:$J$15</c:f>
              <c:numCache>
                <c:formatCode>0.00%</c:formatCode>
                <c:ptCount val="14"/>
                <c:pt idx="0">
                  <c:v>0.40332953999437615</c:v>
                </c:pt>
                <c:pt idx="1">
                  <c:v>0.42872651726098759</c:v>
                </c:pt>
                <c:pt idx="2">
                  <c:v>0.40193986045911889</c:v>
                </c:pt>
                <c:pt idx="3">
                  <c:v>0.40538355774862517</c:v>
                </c:pt>
                <c:pt idx="4">
                  <c:v>0.57394864429696302</c:v>
                </c:pt>
                <c:pt idx="5">
                  <c:v>0.41112441920100978</c:v>
                </c:pt>
                <c:pt idx="6">
                  <c:v>0.41517971975855267</c:v>
                </c:pt>
                <c:pt idx="7">
                  <c:v>0.46345221722581359</c:v>
                </c:pt>
                <c:pt idx="8">
                  <c:v>0.42359485628770965</c:v>
                </c:pt>
                <c:pt idx="9">
                  <c:v>0.45224681066710026</c:v>
                </c:pt>
                <c:pt idx="10">
                  <c:v>0.46470959251677835</c:v>
                </c:pt>
                <c:pt idx="11">
                  <c:v>0.57746848671312767</c:v>
                </c:pt>
                <c:pt idx="12">
                  <c:v>0.59709099705195312</c:v>
                </c:pt>
                <c:pt idx="13">
                  <c:v>0.59194601347104547</c:v>
                </c:pt>
              </c:numCache>
            </c:numRef>
          </c:val>
          <c:smooth val="0"/>
          <c:extLst>
            <c:ext xmlns:c16="http://schemas.microsoft.com/office/drawing/2014/chart" uri="{C3380CC4-5D6E-409C-BE32-E72D297353CC}">
              <c16:uniqueId val="{00000002-B0B1-9246-A872-4A2AA6533F75}"/>
            </c:ext>
          </c:extLst>
        </c:ser>
        <c:dLbls>
          <c:showLegendKey val="0"/>
          <c:showVal val="0"/>
          <c:showCatName val="0"/>
          <c:showSerName val="0"/>
          <c:showPercent val="0"/>
          <c:showBubbleSize val="0"/>
        </c:dLbls>
        <c:smooth val="0"/>
        <c:axId val="222675232"/>
        <c:axId val="222675792"/>
      </c:lineChart>
      <c:dateAx>
        <c:axId val="22267523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2675792"/>
        <c:crosses val="autoZero"/>
        <c:auto val="1"/>
        <c:lblOffset val="100"/>
        <c:baseTimeUnit val="days"/>
      </c:dateAx>
      <c:valAx>
        <c:axId val="222675792"/>
        <c:scaling>
          <c:orientation val="minMax"/>
          <c:min val="0.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2675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D2EA0-798C-4E5C-9EB5-1BD84699710C}"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67FF27B4-FAC5-4BF6-9A0B-4EC4FE8882E1}">
      <dgm:prSet custT="1"/>
      <dgm:spPr>
        <a:solidFill>
          <a:srgbClr val="AE1D12"/>
        </a:solidFill>
      </dgm:spPr>
      <dgm:t>
        <a:bodyPr/>
        <a:lstStyle/>
        <a:p>
          <a:r>
            <a:rPr lang="zh-Hans" altLang="en-US" sz="2400" dirty="0">
              <a:latin typeface="微软雅黑" panose="020B0503020204020204" pitchFamily="34" charset="-122"/>
              <a:ea typeface="微软雅黑" panose="020B0503020204020204" pitchFamily="34" charset="-122"/>
            </a:rPr>
            <a:t>简述</a:t>
          </a:r>
          <a:r>
            <a:rPr lang="en-US" altLang="zh-Hans" sz="2400" dirty="0">
              <a:latin typeface="微软雅黑" panose="020B0503020204020204" pitchFamily="34" charset="-122"/>
              <a:ea typeface="微软雅黑" panose="020B0503020204020204" pitchFamily="34" charset="-122"/>
            </a:rPr>
            <a:t>Vue</a:t>
          </a:r>
          <a:r>
            <a:rPr lang="zh-Hans" altLang="en-US" sz="2400" dirty="0">
              <a:latin typeface="微软雅黑" panose="020B0503020204020204" pitchFamily="34" charset="-122"/>
              <a:ea typeface="微软雅黑" panose="020B0503020204020204" pitchFamily="34" charset="-122"/>
            </a:rPr>
            <a:t>双向绑定原理</a:t>
          </a:r>
          <a:endParaRPr lang="zh-CN" altLang="en-US" sz="2400" dirty="0">
            <a:latin typeface="微软雅黑" panose="020B0503020204020204" pitchFamily="34" charset="-122"/>
            <a:ea typeface="微软雅黑" panose="020B0503020204020204" pitchFamily="34" charset="-122"/>
          </a:endParaRPr>
        </a:p>
      </dgm:t>
    </dgm:pt>
    <dgm:pt modelId="{65D61CC4-9AC5-4030-A2A2-B77C8C981919}" type="parTrans" cxnId="{0F1023DB-D29A-4400-BE7C-987B61C28AF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73C7068-24B1-4F08-B12D-8DC7B5299569}" type="sibTrans" cxnId="{0F1023DB-D29A-4400-BE7C-987B61C28AF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12761C9-6BF0-4D71-A977-9465CAF30192}">
      <dgm:prSet custT="1"/>
      <dgm:spPr>
        <a:solidFill>
          <a:srgbClr val="AE1D12"/>
        </a:solidFill>
        <a:ln>
          <a:solidFill>
            <a:srgbClr val="AE1D12"/>
          </a:solidFill>
        </a:ln>
      </dgm:spPr>
      <dgm:t>
        <a:bodyPr/>
        <a:lstStyle/>
        <a:p>
          <a:r>
            <a:rPr lang="en-US" altLang="zh-Hans" sz="2400" dirty="0">
              <a:latin typeface="微软雅黑" panose="020B0503020204020204" pitchFamily="34" charset="-122"/>
              <a:ea typeface="微软雅黑" panose="020B0503020204020204" pitchFamily="34" charset="-122"/>
            </a:rPr>
            <a:t>Vue</a:t>
          </a:r>
          <a:r>
            <a:rPr lang="zh-Hans" altLang="en-US" sz="2400" dirty="0">
              <a:latin typeface="微软雅黑" panose="020B0503020204020204" pitchFamily="34" charset="-122"/>
              <a:ea typeface="微软雅黑" panose="020B0503020204020204" pitchFamily="34" charset="-122"/>
            </a:rPr>
            <a:t>数组使用注意事项</a:t>
          </a:r>
          <a:endParaRPr lang="zh-CN" altLang="en-US" sz="2400" dirty="0">
            <a:latin typeface="微软雅黑" panose="020B0503020204020204" pitchFamily="34" charset="-122"/>
            <a:ea typeface="微软雅黑" panose="020B0503020204020204" pitchFamily="34" charset="-122"/>
          </a:endParaRPr>
        </a:p>
      </dgm:t>
    </dgm:pt>
    <dgm:pt modelId="{C753D5A9-48EE-469A-B771-899BB1312A5D}" type="parTrans" cxnId="{ECB7349E-7387-4B7D-8B81-8F79E723707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FCA5A51-2BA9-40B2-B11F-93AF37F2D1E8}" type="sibTrans" cxnId="{ECB7349E-7387-4B7D-8B81-8F79E723707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C069071-04F4-4BBC-9930-D3B0E01189A9}">
      <dgm:prSet custT="1"/>
      <dgm:spPr>
        <a:solidFill>
          <a:srgbClr val="AE1D12"/>
        </a:solidFill>
      </dgm:spPr>
      <dgm:t>
        <a:bodyPr/>
        <a:lstStyle/>
        <a:p>
          <a:r>
            <a:rPr lang="zh-Hans" altLang="en-US" sz="2400" dirty="0">
              <a:latin typeface="微软雅黑" panose="020B0503020204020204" pitchFamily="34" charset="-122"/>
              <a:ea typeface="微软雅黑" panose="020B0503020204020204" pitchFamily="34" charset="-122"/>
            </a:rPr>
            <a:t>数组双向绑定实现及其特殊性</a:t>
          </a:r>
          <a:endParaRPr lang="zh-CN" altLang="en-US" sz="2400" dirty="0">
            <a:latin typeface="微软雅黑" panose="020B0503020204020204" pitchFamily="34" charset="-122"/>
            <a:ea typeface="微软雅黑" panose="020B0503020204020204" pitchFamily="34" charset="-122"/>
          </a:endParaRPr>
        </a:p>
      </dgm:t>
    </dgm:pt>
    <dgm:pt modelId="{909400AC-35C7-4DD5-A0A8-FFDBDA402660}" type="sibTrans" cxnId="{320E750D-A7CD-4DA5-9D31-D559ACFA352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C41B16A-AA0F-4CBF-9EFB-591CC715ABA9}" type="parTrans" cxnId="{320E750D-A7CD-4DA5-9D31-D559ACFA352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36EBDE8-2DE4-4618-BB22-3551E839E3AE}" type="pres">
      <dgm:prSet presAssocID="{DC9D2EA0-798C-4E5C-9EB5-1BD84699710C}" presName="linear" presStyleCnt="0">
        <dgm:presLayoutVars>
          <dgm:dir/>
          <dgm:animLvl val="lvl"/>
          <dgm:resizeHandles val="exact"/>
        </dgm:presLayoutVars>
      </dgm:prSet>
      <dgm:spPr/>
    </dgm:pt>
    <dgm:pt modelId="{E5715F35-1B57-45B1-8BBE-A6F1924CE491}" type="pres">
      <dgm:prSet presAssocID="{67FF27B4-FAC5-4BF6-9A0B-4EC4FE8882E1}" presName="parentLin" presStyleCnt="0"/>
      <dgm:spPr/>
    </dgm:pt>
    <dgm:pt modelId="{77C15B9E-8C77-4643-B73F-5C88C3BF5244}" type="pres">
      <dgm:prSet presAssocID="{67FF27B4-FAC5-4BF6-9A0B-4EC4FE8882E1}" presName="parentLeftMargin" presStyleLbl="node1" presStyleIdx="0" presStyleCnt="3"/>
      <dgm:spPr/>
    </dgm:pt>
    <dgm:pt modelId="{AA1E2208-EB18-49F6-8441-E30531101CDF}" type="pres">
      <dgm:prSet presAssocID="{67FF27B4-FAC5-4BF6-9A0B-4EC4FE8882E1}" presName="parentText" presStyleLbl="node1" presStyleIdx="0" presStyleCnt="3">
        <dgm:presLayoutVars>
          <dgm:chMax val="0"/>
          <dgm:bulletEnabled val="1"/>
        </dgm:presLayoutVars>
      </dgm:prSet>
      <dgm:spPr>
        <a:prstGeom prst="rect">
          <a:avLst/>
        </a:prstGeom>
      </dgm:spPr>
    </dgm:pt>
    <dgm:pt modelId="{D78BBDB8-281A-40D1-907A-907D9BD1D52F}" type="pres">
      <dgm:prSet presAssocID="{67FF27B4-FAC5-4BF6-9A0B-4EC4FE8882E1}" presName="negativeSpace" presStyleCnt="0"/>
      <dgm:spPr/>
    </dgm:pt>
    <dgm:pt modelId="{9E64FD4F-3477-46EA-B19B-CCFBBD4ED90D}" type="pres">
      <dgm:prSet presAssocID="{67FF27B4-FAC5-4BF6-9A0B-4EC4FE8882E1}" presName="childText" presStyleLbl="conFgAcc1" presStyleIdx="0" presStyleCnt="3">
        <dgm:presLayoutVars>
          <dgm:bulletEnabled val="1"/>
        </dgm:presLayoutVars>
      </dgm:prSet>
      <dgm:spPr/>
    </dgm:pt>
    <dgm:pt modelId="{DCC6C53E-57D2-4FF4-B9EE-1FD4ACDAD66E}" type="pres">
      <dgm:prSet presAssocID="{B73C7068-24B1-4F08-B12D-8DC7B5299569}" presName="spaceBetweenRectangles" presStyleCnt="0"/>
      <dgm:spPr/>
    </dgm:pt>
    <dgm:pt modelId="{1DD4678A-94F3-4A38-8481-B07568718A03}" type="pres">
      <dgm:prSet presAssocID="{7C069071-04F4-4BBC-9930-D3B0E01189A9}" presName="parentLin" presStyleCnt="0"/>
      <dgm:spPr/>
    </dgm:pt>
    <dgm:pt modelId="{E2CAB025-4331-4AF7-83AF-3F0A6E36117E}" type="pres">
      <dgm:prSet presAssocID="{7C069071-04F4-4BBC-9930-D3B0E01189A9}" presName="parentLeftMargin" presStyleLbl="node1" presStyleIdx="0" presStyleCnt="3"/>
      <dgm:spPr/>
    </dgm:pt>
    <dgm:pt modelId="{17D147B5-97F8-42C6-A0F1-724B75B1BA6D}" type="pres">
      <dgm:prSet presAssocID="{7C069071-04F4-4BBC-9930-D3B0E01189A9}" presName="parentText" presStyleLbl="node1" presStyleIdx="1" presStyleCnt="3">
        <dgm:presLayoutVars>
          <dgm:chMax val="0"/>
          <dgm:bulletEnabled val="1"/>
        </dgm:presLayoutVars>
      </dgm:prSet>
      <dgm:spPr>
        <a:prstGeom prst="rect">
          <a:avLst/>
        </a:prstGeom>
      </dgm:spPr>
    </dgm:pt>
    <dgm:pt modelId="{04E9FA05-FEC2-4E02-A9FD-4C242F7A4A65}" type="pres">
      <dgm:prSet presAssocID="{7C069071-04F4-4BBC-9930-D3B0E01189A9}" presName="negativeSpace" presStyleCnt="0"/>
      <dgm:spPr/>
    </dgm:pt>
    <dgm:pt modelId="{E0DD60F0-D12C-4B13-9D74-41A80F296FEF}" type="pres">
      <dgm:prSet presAssocID="{7C069071-04F4-4BBC-9930-D3B0E01189A9}" presName="childText" presStyleLbl="conFgAcc1" presStyleIdx="1" presStyleCnt="3">
        <dgm:presLayoutVars>
          <dgm:bulletEnabled val="1"/>
        </dgm:presLayoutVars>
      </dgm:prSet>
      <dgm:spPr>
        <a:ln>
          <a:solidFill>
            <a:srgbClr val="AE1D12"/>
          </a:solidFill>
        </a:ln>
      </dgm:spPr>
    </dgm:pt>
    <dgm:pt modelId="{FD88A180-115A-442A-9955-584650A0C64B}" type="pres">
      <dgm:prSet presAssocID="{909400AC-35C7-4DD5-A0A8-FFDBDA402660}" presName="spaceBetweenRectangles" presStyleCnt="0"/>
      <dgm:spPr/>
    </dgm:pt>
    <dgm:pt modelId="{20FE29F3-5C03-4850-99F1-070D804351D9}" type="pres">
      <dgm:prSet presAssocID="{F12761C9-6BF0-4D71-A977-9465CAF30192}" presName="parentLin" presStyleCnt="0"/>
      <dgm:spPr/>
    </dgm:pt>
    <dgm:pt modelId="{A21587BF-A660-4C55-8089-0A1D486770D7}" type="pres">
      <dgm:prSet presAssocID="{F12761C9-6BF0-4D71-A977-9465CAF30192}" presName="parentLeftMargin" presStyleLbl="node1" presStyleIdx="1" presStyleCnt="3"/>
      <dgm:spPr/>
    </dgm:pt>
    <dgm:pt modelId="{A37655D3-6152-4A0C-B60F-A77DBAD4A26E}" type="pres">
      <dgm:prSet presAssocID="{F12761C9-6BF0-4D71-A977-9465CAF30192}" presName="parentText" presStyleLbl="node1" presStyleIdx="2" presStyleCnt="3" custLinFactNeighborX="1880" custLinFactNeighborY="3748">
        <dgm:presLayoutVars>
          <dgm:chMax val="0"/>
          <dgm:bulletEnabled val="1"/>
        </dgm:presLayoutVars>
      </dgm:prSet>
      <dgm:spPr>
        <a:prstGeom prst="rect">
          <a:avLst/>
        </a:prstGeom>
      </dgm:spPr>
    </dgm:pt>
    <dgm:pt modelId="{2863BF96-A3AA-480B-8735-B7A3DA0504F3}" type="pres">
      <dgm:prSet presAssocID="{F12761C9-6BF0-4D71-A977-9465CAF30192}" presName="negativeSpace" presStyleCnt="0"/>
      <dgm:spPr/>
    </dgm:pt>
    <dgm:pt modelId="{2E423BE2-C4D7-4D95-97C3-FF8E3BF20D86}" type="pres">
      <dgm:prSet presAssocID="{F12761C9-6BF0-4D71-A977-9465CAF30192}" presName="childText" presStyleLbl="conFgAcc1" presStyleIdx="2" presStyleCnt="3">
        <dgm:presLayoutVars>
          <dgm:bulletEnabled val="1"/>
        </dgm:presLayoutVars>
      </dgm:prSet>
      <dgm:spPr>
        <a:ln>
          <a:solidFill>
            <a:srgbClr val="AE1D12"/>
          </a:solidFill>
        </a:ln>
      </dgm:spPr>
    </dgm:pt>
  </dgm:ptLst>
  <dgm:cxnLst>
    <dgm:cxn modelId="{320E750D-A7CD-4DA5-9D31-D559ACFA352D}" srcId="{DC9D2EA0-798C-4E5C-9EB5-1BD84699710C}" destId="{7C069071-04F4-4BBC-9930-D3B0E01189A9}" srcOrd="1" destOrd="0" parTransId="{4C41B16A-AA0F-4CBF-9EFB-591CC715ABA9}" sibTransId="{909400AC-35C7-4DD5-A0A8-FFDBDA402660}"/>
    <dgm:cxn modelId="{03AF2A18-7F46-4E17-8F57-93AD0EE37829}" type="presOf" srcId="{7C069071-04F4-4BBC-9930-D3B0E01189A9}" destId="{E2CAB025-4331-4AF7-83AF-3F0A6E36117E}" srcOrd="0" destOrd="0" presId="urn:microsoft.com/office/officeart/2005/8/layout/list1"/>
    <dgm:cxn modelId="{EE763B19-9D90-44D8-9BCE-7DF6CAE13FA3}" type="presOf" srcId="{67FF27B4-FAC5-4BF6-9A0B-4EC4FE8882E1}" destId="{77C15B9E-8C77-4643-B73F-5C88C3BF5244}" srcOrd="0" destOrd="0" presId="urn:microsoft.com/office/officeart/2005/8/layout/list1"/>
    <dgm:cxn modelId="{6E291D28-539F-4AF6-BC57-56A8B0AF7C62}" type="presOf" srcId="{F12761C9-6BF0-4D71-A977-9465CAF30192}" destId="{A21587BF-A660-4C55-8089-0A1D486770D7}" srcOrd="0" destOrd="0" presId="urn:microsoft.com/office/officeart/2005/8/layout/list1"/>
    <dgm:cxn modelId="{42245940-FED1-429B-8A16-F416B5EB40AC}" type="presOf" srcId="{DC9D2EA0-798C-4E5C-9EB5-1BD84699710C}" destId="{236EBDE8-2DE4-4618-BB22-3551E839E3AE}" srcOrd="0" destOrd="0" presId="urn:microsoft.com/office/officeart/2005/8/layout/list1"/>
    <dgm:cxn modelId="{5DCC3169-3FBE-4EEC-BAB2-9932073A549B}" type="presOf" srcId="{F12761C9-6BF0-4D71-A977-9465CAF30192}" destId="{A37655D3-6152-4A0C-B60F-A77DBAD4A26E}" srcOrd="1" destOrd="0" presId="urn:microsoft.com/office/officeart/2005/8/layout/list1"/>
    <dgm:cxn modelId="{9313CB9D-51CC-4CA3-97E4-9FE38BADAF31}" type="presOf" srcId="{67FF27B4-FAC5-4BF6-9A0B-4EC4FE8882E1}" destId="{AA1E2208-EB18-49F6-8441-E30531101CDF}" srcOrd="1" destOrd="0" presId="urn:microsoft.com/office/officeart/2005/8/layout/list1"/>
    <dgm:cxn modelId="{ECB7349E-7387-4B7D-8B81-8F79E7237076}" srcId="{DC9D2EA0-798C-4E5C-9EB5-1BD84699710C}" destId="{F12761C9-6BF0-4D71-A977-9465CAF30192}" srcOrd="2" destOrd="0" parTransId="{C753D5A9-48EE-469A-B771-899BB1312A5D}" sibTransId="{BFCA5A51-2BA9-40B2-B11F-93AF37F2D1E8}"/>
    <dgm:cxn modelId="{036C3EC0-772D-49B9-BB3D-6414BFF4E1CB}" type="presOf" srcId="{7C069071-04F4-4BBC-9930-D3B0E01189A9}" destId="{17D147B5-97F8-42C6-A0F1-724B75B1BA6D}" srcOrd="1" destOrd="0" presId="urn:microsoft.com/office/officeart/2005/8/layout/list1"/>
    <dgm:cxn modelId="{0F1023DB-D29A-4400-BE7C-987B61C28AF2}" srcId="{DC9D2EA0-798C-4E5C-9EB5-1BD84699710C}" destId="{67FF27B4-FAC5-4BF6-9A0B-4EC4FE8882E1}" srcOrd="0" destOrd="0" parTransId="{65D61CC4-9AC5-4030-A2A2-B77C8C981919}" sibTransId="{B73C7068-24B1-4F08-B12D-8DC7B5299569}"/>
    <dgm:cxn modelId="{46602448-B6A2-4C31-B6AA-0C86EDE8EE2B}" type="presParOf" srcId="{236EBDE8-2DE4-4618-BB22-3551E839E3AE}" destId="{E5715F35-1B57-45B1-8BBE-A6F1924CE491}" srcOrd="0" destOrd="0" presId="urn:microsoft.com/office/officeart/2005/8/layout/list1"/>
    <dgm:cxn modelId="{211322F9-4AB9-421D-A3C5-F646167C3954}" type="presParOf" srcId="{E5715F35-1B57-45B1-8BBE-A6F1924CE491}" destId="{77C15B9E-8C77-4643-B73F-5C88C3BF5244}" srcOrd="0" destOrd="0" presId="urn:microsoft.com/office/officeart/2005/8/layout/list1"/>
    <dgm:cxn modelId="{F280BAC6-22C7-4E9A-A879-B8F9C540A66D}" type="presParOf" srcId="{E5715F35-1B57-45B1-8BBE-A6F1924CE491}" destId="{AA1E2208-EB18-49F6-8441-E30531101CDF}" srcOrd="1" destOrd="0" presId="urn:microsoft.com/office/officeart/2005/8/layout/list1"/>
    <dgm:cxn modelId="{094CAEB3-99D8-4D71-AD0C-CC14364317B6}" type="presParOf" srcId="{236EBDE8-2DE4-4618-BB22-3551E839E3AE}" destId="{D78BBDB8-281A-40D1-907A-907D9BD1D52F}" srcOrd="1" destOrd="0" presId="urn:microsoft.com/office/officeart/2005/8/layout/list1"/>
    <dgm:cxn modelId="{4E797010-7C42-4192-ABD3-A5DE158EF0D1}" type="presParOf" srcId="{236EBDE8-2DE4-4618-BB22-3551E839E3AE}" destId="{9E64FD4F-3477-46EA-B19B-CCFBBD4ED90D}" srcOrd="2" destOrd="0" presId="urn:microsoft.com/office/officeart/2005/8/layout/list1"/>
    <dgm:cxn modelId="{76E64BFE-E274-45F2-88E1-1DFE384F9EDB}" type="presParOf" srcId="{236EBDE8-2DE4-4618-BB22-3551E839E3AE}" destId="{DCC6C53E-57D2-4FF4-B9EE-1FD4ACDAD66E}" srcOrd="3" destOrd="0" presId="urn:microsoft.com/office/officeart/2005/8/layout/list1"/>
    <dgm:cxn modelId="{13CC3667-0999-4D78-9BA8-553D974B2346}" type="presParOf" srcId="{236EBDE8-2DE4-4618-BB22-3551E839E3AE}" destId="{1DD4678A-94F3-4A38-8481-B07568718A03}" srcOrd="4" destOrd="0" presId="urn:microsoft.com/office/officeart/2005/8/layout/list1"/>
    <dgm:cxn modelId="{C1835084-FAE8-4833-9F81-E67A07F085B0}" type="presParOf" srcId="{1DD4678A-94F3-4A38-8481-B07568718A03}" destId="{E2CAB025-4331-4AF7-83AF-3F0A6E36117E}" srcOrd="0" destOrd="0" presId="urn:microsoft.com/office/officeart/2005/8/layout/list1"/>
    <dgm:cxn modelId="{935405DE-E0EA-4E0E-BC03-1B5E1F57595A}" type="presParOf" srcId="{1DD4678A-94F3-4A38-8481-B07568718A03}" destId="{17D147B5-97F8-42C6-A0F1-724B75B1BA6D}" srcOrd="1" destOrd="0" presId="urn:microsoft.com/office/officeart/2005/8/layout/list1"/>
    <dgm:cxn modelId="{ED341FB2-7A83-467E-B508-E3768843C8FD}" type="presParOf" srcId="{236EBDE8-2DE4-4618-BB22-3551E839E3AE}" destId="{04E9FA05-FEC2-4E02-A9FD-4C242F7A4A65}" srcOrd="5" destOrd="0" presId="urn:microsoft.com/office/officeart/2005/8/layout/list1"/>
    <dgm:cxn modelId="{C251DAB5-9BFD-4D63-983B-3EBB4ED2F912}" type="presParOf" srcId="{236EBDE8-2DE4-4618-BB22-3551E839E3AE}" destId="{E0DD60F0-D12C-4B13-9D74-41A80F296FEF}" srcOrd="6" destOrd="0" presId="urn:microsoft.com/office/officeart/2005/8/layout/list1"/>
    <dgm:cxn modelId="{F54C61E3-041B-4D1E-AA10-32953F212F21}" type="presParOf" srcId="{236EBDE8-2DE4-4618-BB22-3551E839E3AE}" destId="{FD88A180-115A-442A-9955-584650A0C64B}" srcOrd="7" destOrd="0" presId="urn:microsoft.com/office/officeart/2005/8/layout/list1"/>
    <dgm:cxn modelId="{F107979D-A727-40A3-BD90-7CDD7E62D712}" type="presParOf" srcId="{236EBDE8-2DE4-4618-BB22-3551E839E3AE}" destId="{20FE29F3-5C03-4850-99F1-070D804351D9}" srcOrd="8" destOrd="0" presId="urn:microsoft.com/office/officeart/2005/8/layout/list1"/>
    <dgm:cxn modelId="{5155D891-CB55-4EC8-B64C-CAD03337DF60}" type="presParOf" srcId="{20FE29F3-5C03-4850-99F1-070D804351D9}" destId="{A21587BF-A660-4C55-8089-0A1D486770D7}" srcOrd="0" destOrd="0" presId="urn:microsoft.com/office/officeart/2005/8/layout/list1"/>
    <dgm:cxn modelId="{414A54DE-8590-401D-AE31-F1F597AF52D3}" type="presParOf" srcId="{20FE29F3-5C03-4850-99F1-070D804351D9}" destId="{A37655D3-6152-4A0C-B60F-A77DBAD4A26E}" srcOrd="1" destOrd="0" presId="urn:microsoft.com/office/officeart/2005/8/layout/list1"/>
    <dgm:cxn modelId="{28A85EEA-51D4-4B8A-AFD5-F103A6DF5008}" type="presParOf" srcId="{236EBDE8-2DE4-4618-BB22-3551E839E3AE}" destId="{2863BF96-A3AA-480B-8735-B7A3DA0504F3}" srcOrd="9" destOrd="0" presId="urn:microsoft.com/office/officeart/2005/8/layout/list1"/>
    <dgm:cxn modelId="{2319EAA8-7FE2-428B-9CFD-BD5FADDA9584}" type="presParOf" srcId="{236EBDE8-2DE4-4618-BB22-3551E839E3AE}" destId="{2E423BE2-C4D7-4D95-97C3-FF8E3BF20D8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4FD4F-3477-46EA-B19B-CCFBBD4ED90D}">
      <dsp:nvSpPr>
        <dsp:cNvPr id="0" name=""/>
        <dsp:cNvSpPr/>
      </dsp:nvSpPr>
      <dsp:spPr>
        <a:xfrm>
          <a:off x="0" y="432354"/>
          <a:ext cx="8535174" cy="730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1E2208-EB18-49F6-8441-E30531101CDF}">
      <dsp:nvSpPr>
        <dsp:cNvPr id="0" name=""/>
        <dsp:cNvSpPr/>
      </dsp:nvSpPr>
      <dsp:spPr>
        <a:xfrm>
          <a:off x="426758" y="4314"/>
          <a:ext cx="5974621" cy="856080"/>
        </a:xfrm>
        <a:prstGeom prst="rect">
          <a:avLst/>
        </a:prstGeom>
        <a:solidFill>
          <a:srgbClr val="AE1D1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826" tIns="0" rIns="225826" bIns="0" numCol="1" spcCol="1270" anchor="ctr" anchorCtr="0">
          <a:noAutofit/>
        </a:bodyPr>
        <a:lstStyle/>
        <a:p>
          <a:pPr marL="0" lvl="0" indent="0" algn="l" defTabSz="1066800">
            <a:lnSpc>
              <a:spcPct val="90000"/>
            </a:lnSpc>
            <a:spcBef>
              <a:spcPct val="0"/>
            </a:spcBef>
            <a:spcAft>
              <a:spcPct val="35000"/>
            </a:spcAft>
            <a:buNone/>
          </a:pPr>
          <a:r>
            <a:rPr lang="zh-Hans" altLang="en-US" sz="2400" kern="1200" dirty="0">
              <a:latin typeface="微软雅黑" panose="020B0503020204020204" pitchFamily="34" charset="-122"/>
              <a:ea typeface="微软雅黑" panose="020B0503020204020204" pitchFamily="34" charset="-122"/>
            </a:rPr>
            <a:t>简述</a:t>
          </a:r>
          <a:r>
            <a:rPr lang="en-US" altLang="zh-Hans" sz="2400" kern="1200" dirty="0">
              <a:latin typeface="微软雅黑" panose="020B0503020204020204" pitchFamily="34" charset="-122"/>
              <a:ea typeface="微软雅黑" panose="020B0503020204020204" pitchFamily="34" charset="-122"/>
            </a:rPr>
            <a:t>Vue</a:t>
          </a:r>
          <a:r>
            <a:rPr lang="zh-Hans" altLang="en-US" sz="2400" kern="1200" dirty="0">
              <a:latin typeface="微软雅黑" panose="020B0503020204020204" pitchFamily="34" charset="-122"/>
              <a:ea typeface="微软雅黑" panose="020B0503020204020204" pitchFamily="34" charset="-122"/>
            </a:rPr>
            <a:t>双向绑定原理</a:t>
          </a:r>
          <a:endParaRPr lang="zh-CN" altLang="en-US" sz="2400" kern="1200" dirty="0">
            <a:latin typeface="微软雅黑" panose="020B0503020204020204" pitchFamily="34" charset="-122"/>
            <a:ea typeface="微软雅黑" panose="020B0503020204020204" pitchFamily="34" charset="-122"/>
          </a:endParaRPr>
        </a:p>
      </dsp:txBody>
      <dsp:txXfrm>
        <a:off x="426758" y="4314"/>
        <a:ext cx="5974621" cy="856080"/>
      </dsp:txXfrm>
    </dsp:sp>
    <dsp:sp modelId="{E0DD60F0-D12C-4B13-9D74-41A80F296FEF}">
      <dsp:nvSpPr>
        <dsp:cNvPr id="0" name=""/>
        <dsp:cNvSpPr/>
      </dsp:nvSpPr>
      <dsp:spPr>
        <a:xfrm>
          <a:off x="0" y="1747794"/>
          <a:ext cx="8535174" cy="730800"/>
        </a:xfrm>
        <a:prstGeom prst="rect">
          <a:avLst/>
        </a:prstGeom>
        <a:solidFill>
          <a:schemeClr val="lt1">
            <a:alpha val="90000"/>
            <a:hueOff val="0"/>
            <a:satOff val="0"/>
            <a:lumOff val="0"/>
            <a:alphaOff val="0"/>
          </a:schemeClr>
        </a:solidFill>
        <a:ln w="12700" cap="flat" cmpd="sng" algn="ctr">
          <a:solidFill>
            <a:srgbClr val="AE1D12"/>
          </a:solidFill>
          <a:prstDash val="solid"/>
          <a:miter lim="800000"/>
        </a:ln>
        <a:effectLst/>
      </dsp:spPr>
      <dsp:style>
        <a:lnRef idx="2">
          <a:scrgbClr r="0" g="0" b="0"/>
        </a:lnRef>
        <a:fillRef idx="1">
          <a:scrgbClr r="0" g="0" b="0"/>
        </a:fillRef>
        <a:effectRef idx="0">
          <a:scrgbClr r="0" g="0" b="0"/>
        </a:effectRef>
        <a:fontRef idx="minor"/>
      </dsp:style>
    </dsp:sp>
    <dsp:sp modelId="{17D147B5-97F8-42C6-A0F1-724B75B1BA6D}">
      <dsp:nvSpPr>
        <dsp:cNvPr id="0" name=""/>
        <dsp:cNvSpPr/>
      </dsp:nvSpPr>
      <dsp:spPr>
        <a:xfrm>
          <a:off x="426758" y="1319754"/>
          <a:ext cx="5974621" cy="856080"/>
        </a:xfrm>
        <a:prstGeom prst="rect">
          <a:avLst/>
        </a:prstGeom>
        <a:solidFill>
          <a:srgbClr val="AE1D1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826" tIns="0" rIns="225826" bIns="0" numCol="1" spcCol="1270" anchor="ctr" anchorCtr="0">
          <a:noAutofit/>
        </a:bodyPr>
        <a:lstStyle/>
        <a:p>
          <a:pPr marL="0" lvl="0" indent="0" algn="l" defTabSz="1066800">
            <a:lnSpc>
              <a:spcPct val="90000"/>
            </a:lnSpc>
            <a:spcBef>
              <a:spcPct val="0"/>
            </a:spcBef>
            <a:spcAft>
              <a:spcPct val="35000"/>
            </a:spcAft>
            <a:buNone/>
          </a:pPr>
          <a:r>
            <a:rPr lang="zh-Hans" altLang="en-US" sz="2400" kern="1200" dirty="0">
              <a:latin typeface="微软雅黑" panose="020B0503020204020204" pitchFamily="34" charset="-122"/>
              <a:ea typeface="微软雅黑" panose="020B0503020204020204" pitchFamily="34" charset="-122"/>
            </a:rPr>
            <a:t>数组双向绑定实现及其特殊性</a:t>
          </a:r>
          <a:endParaRPr lang="zh-CN" altLang="en-US" sz="2400" kern="1200" dirty="0">
            <a:latin typeface="微软雅黑" panose="020B0503020204020204" pitchFamily="34" charset="-122"/>
            <a:ea typeface="微软雅黑" panose="020B0503020204020204" pitchFamily="34" charset="-122"/>
          </a:endParaRPr>
        </a:p>
      </dsp:txBody>
      <dsp:txXfrm>
        <a:off x="426758" y="1319754"/>
        <a:ext cx="5974621" cy="856080"/>
      </dsp:txXfrm>
    </dsp:sp>
    <dsp:sp modelId="{2E423BE2-C4D7-4D95-97C3-FF8E3BF20D86}">
      <dsp:nvSpPr>
        <dsp:cNvPr id="0" name=""/>
        <dsp:cNvSpPr/>
      </dsp:nvSpPr>
      <dsp:spPr>
        <a:xfrm>
          <a:off x="0" y="3063234"/>
          <a:ext cx="8535174" cy="730800"/>
        </a:xfrm>
        <a:prstGeom prst="rect">
          <a:avLst/>
        </a:prstGeom>
        <a:solidFill>
          <a:schemeClr val="lt1">
            <a:alpha val="90000"/>
            <a:hueOff val="0"/>
            <a:satOff val="0"/>
            <a:lumOff val="0"/>
            <a:alphaOff val="0"/>
          </a:schemeClr>
        </a:solidFill>
        <a:ln w="12700" cap="flat" cmpd="sng" algn="ctr">
          <a:solidFill>
            <a:srgbClr val="AE1D12"/>
          </a:solidFill>
          <a:prstDash val="solid"/>
          <a:miter lim="800000"/>
        </a:ln>
        <a:effectLst/>
      </dsp:spPr>
      <dsp:style>
        <a:lnRef idx="2">
          <a:scrgbClr r="0" g="0" b="0"/>
        </a:lnRef>
        <a:fillRef idx="1">
          <a:scrgbClr r="0" g="0" b="0"/>
        </a:fillRef>
        <a:effectRef idx="0">
          <a:scrgbClr r="0" g="0" b="0"/>
        </a:effectRef>
        <a:fontRef idx="minor"/>
      </dsp:style>
    </dsp:sp>
    <dsp:sp modelId="{A37655D3-6152-4A0C-B60F-A77DBAD4A26E}">
      <dsp:nvSpPr>
        <dsp:cNvPr id="0" name=""/>
        <dsp:cNvSpPr/>
      </dsp:nvSpPr>
      <dsp:spPr>
        <a:xfrm>
          <a:off x="434781" y="2667280"/>
          <a:ext cx="5974621" cy="856080"/>
        </a:xfrm>
        <a:prstGeom prst="rect">
          <a:avLst/>
        </a:prstGeom>
        <a:solidFill>
          <a:srgbClr val="AE1D12"/>
        </a:solidFill>
        <a:ln w="12700" cap="flat" cmpd="sng" algn="ctr">
          <a:solidFill>
            <a:srgbClr val="AE1D1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826" tIns="0" rIns="225826" bIns="0" numCol="1" spcCol="1270" anchor="ctr" anchorCtr="0">
          <a:noAutofit/>
        </a:bodyPr>
        <a:lstStyle/>
        <a:p>
          <a:pPr marL="0" lvl="0" indent="0" algn="l" defTabSz="1066800">
            <a:lnSpc>
              <a:spcPct val="90000"/>
            </a:lnSpc>
            <a:spcBef>
              <a:spcPct val="0"/>
            </a:spcBef>
            <a:spcAft>
              <a:spcPct val="35000"/>
            </a:spcAft>
            <a:buNone/>
          </a:pPr>
          <a:r>
            <a:rPr lang="en-US" altLang="zh-Hans" sz="2400" kern="1200" dirty="0">
              <a:latin typeface="微软雅黑" panose="020B0503020204020204" pitchFamily="34" charset="-122"/>
              <a:ea typeface="微软雅黑" panose="020B0503020204020204" pitchFamily="34" charset="-122"/>
            </a:rPr>
            <a:t>Vue</a:t>
          </a:r>
          <a:r>
            <a:rPr lang="zh-Hans" altLang="en-US" sz="2400" kern="1200" dirty="0">
              <a:latin typeface="微软雅黑" panose="020B0503020204020204" pitchFamily="34" charset="-122"/>
              <a:ea typeface="微软雅黑" panose="020B0503020204020204" pitchFamily="34" charset="-122"/>
            </a:rPr>
            <a:t>数组使用注意事项</a:t>
          </a:r>
          <a:endParaRPr lang="zh-CN" altLang="en-US" sz="2400" kern="1200" dirty="0">
            <a:latin typeface="微软雅黑" panose="020B0503020204020204" pitchFamily="34" charset="-122"/>
            <a:ea typeface="微软雅黑" panose="020B0503020204020204" pitchFamily="34" charset="-122"/>
          </a:endParaRPr>
        </a:p>
      </dsp:txBody>
      <dsp:txXfrm>
        <a:off x="434781" y="2667280"/>
        <a:ext cx="5974621" cy="8560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585D58-13F7-4A38-A366-7FAA96B380A7}" type="datetimeFigureOut">
              <a:rPr lang="zh-CN" altLang="en-US" smtClean="0"/>
              <a:t>2019/4/8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5CA10D-EDDD-49A8-8B4D-458F03E353BC}" type="slidenum">
              <a:rPr lang="zh-CN" altLang="en-US" smtClean="0"/>
              <a:t>‹#›</a:t>
            </a:fld>
            <a:endParaRPr lang="zh-CN" altLang="en-US"/>
          </a:p>
        </p:txBody>
      </p:sp>
    </p:spTree>
    <p:extLst>
      <p:ext uri="{BB962C8B-B14F-4D97-AF65-F5344CB8AC3E}">
        <p14:creationId xmlns:p14="http://schemas.microsoft.com/office/powerpoint/2010/main" val="721024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887DA-67AE-4B68-8BDE-74631C25F9A3}" type="datetimeFigureOut">
              <a:rPr lang="zh-CN" altLang="en-US" smtClean="0"/>
              <a:t>2019/4/8</a:t>
            </a:fld>
            <a:endParaRPr lang="zh-CN" altLang="en-US"/>
          </a:p>
        </p:txBody>
      </p:sp>
      <p:sp>
        <p:nvSpPr>
          <p:cNvPr id="4" name="幻灯片图像占位符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DD73D5-163E-4231-997C-6C12A12D630C}" type="slidenum">
              <a:rPr lang="zh-CN" altLang="en-US" smtClean="0"/>
              <a:t>‹#›</a:t>
            </a:fld>
            <a:endParaRPr lang="zh-CN" altLang="en-US"/>
          </a:p>
        </p:txBody>
      </p:sp>
    </p:spTree>
    <p:extLst>
      <p:ext uri="{BB962C8B-B14F-4D97-AF65-F5344CB8AC3E}">
        <p14:creationId xmlns:p14="http://schemas.microsoft.com/office/powerpoint/2010/main" val="2864626052"/>
      </p:ext>
    </p:extLst>
  </p:cSld>
  <p:clrMap bg1="lt1" tx1="dk1" bg2="lt2" tx2="dk2" accent1="accent1" accent2="accent2" accent3="accent3" accent4="accent4" accent5="accent5" accent6="accent6" hlink="hlink" folHlink="folHlink"/>
  <p:notesStyle>
    <a:lvl1pPr marL="0" algn="l" defTabSz="861695" rtl="0" eaLnBrk="1" latinLnBrk="0" hangingPunct="1">
      <a:defRPr sz="1100" kern="1200">
        <a:solidFill>
          <a:schemeClr val="tx1"/>
        </a:solidFill>
        <a:latin typeface="+mn-lt"/>
        <a:ea typeface="+mn-ea"/>
        <a:cs typeface="+mn-cs"/>
      </a:defRPr>
    </a:lvl1pPr>
    <a:lvl2pPr marL="431165" algn="l" defTabSz="861695" rtl="0" eaLnBrk="1" latinLnBrk="0" hangingPunct="1">
      <a:defRPr sz="1100" kern="1200">
        <a:solidFill>
          <a:schemeClr val="tx1"/>
        </a:solidFill>
        <a:latin typeface="+mn-lt"/>
        <a:ea typeface="+mn-ea"/>
        <a:cs typeface="+mn-cs"/>
      </a:defRPr>
    </a:lvl2pPr>
    <a:lvl3pPr marL="861695" algn="l" defTabSz="861695" rtl="0" eaLnBrk="1" latinLnBrk="0" hangingPunct="1">
      <a:defRPr sz="1100" kern="1200">
        <a:solidFill>
          <a:schemeClr val="tx1"/>
        </a:solidFill>
        <a:latin typeface="+mn-lt"/>
        <a:ea typeface="+mn-ea"/>
        <a:cs typeface="+mn-cs"/>
      </a:defRPr>
    </a:lvl3pPr>
    <a:lvl4pPr marL="1292860" algn="l" defTabSz="861695" rtl="0" eaLnBrk="1" latinLnBrk="0" hangingPunct="1">
      <a:defRPr sz="1100" kern="1200">
        <a:solidFill>
          <a:schemeClr val="tx1"/>
        </a:solidFill>
        <a:latin typeface="+mn-lt"/>
        <a:ea typeface="+mn-ea"/>
        <a:cs typeface="+mn-cs"/>
      </a:defRPr>
    </a:lvl4pPr>
    <a:lvl5pPr marL="1724025" algn="l" defTabSz="861695" rtl="0" eaLnBrk="1" latinLnBrk="0" hangingPunct="1">
      <a:defRPr sz="1100" kern="1200">
        <a:solidFill>
          <a:schemeClr val="tx1"/>
        </a:solidFill>
        <a:latin typeface="+mn-lt"/>
        <a:ea typeface="+mn-ea"/>
        <a:cs typeface="+mn-cs"/>
      </a:defRPr>
    </a:lvl5pPr>
    <a:lvl6pPr marL="2154555" algn="l" defTabSz="861695" rtl="0" eaLnBrk="1" latinLnBrk="0" hangingPunct="1">
      <a:defRPr sz="1100" kern="1200">
        <a:solidFill>
          <a:schemeClr val="tx1"/>
        </a:solidFill>
        <a:latin typeface="+mn-lt"/>
        <a:ea typeface="+mn-ea"/>
        <a:cs typeface="+mn-cs"/>
      </a:defRPr>
    </a:lvl6pPr>
    <a:lvl7pPr marL="2585720" algn="l" defTabSz="861695" rtl="0" eaLnBrk="1" latinLnBrk="0" hangingPunct="1">
      <a:defRPr sz="1100" kern="1200">
        <a:solidFill>
          <a:schemeClr val="tx1"/>
        </a:solidFill>
        <a:latin typeface="+mn-lt"/>
        <a:ea typeface="+mn-ea"/>
        <a:cs typeface="+mn-cs"/>
      </a:defRPr>
    </a:lvl7pPr>
    <a:lvl8pPr marL="3016885" algn="l" defTabSz="861695" rtl="0" eaLnBrk="1" latinLnBrk="0" hangingPunct="1">
      <a:defRPr sz="1100" kern="1200">
        <a:solidFill>
          <a:schemeClr val="tx1"/>
        </a:solidFill>
        <a:latin typeface="+mn-lt"/>
        <a:ea typeface="+mn-ea"/>
        <a:cs typeface="+mn-cs"/>
      </a:defRPr>
    </a:lvl8pPr>
    <a:lvl9pPr marL="3447415" algn="l" defTabSz="86169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defTabSz="1079500" eaLnBrk="1" fontAlgn="auto" hangingPunct="1">
              <a:spcBef>
                <a:spcPts val="0"/>
              </a:spcBef>
              <a:spcAft>
                <a:spcPts val="0"/>
              </a:spcAft>
              <a:defRPr/>
            </a:pPr>
            <a:endParaRPr sz="1415" dirty="0"/>
          </a:p>
        </p:txBody>
      </p:sp>
      <p:sp>
        <p:nvSpPr>
          <p:cNvPr id="36868" name="幻灯片编号占位符 3"/>
          <p:cNvSpPr>
            <a:spLocks noGrp="1"/>
          </p:cNvSpPr>
          <p:nvPr>
            <p:ph type="sldNum" sz="quarter" idx="5"/>
          </p:nvPr>
        </p:nvSpPr>
        <p:spPr bwMode="auto">
          <a:ln>
            <a:miter lim="800000"/>
          </a:ln>
        </p:spPr>
        <p:txBody>
          <a:bodyPr wrap="square" numCol="1" anchorCtr="0" compatLnSpc="1"/>
          <a:lstStyle/>
          <a:p>
            <a:pPr defTabSz="1079500" fontAlgn="base">
              <a:spcBef>
                <a:spcPct val="0"/>
              </a:spcBef>
              <a:spcAft>
                <a:spcPct val="0"/>
              </a:spcAft>
              <a:defRPr/>
            </a:pPr>
            <a:fld id="{945F09D2-5152-41A5-BCDA-4AD02024FD07}" type="slidenum">
              <a:rPr lang="en-US" altLang="zh-CN" smtClean="0"/>
              <a:t>1</a:t>
            </a:fld>
            <a:endParaRPr altLang="zh-CN"/>
          </a:p>
        </p:txBody>
      </p:sp>
    </p:spTree>
    <p:extLst>
      <p:ext uri="{BB962C8B-B14F-4D97-AF65-F5344CB8AC3E}">
        <p14:creationId xmlns:p14="http://schemas.microsoft.com/office/powerpoint/2010/main" val="348503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灰度一周 分流</a:t>
            </a:r>
            <a:r>
              <a:rPr lang="en-US" altLang="zh-CN" dirty="0"/>
              <a:t>90% 10%</a:t>
            </a:r>
            <a:endParaRPr lang="zh-CN" altLang="en-US" dirty="0"/>
          </a:p>
        </p:txBody>
      </p:sp>
      <p:sp>
        <p:nvSpPr>
          <p:cNvPr id="4" name="灯片编号占位符 3"/>
          <p:cNvSpPr>
            <a:spLocks noGrp="1"/>
          </p:cNvSpPr>
          <p:nvPr>
            <p:ph type="sldNum" sz="quarter" idx="10"/>
          </p:nvPr>
        </p:nvSpPr>
        <p:spPr/>
        <p:txBody>
          <a:bodyPr/>
          <a:lstStyle/>
          <a:p>
            <a:fld id="{C8DD73D5-163E-4231-997C-6C12A12D630C}" type="slidenum">
              <a:rPr lang="zh-CN" altLang="en-US" smtClean="0">
                <a:solidFill>
                  <a:prstClr val="black"/>
                </a:solidFill>
              </a:rPr>
              <a:t>13</a:t>
            </a:fld>
            <a:endParaRPr lang="zh-CN" altLang="en-US">
              <a:solidFill>
                <a:prstClr val="black"/>
              </a:solidFill>
            </a:endParaRPr>
          </a:p>
        </p:txBody>
      </p:sp>
    </p:spTree>
    <p:extLst>
      <p:ext uri="{BB962C8B-B14F-4D97-AF65-F5344CB8AC3E}">
        <p14:creationId xmlns:p14="http://schemas.microsoft.com/office/powerpoint/2010/main" val="347940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8DD73D5-163E-4231-997C-6C12A12D630C}"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231131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试吃试用</a:t>
            </a:r>
          </a:p>
        </p:txBody>
      </p:sp>
      <p:sp>
        <p:nvSpPr>
          <p:cNvPr id="4" name="灯片编号占位符 3"/>
          <p:cNvSpPr>
            <a:spLocks noGrp="1"/>
          </p:cNvSpPr>
          <p:nvPr>
            <p:ph type="sldNum" sz="quarter" idx="10"/>
          </p:nvPr>
        </p:nvSpPr>
        <p:spPr/>
        <p:txBody>
          <a:bodyPr/>
          <a:lstStyle/>
          <a:p>
            <a:fld id="{C8DD73D5-163E-4231-997C-6C12A12D630C}"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3814513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100" kern="1200" dirty="0">
                <a:solidFill>
                  <a:schemeClr val="tx1"/>
                </a:solidFill>
                <a:effectLst/>
                <a:latin typeface="+mn-lt"/>
                <a:ea typeface="+mn-ea"/>
                <a:cs typeface="+mn-cs"/>
              </a:rPr>
              <a:t>位置互换后，消息移至底部后，曝光点击率由</a:t>
            </a:r>
            <a:r>
              <a:rPr lang="en-US" altLang="zh-CN" sz="1100" kern="1200" dirty="0">
                <a:solidFill>
                  <a:schemeClr val="tx1"/>
                </a:solidFill>
                <a:effectLst/>
                <a:latin typeface="+mn-lt"/>
                <a:ea typeface="+mn-ea"/>
                <a:cs typeface="+mn-cs"/>
              </a:rPr>
              <a:t>7.42%</a:t>
            </a:r>
            <a:r>
              <a:rPr lang="zh-CN" altLang="zh-CN" sz="1100" kern="1200" dirty="0">
                <a:solidFill>
                  <a:schemeClr val="tx1"/>
                </a:solidFill>
                <a:effectLst/>
                <a:latin typeface="+mn-lt"/>
                <a:ea typeface="+mn-ea"/>
                <a:cs typeface="+mn-cs"/>
              </a:rPr>
              <a:t>提升至</a:t>
            </a:r>
            <a:r>
              <a:rPr lang="en-US" altLang="zh-CN" sz="1100" kern="1200" dirty="0">
                <a:solidFill>
                  <a:schemeClr val="tx1"/>
                </a:solidFill>
                <a:effectLst/>
                <a:latin typeface="+mn-lt"/>
                <a:ea typeface="+mn-ea"/>
                <a:cs typeface="+mn-cs"/>
              </a:rPr>
              <a:t>29.56%</a:t>
            </a:r>
            <a:r>
              <a:rPr lang="zh-CN" altLang="zh-CN" sz="1100" kern="1200" dirty="0">
                <a:solidFill>
                  <a:schemeClr val="tx1"/>
                </a:solidFill>
                <a:effectLst/>
                <a:latin typeface="+mn-lt"/>
                <a:ea typeface="+mn-ea"/>
                <a:cs typeface="+mn-cs"/>
              </a:rPr>
              <a:t>，涨幅巨大。</a:t>
            </a:r>
            <a:endParaRPr lang="en-US" altLang="zh-CN" sz="1100" kern="1200" dirty="0">
              <a:solidFill>
                <a:schemeClr val="tx1"/>
              </a:solidFill>
              <a:effectLst/>
              <a:latin typeface="+mn-lt"/>
              <a:ea typeface="+mn-ea"/>
              <a:cs typeface="+mn-cs"/>
            </a:endParaRPr>
          </a:p>
          <a:p>
            <a:r>
              <a:rPr lang="zh-CN" altLang="zh-CN" sz="1100" kern="1200" dirty="0">
                <a:solidFill>
                  <a:schemeClr val="tx1"/>
                </a:solidFill>
                <a:effectLst/>
                <a:latin typeface="+mn-lt"/>
                <a:ea typeface="+mn-ea"/>
                <a:cs typeface="+mn-cs"/>
              </a:rPr>
              <a:t>分类移至首页，曝光点击率由</a:t>
            </a:r>
            <a:r>
              <a:rPr lang="en-US" altLang="zh-CN" sz="1100" kern="1200" dirty="0">
                <a:solidFill>
                  <a:schemeClr val="tx1"/>
                </a:solidFill>
                <a:effectLst/>
                <a:latin typeface="+mn-lt"/>
                <a:ea typeface="+mn-ea"/>
                <a:cs typeface="+mn-cs"/>
              </a:rPr>
              <a:t>7.42%</a:t>
            </a:r>
            <a:r>
              <a:rPr lang="zh-CN" altLang="zh-CN" sz="1100" kern="1200" dirty="0">
                <a:solidFill>
                  <a:schemeClr val="tx1"/>
                </a:solidFill>
                <a:effectLst/>
                <a:latin typeface="+mn-lt"/>
                <a:ea typeface="+mn-ea"/>
                <a:cs typeface="+mn-cs"/>
              </a:rPr>
              <a:t>降至</a:t>
            </a:r>
            <a:r>
              <a:rPr lang="en-US" altLang="zh-CN" sz="1100" kern="1200" dirty="0">
                <a:solidFill>
                  <a:schemeClr val="tx1"/>
                </a:solidFill>
                <a:effectLst/>
                <a:latin typeface="+mn-lt"/>
                <a:ea typeface="+mn-ea"/>
                <a:cs typeface="+mn-cs"/>
              </a:rPr>
              <a:t>4.29%</a:t>
            </a:r>
            <a:r>
              <a:rPr lang="zh-CN" altLang="zh-CN" sz="1100" kern="1200" dirty="0">
                <a:solidFill>
                  <a:schemeClr val="tx1"/>
                </a:solidFill>
                <a:effectLst/>
                <a:latin typeface="+mn-lt"/>
                <a:ea typeface="+mn-ea"/>
                <a:cs typeface="+mn-cs"/>
              </a:rPr>
              <a:t>，</a:t>
            </a:r>
            <a:r>
              <a:rPr lang="zh-CN" altLang="en-US" sz="1100" kern="1200" dirty="0">
                <a:solidFill>
                  <a:schemeClr val="tx1"/>
                </a:solidFill>
                <a:effectLst/>
                <a:latin typeface="+mn-lt"/>
                <a:ea typeface="+mn-ea"/>
                <a:cs typeface="+mn-cs"/>
              </a:rPr>
              <a:t>但是订单转化率由</a:t>
            </a:r>
            <a:r>
              <a:rPr lang="en-US" altLang="zh-CN" sz="1100" kern="1200" dirty="0">
                <a:solidFill>
                  <a:schemeClr val="tx1"/>
                </a:solidFill>
                <a:effectLst/>
                <a:latin typeface="+mn-lt"/>
                <a:ea typeface="+mn-ea"/>
                <a:cs typeface="+mn-cs"/>
              </a:rPr>
              <a:t>10.94%</a:t>
            </a:r>
            <a:r>
              <a:rPr lang="zh-CN" altLang="en-US" sz="1100" kern="1200" dirty="0">
                <a:solidFill>
                  <a:schemeClr val="tx1"/>
                </a:solidFill>
                <a:effectLst/>
                <a:latin typeface="+mn-lt"/>
                <a:ea typeface="+mn-ea"/>
                <a:cs typeface="+mn-cs"/>
              </a:rPr>
              <a:t>提升到</a:t>
            </a:r>
            <a:r>
              <a:rPr lang="en-US" altLang="zh-CN" sz="1100" kern="1200" dirty="0">
                <a:solidFill>
                  <a:schemeClr val="tx1"/>
                </a:solidFill>
                <a:effectLst/>
                <a:latin typeface="+mn-lt"/>
                <a:ea typeface="+mn-ea"/>
                <a:cs typeface="+mn-cs"/>
              </a:rPr>
              <a:t>11.66%</a:t>
            </a:r>
            <a:r>
              <a:rPr lang="zh-CN" altLang="en-US" sz="1100" kern="1200" dirty="0">
                <a:solidFill>
                  <a:schemeClr val="tx1"/>
                </a:solidFill>
                <a:effectLst/>
                <a:latin typeface="+mn-lt"/>
                <a:ea typeface="+mn-ea"/>
                <a:cs typeface="+mn-cs"/>
              </a:rPr>
              <a:t>。</a:t>
            </a:r>
            <a:r>
              <a:rPr lang="zh-CN" altLang="zh-CN" sz="1100" kern="1200" dirty="0">
                <a:solidFill>
                  <a:schemeClr val="tx1"/>
                </a:solidFill>
                <a:effectLst/>
                <a:latin typeface="+mn-lt"/>
                <a:ea typeface="+mn-ea"/>
                <a:cs typeface="+mn-cs"/>
              </a:rPr>
              <a:t>首页已针对分类位置变化弹窗强引导浮层提示用户变更；</a:t>
            </a:r>
          </a:p>
        </p:txBody>
      </p:sp>
      <p:sp>
        <p:nvSpPr>
          <p:cNvPr id="4" name="灯片编号占位符 3"/>
          <p:cNvSpPr>
            <a:spLocks noGrp="1"/>
          </p:cNvSpPr>
          <p:nvPr>
            <p:ph type="sldNum" sz="quarter" idx="10"/>
          </p:nvPr>
        </p:nvSpPr>
        <p:spPr/>
        <p:txBody>
          <a:bodyPr/>
          <a:lstStyle/>
          <a:p>
            <a:fld id="{C8DD73D5-163E-4231-997C-6C12A12D630C}" type="slidenum">
              <a:rPr lang="zh-CN" altLang="en-US" smtClean="0"/>
              <a:t>22</a:t>
            </a:fld>
            <a:endParaRPr lang="zh-CN" altLang="en-US"/>
          </a:p>
        </p:txBody>
      </p:sp>
    </p:spTree>
    <p:extLst>
      <p:ext uri="{BB962C8B-B14F-4D97-AF65-F5344CB8AC3E}">
        <p14:creationId xmlns:p14="http://schemas.microsoft.com/office/powerpoint/2010/main" val="367581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89F658-EE43-43C1-A135-844E0E360107}" type="datetimeFigureOut">
              <a:rPr lang="zh-CN" altLang="en-US" smtClean="0"/>
              <a:t>2019/4/8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DF5243-D334-4147-8C7B-18561A50362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11" name="直接连接符 10"/>
          <p:cNvCxnSpPr/>
          <p:nvPr userDrawn="1"/>
        </p:nvCxnSpPr>
        <p:spPr>
          <a:xfrm>
            <a:off x="0" y="633207"/>
            <a:ext cx="10693400"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矩形 11"/>
          <p:cNvSpPr/>
          <p:nvPr userDrawn="1"/>
        </p:nvSpPr>
        <p:spPr>
          <a:xfrm>
            <a:off x="0" y="5445407"/>
            <a:ext cx="10693400" cy="4950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5" dirty="0">
              <a:solidFill>
                <a:schemeClr val="bg1"/>
              </a:solidFill>
            </a:endParaRPr>
          </a:p>
        </p:txBody>
      </p:sp>
      <p:sp>
        <p:nvSpPr>
          <p:cNvPr id="13" name="TextBox 3"/>
          <p:cNvSpPr txBox="1"/>
          <p:nvPr userDrawn="1"/>
        </p:nvSpPr>
        <p:spPr>
          <a:xfrm>
            <a:off x="8593791" y="5536079"/>
            <a:ext cx="2004998" cy="3733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730" b="1" dirty="0">
                <a:solidFill>
                  <a:schemeClr val="bg1"/>
                </a:solidFill>
                <a:latin typeface="微软雅黑" pitchFamily="34" charset="-122"/>
                <a:ea typeface="微软雅黑" pitchFamily="34" charset="-122"/>
              </a:rPr>
              <a:t>JD.COM   </a:t>
            </a:r>
            <a:r>
              <a:rPr lang="zh-CN" altLang="en-US" sz="1730" b="1" dirty="0">
                <a:solidFill>
                  <a:schemeClr val="bg1"/>
                </a:solidFill>
                <a:latin typeface="微软雅黑" pitchFamily="34" charset="-122"/>
                <a:ea typeface="微软雅黑" pitchFamily="34" charset="-122"/>
              </a:rPr>
              <a:t>京东</a:t>
            </a: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78952" t="85590" r="5619" b="5139"/>
          <a:stretch/>
        </p:blipFill>
        <p:spPr>
          <a:xfrm>
            <a:off x="9037055" y="-50647"/>
            <a:ext cx="1410788" cy="635726"/>
          </a:xfrm>
          <a:prstGeom prst="rect">
            <a:avLst/>
          </a:prstGeom>
        </p:spPr>
      </p:pic>
      <p:sp>
        <p:nvSpPr>
          <p:cNvPr id="2" name="TextBox 1"/>
          <p:cNvSpPr txBox="1"/>
          <p:nvPr userDrawn="1"/>
        </p:nvSpPr>
        <p:spPr>
          <a:xfrm>
            <a:off x="-1" y="164318"/>
            <a:ext cx="3679371" cy="338554"/>
          </a:xfrm>
          <a:prstGeom prst="rect">
            <a:avLst/>
          </a:prstGeom>
          <a:noFill/>
        </p:spPr>
        <p:txBody>
          <a:bodyPr wrap="square" rtlCol="0">
            <a:spAutoFit/>
          </a:bodyPr>
          <a:lstStyle/>
          <a:p>
            <a:endParaRPr lang="zh-CN" altLang="en-US" dirty="0"/>
          </a:p>
        </p:txBody>
      </p:sp>
      <p:sp>
        <p:nvSpPr>
          <p:cNvPr id="10" name="标题 1"/>
          <p:cNvSpPr txBox="1">
            <a:spLocks/>
          </p:cNvSpPr>
          <p:nvPr userDrawn="1"/>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标题 1"/>
          <p:cNvSpPr txBox="1">
            <a:spLocks/>
          </p:cNvSpPr>
          <p:nvPr userDrawn="1"/>
        </p:nvSpPr>
        <p:spPr>
          <a:xfrm>
            <a:off x="105931" y="102276"/>
            <a:ext cx="8931124"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标题 18"/>
          <p:cNvSpPr>
            <a:spLocks noGrp="1"/>
          </p:cNvSpPr>
          <p:nvPr>
            <p:ph type="title"/>
          </p:nvPr>
        </p:nvSpPr>
        <p:spPr>
          <a:xfrm>
            <a:off x="0" y="0"/>
            <a:ext cx="9223057" cy="633207"/>
          </a:xfrm>
        </p:spPr>
        <p:txBody>
          <a:bodyPr/>
          <a:lstStyle>
            <a:lvl1pPr>
              <a:defRPr lang="zh-CN" altLang="en-US" sz="2800" b="1"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
        <p:nvSpPr>
          <p:cNvPr id="21" name="文本占位符 20"/>
          <p:cNvSpPr>
            <a:spLocks noGrp="1"/>
          </p:cNvSpPr>
          <p:nvPr>
            <p:ph type="body" sz="quarter" idx="13"/>
          </p:nvPr>
        </p:nvSpPr>
        <p:spPr>
          <a:xfrm>
            <a:off x="287338" y="982663"/>
            <a:ext cx="9648825" cy="3752850"/>
          </a:xfrm>
        </p:spPr>
        <p:txBody>
          <a:bodyPr/>
          <a:lstStyle>
            <a:lvl1pPr marL="205740" indent="-205740">
              <a:lnSpc>
                <a:spcPct val="150000"/>
              </a:lnSpc>
              <a:buFont typeface="Wingdings" panose="05000000000000000000" pitchFamily="2" charset="2"/>
              <a:buChar char="p"/>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vl2pPr marL="868045" indent="-457200">
              <a:lnSpc>
                <a:spcPct val="150000"/>
              </a:lnSpc>
              <a:buFont typeface="Arial" panose="020B0604020202020204" pitchFamily="34" charset="0"/>
              <a:buChar char="•"/>
              <a:defRPr sz="1600">
                <a:solidFill>
                  <a:schemeClr val="tx1">
                    <a:lumMod val="75000"/>
                    <a:lumOff val="25000"/>
                  </a:schemeClr>
                </a:solidFill>
                <a:latin typeface="微软雅黑" panose="020B0503020204020204" pitchFamily="34" charset="-122"/>
                <a:ea typeface="微软雅黑" panose="020B0503020204020204" pitchFamily="34" charset="-122"/>
              </a:defRPr>
            </a:lvl2pPr>
            <a:lvl3pPr>
              <a:defRPr sz="1600">
                <a:solidFill>
                  <a:schemeClr val="tx1">
                    <a:lumMod val="75000"/>
                    <a:lumOff val="25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8" name="矩形 7"/>
          <p:cNvSpPr/>
          <p:nvPr userDrawn="1"/>
        </p:nvSpPr>
        <p:spPr>
          <a:xfrm>
            <a:off x="-17494" y="0"/>
            <a:ext cx="10710894" cy="4654300"/>
          </a:xfrm>
          <a:prstGeom prst="rect">
            <a:avLst/>
          </a:prstGeom>
          <a:solidFill>
            <a:srgbClr val="C9152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85">
              <a:solidFill>
                <a:srgbClr val="FF0000"/>
              </a:solidFill>
            </a:endParaRPr>
          </a:p>
        </p:txBody>
      </p:sp>
      <p:sp>
        <p:nvSpPr>
          <p:cNvPr id="7" name="Text Box 3"/>
          <p:cNvSpPr txBox="1">
            <a:spLocks noChangeArrowheads="1"/>
          </p:cNvSpPr>
          <p:nvPr userDrawn="1"/>
        </p:nvSpPr>
        <p:spPr bwMode="auto">
          <a:xfrm>
            <a:off x="306321" y="1706740"/>
            <a:ext cx="3347257" cy="1325880"/>
          </a:xfrm>
          <a:prstGeom prst="rect">
            <a:avLst/>
          </a:prstGeom>
          <a:noFill/>
          <a:ln w="9525">
            <a:noFill/>
            <a:miter lim="800000"/>
          </a:ln>
        </p:spPr>
        <p:txBody>
          <a:bodyPr>
            <a:spAutoFit/>
          </a:bodyPr>
          <a:lstStyle/>
          <a:p>
            <a:r>
              <a:rPr lang="zh-CN" altLang="en-US" sz="4330" dirty="0">
                <a:solidFill>
                  <a:schemeClr val="bg1"/>
                </a:solidFill>
                <a:ea typeface="微软雅黑" pitchFamily="34" charset="-122"/>
              </a:rPr>
              <a:t>谢谢</a:t>
            </a:r>
            <a:r>
              <a:rPr lang="zh-CN" altLang="en-US" sz="4330" dirty="0">
                <a:solidFill>
                  <a:schemeClr val="bg1"/>
                </a:solidFill>
              </a:rPr>
              <a:t>！</a:t>
            </a:r>
          </a:p>
          <a:p>
            <a:r>
              <a:rPr lang="en-US" altLang="zh-CN" sz="3465" dirty="0">
                <a:solidFill>
                  <a:schemeClr val="bg1"/>
                </a:solidFill>
              </a:rPr>
              <a:t>Thank you!</a:t>
            </a:r>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78952" t="85590" r="5619" b="5139"/>
          <a:stretch/>
        </p:blipFill>
        <p:spPr>
          <a:xfrm>
            <a:off x="8200714" y="4854817"/>
            <a:ext cx="2069750" cy="9326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468172" y="461822"/>
            <a:ext cx="5680477" cy="593751"/>
          </a:xfrm>
          <a:prstGeom prst="rect">
            <a:avLst/>
          </a:prstGeom>
        </p:spPr>
        <p:txBody>
          <a:bodyPr/>
          <a:lstStyle>
            <a:lvl1pPr marL="0" indent="0">
              <a:buFontTx/>
              <a:buNone/>
              <a:defRPr sz="3000" b="1">
                <a:solidFill>
                  <a:srgbClr val="C00000"/>
                </a:solidFill>
                <a:latin typeface="微软雅黑" panose="020B0503020204020204" charset="-122"/>
                <a:ea typeface="微软雅黑" panose="020B0503020204020204" charset="-122"/>
                <a:cs typeface="微软雅黑" panose="020B0503020204020204" charset="-122"/>
              </a:defRPr>
            </a:lvl1pPr>
          </a:lstStyle>
          <a:p>
            <a:pPr marL="356113" marR="0" lvl="0" indent="-356113" algn="l" defTabSz="949829"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55473" y="5214561"/>
            <a:ext cx="1203731" cy="363929"/>
          </a:xfrm>
          <a:prstGeom prst="rect">
            <a:avLst/>
          </a:prstGeom>
        </p:spPr>
      </p:pic>
    </p:spTree>
    <p:extLst>
      <p:ext uri="{BB962C8B-B14F-4D97-AF65-F5344CB8AC3E}">
        <p14:creationId xmlns:p14="http://schemas.microsoft.com/office/powerpoint/2010/main" val="12851690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5172" y="316276"/>
            <a:ext cx="9223057" cy="1148207"/>
          </a:xfrm>
          <a:prstGeom prst="rect">
            <a:avLst/>
          </a:prstGeom>
        </p:spPr>
        <p:txBody>
          <a:bodyPr vert="horz" lIns="82248" tIns="41124" rIns="82248" bIns="41124" rtlCol="0" anchor="ctr">
            <a:normAutofit/>
          </a:bodyPr>
          <a:lstStyle/>
          <a:p>
            <a:r>
              <a:rPr lang="zh-CN" altLang="en-US"/>
              <a:t>单击此处编辑母版标题样式</a:t>
            </a:r>
          </a:p>
        </p:txBody>
      </p:sp>
      <p:sp>
        <p:nvSpPr>
          <p:cNvPr id="3" name="文本占位符 2"/>
          <p:cNvSpPr>
            <a:spLocks noGrp="1"/>
          </p:cNvSpPr>
          <p:nvPr>
            <p:ph type="body" idx="1"/>
          </p:nvPr>
        </p:nvSpPr>
        <p:spPr>
          <a:xfrm>
            <a:off x="735172" y="1581364"/>
            <a:ext cx="9223057" cy="3769145"/>
          </a:xfrm>
          <a:prstGeom prst="rect">
            <a:avLst/>
          </a:prstGeom>
        </p:spPr>
        <p:txBody>
          <a:bodyPr vert="horz" lIns="82248" tIns="41124" rIns="82248" bIns="411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5171" y="5505896"/>
            <a:ext cx="2406015" cy="316273"/>
          </a:xfrm>
          <a:prstGeom prst="rect">
            <a:avLst/>
          </a:prstGeom>
        </p:spPr>
        <p:txBody>
          <a:bodyPr vert="horz" lIns="82248" tIns="41124" rIns="82248" bIns="41124" rtlCol="0" anchor="ctr"/>
          <a:lstStyle>
            <a:lvl1pPr algn="l">
              <a:defRPr sz="1100">
                <a:solidFill>
                  <a:schemeClr val="tx1">
                    <a:tint val="75000"/>
                  </a:schemeClr>
                </a:solidFill>
              </a:defRPr>
            </a:lvl1pPr>
          </a:lstStyle>
          <a:p>
            <a:fld id="{9E89F658-EE43-43C1-A135-844E0E360107}" type="datetimeFigureOut">
              <a:rPr lang="zh-CN" altLang="en-US" smtClean="0"/>
              <a:t>2019/4/8</a:t>
            </a:fld>
            <a:endParaRPr lang="zh-CN" altLang="en-US"/>
          </a:p>
        </p:txBody>
      </p:sp>
      <p:sp>
        <p:nvSpPr>
          <p:cNvPr id="5" name="页脚占位符 4"/>
          <p:cNvSpPr>
            <a:spLocks noGrp="1"/>
          </p:cNvSpPr>
          <p:nvPr>
            <p:ph type="ftr" sz="quarter" idx="3"/>
          </p:nvPr>
        </p:nvSpPr>
        <p:spPr>
          <a:xfrm>
            <a:off x="3542191" y="5505896"/>
            <a:ext cx="3609022" cy="316273"/>
          </a:xfrm>
          <a:prstGeom prst="rect">
            <a:avLst/>
          </a:prstGeom>
        </p:spPr>
        <p:txBody>
          <a:bodyPr vert="horz" lIns="82248" tIns="41124" rIns="82248" bIns="41124"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52216" y="5505896"/>
            <a:ext cx="2406015" cy="316273"/>
          </a:xfrm>
          <a:prstGeom prst="rect">
            <a:avLst/>
          </a:prstGeom>
        </p:spPr>
        <p:txBody>
          <a:bodyPr vert="horz" lIns="82248" tIns="41124" rIns="82248" bIns="41124" rtlCol="0" anchor="ctr"/>
          <a:lstStyle>
            <a:lvl1pPr algn="r">
              <a:defRPr sz="1100">
                <a:solidFill>
                  <a:schemeClr val="tx1">
                    <a:tint val="75000"/>
                  </a:schemeClr>
                </a:solidFill>
              </a:defRPr>
            </a:lvl1pPr>
          </a:lstStyle>
          <a:p>
            <a:fld id="{E2DF5243-D334-4147-8C7B-18561A50362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60" r:id="rId2"/>
    <p:sldLayoutId id="2147483662" r:id="rId3"/>
    <p:sldLayoutId id="2147483663" r:id="rId4"/>
  </p:sldLayoutIdLst>
  <p:txStyles>
    <p:titleStyle>
      <a:lvl1pPr algn="l" defTabSz="822325"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p:bodyStyle>
    <p:otherStyle>
      <a:defPPr>
        <a:defRPr lang="zh-CN"/>
      </a:defPPr>
      <a:lvl1pPr marL="0" algn="l" defTabSz="822325" rtl="0" eaLnBrk="1" latinLnBrk="0" hangingPunct="1">
        <a:defRPr sz="1600" kern="1200">
          <a:solidFill>
            <a:schemeClr val="tx1"/>
          </a:solidFill>
          <a:latin typeface="+mn-lt"/>
          <a:ea typeface="+mn-ea"/>
          <a:cs typeface="+mn-cs"/>
        </a:defRPr>
      </a:lvl1pPr>
      <a:lvl2pPr marL="411480" algn="l" defTabSz="822325" rtl="0" eaLnBrk="1" latinLnBrk="0" hangingPunct="1">
        <a:defRPr sz="1600" kern="1200">
          <a:solidFill>
            <a:schemeClr val="tx1"/>
          </a:solidFill>
          <a:latin typeface="+mn-lt"/>
          <a:ea typeface="+mn-ea"/>
          <a:cs typeface="+mn-cs"/>
        </a:defRPr>
      </a:lvl2pPr>
      <a:lvl3pPr marL="822325" algn="l" defTabSz="822325" rtl="0" eaLnBrk="1" latinLnBrk="0" hangingPunct="1">
        <a:defRPr sz="1600" kern="1200">
          <a:solidFill>
            <a:schemeClr val="tx1"/>
          </a:solidFill>
          <a:latin typeface="+mn-lt"/>
          <a:ea typeface="+mn-ea"/>
          <a:cs typeface="+mn-cs"/>
        </a:defRPr>
      </a:lvl3pPr>
      <a:lvl4pPr marL="1233805" algn="l" defTabSz="822325" rtl="0" eaLnBrk="1" latinLnBrk="0" hangingPunct="1">
        <a:defRPr sz="1600" kern="1200">
          <a:solidFill>
            <a:schemeClr val="tx1"/>
          </a:solidFill>
          <a:latin typeface="+mn-lt"/>
          <a:ea typeface="+mn-ea"/>
          <a:cs typeface="+mn-cs"/>
        </a:defRPr>
      </a:lvl4pPr>
      <a:lvl5pPr marL="1644650" algn="l" defTabSz="822325" rtl="0" eaLnBrk="1" latinLnBrk="0" hangingPunct="1">
        <a:defRPr sz="1600" kern="1200">
          <a:solidFill>
            <a:schemeClr val="tx1"/>
          </a:solidFill>
          <a:latin typeface="+mn-lt"/>
          <a:ea typeface="+mn-ea"/>
          <a:cs typeface="+mn-cs"/>
        </a:defRPr>
      </a:lvl5pPr>
      <a:lvl6pPr marL="2056130" algn="l" defTabSz="822325" rtl="0" eaLnBrk="1" latinLnBrk="0" hangingPunct="1">
        <a:defRPr sz="1600" kern="1200">
          <a:solidFill>
            <a:schemeClr val="tx1"/>
          </a:solidFill>
          <a:latin typeface="+mn-lt"/>
          <a:ea typeface="+mn-ea"/>
          <a:cs typeface="+mn-cs"/>
        </a:defRPr>
      </a:lvl6pPr>
      <a:lvl7pPr marL="2467610" algn="l" defTabSz="822325" rtl="0" eaLnBrk="1" latinLnBrk="0" hangingPunct="1">
        <a:defRPr sz="1600" kern="1200">
          <a:solidFill>
            <a:schemeClr val="tx1"/>
          </a:solidFill>
          <a:latin typeface="+mn-lt"/>
          <a:ea typeface="+mn-ea"/>
          <a:cs typeface="+mn-cs"/>
        </a:defRPr>
      </a:lvl7pPr>
      <a:lvl8pPr marL="2878455" algn="l" defTabSz="822325" rtl="0" eaLnBrk="1" latinLnBrk="0" hangingPunct="1">
        <a:defRPr sz="1600" kern="1200">
          <a:solidFill>
            <a:schemeClr val="tx1"/>
          </a:solidFill>
          <a:latin typeface="+mn-lt"/>
          <a:ea typeface="+mn-ea"/>
          <a:cs typeface="+mn-cs"/>
        </a:defRPr>
      </a:lvl8pPr>
      <a:lvl9pPr marL="3289935" algn="l" defTabSz="82232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322" y="58420"/>
            <a:ext cx="10560756" cy="4214884"/>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lIns="67055" tIns="33528" rIns="67055" bIns="33528" anchor="ctr"/>
          <a:lstStyle/>
          <a:p>
            <a:pPr algn="ctr">
              <a:defRPr/>
            </a:pPr>
            <a:endParaRPr lang="zh-CN" altLang="en-US" sz="1385">
              <a:solidFill>
                <a:srgbClr val="FFFFFF"/>
              </a:solidFill>
              <a:ea typeface="宋体" charset="-122"/>
            </a:endParaRPr>
          </a:p>
        </p:txBody>
      </p:sp>
      <p:sp>
        <p:nvSpPr>
          <p:cNvPr id="2" name="文本框 1"/>
          <p:cNvSpPr txBox="1"/>
          <p:nvPr/>
        </p:nvSpPr>
        <p:spPr>
          <a:xfrm>
            <a:off x="178130" y="1288245"/>
            <a:ext cx="10260280" cy="830997"/>
          </a:xfrm>
          <a:prstGeom prst="rect">
            <a:avLst/>
          </a:prstGeom>
          <a:noFill/>
        </p:spPr>
        <p:txBody>
          <a:bodyPr wrap="square" rtlCol="0">
            <a:spAutoFit/>
          </a:bodyPr>
          <a:lstStyle/>
          <a:p>
            <a:pPr algn="ctr"/>
            <a:r>
              <a:rPr lang="en-US" altLang="zh-Hans" sz="4800" b="1" dirty="0">
                <a:solidFill>
                  <a:schemeClr val="bg1"/>
                </a:solidFill>
                <a:latin typeface="微软雅黑" pitchFamily="34" charset="-122"/>
                <a:ea typeface="微软雅黑" pitchFamily="34" charset="-122"/>
              </a:rPr>
              <a:t>Vue</a:t>
            </a:r>
            <a:r>
              <a:rPr lang="zh-Hans" altLang="en-US" sz="4800" b="1" dirty="0">
                <a:solidFill>
                  <a:schemeClr val="bg1"/>
                </a:solidFill>
                <a:latin typeface="微软雅黑" pitchFamily="34" charset="-122"/>
                <a:ea typeface="微软雅黑" pitchFamily="34" charset="-122"/>
              </a:rPr>
              <a:t>技术内幕之数组双向绑定</a:t>
            </a:r>
            <a:endParaRPr lang="zh-CN" altLang="en-US" sz="4800" b="1" dirty="0">
              <a:solidFill>
                <a:schemeClr val="bg1"/>
              </a:solidFill>
              <a:latin typeface="微软雅黑" pitchFamily="34" charset="-122"/>
              <a:ea typeface="微软雅黑" pitchFamily="34" charset="-122"/>
            </a:endParaRPr>
          </a:p>
        </p:txBody>
      </p:sp>
      <p:sp>
        <p:nvSpPr>
          <p:cNvPr id="27" name="文本框 26"/>
          <p:cNvSpPr txBox="1"/>
          <p:nvPr/>
        </p:nvSpPr>
        <p:spPr>
          <a:xfrm>
            <a:off x="7552706" y="3676849"/>
            <a:ext cx="3140694" cy="518604"/>
          </a:xfrm>
          <a:prstGeom prst="rect">
            <a:avLst/>
          </a:prstGeom>
          <a:noFill/>
        </p:spPr>
        <p:txBody>
          <a:bodyPr wrap="square" rtlCol="0">
            <a:spAutoFit/>
          </a:bodyPr>
          <a:lstStyle/>
          <a:p>
            <a:r>
              <a:rPr lang="en-US" altLang="zh-CN" sz="2770" dirty="0">
                <a:solidFill>
                  <a:schemeClr val="bg1"/>
                </a:solidFill>
                <a:latin typeface="微软雅黑" pitchFamily="34" charset="-122"/>
                <a:ea typeface="微软雅黑" pitchFamily="34" charset="-122"/>
              </a:rPr>
              <a:t>  </a:t>
            </a:r>
            <a:r>
              <a:rPr lang="en-US" altLang="zh-CN" sz="2000" dirty="0">
                <a:solidFill>
                  <a:schemeClr val="bg1"/>
                </a:solidFill>
                <a:latin typeface="微软雅黑" pitchFamily="34" charset="-122"/>
                <a:ea typeface="微软雅黑" pitchFamily="34" charset="-122"/>
              </a:rPr>
              <a:t>201</a:t>
            </a:r>
            <a:r>
              <a:rPr lang="en-US" altLang="zh-Hans" sz="2000" dirty="0">
                <a:solidFill>
                  <a:schemeClr val="bg1"/>
                </a:solidFill>
                <a:latin typeface="微软雅黑" pitchFamily="34" charset="-122"/>
                <a:ea typeface="微软雅黑" pitchFamily="34" charset="-122"/>
              </a:rPr>
              <a:t>9</a:t>
            </a:r>
            <a:r>
              <a:rPr lang="zh-CN" altLang="en-US" sz="2000" dirty="0">
                <a:solidFill>
                  <a:schemeClr val="bg1"/>
                </a:solidFill>
                <a:latin typeface="微软雅黑" pitchFamily="34" charset="-122"/>
                <a:ea typeface="微软雅黑" pitchFamily="34" charset="-122"/>
              </a:rPr>
              <a:t>年</a:t>
            </a:r>
            <a:r>
              <a:rPr lang="en-US" altLang="zh-CN" sz="2000" dirty="0">
                <a:solidFill>
                  <a:schemeClr val="bg1"/>
                </a:solidFill>
                <a:latin typeface="微软雅黑" pitchFamily="34" charset="-122"/>
                <a:ea typeface="微软雅黑" pitchFamily="34" charset="-122"/>
              </a:rPr>
              <a:t>0</a:t>
            </a:r>
            <a:r>
              <a:rPr lang="en-US" altLang="zh-Hans" sz="2000" dirty="0">
                <a:solidFill>
                  <a:schemeClr val="bg1"/>
                </a:solidFill>
                <a:latin typeface="微软雅黑" pitchFamily="34" charset="-122"/>
                <a:ea typeface="微软雅黑" pitchFamily="34" charset="-122"/>
              </a:rPr>
              <a:t>4</a:t>
            </a:r>
            <a:r>
              <a:rPr lang="zh-CN" altLang="en-US" sz="2000" dirty="0">
                <a:solidFill>
                  <a:schemeClr val="bg1"/>
                </a:solidFill>
                <a:latin typeface="微软雅黑" pitchFamily="34" charset="-122"/>
                <a:ea typeface="微软雅黑" pitchFamily="34" charset="-122"/>
              </a:rPr>
              <a:t>月</a:t>
            </a:r>
            <a:r>
              <a:rPr lang="en-US" altLang="zh-CN" sz="2000" dirty="0">
                <a:solidFill>
                  <a:schemeClr val="bg1"/>
                </a:solidFill>
                <a:latin typeface="微软雅黑" pitchFamily="34" charset="-122"/>
                <a:ea typeface="微软雅黑" pitchFamily="34" charset="-122"/>
              </a:rPr>
              <a:t>2</a:t>
            </a:r>
            <a:r>
              <a:rPr lang="en-US" altLang="zh-Hans" sz="2000" dirty="0">
                <a:solidFill>
                  <a:schemeClr val="bg1"/>
                </a:solidFill>
                <a:latin typeface="微软雅黑" pitchFamily="34" charset="-122"/>
                <a:ea typeface="微软雅黑" pitchFamily="34" charset="-122"/>
              </a:rPr>
              <a:t>0</a:t>
            </a:r>
            <a:r>
              <a:rPr lang="zh-CN" altLang="en-US" sz="2000" dirty="0">
                <a:solidFill>
                  <a:schemeClr val="bg1"/>
                </a:solidFill>
                <a:latin typeface="微软雅黑" pitchFamily="34" charset="-122"/>
                <a:ea typeface="微软雅黑" pitchFamily="34" charset="-122"/>
              </a:rPr>
              <a:t>日</a:t>
            </a:r>
          </a:p>
        </p:txBody>
      </p:sp>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l="78952" t="85590" r="5619" b="5139"/>
          <a:stretch/>
        </p:blipFill>
        <p:spPr>
          <a:xfrm>
            <a:off x="8248215" y="4720111"/>
            <a:ext cx="2069750" cy="932666"/>
          </a:xfrm>
          <a:prstGeom prst="rect">
            <a:avLst/>
          </a:prstGeom>
        </p:spPr>
      </p:pic>
      <p:sp>
        <p:nvSpPr>
          <p:cNvPr id="7" name="副标题 3"/>
          <p:cNvSpPr txBox="1">
            <a:spLocks/>
          </p:cNvSpPr>
          <p:nvPr/>
        </p:nvSpPr>
        <p:spPr>
          <a:xfrm>
            <a:off x="66322" y="2523836"/>
            <a:ext cx="10560756" cy="1752600"/>
          </a:xfrm>
          <a:prstGeom prst="rect">
            <a:avLst/>
          </a:prstGeom>
        </p:spPr>
        <p:txBody>
          <a:bodyPr lIns="91412" tIns="45718" rIns="91412" bIns="45718"/>
          <a:lstStyle>
            <a:lvl1pPr marL="0" indent="0" algn="ctr" rtl="0" eaLnBrk="1" fontAlgn="base" hangingPunct="1">
              <a:spcBef>
                <a:spcPct val="20000"/>
              </a:spcBef>
              <a:spcAft>
                <a:spcPct val="0"/>
              </a:spcAft>
              <a:buFont typeface="Arial" charset="0"/>
              <a:buNone/>
              <a:defRPr sz="4300" kern="1200">
                <a:solidFill>
                  <a:schemeClr val="tx1"/>
                </a:solidFill>
                <a:latin typeface="+mn-lt"/>
                <a:ea typeface="+mn-ea"/>
                <a:cs typeface="+mn-cs"/>
              </a:defRPr>
            </a:lvl1pPr>
            <a:lvl2pPr marL="609371" indent="0" algn="ctr" rtl="0" eaLnBrk="1" fontAlgn="base" hangingPunct="1">
              <a:spcBef>
                <a:spcPct val="20000"/>
              </a:spcBef>
              <a:spcAft>
                <a:spcPct val="0"/>
              </a:spcAft>
              <a:buFont typeface="Arial" charset="0"/>
              <a:buNone/>
              <a:defRPr sz="3700" kern="1200">
                <a:solidFill>
                  <a:schemeClr val="tx1"/>
                </a:solidFill>
                <a:latin typeface="+mn-lt"/>
                <a:ea typeface="+mn-ea"/>
                <a:cs typeface="+mn-cs"/>
              </a:defRPr>
            </a:lvl2pPr>
            <a:lvl3pPr marL="1218760" indent="0" algn="ctr" rtl="0" eaLnBrk="1" fontAlgn="base" hangingPunct="1">
              <a:spcBef>
                <a:spcPct val="20000"/>
              </a:spcBef>
              <a:spcAft>
                <a:spcPct val="0"/>
              </a:spcAft>
              <a:buFont typeface="Arial" charset="0"/>
              <a:buNone/>
              <a:defRPr sz="3200" kern="1200">
                <a:solidFill>
                  <a:schemeClr val="tx1"/>
                </a:solidFill>
                <a:latin typeface="+mn-lt"/>
                <a:ea typeface="+mn-ea"/>
                <a:cs typeface="+mn-cs"/>
              </a:defRPr>
            </a:lvl3pPr>
            <a:lvl4pPr marL="1828137" indent="0" algn="ctr" rtl="0" eaLnBrk="1" fontAlgn="base" hangingPunct="1">
              <a:spcBef>
                <a:spcPct val="20000"/>
              </a:spcBef>
              <a:spcAft>
                <a:spcPct val="0"/>
              </a:spcAft>
              <a:buFont typeface="Arial" charset="0"/>
              <a:buNone/>
              <a:defRPr sz="2800" kern="1200">
                <a:solidFill>
                  <a:schemeClr val="tx1"/>
                </a:solidFill>
                <a:latin typeface="+mn-lt"/>
                <a:ea typeface="+mn-ea"/>
                <a:cs typeface="+mn-cs"/>
              </a:defRPr>
            </a:lvl4pPr>
            <a:lvl5pPr marL="2437522" indent="0" algn="ctr" rtl="0" eaLnBrk="1" fontAlgn="base" hangingPunct="1">
              <a:spcBef>
                <a:spcPct val="20000"/>
              </a:spcBef>
              <a:spcAft>
                <a:spcPct val="0"/>
              </a:spcAft>
              <a:buFont typeface="Arial" charset="0"/>
              <a:buNone/>
              <a:defRPr sz="2800" kern="1200">
                <a:solidFill>
                  <a:schemeClr val="tx1"/>
                </a:solidFill>
                <a:latin typeface="+mn-lt"/>
                <a:ea typeface="+mn-ea"/>
                <a:cs typeface="+mn-cs"/>
              </a:defRPr>
            </a:lvl5pPr>
            <a:lvl6pPr marL="3046890" indent="0" algn="ctr" defTabSz="1218760" rtl="0" eaLnBrk="1" latinLnBrk="0" hangingPunct="1">
              <a:spcBef>
                <a:spcPct val="20000"/>
              </a:spcBef>
              <a:buFont typeface="Arial" pitchFamily="34" charset="0"/>
              <a:buNone/>
              <a:defRPr sz="2800" kern="1200">
                <a:solidFill>
                  <a:schemeClr val="tx1"/>
                </a:solidFill>
                <a:latin typeface="+mn-lt"/>
                <a:ea typeface="+mn-ea"/>
                <a:cs typeface="+mn-cs"/>
              </a:defRPr>
            </a:lvl6pPr>
            <a:lvl7pPr marL="3656259" indent="0" algn="ctr" defTabSz="1218760" rtl="0" eaLnBrk="1" latinLnBrk="0" hangingPunct="1">
              <a:spcBef>
                <a:spcPct val="20000"/>
              </a:spcBef>
              <a:buFont typeface="Arial" pitchFamily="34" charset="0"/>
              <a:buNone/>
              <a:defRPr sz="2800" kern="1200">
                <a:solidFill>
                  <a:schemeClr val="tx1"/>
                </a:solidFill>
                <a:latin typeface="+mn-lt"/>
                <a:ea typeface="+mn-ea"/>
                <a:cs typeface="+mn-cs"/>
              </a:defRPr>
            </a:lvl7pPr>
            <a:lvl8pPr marL="4265643" indent="0" algn="ctr" defTabSz="1218760" rtl="0" eaLnBrk="1" latinLnBrk="0" hangingPunct="1">
              <a:spcBef>
                <a:spcPct val="20000"/>
              </a:spcBef>
              <a:buFont typeface="Arial" pitchFamily="34" charset="0"/>
              <a:buNone/>
              <a:defRPr sz="2800" kern="1200">
                <a:solidFill>
                  <a:schemeClr val="tx1"/>
                </a:solidFill>
                <a:latin typeface="+mn-lt"/>
                <a:ea typeface="+mn-ea"/>
                <a:cs typeface="+mn-cs"/>
              </a:defRPr>
            </a:lvl8pPr>
            <a:lvl9pPr marL="4875019" indent="0" algn="ctr" defTabSz="1218760" rtl="0" eaLnBrk="1" latinLnBrk="0" hangingPunct="1">
              <a:spcBef>
                <a:spcPct val="20000"/>
              </a:spcBef>
              <a:buFont typeface="Arial" pitchFamily="34" charset="0"/>
              <a:buNone/>
              <a:defRPr sz="2800" kern="1200">
                <a:solidFill>
                  <a:schemeClr val="tx1"/>
                </a:solidFill>
                <a:latin typeface="+mn-lt"/>
                <a:ea typeface="+mn-ea"/>
                <a:cs typeface="+mn-cs"/>
              </a:defRPr>
            </a:lvl9pPr>
          </a:lstStyle>
          <a:p>
            <a:pPr lvl="0" defTabSz="914400">
              <a:defRPr/>
            </a:pPr>
            <a:r>
              <a:rPr lang="zh-CN" altLang="en-US" sz="2800" b="1" dirty="0">
                <a:solidFill>
                  <a:srgbClr val="EBAFAF"/>
                </a:solidFill>
                <a:latin typeface="微软雅黑" panose="020B0503020204020204" pitchFamily="34" charset="-122"/>
                <a:ea typeface="微软雅黑" panose="020B0503020204020204" pitchFamily="34" charset="-122"/>
              </a:rPr>
              <a:t>流量营销产品研发部</a:t>
            </a:r>
            <a:endParaRPr kumimoji="0" lang="zh-CN" altLang="en-US" sz="2800" b="1" i="0" u="none" strike="noStrike" kern="1200" cap="none" spc="0" normalizeH="0" baseline="0" noProof="0" dirty="0">
              <a:ln>
                <a:noFill/>
              </a:ln>
              <a:solidFill>
                <a:srgbClr val="EBAFAF"/>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0"/>
          </p:nvPr>
        </p:nvSpPr>
        <p:spPr>
          <a:xfrm>
            <a:off x="2637934" y="2650015"/>
            <a:ext cx="5680477" cy="593751"/>
          </a:xfrm>
        </p:spPr>
        <p:txBody>
          <a:bodyPr anchor="ctr">
            <a:normAutofit/>
          </a:bodyPr>
          <a:lstStyle/>
          <a:p>
            <a:pPr marL="457200" indent="-457200" algn="ctr">
              <a:buFont typeface="Wingdings" panose="05000000000000000000" pitchFamily="2" charset="2"/>
              <a:buChar char="l"/>
            </a:pPr>
            <a:r>
              <a:rPr lang="zh-CN" altLang="en-US" sz="3200" dirty="0"/>
              <a:t>营销投放基础平台</a:t>
            </a:r>
            <a:r>
              <a:rPr lang="zh-CN" altLang="en-US" dirty="0"/>
              <a:t>需求</a:t>
            </a:r>
            <a:r>
              <a:rPr lang="en-US" altLang="zh-CN" dirty="0"/>
              <a:t>list</a:t>
            </a:r>
            <a:endParaRPr lang="zh-CN" altLang="en-US" dirty="0"/>
          </a:p>
        </p:txBody>
      </p:sp>
    </p:spTree>
    <p:extLst>
      <p:ext uri="{BB962C8B-B14F-4D97-AF65-F5344CB8AC3E}">
        <p14:creationId xmlns:p14="http://schemas.microsoft.com/office/powerpoint/2010/main" val="1170838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需求列表</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平台服务能力</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572845227"/>
              </p:ext>
            </p:extLst>
          </p:nvPr>
        </p:nvGraphicFramePr>
        <p:xfrm>
          <a:off x="455383" y="957943"/>
          <a:ext cx="9842426" cy="938496"/>
        </p:xfrm>
        <a:graphic>
          <a:graphicData uri="http://schemas.openxmlformats.org/drawingml/2006/table">
            <a:tbl>
              <a:tblPr firstRow="1" bandRow="1">
                <a:tableStyleId>{72833802-FEF1-4C79-8D5D-14CF1EAF98D9}</a:tableStyleId>
              </a:tblPr>
              <a:tblGrid>
                <a:gridCol w="680748">
                  <a:extLst>
                    <a:ext uri="{9D8B030D-6E8A-4147-A177-3AD203B41FA5}">
                      <a16:colId xmlns:a16="http://schemas.microsoft.com/office/drawing/2014/main" val="20000"/>
                    </a:ext>
                  </a:extLst>
                </a:gridCol>
                <a:gridCol w="3138391">
                  <a:extLst>
                    <a:ext uri="{9D8B030D-6E8A-4147-A177-3AD203B41FA5}">
                      <a16:colId xmlns:a16="http://schemas.microsoft.com/office/drawing/2014/main" val="20001"/>
                    </a:ext>
                  </a:extLst>
                </a:gridCol>
                <a:gridCol w="3340585">
                  <a:extLst>
                    <a:ext uri="{9D8B030D-6E8A-4147-A177-3AD203B41FA5}">
                      <a16:colId xmlns:a16="http://schemas.microsoft.com/office/drawing/2014/main" val="20002"/>
                    </a:ext>
                  </a:extLst>
                </a:gridCol>
                <a:gridCol w="1373891">
                  <a:extLst>
                    <a:ext uri="{9D8B030D-6E8A-4147-A177-3AD203B41FA5}">
                      <a16:colId xmlns:a16="http://schemas.microsoft.com/office/drawing/2014/main" val="20003"/>
                    </a:ext>
                  </a:extLst>
                </a:gridCol>
                <a:gridCol w="1308811">
                  <a:extLst>
                    <a:ext uri="{9D8B030D-6E8A-4147-A177-3AD203B41FA5}">
                      <a16:colId xmlns:a16="http://schemas.microsoft.com/office/drawing/2014/main" val="20004"/>
                    </a:ext>
                  </a:extLst>
                </a:gridCol>
              </a:tblGrid>
              <a:tr h="469248">
                <a:tc>
                  <a:txBody>
                    <a:bodyPr/>
                    <a:lstStyle/>
                    <a:p>
                      <a:pPr algn="ctr"/>
                      <a:r>
                        <a:rPr lang="zh-CN" altLang="en-US" dirty="0">
                          <a:latin typeface="微软雅黑" panose="020B0503020204020204" pitchFamily="34" charset="-122"/>
                          <a:ea typeface="微软雅黑" panose="020B0503020204020204" pitchFamily="34" charset="-122"/>
                        </a:rPr>
                        <a:t>编号</a:t>
                      </a:r>
                    </a:p>
                  </a:txBody>
                  <a:tcPr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a:latin typeface="微软雅黑" panose="020B0503020204020204" pitchFamily="34" charset="-122"/>
                          <a:ea typeface="微软雅黑" panose="020B0503020204020204" pitchFamily="34" charset="-122"/>
                        </a:rPr>
                        <a:t>需求名称</a:t>
                      </a:r>
                      <a:endParaRPr lang="zh-CN" altLang="en-US" dirty="0">
                        <a:latin typeface="微软雅黑" panose="020B0503020204020204" pitchFamily="34" charset="-122"/>
                        <a:ea typeface="微软雅黑" panose="020B0503020204020204" pitchFamily="34" charset="-122"/>
                      </a:endParaRPr>
                    </a:p>
                  </a:txBody>
                  <a:tcPr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a:latin typeface="微软雅黑" panose="020B0503020204020204" pitchFamily="34" charset="-122"/>
                          <a:ea typeface="微软雅黑" panose="020B0503020204020204" pitchFamily="34" charset="-122"/>
                        </a:rPr>
                        <a:t>优先级</a:t>
                      </a:r>
                      <a:endParaRPr lang="zh-CN" altLang="en-US" dirty="0">
                        <a:latin typeface="微软雅黑" panose="020B0503020204020204" pitchFamily="34" charset="-122"/>
                        <a:ea typeface="微软雅黑" panose="020B0503020204020204" pitchFamily="34" charset="-122"/>
                      </a:endParaRPr>
                    </a:p>
                  </a:txBody>
                  <a:tcPr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a:latin typeface="微软雅黑" panose="020B0503020204020204" pitchFamily="34" charset="-122"/>
                          <a:ea typeface="微软雅黑" panose="020B0503020204020204" pitchFamily="34" charset="-122"/>
                        </a:rPr>
                        <a:t>预期版本</a:t>
                      </a:r>
                      <a:endParaRPr lang="zh-CN" altLang="en-US" dirty="0">
                        <a:latin typeface="微软雅黑" panose="020B0503020204020204" pitchFamily="34" charset="-122"/>
                        <a:ea typeface="微软雅黑" panose="020B0503020204020204" pitchFamily="34" charset="-122"/>
                      </a:endParaRPr>
                    </a:p>
                  </a:txBody>
                  <a:tcPr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469248">
                <a:tc>
                  <a:txBody>
                    <a:bodyPr/>
                    <a:lstStyle/>
                    <a:p>
                      <a:pPr algn="ct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40000"/>
                        <a:lumOff val="60000"/>
                      </a:schemeClr>
                    </a:solidFill>
                  </a:tcPr>
                </a:tc>
                <a:tc>
                  <a:txBody>
                    <a:bodyPr/>
                    <a:lstStyle/>
                    <a:p>
                      <a:pPr algn="ct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可视化改版</a:t>
                      </a:r>
                    </a:p>
                  </a:txBody>
                  <a:tcPr marL="118866" marR="118866" marT="59432" marB="59432"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40000"/>
                        <a:lumOff val="60000"/>
                      </a:schemeClr>
                    </a:solidFill>
                  </a:tcPr>
                </a:tc>
                <a:tc>
                  <a:txBody>
                    <a:bodyPr/>
                    <a:lstStyle/>
                    <a:p>
                      <a:pPr marL="0" marR="0" indent="0" algn="l" defTabSz="822325" rtl="0" eaLnBrk="1" fontAlgn="auto" latinLnBrk="0" hangingPunct="1">
                        <a:lnSpc>
                          <a:spcPct val="100000"/>
                        </a:lnSpc>
                        <a:spcBef>
                          <a:spcPts val="0"/>
                        </a:spcBef>
                        <a:spcAft>
                          <a:spcPts val="0"/>
                        </a:spcAft>
                        <a:buClrTx/>
                        <a:buSzTx/>
                        <a:buFontTx/>
                        <a:buNone/>
                        <a:tabLst/>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一期已上线，二期进行中，主要内容包括商品组和广告组。</a:t>
                      </a:r>
                    </a:p>
                  </a:txBody>
                  <a:tcPr marL="118866" marR="118866" marT="59432" marB="59432"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40000"/>
                        <a:lumOff val="60000"/>
                      </a:schemeClr>
                    </a:solidFill>
                  </a:tcPr>
                </a:tc>
                <a:tc>
                  <a:txBody>
                    <a:bodyPr/>
                    <a:lstStyle/>
                    <a:p>
                      <a:pPr algn="ct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P0</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118866" marR="118866" marT="59432" marB="59432"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40000"/>
                        <a:lumOff val="60000"/>
                      </a:schemeClr>
                    </a:solidFill>
                  </a:tcPr>
                </a:tc>
                <a:tc>
                  <a:txBody>
                    <a:bodyPr/>
                    <a:lstStyle/>
                    <a:p>
                      <a:pPr algn="ct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月中</a:t>
                      </a:r>
                    </a:p>
                  </a:txBody>
                  <a:tcPr marL="118866" marR="118866" marT="59432" marB="59432"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391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a:spLocks noGrp="1"/>
          </p:cNvSpPr>
          <p:nvPr/>
        </p:nvSpPr>
        <p:spPr>
          <a:xfrm>
            <a:off x="4245613" y="2840368"/>
            <a:ext cx="5680477" cy="1281904"/>
          </a:xfrm>
          <a:prstGeom prst="rect">
            <a:avLst/>
          </a:prstGeom>
        </p:spPr>
        <p:txBody>
          <a:bodyPr vert="horz" lIns="82248" tIns="41124" rIns="82248" bIns="41124" rtlCol="0" anchor="ctr">
            <a:noAutofit/>
          </a:bodyPr>
          <a:lstStyle>
            <a:lvl1pPr marL="0" indent="0" algn="l" defTabSz="822325" rtl="0" eaLnBrk="1" latinLnBrk="0" hangingPunct="1">
              <a:lnSpc>
                <a:spcPct val="90000"/>
              </a:lnSpc>
              <a:spcBef>
                <a:spcPts val="900"/>
              </a:spcBef>
              <a:buFontTx/>
              <a:buNone/>
              <a:defRPr sz="3000" b="1" kern="1200">
                <a:solidFill>
                  <a:srgbClr val="C00000"/>
                </a:solidFill>
                <a:latin typeface="微软雅黑" panose="020B0503020204020204" charset="-122"/>
                <a:ea typeface="微软雅黑" panose="020B0503020204020204" charset="-122"/>
                <a:cs typeface="微软雅黑" panose="020B0503020204020204" charset="-122"/>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200" indent="-457200">
              <a:buFont typeface="Wingdings" panose="05000000000000000000" pitchFamily="2" charset="2"/>
              <a:buChar char="l"/>
            </a:pPr>
            <a:r>
              <a:rPr lang="zh-CN" altLang="en-US" sz="2000" b="0" dirty="0"/>
              <a:t>营销投放基础平台</a:t>
            </a:r>
            <a:endParaRPr lang="en-US" altLang="zh-CN" sz="2000" b="0" dirty="0"/>
          </a:p>
          <a:p>
            <a:pPr marL="457200" indent="-457200">
              <a:buFont typeface="Wingdings" panose="05000000000000000000" pitchFamily="2" charset="2"/>
              <a:buChar char="l"/>
            </a:pPr>
            <a:r>
              <a:rPr lang="zh-CN" altLang="en-US" sz="2400" dirty="0"/>
              <a:t>东家小院</a:t>
            </a:r>
            <a:endParaRPr lang="en-US" altLang="zh-CN" sz="2400" dirty="0"/>
          </a:p>
          <a:p>
            <a:pPr marL="457200" indent="-457200">
              <a:buFont typeface="Wingdings" panose="05000000000000000000" pitchFamily="2" charset="2"/>
              <a:buChar char="l"/>
            </a:pPr>
            <a:r>
              <a:rPr lang="zh-CN" altLang="en-US" sz="2000" b="0" dirty="0"/>
              <a:t>店铺与创新</a:t>
            </a:r>
            <a:endParaRPr lang="en-US" altLang="zh-CN" sz="2000" b="0" dirty="0"/>
          </a:p>
        </p:txBody>
      </p:sp>
      <p:sp>
        <p:nvSpPr>
          <p:cNvPr id="6" name="文本占位符 1"/>
          <p:cNvSpPr txBox="1">
            <a:spLocks/>
          </p:cNvSpPr>
          <p:nvPr/>
        </p:nvSpPr>
        <p:spPr>
          <a:xfrm>
            <a:off x="2291308" y="1767901"/>
            <a:ext cx="5680477" cy="593751"/>
          </a:xfrm>
          <a:prstGeom prst="rect">
            <a:avLst/>
          </a:prstGeom>
        </p:spPr>
        <p:txBody>
          <a:bodyPr vert="horz" lIns="82248" tIns="41124" rIns="82248" bIns="41124" rtlCol="0" anchor="ctr">
            <a:noAutofit/>
          </a:bodyPr>
          <a:lstStyle>
            <a:defPPr>
              <a:defRPr lang="zh-CN"/>
            </a:defPPr>
            <a:lvl1pPr marL="0" algn="l" defTabSz="822325" rtl="0" eaLnBrk="1" latinLnBrk="0" hangingPunct="1">
              <a:defRPr sz="1600" kern="1200">
                <a:solidFill>
                  <a:schemeClr val="tx1"/>
                </a:solidFill>
                <a:latin typeface="+mn-lt"/>
                <a:ea typeface="+mn-ea"/>
                <a:cs typeface="+mn-cs"/>
              </a:defRPr>
            </a:lvl1pPr>
            <a:lvl2pPr marL="411480" algn="l" defTabSz="822325" rtl="0" eaLnBrk="1" latinLnBrk="0" hangingPunct="1">
              <a:defRPr sz="1600" kern="1200">
                <a:solidFill>
                  <a:schemeClr val="tx1"/>
                </a:solidFill>
                <a:latin typeface="+mn-lt"/>
                <a:ea typeface="+mn-ea"/>
                <a:cs typeface="+mn-cs"/>
              </a:defRPr>
            </a:lvl2pPr>
            <a:lvl3pPr marL="822325" algn="l" defTabSz="822325" rtl="0" eaLnBrk="1" latinLnBrk="0" hangingPunct="1">
              <a:defRPr sz="1600" kern="1200">
                <a:solidFill>
                  <a:schemeClr val="tx1"/>
                </a:solidFill>
                <a:latin typeface="+mn-lt"/>
                <a:ea typeface="+mn-ea"/>
                <a:cs typeface="+mn-cs"/>
              </a:defRPr>
            </a:lvl3pPr>
            <a:lvl4pPr marL="1233805" algn="l" defTabSz="822325" rtl="0" eaLnBrk="1" latinLnBrk="0" hangingPunct="1">
              <a:defRPr sz="1600" kern="1200">
                <a:solidFill>
                  <a:schemeClr val="tx1"/>
                </a:solidFill>
                <a:latin typeface="+mn-lt"/>
                <a:ea typeface="+mn-ea"/>
                <a:cs typeface="+mn-cs"/>
              </a:defRPr>
            </a:lvl4pPr>
            <a:lvl5pPr marL="1644650" algn="l" defTabSz="822325" rtl="0" eaLnBrk="1" latinLnBrk="0" hangingPunct="1">
              <a:defRPr sz="1600" kern="1200">
                <a:solidFill>
                  <a:schemeClr val="tx1"/>
                </a:solidFill>
                <a:latin typeface="+mn-lt"/>
                <a:ea typeface="+mn-ea"/>
                <a:cs typeface="+mn-cs"/>
              </a:defRPr>
            </a:lvl5pPr>
            <a:lvl6pPr marL="2056130" algn="l" defTabSz="822325" rtl="0" eaLnBrk="1" latinLnBrk="0" hangingPunct="1">
              <a:defRPr sz="1600" kern="1200">
                <a:solidFill>
                  <a:schemeClr val="tx1"/>
                </a:solidFill>
                <a:latin typeface="+mn-lt"/>
                <a:ea typeface="+mn-ea"/>
                <a:cs typeface="+mn-cs"/>
              </a:defRPr>
            </a:lvl6pPr>
            <a:lvl7pPr marL="2467610" algn="l" defTabSz="822325" rtl="0" eaLnBrk="1" latinLnBrk="0" hangingPunct="1">
              <a:defRPr sz="1600" kern="1200">
                <a:solidFill>
                  <a:schemeClr val="tx1"/>
                </a:solidFill>
                <a:latin typeface="+mn-lt"/>
                <a:ea typeface="+mn-ea"/>
                <a:cs typeface="+mn-cs"/>
              </a:defRPr>
            </a:lvl7pPr>
            <a:lvl8pPr marL="2878455" algn="l" defTabSz="822325" rtl="0" eaLnBrk="1" latinLnBrk="0" hangingPunct="1">
              <a:defRPr sz="1600" kern="1200">
                <a:solidFill>
                  <a:schemeClr val="tx1"/>
                </a:solidFill>
                <a:latin typeface="+mn-lt"/>
                <a:ea typeface="+mn-ea"/>
                <a:cs typeface="+mn-cs"/>
              </a:defRPr>
            </a:lvl8pPr>
            <a:lvl9pPr marL="3289935" algn="l" defTabSz="822325" rtl="0" eaLnBrk="1" latinLnBrk="0" hangingPunct="1">
              <a:defRPr sz="1600" kern="1200">
                <a:solidFill>
                  <a:schemeClr val="tx1"/>
                </a:solidFill>
                <a:latin typeface="+mn-lt"/>
                <a:ea typeface="+mn-ea"/>
                <a:cs typeface="+mn-cs"/>
              </a:defRPr>
            </a:lvl9pPr>
          </a:lstStyle>
          <a:p>
            <a:pPr marL="457200" indent="-457200" algn="ctr" defTabSz="914400">
              <a:buFont typeface="Wingdings" panose="05000000000000000000" pitchFamily="2" charset="2"/>
              <a:buNone/>
              <a:defRPr/>
            </a:pPr>
            <a:r>
              <a:rPr lang="zh-CN" altLang="en-US" sz="3600" b="1" dirty="0">
                <a:solidFill>
                  <a:srgbClr val="C00000"/>
                </a:solidFill>
                <a:latin typeface="Microsoft YaHei" charset="-122"/>
                <a:ea typeface="Microsoft YaHei" charset="-122"/>
                <a:cs typeface="Microsoft YaHei" charset="-122"/>
              </a:rPr>
              <a:t>营销中心</a:t>
            </a:r>
            <a:r>
              <a:rPr lang="en-US" altLang="zh-CN" sz="3600" b="1" dirty="0">
                <a:solidFill>
                  <a:srgbClr val="C00000"/>
                </a:solidFill>
                <a:latin typeface="Microsoft YaHei" charset="-122"/>
                <a:ea typeface="Microsoft YaHei" charset="-122"/>
                <a:cs typeface="Microsoft YaHei" charset="-122"/>
              </a:rPr>
              <a:t>-</a:t>
            </a:r>
            <a:r>
              <a:rPr lang="zh-CN" altLang="en-US" sz="3600" b="1" dirty="0">
                <a:solidFill>
                  <a:srgbClr val="C00000"/>
                </a:solidFill>
                <a:latin typeface="Microsoft YaHei" charset="-122"/>
                <a:ea typeface="Microsoft YaHei" charset="-122"/>
                <a:cs typeface="Microsoft YaHei" charset="-122"/>
              </a:rPr>
              <a:t>投放平台</a:t>
            </a:r>
          </a:p>
        </p:txBody>
      </p:sp>
    </p:spTree>
    <p:extLst>
      <p:ext uri="{BB962C8B-B14F-4D97-AF65-F5344CB8AC3E}">
        <p14:creationId xmlns:p14="http://schemas.microsoft.com/office/powerpoint/2010/main" val="3595003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东家小院</a:t>
            </a:r>
            <a:r>
              <a:rPr lang="en-US" altLang="zh-CN" sz="2800" b="1"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每日数据</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234950" y="762946"/>
            <a:ext cx="8586954" cy="497840"/>
          </a:xfrm>
          <a:prstGeom prst="rect">
            <a:avLst/>
          </a:prstGeom>
          <a:effectLst/>
        </p:spPr>
        <p:txBody>
          <a:bodyPr wrap="square" lIns="68579" tIns="34289" rIns="68579" bIns="34289">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200000"/>
              </a:lnSpc>
              <a:buFont typeface="Wingdings" panose="05000000000000000000" pitchFamily="2" charset="2"/>
              <a:buNone/>
            </a:pPr>
            <a:r>
              <a:rPr lang="en-US" altLang="zh-CN" sz="1400" b="1" dirty="0">
                <a:solidFill>
                  <a:prstClr val="black">
                    <a:lumMod val="75000"/>
                    <a:lumOff val="25000"/>
                  </a:prstClr>
                </a:solidFill>
                <a:latin typeface="微软雅黑" panose="020B0503020204020204" pitchFamily="34" charset="-122"/>
                <a:ea typeface="微软雅黑" panose="020B0503020204020204" pitchFamily="34" charset="-122"/>
              </a:rPr>
              <a:t>6</a:t>
            </a:r>
            <a:r>
              <a:rPr lang="zh-CN" altLang="en-US" sz="1400" b="1" dirty="0">
                <a:solidFill>
                  <a:prstClr val="black">
                    <a:lumMod val="75000"/>
                    <a:lumOff val="25000"/>
                  </a:prstClr>
                </a:solidFill>
                <a:latin typeface="微软雅黑" panose="020B0503020204020204" pitchFamily="34" charset="-122"/>
                <a:ea typeface="微软雅黑" panose="020B0503020204020204" pitchFamily="34" charset="-122"/>
              </a:rPr>
              <a:t>月整体表现平稳，活动期间各项指标均大幅上涨</a:t>
            </a:r>
          </a:p>
        </p:txBody>
      </p:sp>
      <p:graphicFrame>
        <p:nvGraphicFramePr>
          <p:cNvPr id="2" name="图表 1"/>
          <p:cNvGraphicFramePr/>
          <p:nvPr>
            <p:extLst/>
          </p:nvPr>
        </p:nvGraphicFramePr>
        <p:xfrm>
          <a:off x="234950" y="1359382"/>
          <a:ext cx="10093960" cy="38012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53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东家小院重点需求列表</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985726902"/>
              </p:ext>
            </p:extLst>
          </p:nvPr>
        </p:nvGraphicFramePr>
        <p:xfrm>
          <a:off x="240035" y="911486"/>
          <a:ext cx="10226826" cy="4077608"/>
        </p:xfrm>
        <a:graphic>
          <a:graphicData uri="http://schemas.openxmlformats.org/drawingml/2006/table">
            <a:tbl>
              <a:tblPr firstRow="1" bandRow="1">
                <a:tableStyleId>{72833802-FEF1-4C79-8D5D-14CF1EAF98D9}</a:tableStyleId>
              </a:tblPr>
              <a:tblGrid>
                <a:gridCol w="587868">
                  <a:extLst>
                    <a:ext uri="{9D8B030D-6E8A-4147-A177-3AD203B41FA5}">
                      <a16:colId xmlns:a16="http://schemas.microsoft.com/office/drawing/2014/main" val="20000"/>
                    </a:ext>
                  </a:extLst>
                </a:gridCol>
                <a:gridCol w="2733444">
                  <a:extLst>
                    <a:ext uri="{9D8B030D-6E8A-4147-A177-3AD203B41FA5}">
                      <a16:colId xmlns:a16="http://schemas.microsoft.com/office/drawing/2014/main" val="20001"/>
                    </a:ext>
                  </a:extLst>
                </a:gridCol>
                <a:gridCol w="5149588">
                  <a:extLst>
                    <a:ext uri="{9D8B030D-6E8A-4147-A177-3AD203B41FA5}">
                      <a16:colId xmlns:a16="http://schemas.microsoft.com/office/drawing/2014/main" val="20002"/>
                    </a:ext>
                  </a:extLst>
                </a:gridCol>
                <a:gridCol w="726024">
                  <a:extLst>
                    <a:ext uri="{9D8B030D-6E8A-4147-A177-3AD203B41FA5}">
                      <a16:colId xmlns:a16="http://schemas.microsoft.com/office/drawing/2014/main" val="20003"/>
                    </a:ext>
                  </a:extLst>
                </a:gridCol>
                <a:gridCol w="1029902">
                  <a:extLst>
                    <a:ext uri="{9D8B030D-6E8A-4147-A177-3AD203B41FA5}">
                      <a16:colId xmlns:a16="http://schemas.microsoft.com/office/drawing/2014/main" val="20004"/>
                    </a:ext>
                  </a:extLst>
                </a:gridCol>
              </a:tblGrid>
              <a:tr h="553537">
                <a:tc>
                  <a:txBody>
                    <a:bodyPr/>
                    <a:lstStyle/>
                    <a:p>
                      <a:pPr algn="ctr"/>
                      <a:r>
                        <a:rPr lang="zh-CN" altLang="en-US" sz="1100" dirty="0">
                          <a:latin typeface="微软雅黑" panose="020B0503020204020204" pitchFamily="34" charset="-122"/>
                          <a:ea typeface="微软雅黑" panose="020B0503020204020204" pitchFamily="34" charset="-122"/>
                        </a:rPr>
                        <a:t>编号</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sz="1100" dirty="0">
                          <a:latin typeface="微软雅黑" panose="020B0503020204020204" pitchFamily="34" charset="-122"/>
                          <a:ea typeface="微软雅黑" panose="020B0503020204020204" pitchFamily="34" charset="-122"/>
                        </a:rPr>
                        <a:t>需求名称</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sz="1100" dirty="0">
                          <a:latin typeface="微软雅黑" panose="020B0503020204020204" pitchFamily="34" charset="-122"/>
                          <a:ea typeface="微软雅黑" panose="020B0503020204020204" pitchFamily="34" charset="-122"/>
                        </a:rPr>
                        <a:t>描述</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sz="1100" dirty="0">
                          <a:latin typeface="微软雅黑" panose="020B0503020204020204" pitchFamily="34" charset="-122"/>
                          <a:ea typeface="微软雅黑" panose="020B0503020204020204" pitchFamily="34" charset="-122"/>
                        </a:rPr>
                        <a:t>优先级</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sz="1100" dirty="0">
                          <a:latin typeface="微软雅黑" panose="020B0503020204020204" pitchFamily="34" charset="-122"/>
                          <a:ea typeface="微软雅黑" panose="020B0503020204020204" pitchFamily="34" charset="-122"/>
                        </a:rPr>
                        <a:t>预期时间</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499171">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1</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zh-CN" altLang="en-US" sz="1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【小院定投】首页增加</a:t>
                      </a:r>
                      <a:r>
                        <a:rPr lang="en-US" altLang="zh-CN" sz="1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plus</a:t>
                      </a:r>
                      <a:r>
                        <a:rPr lang="zh-CN" altLang="en-US" sz="1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用户小院楼层定投</a:t>
                      </a:r>
                      <a:endParaRPr lang="zh-CN" altLang="en-US"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zh-CN" altLang="en-US"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所有</a:t>
                      </a: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plus</a:t>
                      </a:r>
                      <a:r>
                        <a:rPr lang="zh-CN" altLang="en-US"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用户，小院楼层在千人千面楼层上方</a:t>
                      </a:r>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P0</a:t>
                      </a:r>
                      <a:endPar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6.27</a:t>
                      </a:r>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499171">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2</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499171">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3</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07950" marR="6350" marT="635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07950" marR="6350" marT="635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07950" marR="6350" marT="635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07950" marR="6350" marT="635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514108">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4</a:t>
                      </a:r>
                    </a:p>
                  </a:txBody>
                  <a:tcPr marL="123078" marR="104255" marT="52127" marB="52127"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514108">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5</a:t>
                      </a:r>
                    </a:p>
                  </a:txBody>
                  <a:tcPr marL="123078" marR="104255" marT="52127" marB="52127"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499171">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6</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499171">
                <a:tc>
                  <a:txBody>
                    <a:bodyPr/>
                    <a:lstStyle/>
                    <a:p>
                      <a:pPr marL="0" marR="0" lvl="0" indent="0" algn="l" defTabSz="822325" rtl="0" eaLnBrk="1" fontAlgn="ctr" latinLnBrk="0" hangingPunct="1">
                        <a:lnSpc>
                          <a:spcPct val="100000"/>
                        </a:lnSpc>
                        <a:spcBef>
                          <a:spcPts val="0"/>
                        </a:spcBef>
                        <a:spcAft>
                          <a:spcPts val="0"/>
                        </a:spcAft>
                        <a:buClrTx/>
                        <a:buSzTx/>
                        <a:buFontTx/>
                        <a:buNone/>
                        <a:defRPr/>
                      </a:pPr>
                      <a:r>
                        <a:rPr lang="en-US" altLang="zh-CN" sz="1100" kern="12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7</a:t>
                      </a:r>
                    </a:p>
                  </a:txBody>
                  <a:tcPr marL="10795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marL="123078" marR="7240" marT="7240" marB="0"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1497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a:spLocks noGrp="1"/>
          </p:cNvSpPr>
          <p:nvPr/>
        </p:nvSpPr>
        <p:spPr>
          <a:xfrm>
            <a:off x="4245613" y="2840368"/>
            <a:ext cx="5680477" cy="1281904"/>
          </a:xfrm>
          <a:prstGeom prst="rect">
            <a:avLst/>
          </a:prstGeom>
        </p:spPr>
        <p:txBody>
          <a:bodyPr vert="horz" lIns="82248" tIns="41124" rIns="82248" bIns="41124" rtlCol="0" anchor="ctr">
            <a:noAutofit/>
          </a:bodyPr>
          <a:lstStyle>
            <a:lvl1pPr marL="0" indent="0" algn="l" defTabSz="822325" rtl="0" eaLnBrk="1" latinLnBrk="0" hangingPunct="1">
              <a:lnSpc>
                <a:spcPct val="90000"/>
              </a:lnSpc>
              <a:spcBef>
                <a:spcPts val="900"/>
              </a:spcBef>
              <a:buFontTx/>
              <a:buNone/>
              <a:defRPr sz="3000" b="1" kern="1200">
                <a:solidFill>
                  <a:srgbClr val="C00000"/>
                </a:solidFill>
                <a:latin typeface="微软雅黑" panose="020B0503020204020204" charset="-122"/>
                <a:ea typeface="微软雅黑" panose="020B0503020204020204" charset="-122"/>
                <a:cs typeface="微软雅黑" panose="020B0503020204020204" charset="-122"/>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200" indent="-457200">
              <a:buFont typeface="Wingdings" panose="05000000000000000000" pitchFamily="2" charset="2"/>
              <a:buChar char="l"/>
            </a:pPr>
            <a:r>
              <a:rPr lang="zh-CN" altLang="en-US" sz="2000" b="0" dirty="0"/>
              <a:t>营销投放基础平台</a:t>
            </a:r>
            <a:endParaRPr lang="en-US" altLang="zh-CN" sz="2000" b="0" dirty="0"/>
          </a:p>
          <a:p>
            <a:pPr marL="457200" indent="-457200">
              <a:buFont typeface="Wingdings" panose="05000000000000000000" pitchFamily="2" charset="2"/>
              <a:buChar char="l"/>
            </a:pPr>
            <a:r>
              <a:rPr lang="zh-CN" altLang="en-US" sz="2000" b="0" dirty="0"/>
              <a:t>东家小院</a:t>
            </a:r>
            <a:endParaRPr lang="en-US" altLang="zh-CN" sz="2000" b="0" dirty="0"/>
          </a:p>
          <a:p>
            <a:pPr marL="457200" indent="-457200">
              <a:buFont typeface="Wingdings" panose="05000000000000000000" pitchFamily="2" charset="2"/>
              <a:buChar char="l"/>
            </a:pPr>
            <a:r>
              <a:rPr lang="zh-CN" altLang="en-US" sz="2400" dirty="0"/>
              <a:t>店铺与创新</a:t>
            </a:r>
            <a:endParaRPr lang="en-US" altLang="zh-CN" sz="2400" dirty="0"/>
          </a:p>
        </p:txBody>
      </p:sp>
      <p:sp>
        <p:nvSpPr>
          <p:cNvPr id="6" name="文本占位符 1"/>
          <p:cNvSpPr txBox="1">
            <a:spLocks/>
          </p:cNvSpPr>
          <p:nvPr/>
        </p:nvSpPr>
        <p:spPr>
          <a:xfrm>
            <a:off x="2291308" y="1767901"/>
            <a:ext cx="5680477" cy="593751"/>
          </a:xfrm>
          <a:prstGeom prst="rect">
            <a:avLst/>
          </a:prstGeom>
        </p:spPr>
        <p:txBody>
          <a:bodyPr vert="horz" lIns="82248" tIns="41124" rIns="82248" bIns="41124" rtlCol="0" anchor="ctr">
            <a:noAutofit/>
          </a:bodyPr>
          <a:lstStyle>
            <a:defPPr>
              <a:defRPr lang="zh-CN"/>
            </a:defPPr>
            <a:lvl1pPr marL="0" algn="l" defTabSz="822325" rtl="0" eaLnBrk="1" latinLnBrk="0" hangingPunct="1">
              <a:defRPr sz="1600" kern="1200">
                <a:solidFill>
                  <a:schemeClr val="tx1"/>
                </a:solidFill>
                <a:latin typeface="+mn-lt"/>
                <a:ea typeface="+mn-ea"/>
                <a:cs typeface="+mn-cs"/>
              </a:defRPr>
            </a:lvl1pPr>
            <a:lvl2pPr marL="411480" algn="l" defTabSz="822325" rtl="0" eaLnBrk="1" latinLnBrk="0" hangingPunct="1">
              <a:defRPr sz="1600" kern="1200">
                <a:solidFill>
                  <a:schemeClr val="tx1"/>
                </a:solidFill>
                <a:latin typeface="+mn-lt"/>
                <a:ea typeface="+mn-ea"/>
                <a:cs typeface="+mn-cs"/>
              </a:defRPr>
            </a:lvl2pPr>
            <a:lvl3pPr marL="822325" algn="l" defTabSz="822325" rtl="0" eaLnBrk="1" latinLnBrk="0" hangingPunct="1">
              <a:defRPr sz="1600" kern="1200">
                <a:solidFill>
                  <a:schemeClr val="tx1"/>
                </a:solidFill>
                <a:latin typeface="+mn-lt"/>
                <a:ea typeface="+mn-ea"/>
                <a:cs typeface="+mn-cs"/>
              </a:defRPr>
            </a:lvl3pPr>
            <a:lvl4pPr marL="1233805" algn="l" defTabSz="822325" rtl="0" eaLnBrk="1" latinLnBrk="0" hangingPunct="1">
              <a:defRPr sz="1600" kern="1200">
                <a:solidFill>
                  <a:schemeClr val="tx1"/>
                </a:solidFill>
                <a:latin typeface="+mn-lt"/>
                <a:ea typeface="+mn-ea"/>
                <a:cs typeface="+mn-cs"/>
              </a:defRPr>
            </a:lvl4pPr>
            <a:lvl5pPr marL="1644650" algn="l" defTabSz="822325" rtl="0" eaLnBrk="1" latinLnBrk="0" hangingPunct="1">
              <a:defRPr sz="1600" kern="1200">
                <a:solidFill>
                  <a:schemeClr val="tx1"/>
                </a:solidFill>
                <a:latin typeface="+mn-lt"/>
                <a:ea typeface="+mn-ea"/>
                <a:cs typeface="+mn-cs"/>
              </a:defRPr>
            </a:lvl5pPr>
            <a:lvl6pPr marL="2056130" algn="l" defTabSz="822325" rtl="0" eaLnBrk="1" latinLnBrk="0" hangingPunct="1">
              <a:defRPr sz="1600" kern="1200">
                <a:solidFill>
                  <a:schemeClr val="tx1"/>
                </a:solidFill>
                <a:latin typeface="+mn-lt"/>
                <a:ea typeface="+mn-ea"/>
                <a:cs typeface="+mn-cs"/>
              </a:defRPr>
            </a:lvl6pPr>
            <a:lvl7pPr marL="2467610" algn="l" defTabSz="822325" rtl="0" eaLnBrk="1" latinLnBrk="0" hangingPunct="1">
              <a:defRPr sz="1600" kern="1200">
                <a:solidFill>
                  <a:schemeClr val="tx1"/>
                </a:solidFill>
                <a:latin typeface="+mn-lt"/>
                <a:ea typeface="+mn-ea"/>
                <a:cs typeface="+mn-cs"/>
              </a:defRPr>
            </a:lvl7pPr>
            <a:lvl8pPr marL="2878455" algn="l" defTabSz="822325" rtl="0" eaLnBrk="1" latinLnBrk="0" hangingPunct="1">
              <a:defRPr sz="1600" kern="1200">
                <a:solidFill>
                  <a:schemeClr val="tx1"/>
                </a:solidFill>
                <a:latin typeface="+mn-lt"/>
                <a:ea typeface="+mn-ea"/>
                <a:cs typeface="+mn-cs"/>
              </a:defRPr>
            </a:lvl8pPr>
            <a:lvl9pPr marL="3289935" algn="l" defTabSz="822325" rtl="0" eaLnBrk="1" latinLnBrk="0" hangingPunct="1">
              <a:defRPr sz="1600" kern="1200">
                <a:solidFill>
                  <a:schemeClr val="tx1"/>
                </a:solidFill>
                <a:latin typeface="+mn-lt"/>
                <a:ea typeface="+mn-ea"/>
                <a:cs typeface="+mn-cs"/>
              </a:defRPr>
            </a:lvl9pPr>
          </a:lstStyle>
          <a:p>
            <a:pPr marL="457200" indent="-457200" algn="ctr" defTabSz="914400">
              <a:buFont typeface="Wingdings" panose="05000000000000000000" pitchFamily="2" charset="2"/>
              <a:buNone/>
              <a:defRPr/>
            </a:pPr>
            <a:r>
              <a:rPr lang="zh-CN" altLang="en-US" sz="3600" b="1" dirty="0">
                <a:solidFill>
                  <a:srgbClr val="C00000"/>
                </a:solidFill>
                <a:latin typeface="Microsoft YaHei" charset="-122"/>
                <a:ea typeface="Microsoft YaHei" charset="-122"/>
                <a:cs typeface="Microsoft YaHei" charset="-122"/>
              </a:rPr>
              <a:t>营销中心</a:t>
            </a:r>
            <a:r>
              <a:rPr lang="en-US" altLang="zh-CN" sz="3600" b="1" dirty="0">
                <a:solidFill>
                  <a:srgbClr val="C00000"/>
                </a:solidFill>
                <a:latin typeface="Microsoft YaHei" charset="-122"/>
                <a:ea typeface="Microsoft YaHei" charset="-122"/>
                <a:cs typeface="Microsoft YaHei" charset="-122"/>
              </a:rPr>
              <a:t>-</a:t>
            </a:r>
            <a:r>
              <a:rPr lang="zh-CN" altLang="en-US" sz="3600" b="1" dirty="0">
                <a:solidFill>
                  <a:srgbClr val="C00000"/>
                </a:solidFill>
                <a:latin typeface="Microsoft YaHei" charset="-122"/>
                <a:ea typeface="Microsoft YaHei" charset="-122"/>
                <a:cs typeface="Microsoft YaHei" charset="-122"/>
              </a:rPr>
              <a:t>投放平台</a:t>
            </a:r>
          </a:p>
        </p:txBody>
      </p:sp>
    </p:spTree>
    <p:extLst>
      <p:ext uri="{BB962C8B-B14F-4D97-AF65-F5344CB8AC3E}">
        <p14:creationId xmlns:p14="http://schemas.microsoft.com/office/powerpoint/2010/main" val="115522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prstClr val="black">
                    <a:lumMod val="75000"/>
                    <a:lumOff val="25000"/>
                  </a:prstClr>
                </a:solidFill>
              </a:rPr>
              <a:t>「</a:t>
            </a:r>
            <a:r>
              <a:rPr lang="en-US" altLang="zh-CN" dirty="0"/>
              <a:t>9</a:t>
            </a:r>
            <a:r>
              <a:rPr lang="zh-CN" altLang="en-US" dirty="0"/>
              <a:t>块</a:t>
            </a:r>
            <a:r>
              <a:rPr lang="en-US" altLang="zh-CN" dirty="0"/>
              <a:t>9</a:t>
            </a:r>
            <a:r>
              <a:rPr lang="zh-CN" altLang="en-US" dirty="0"/>
              <a:t>频道</a:t>
            </a:r>
            <a:r>
              <a:rPr lang="zh-CN" altLang="en-US" dirty="0">
                <a:solidFill>
                  <a:prstClr val="black">
                    <a:lumMod val="75000"/>
                    <a:lumOff val="25000"/>
                  </a:prstClr>
                </a:solidFill>
              </a:rPr>
              <a:t>」</a:t>
            </a:r>
            <a:r>
              <a:rPr lang="zh-CN" altLang="en-US" dirty="0"/>
              <a:t>数据</a:t>
            </a:r>
          </a:p>
        </p:txBody>
      </p:sp>
      <p:sp>
        <p:nvSpPr>
          <p:cNvPr id="7" name="Rectangle 1"/>
          <p:cNvSpPr>
            <a:spLocks noChangeArrowheads="1"/>
          </p:cNvSpPr>
          <p:nvPr/>
        </p:nvSpPr>
        <p:spPr bwMode="auto">
          <a:xfrm>
            <a:off x="249093" y="745139"/>
            <a:ext cx="10210251"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50000"/>
              </a:lnSpc>
            </a:pPr>
            <a:r>
              <a:rPr lang="zh-CN" altLang="en-US" sz="1400"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受益于</a:t>
            </a:r>
            <a:r>
              <a:rPr lang="en-US" altLang="zh-CN" sz="1400"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618</a:t>
            </a:r>
            <a:r>
              <a:rPr lang="zh-CN" altLang="en-US" sz="1400" dirty="0">
                <a:solidFill>
                  <a:prstClr val="black"/>
                </a:solidFill>
                <a:latin typeface="微软雅黑" panose="020B0503020204020204" pitchFamily="34" charset="-122"/>
                <a:ea typeface="微软雅黑" panose="020B0503020204020204" pitchFamily="34" charset="-122"/>
                <a:cs typeface="宋体" panose="02010600030101010101" pitchFamily="2" charset="-122"/>
              </a:rPr>
              <a:t>期间整体流量的上涨，频道整体的数据均表现出了不同幅度的上涨。</a:t>
            </a:r>
            <a:endParaRPr lang="en-US" altLang="zh-CN" sz="1400" dirty="0">
              <a:latin typeface="微软雅黑" panose="020B0503020204020204" pitchFamily="34" charset="-122"/>
              <a:ea typeface="微软雅黑" panose="020B0503020204020204" pitchFamily="34" charset="-122"/>
            </a:endParaRPr>
          </a:p>
          <a:p>
            <a:pPr defTabSz="914400">
              <a:lnSpc>
                <a:spcPct val="150000"/>
              </a:lnSpc>
            </a:pPr>
            <a:r>
              <a:rPr lang="en-US" altLang="zh-CN" sz="1400" dirty="0">
                <a:latin typeface="微软雅黑" panose="020B0503020204020204" pitchFamily="34" charset="-122"/>
                <a:ea typeface="微软雅黑" panose="020B0503020204020204" pitchFamily="34" charset="-122"/>
              </a:rPr>
              <a:t>0613-0619</a:t>
            </a:r>
            <a:r>
              <a:rPr lang="zh-CN" altLang="en-US"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日均</a:t>
            </a:r>
            <a:r>
              <a:rPr lang="en-US" altLang="zh-CN" sz="1400" dirty="0">
                <a:latin typeface="微软雅黑" panose="020B0503020204020204" pitchFamily="34" charset="-122"/>
                <a:ea typeface="微软雅黑" panose="020B0503020204020204" pitchFamily="34" charset="-122"/>
              </a:rPr>
              <a:t>UV 9622</a:t>
            </a:r>
            <a:r>
              <a:rPr lang="zh-CN" altLang="zh-CN" sz="1400" dirty="0">
                <a:latin typeface="微软雅黑" panose="020B0503020204020204" pitchFamily="34" charset="-122"/>
                <a:ea typeface="微软雅黑" panose="020B0503020204020204" pitchFamily="34" charset="-122"/>
              </a:rPr>
              <a:t>，环比上周</a:t>
            </a:r>
            <a:r>
              <a:rPr lang="zh-CN" altLang="en-US" sz="1400" dirty="0">
                <a:latin typeface="微软雅黑" panose="020B0503020204020204" pitchFamily="34" charset="-122"/>
                <a:ea typeface="微软雅黑" panose="020B0503020204020204" pitchFamily="34" charset="-122"/>
              </a:rPr>
              <a:t>上升</a:t>
            </a:r>
            <a:r>
              <a:rPr lang="en-US" altLang="zh-CN" sz="1400" dirty="0">
                <a:solidFill>
                  <a:srgbClr val="FF0000"/>
                </a:solidFill>
                <a:latin typeface="微软雅黑" panose="020B0503020204020204" pitchFamily="34" charset="-122"/>
                <a:ea typeface="微软雅黑" panose="020B0503020204020204" pitchFamily="34" charset="-122"/>
              </a:rPr>
              <a:t>19.17%</a:t>
            </a:r>
            <a:r>
              <a:rPr lang="zh-CN" altLang="zh-CN" sz="1400" dirty="0">
                <a:latin typeface="微软雅黑" panose="020B0503020204020204" pitchFamily="34" charset="-122"/>
                <a:ea typeface="微软雅黑" panose="020B0503020204020204" pitchFamily="34" charset="-122"/>
              </a:rPr>
              <a:t>；日均</a:t>
            </a:r>
            <a:r>
              <a:rPr lang="en-US" altLang="zh-CN" sz="1400" dirty="0">
                <a:latin typeface="微软雅黑" panose="020B0503020204020204" pitchFamily="34" charset="-122"/>
                <a:ea typeface="微软雅黑" panose="020B0503020204020204" pitchFamily="34" charset="-122"/>
              </a:rPr>
              <a:t>PV 23772</a:t>
            </a:r>
            <a:r>
              <a:rPr lang="zh-CN" altLang="zh-CN" sz="1400" dirty="0">
                <a:latin typeface="微软雅黑" panose="020B0503020204020204" pitchFamily="34" charset="-122"/>
                <a:ea typeface="微软雅黑" panose="020B0503020204020204" pitchFamily="34" charset="-122"/>
              </a:rPr>
              <a:t>，环比上周</a:t>
            </a:r>
            <a:r>
              <a:rPr lang="zh-CN" altLang="en-US" sz="1400" dirty="0">
                <a:latin typeface="微软雅黑" panose="020B0503020204020204" pitchFamily="34" charset="-122"/>
                <a:ea typeface="微软雅黑" panose="020B0503020204020204" pitchFamily="34" charset="-122"/>
              </a:rPr>
              <a:t>上升</a:t>
            </a:r>
            <a:r>
              <a:rPr lang="en-US" altLang="zh-CN" sz="1400" dirty="0">
                <a:solidFill>
                  <a:srgbClr val="FF0000"/>
                </a:solidFill>
                <a:latin typeface="微软雅黑" panose="020B0503020204020204" pitchFamily="34" charset="-122"/>
                <a:ea typeface="微软雅黑" panose="020B0503020204020204" pitchFamily="34" charset="-122"/>
              </a:rPr>
              <a:t>22.35%</a:t>
            </a:r>
            <a:r>
              <a:rPr lang="zh-CN" altLang="zh-CN" sz="1400" dirty="0">
                <a:latin typeface="微软雅黑" panose="020B0503020204020204" pitchFamily="34" charset="-122"/>
                <a:ea typeface="微软雅黑" panose="020B0503020204020204" pitchFamily="34" charset="-122"/>
              </a:rPr>
              <a:t>；日均引单</a:t>
            </a:r>
            <a:r>
              <a:rPr lang="en-US" altLang="zh-CN" sz="1400" dirty="0">
                <a:latin typeface="微软雅黑" panose="020B0503020204020204" pitchFamily="34" charset="-122"/>
                <a:ea typeface="微软雅黑" panose="020B0503020204020204" pitchFamily="34" charset="-122"/>
              </a:rPr>
              <a:t> 2276</a:t>
            </a:r>
            <a:r>
              <a:rPr lang="zh-CN" altLang="zh-CN" sz="1400" dirty="0">
                <a:latin typeface="微软雅黑" panose="020B0503020204020204" pitchFamily="34" charset="-122"/>
                <a:ea typeface="微软雅黑" panose="020B0503020204020204" pitchFamily="34" charset="-122"/>
              </a:rPr>
              <a:t>，环比</a:t>
            </a:r>
            <a:r>
              <a:rPr lang="zh-CN" altLang="en-US" sz="1400" dirty="0">
                <a:latin typeface="微软雅黑" panose="020B0503020204020204" pitchFamily="34" charset="-122"/>
                <a:ea typeface="微软雅黑" panose="020B0503020204020204" pitchFamily="34" charset="-122"/>
              </a:rPr>
              <a:t>上升</a:t>
            </a:r>
            <a:r>
              <a:rPr lang="en-US" altLang="zh-CN" sz="1400" dirty="0">
                <a:solidFill>
                  <a:srgbClr val="FF0000"/>
                </a:solidFill>
                <a:latin typeface="微软雅黑" panose="020B0503020204020204" pitchFamily="34" charset="-122"/>
                <a:ea typeface="微软雅黑" panose="020B0503020204020204" pitchFamily="34" charset="-122"/>
              </a:rPr>
              <a:t>52.69%</a:t>
            </a:r>
            <a:r>
              <a:rPr lang="zh-CN" altLang="zh-CN" sz="1400" dirty="0">
                <a:latin typeface="微软雅黑" panose="020B0503020204020204" pitchFamily="34" charset="-122"/>
                <a:ea typeface="微软雅黑" panose="020B0503020204020204" pitchFamily="34" charset="-122"/>
              </a:rPr>
              <a:t>；日均引单金额</a:t>
            </a:r>
            <a:r>
              <a:rPr lang="en-US" altLang="zh-CN" sz="1400" dirty="0">
                <a:latin typeface="微软雅黑" panose="020B0503020204020204" pitchFamily="34" charset="-122"/>
                <a:ea typeface="微软雅黑" panose="020B0503020204020204" pitchFamily="34" charset="-122"/>
              </a:rPr>
              <a:t> 156040</a:t>
            </a:r>
            <a:r>
              <a:rPr lang="zh-CN" altLang="zh-CN" sz="1400" dirty="0">
                <a:latin typeface="微软雅黑" panose="020B0503020204020204" pitchFamily="34" charset="-122"/>
                <a:ea typeface="微软雅黑" panose="020B0503020204020204" pitchFamily="34" charset="-122"/>
              </a:rPr>
              <a:t>，环比</a:t>
            </a:r>
            <a:r>
              <a:rPr lang="zh-CN" altLang="en-US" sz="1400" dirty="0">
                <a:latin typeface="微软雅黑" panose="020B0503020204020204" pitchFamily="34" charset="-122"/>
                <a:ea typeface="微软雅黑" panose="020B0503020204020204" pitchFamily="34" charset="-122"/>
              </a:rPr>
              <a:t>上升</a:t>
            </a:r>
            <a:r>
              <a:rPr lang="en-US" altLang="zh-CN" sz="1400" dirty="0">
                <a:solidFill>
                  <a:srgbClr val="FF0000"/>
                </a:solidFill>
                <a:latin typeface="微软雅黑" panose="020B0503020204020204" pitchFamily="34" charset="-122"/>
                <a:ea typeface="微软雅黑" panose="020B0503020204020204" pitchFamily="34" charset="-122"/>
              </a:rPr>
              <a:t>35.37%</a:t>
            </a:r>
            <a:r>
              <a:rPr lang="zh-CN" altLang="zh-CN" sz="1400" dirty="0">
                <a:latin typeface="微软雅黑" panose="020B0503020204020204" pitchFamily="34" charset="-122"/>
                <a:ea typeface="微软雅黑" panose="020B0503020204020204" pitchFamily="34" charset="-122"/>
              </a:rPr>
              <a:t>；日均客单价</a:t>
            </a:r>
            <a:r>
              <a:rPr lang="en-US" altLang="zh-CN" sz="1400" dirty="0">
                <a:latin typeface="微软雅黑" panose="020B0503020204020204" pitchFamily="34" charset="-122"/>
                <a:ea typeface="微软雅黑" panose="020B0503020204020204" pitchFamily="34" charset="-122"/>
              </a:rPr>
              <a:t> 68.57</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UV</a:t>
            </a:r>
            <a:r>
              <a:rPr lang="zh-CN" altLang="zh-CN" sz="1400" dirty="0">
                <a:latin typeface="微软雅黑" panose="020B0503020204020204" pitchFamily="34" charset="-122"/>
                <a:ea typeface="微软雅黑" panose="020B0503020204020204" pitchFamily="34" charset="-122"/>
              </a:rPr>
              <a:t>订单转化率</a:t>
            </a:r>
            <a:r>
              <a:rPr lang="en-US" altLang="zh-CN" sz="1400" dirty="0">
                <a:latin typeface="微软雅黑" panose="020B0503020204020204" pitchFamily="34" charset="-122"/>
                <a:ea typeface="微软雅黑" panose="020B0503020204020204" pitchFamily="34" charset="-122"/>
              </a:rPr>
              <a:t>23.65%</a:t>
            </a:r>
            <a:r>
              <a:rPr lang="zh-CN" altLang="zh-CN" sz="1400" dirty="0">
                <a:latin typeface="微软雅黑" panose="020B0503020204020204" pitchFamily="34" charset="-122"/>
                <a:ea typeface="微软雅黑" panose="020B0503020204020204" pitchFamily="34" charset="-122"/>
              </a:rPr>
              <a:t>，环比</a:t>
            </a:r>
            <a:r>
              <a:rPr lang="zh-CN" altLang="en-US" sz="1400" dirty="0">
                <a:latin typeface="微软雅黑" panose="020B0503020204020204" pitchFamily="34" charset="-122"/>
                <a:ea typeface="微软雅黑" panose="020B0503020204020204" pitchFamily="34" charset="-122"/>
              </a:rPr>
              <a:t>上升</a:t>
            </a:r>
            <a:r>
              <a:rPr lang="en-US" altLang="zh-CN" sz="1400" dirty="0">
                <a:solidFill>
                  <a:srgbClr val="FF0000"/>
                </a:solidFill>
                <a:latin typeface="微软雅黑" panose="020B0503020204020204" pitchFamily="34" charset="-122"/>
                <a:ea typeface="微软雅黑" panose="020B0503020204020204" pitchFamily="34" charset="-122"/>
              </a:rPr>
              <a:t>28.11%</a:t>
            </a:r>
            <a:r>
              <a:rPr lang="zh-CN" altLang="zh-CN" sz="1400" dirty="0">
                <a:latin typeface="微软雅黑" panose="020B0503020204020204" pitchFamily="34" charset="-122"/>
                <a:ea typeface="微软雅黑" panose="020B0503020204020204" pitchFamily="34" charset="-122"/>
              </a:rPr>
              <a:t>。</a:t>
            </a:r>
            <a:endParaRPr lang="zh-CN" altLang="en-US" sz="1400" dirty="0">
              <a:solidFill>
                <a:prstClr val="black"/>
              </a:solidFill>
              <a:latin typeface="微软雅黑" panose="020B0503020204020204" pitchFamily="34" charset="-122"/>
              <a:ea typeface="微软雅黑" panose="020B0503020204020204" pitchFamily="34" charset="-122"/>
            </a:endParaRPr>
          </a:p>
        </p:txBody>
      </p:sp>
      <p:graphicFrame>
        <p:nvGraphicFramePr>
          <p:cNvPr id="8" name="图表 7"/>
          <p:cNvGraphicFramePr>
            <a:graphicFrameLocks/>
          </p:cNvGraphicFramePr>
          <p:nvPr>
            <p:extLst/>
          </p:nvPr>
        </p:nvGraphicFramePr>
        <p:xfrm>
          <a:off x="1993899" y="1701185"/>
          <a:ext cx="6224815" cy="3734889"/>
        </p:xfrm>
        <a:graphic>
          <a:graphicData uri="http://schemas.openxmlformats.org/drawingml/2006/chart">
            <c:chart xmlns:c="http://schemas.openxmlformats.org/drawingml/2006/chart" xmlns:r="http://schemas.openxmlformats.org/officeDocument/2006/relationships" r:id="rId2"/>
          </a:graphicData>
        </a:graphic>
      </p:graphicFrame>
      <p:sp>
        <p:nvSpPr>
          <p:cNvPr id="10" name="矩形 9">
            <a:extLst>
              <a:ext uri="{FF2B5EF4-FFF2-40B4-BE49-F238E27FC236}">
                <a16:creationId xmlns:a16="http://schemas.microsoft.com/office/drawing/2014/main" id="{54DD247B-2F76-8844-8A12-7BAD75AFAB9E}"/>
              </a:ext>
            </a:extLst>
          </p:cNvPr>
          <p:cNvSpPr>
            <a:spLocks noChangeArrowheads="1"/>
          </p:cNvSpPr>
          <p:nvPr/>
        </p:nvSpPr>
        <p:spPr bwMode="auto">
          <a:xfrm>
            <a:off x="8965139" y="5019072"/>
            <a:ext cx="16472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50000"/>
              </a:lnSpc>
            </a:pPr>
            <a:r>
              <a:rPr lang="zh-CN" altLang="en-US" sz="1100" dirty="0">
                <a:solidFill>
                  <a:prstClr val="black">
                    <a:lumMod val="75000"/>
                    <a:lumOff val="25000"/>
                  </a:prstClr>
                </a:solidFill>
                <a:latin typeface="Microsoft YaHei" charset="-122"/>
                <a:ea typeface="Microsoft YaHei" charset="-122"/>
              </a:rPr>
              <a:t>以上数据截至</a:t>
            </a:r>
            <a:r>
              <a:rPr lang="en-US" altLang="zh-CN" sz="1100" dirty="0">
                <a:solidFill>
                  <a:prstClr val="black">
                    <a:lumMod val="75000"/>
                    <a:lumOff val="25000"/>
                  </a:prstClr>
                </a:solidFill>
                <a:latin typeface="Microsoft YaHei" charset="-122"/>
                <a:ea typeface="Microsoft YaHei" charset="-122"/>
              </a:rPr>
              <a:t>6</a:t>
            </a:r>
            <a:r>
              <a:rPr lang="zh-CN" altLang="en-US" sz="1100" dirty="0">
                <a:solidFill>
                  <a:prstClr val="black">
                    <a:lumMod val="75000"/>
                    <a:lumOff val="25000"/>
                  </a:prstClr>
                </a:solidFill>
                <a:latin typeface="Microsoft YaHei" charset="-122"/>
                <a:ea typeface="Microsoft YaHei" charset="-122"/>
              </a:rPr>
              <a:t>月</a:t>
            </a:r>
            <a:r>
              <a:rPr lang="en-US" altLang="zh-CN" sz="1100" dirty="0">
                <a:solidFill>
                  <a:prstClr val="black">
                    <a:lumMod val="75000"/>
                    <a:lumOff val="25000"/>
                  </a:prstClr>
                </a:solidFill>
                <a:latin typeface="Microsoft YaHei" charset="-122"/>
                <a:ea typeface="Microsoft YaHei" charset="-122"/>
              </a:rPr>
              <a:t>19</a:t>
            </a:r>
            <a:r>
              <a:rPr lang="zh-CN" altLang="en-US" sz="1100" dirty="0">
                <a:solidFill>
                  <a:prstClr val="black">
                    <a:lumMod val="75000"/>
                    <a:lumOff val="25000"/>
                  </a:prstClr>
                </a:solidFill>
                <a:latin typeface="Microsoft YaHei" charset="-122"/>
                <a:ea typeface="Microsoft YaHei" charset="-122"/>
              </a:rPr>
              <a:t>日</a:t>
            </a:r>
            <a:endParaRPr lang="en-US" altLang="zh-CN" sz="1100" dirty="0">
              <a:solidFill>
                <a:prstClr val="black">
                  <a:lumMod val="75000"/>
                  <a:lumOff val="25000"/>
                </a:prstClr>
              </a:solidFill>
              <a:latin typeface="Microsoft YaHei" charset="-122"/>
              <a:ea typeface="Microsoft YaHei" charset="-122"/>
            </a:endParaRPr>
          </a:p>
        </p:txBody>
      </p:sp>
    </p:spTree>
    <p:extLst>
      <p:ext uri="{BB962C8B-B14F-4D97-AF65-F5344CB8AC3E}">
        <p14:creationId xmlns:p14="http://schemas.microsoft.com/office/powerpoint/2010/main" val="1862166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287338" y="614810"/>
            <a:ext cx="9876940" cy="635930"/>
          </a:xfrm>
        </p:spPr>
        <p:txBody>
          <a:bodyPr>
            <a:normAutofit/>
          </a:bodyPr>
          <a:lstStyle/>
          <a:p>
            <a:pPr marL="380990" indent="-380990"/>
            <a:r>
              <a:rPr lang="zh-CN" altLang="en-US" dirty="0">
                <a:solidFill>
                  <a:srgbClr val="C00000"/>
                </a:solidFill>
              </a:rPr>
              <a:t>数据情况</a:t>
            </a:r>
            <a:endParaRPr lang="en-US" altLang="zh-CN" dirty="0">
              <a:solidFill>
                <a:srgbClr val="C00000"/>
              </a:solidFill>
            </a:endParaRPr>
          </a:p>
        </p:txBody>
      </p:sp>
      <p:sp>
        <p:nvSpPr>
          <p:cNvPr id="10" name="标题 1">
            <a:extLst>
              <a:ext uri="{FF2B5EF4-FFF2-40B4-BE49-F238E27FC236}">
                <a16:creationId xmlns:a16="http://schemas.microsoft.com/office/drawing/2014/main" id="{519B4AF5-263A-A54F-8C69-F52F965A7870}"/>
              </a:ext>
            </a:extLst>
          </p:cNvPr>
          <p:cNvSpPr txBox="1">
            <a:spLocks/>
          </p:cNvSpPr>
          <p:nvPr/>
        </p:nvSpPr>
        <p:spPr>
          <a:xfrm>
            <a:off x="0" y="102276"/>
            <a:ext cx="763051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「京东种草」小程序数据</a:t>
            </a:r>
          </a:p>
        </p:txBody>
      </p:sp>
      <p:sp>
        <p:nvSpPr>
          <p:cNvPr id="24" name="矩形 23">
            <a:extLst>
              <a:ext uri="{FF2B5EF4-FFF2-40B4-BE49-F238E27FC236}">
                <a16:creationId xmlns:a16="http://schemas.microsoft.com/office/drawing/2014/main" id="{22FA5B8D-91D7-5348-A7F1-0C17DF3ED94B}"/>
              </a:ext>
            </a:extLst>
          </p:cNvPr>
          <p:cNvSpPr>
            <a:spLocks noChangeArrowheads="1"/>
          </p:cNvSpPr>
          <p:nvPr/>
        </p:nvSpPr>
        <p:spPr bwMode="auto">
          <a:xfrm>
            <a:off x="1445049" y="1900001"/>
            <a:ext cx="1542919"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50000"/>
              </a:lnSpc>
            </a:pPr>
            <a:r>
              <a:rPr lang="zh-CN" altLang="en-US" sz="1400" b="1" dirty="0">
                <a:solidFill>
                  <a:prstClr val="black">
                    <a:lumMod val="75000"/>
                    <a:lumOff val="25000"/>
                  </a:prstClr>
                </a:solidFill>
                <a:latin typeface="Microsoft YaHei" charset="-122"/>
                <a:ea typeface="Microsoft YaHei" charset="-122"/>
              </a:rPr>
              <a:t>累计访问用户数</a:t>
            </a:r>
            <a:endParaRPr lang="en-US" altLang="zh-CN" sz="1400" b="1" dirty="0">
              <a:solidFill>
                <a:prstClr val="black">
                  <a:lumMod val="75000"/>
                  <a:lumOff val="25000"/>
                </a:prstClr>
              </a:solidFill>
              <a:latin typeface="Microsoft YaHei" charset="-122"/>
              <a:ea typeface="Microsoft YaHei" charset="-122"/>
            </a:endParaRPr>
          </a:p>
        </p:txBody>
      </p:sp>
      <p:sp>
        <p:nvSpPr>
          <p:cNvPr id="3" name="矩形 2">
            <a:extLst>
              <a:ext uri="{FF2B5EF4-FFF2-40B4-BE49-F238E27FC236}">
                <a16:creationId xmlns:a16="http://schemas.microsoft.com/office/drawing/2014/main" id="{D68C9F26-47D2-B744-98E3-63EFE2D9A664}"/>
              </a:ext>
            </a:extLst>
          </p:cNvPr>
          <p:cNvSpPr/>
          <p:nvPr/>
        </p:nvSpPr>
        <p:spPr>
          <a:xfrm>
            <a:off x="1759888" y="1543481"/>
            <a:ext cx="819455" cy="400110"/>
          </a:xfrm>
          <a:prstGeom prst="rect">
            <a:avLst/>
          </a:prstGeom>
        </p:spPr>
        <p:txBody>
          <a:bodyPr wrap="none">
            <a:spAutoFit/>
          </a:bodyPr>
          <a:lstStyle/>
          <a:p>
            <a:r>
              <a:rPr lang="en-US" altLang="zh-CN" sz="2000" b="1" dirty="0">
                <a:solidFill>
                  <a:srgbClr val="C00000"/>
                </a:solidFill>
                <a:latin typeface="Microsoft YaHei" charset="-122"/>
                <a:ea typeface="Microsoft YaHei" charset="-122"/>
              </a:rPr>
              <a:t>1240</a:t>
            </a:r>
            <a:endParaRPr lang="zh-CN" altLang="en-US" sz="2000" dirty="0">
              <a:solidFill>
                <a:srgbClr val="C00000"/>
              </a:solidFill>
            </a:endParaRPr>
          </a:p>
        </p:txBody>
      </p:sp>
      <p:sp>
        <p:nvSpPr>
          <p:cNvPr id="19" name="矩形 18">
            <a:extLst>
              <a:ext uri="{FF2B5EF4-FFF2-40B4-BE49-F238E27FC236}">
                <a16:creationId xmlns:a16="http://schemas.microsoft.com/office/drawing/2014/main" id="{54DD247B-2F76-8844-8A12-7BAD75AFAB9E}"/>
              </a:ext>
            </a:extLst>
          </p:cNvPr>
          <p:cNvSpPr>
            <a:spLocks noChangeArrowheads="1"/>
          </p:cNvSpPr>
          <p:nvPr/>
        </p:nvSpPr>
        <p:spPr bwMode="auto">
          <a:xfrm>
            <a:off x="2088432" y="702953"/>
            <a:ext cx="8363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50000"/>
              </a:lnSpc>
            </a:pPr>
            <a:r>
              <a:rPr lang="en-US" altLang="zh-CN" dirty="0">
                <a:solidFill>
                  <a:prstClr val="black">
                    <a:lumMod val="75000"/>
                    <a:lumOff val="25000"/>
                  </a:prstClr>
                </a:solidFill>
                <a:latin typeface="Microsoft YaHei" charset="-122"/>
                <a:ea typeface="Microsoft YaHei" charset="-122"/>
              </a:rPr>
              <a:t>6</a:t>
            </a:r>
            <a:r>
              <a:rPr lang="zh-CN" altLang="en-US" dirty="0">
                <a:solidFill>
                  <a:prstClr val="black">
                    <a:lumMod val="75000"/>
                    <a:lumOff val="25000"/>
                  </a:prstClr>
                </a:solidFill>
                <a:latin typeface="Microsoft YaHei" charset="-122"/>
                <a:ea typeface="Microsoft YaHei" charset="-122"/>
              </a:rPr>
              <a:t>月</a:t>
            </a:r>
            <a:r>
              <a:rPr lang="en-US" altLang="zh-CN" dirty="0">
                <a:solidFill>
                  <a:prstClr val="black">
                    <a:lumMod val="75000"/>
                    <a:lumOff val="25000"/>
                  </a:prstClr>
                </a:solidFill>
                <a:latin typeface="Microsoft YaHei" charset="-122"/>
                <a:ea typeface="Microsoft YaHei" charset="-122"/>
              </a:rPr>
              <a:t>14</a:t>
            </a:r>
            <a:r>
              <a:rPr lang="zh-CN" altLang="en-US" dirty="0">
                <a:solidFill>
                  <a:prstClr val="black">
                    <a:lumMod val="75000"/>
                    <a:lumOff val="25000"/>
                  </a:prstClr>
                </a:solidFill>
                <a:latin typeface="Microsoft YaHei" charset="-122"/>
                <a:ea typeface="Microsoft YaHei" charset="-122"/>
              </a:rPr>
              <a:t>日进行了首页</a:t>
            </a:r>
            <a:r>
              <a:rPr lang="en-US" altLang="zh-CN" dirty="0">
                <a:solidFill>
                  <a:prstClr val="black">
                    <a:lumMod val="75000"/>
                    <a:lumOff val="25000"/>
                  </a:prstClr>
                </a:solidFill>
                <a:latin typeface="Microsoft YaHei" charset="-122"/>
                <a:ea typeface="Microsoft YaHei" charset="-122"/>
              </a:rPr>
              <a:t>banner</a:t>
            </a:r>
            <a:r>
              <a:rPr lang="zh-CN" altLang="en-US" dirty="0">
                <a:solidFill>
                  <a:prstClr val="black">
                    <a:lumMod val="75000"/>
                    <a:lumOff val="25000"/>
                  </a:prstClr>
                </a:solidFill>
                <a:latin typeface="Microsoft YaHei" charset="-122"/>
                <a:ea typeface="Microsoft YaHei" charset="-122"/>
              </a:rPr>
              <a:t>推广，并且开始了和事业部的合作，用户数量和访次提升明显。</a:t>
            </a:r>
            <a:endParaRPr lang="en-US" altLang="zh-CN" dirty="0">
              <a:solidFill>
                <a:prstClr val="black">
                  <a:lumMod val="75000"/>
                  <a:lumOff val="25000"/>
                </a:prstClr>
              </a:solidFill>
              <a:latin typeface="Microsoft YaHei" charset="-122"/>
              <a:ea typeface="Microsoft YaHei" charset="-122"/>
            </a:endParaRPr>
          </a:p>
        </p:txBody>
      </p:sp>
      <p:sp>
        <p:nvSpPr>
          <p:cNvPr id="11" name="矩形 10">
            <a:extLst>
              <a:ext uri="{FF2B5EF4-FFF2-40B4-BE49-F238E27FC236}">
                <a16:creationId xmlns:a16="http://schemas.microsoft.com/office/drawing/2014/main" id="{54DD247B-2F76-8844-8A12-7BAD75AFAB9E}"/>
              </a:ext>
            </a:extLst>
          </p:cNvPr>
          <p:cNvSpPr>
            <a:spLocks noChangeArrowheads="1"/>
          </p:cNvSpPr>
          <p:nvPr/>
        </p:nvSpPr>
        <p:spPr bwMode="auto">
          <a:xfrm>
            <a:off x="8965139" y="5019072"/>
            <a:ext cx="16472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50000"/>
              </a:lnSpc>
            </a:pPr>
            <a:r>
              <a:rPr lang="zh-CN" altLang="en-US" sz="1100" dirty="0">
                <a:solidFill>
                  <a:prstClr val="black">
                    <a:lumMod val="75000"/>
                    <a:lumOff val="25000"/>
                  </a:prstClr>
                </a:solidFill>
                <a:latin typeface="Microsoft YaHei" charset="-122"/>
                <a:ea typeface="Microsoft YaHei" charset="-122"/>
              </a:rPr>
              <a:t>以上数据截至</a:t>
            </a:r>
            <a:r>
              <a:rPr lang="en-US" altLang="zh-CN" sz="1100" dirty="0">
                <a:solidFill>
                  <a:prstClr val="black">
                    <a:lumMod val="75000"/>
                    <a:lumOff val="25000"/>
                  </a:prstClr>
                </a:solidFill>
                <a:latin typeface="Microsoft YaHei" charset="-122"/>
                <a:ea typeface="Microsoft YaHei" charset="-122"/>
              </a:rPr>
              <a:t>6</a:t>
            </a:r>
            <a:r>
              <a:rPr lang="zh-CN" altLang="en-US" sz="1100" dirty="0">
                <a:solidFill>
                  <a:prstClr val="black">
                    <a:lumMod val="75000"/>
                    <a:lumOff val="25000"/>
                  </a:prstClr>
                </a:solidFill>
                <a:latin typeface="Microsoft YaHei" charset="-122"/>
                <a:ea typeface="Microsoft YaHei" charset="-122"/>
              </a:rPr>
              <a:t>月</a:t>
            </a:r>
            <a:r>
              <a:rPr lang="en-US" altLang="zh-CN" sz="1100" dirty="0">
                <a:solidFill>
                  <a:prstClr val="black">
                    <a:lumMod val="75000"/>
                    <a:lumOff val="25000"/>
                  </a:prstClr>
                </a:solidFill>
                <a:latin typeface="Microsoft YaHei" charset="-122"/>
                <a:ea typeface="Microsoft YaHei" charset="-122"/>
              </a:rPr>
              <a:t>19</a:t>
            </a:r>
            <a:r>
              <a:rPr lang="zh-CN" altLang="en-US" sz="1100" dirty="0">
                <a:solidFill>
                  <a:prstClr val="black">
                    <a:lumMod val="75000"/>
                    <a:lumOff val="25000"/>
                  </a:prstClr>
                </a:solidFill>
                <a:latin typeface="Microsoft YaHei" charset="-122"/>
                <a:ea typeface="Microsoft YaHei" charset="-122"/>
              </a:rPr>
              <a:t>日</a:t>
            </a:r>
            <a:endParaRPr lang="en-US" altLang="zh-CN" sz="1100" dirty="0">
              <a:solidFill>
                <a:prstClr val="black">
                  <a:lumMod val="75000"/>
                  <a:lumOff val="25000"/>
                </a:prstClr>
              </a:solidFill>
              <a:latin typeface="Microsoft YaHei" charset="-122"/>
              <a:ea typeface="Microsoft YaHei" charset="-122"/>
            </a:endParaRPr>
          </a:p>
        </p:txBody>
      </p:sp>
      <p:pic>
        <p:nvPicPr>
          <p:cNvPr id="2" name="图片 1"/>
          <p:cNvPicPr>
            <a:picLocks noChangeAspect="1"/>
          </p:cNvPicPr>
          <p:nvPr/>
        </p:nvPicPr>
        <p:blipFill>
          <a:blip r:embed="rId3"/>
          <a:stretch>
            <a:fillRect/>
          </a:stretch>
        </p:blipFill>
        <p:spPr>
          <a:xfrm>
            <a:off x="244966" y="2727024"/>
            <a:ext cx="4644079" cy="2285870"/>
          </a:xfrm>
          <a:prstGeom prst="rect">
            <a:avLst/>
          </a:prstGeom>
        </p:spPr>
      </p:pic>
      <p:cxnSp>
        <p:nvCxnSpPr>
          <p:cNvPr id="6" name="直接连接符 5"/>
          <p:cNvCxnSpPr/>
          <p:nvPr/>
        </p:nvCxnSpPr>
        <p:spPr>
          <a:xfrm>
            <a:off x="2781718" y="4598092"/>
            <a:ext cx="61741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81718" y="3738401"/>
            <a:ext cx="67993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878197" y="3788843"/>
            <a:ext cx="0" cy="7698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54DD247B-2F76-8844-8A12-7BAD75AFAB9E}"/>
              </a:ext>
            </a:extLst>
          </p:cNvPr>
          <p:cNvSpPr>
            <a:spLocks noChangeArrowheads="1"/>
          </p:cNvSpPr>
          <p:nvPr/>
        </p:nvSpPr>
        <p:spPr bwMode="auto">
          <a:xfrm>
            <a:off x="997714" y="3839008"/>
            <a:ext cx="19252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50000"/>
              </a:lnSpc>
            </a:pPr>
            <a:r>
              <a:rPr lang="en-US" altLang="zh-CN" sz="1100" dirty="0">
                <a:solidFill>
                  <a:prstClr val="black">
                    <a:lumMod val="75000"/>
                    <a:lumOff val="25000"/>
                  </a:prstClr>
                </a:solidFill>
                <a:latin typeface="Microsoft YaHei" charset="-122"/>
                <a:ea typeface="Microsoft YaHei" charset="-122"/>
              </a:rPr>
              <a:t>15</a:t>
            </a:r>
            <a:r>
              <a:rPr lang="zh-CN" altLang="en-US" sz="1100" dirty="0">
                <a:solidFill>
                  <a:prstClr val="black">
                    <a:lumMod val="75000"/>
                    <a:lumOff val="25000"/>
                  </a:prstClr>
                </a:solidFill>
                <a:latin typeface="Microsoft YaHei" charset="-122"/>
                <a:ea typeface="Microsoft YaHei" charset="-122"/>
              </a:rPr>
              <a:t>日新增访问用户数</a:t>
            </a:r>
            <a:r>
              <a:rPr lang="en-US" altLang="zh-CN" sz="1200" b="1" dirty="0">
                <a:solidFill>
                  <a:srgbClr val="FF0000"/>
                </a:solidFill>
                <a:latin typeface="Microsoft YaHei" charset="-122"/>
                <a:ea typeface="Microsoft YaHei" charset="-122"/>
              </a:rPr>
              <a:t>876</a:t>
            </a:r>
            <a:r>
              <a:rPr lang="zh-CN" altLang="en-US" sz="1200" b="1" dirty="0">
                <a:solidFill>
                  <a:srgbClr val="FF0000"/>
                </a:solidFill>
                <a:latin typeface="Microsoft YaHei" charset="-122"/>
                <a:ea typeface="Microsoft YaHei" charset="-122"/>
              </a:rPr>
              <a:t>人</a:t>
            </a:r>
            <a:endParaRPr lang="en-US" altLang="zh-CN" sz="1100" b="1" dirty="0">
              <a:solidFill>
                <a:srgbClr val="FF0000"/>
              </a:solidFill>
              <a:latin typeface="Microsoft YaHei" charset="-122"/>
              <a:ea typeface="Microsoft YaHei" charset="-122"/>
            </a:endParaRPr>
          </a:p>
          <a:p>
            <a:pPr defTabSz="685800">
              <a:lnSpc>
                <a:spcPct val="150000"/>
              </a:lnSpc>
            </a:pPr>
            <a:r>
              <a:rPr lang="zh-CN" altLang="en-US" sz="1100" dirty="0">
                <a:solidFill>
                  <a:prstClr val="black">
                    <a:lumMod val="75000"/>
                    <a:lumOff val="25000"/>
                  </a:prstClr>
                </a:solidFill>
                <a:latin typeface="Microsoft YaHei" charset="-122"/>
                <a:ea typeface="Microsoft YaHei" charset="-122"/>
              </a:rPr>
              <a:t>相比</a:t>
            </a:r>
            <a:r>
              <a:rPr lang="en-US" altLang="zh-CN" sz="1100" dirty="0">
                <a:solidFill>
                  <a:prstClr val="black">
                    <a:lumMod val="75000"/>
                    <a:lumOff val="25000"/>
                  </a:prstClr>
                </a:solidFill>
                <a:latin typeface="Microsoft YaHei" charset="-122"/>
                <a:ea typeface="Microsoft YaHei" charset="-122"/>
              </a:rPr>
              <a:t>14</a:t>
            </a:r>
            <a:r>
              <a:rPr lang="zh-CN" altLang="en-US" sz="1100" dirty="0">
                <a:solidFill>
                  <a:prstClr val="black">
                    <a:lumMod val="75000"/>
                    <a:lumOff val="25000"/>
                  </a:prstClr>
                </a:solidFill>
                <a:latin typeface="Microsoft YaHei" charset="-122"/>
                <a:ea typeface="Microsoft YaHei" charset="-122"/>
              </a:rPr>
              <a:t>日提升</a:t>
            </a:r>
            <a:r>
              <a:rPr lang="en-US" altLang="zh-CN" sz="1200" b="1" dirty="0">
                <a:solidFill>
                  <a:srgbClr val="FF0000"/>
                </a:solidFill>
                <a:latin typeface="Microsoft YaHei" charset="-122"/>
                <a:ea typeface="Microsoft YaHei" charset="-122"/>
              </a:rPr>
              <a:t>484%</a:t>
            </a:r>
            <a:endParaRPr lang="en-US" altLang="zh-CN" sz="1100" b="1" dirty="0">
              <a:solidFill>
                <a:srgbClr val="FF0000"/>
              </a:solidFill>
              <a:latin typeface="Microsoft YaHei" charset="-122"/>
              <a:ea typeface="Microsoft YaHei" charset="-122"/>
            </a:endParaRPr>
          </a:p>
        </p:txBody>
      </p:sp>
      <p:sp>
        <p:nvSpPr>
          <p:cNvPr id="25" name="矩形 24">
            <a:extLst>
              <a:ext uri="{FF2B5EF4-FFF2-40B4-BE49-F238E27FC236}">
                <a16:creationId xmlns:a16="http://schemas.microsoft.com/office/drawing/2014/main" id="{22FA5B8D-91D7-5348-A7F1-0C17DF3ED94B}"/>
              </a:ext>
            </a:extLst>
          </p:cNvPr>
          <p:cNvSpPr>
            <a:spLocks noChangeArrowheads="1"/>
          </p:cNvSpPr>
          <p:nvPr/>
        </p:nvSpPr>
        <p:spPr bwMode="auto">
          <a:xfrm>
            <a:off x="7238722" y="1925270"/>
            <a:ext cx="116529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685800">
              <a:lnSpc>
                <a:spcPct val="150000"/>
              </a:lnSpc>
            </a:pPr>
            <a:r>
              <a:rPr lang="zh-CN" altLang="en-US" sz="1400" b="1" dirty="0">
                <a:solidFill>
                  <a:prstClr val="black">
                    <a:lumMod val="75000"/>
                    <a:lumOff val="25000"/>
                  </a:prstClr>
                </a:solidFill>
                <a:latin typeface="Microsoft YaHei" charset="-122"/>
                <a:ea typeface="Microsoft YaHei" charset="-122"/>
              </a:rPr>
              <a:t>日访次峰值</a:t>
            </a:r>
            <a:endParaRPr lang="en-US" altLang="zh-CN" sz="1400" b="1" dirty="0">
              <a:solidFill>
                <a:prstClr val="black">
                  <a:lumMod val="75000"/>
                  <a:lumOff val="25000"/>
                </a:prstClr>
              </a:solidFill>
              <a:latin typeface="Microsoft YaHei" charset="-122"/>
              <a:ea typeface="Microsoft YaHei" charset="-122"/>
            </a:endParaRPr>
          </a:p>
        </p:txBody>
      </p:sp>
      <p:sp>
        <p:nvSpPr>
          <p:cNvPr id="26" name="矩形 25">
            <a:extLst>
              <a:ext uri="{FF2B5EF4-FFF2-40B4-BE49-F238E27FC236}">
                <a16:creationId xmlns:a16="http://schemas.microsoft.com/office/drawing/2014/main" id="{D68C9F26-47D2-B744-98E3-63EFE2D9A664}"/>
              </a:ext>
            </a:extLst>
          </p:cNvPr>
          <p:cNvSpPr/>
          <p:nvPr/>
        </p:nvSpPr>
        <p:spPr>
          <a:xfrm>
            <a:off x="7294910" y="1545326"/>
            <a:ext cx="978153" cy="400110"/>
          </a:xfrm>
          <a:prstGeom prst="rect">
            <a:avLst/>
          </a:prstGeom>
        </p:spPr>
        <p:txBody>
          <a:bodyPr wrap="none">
            <a:spAutoFit/>
          </a:bodyPr>
          <a:lstStyle/>
          <a:p>
            <a:r>
              <a:rPr lang="en-US" altLang="zh-CN" sz="2000" b="1" dirty="0">
                <a:solidFill>
                  <a:srgbClr val="C00000"/>
                </a:solidFill>
                <a:latin typeface="Microsoft YaHei" charset="-122"/>
                <a:ea typeface="Microsoft YaHei" charset="-122"/>
              </a:rPr>
              <a:t>19002</a:t>
            </a:r>
            <a:endParaRPr lang="zh-CN" altLang="en-US" sz="2000" dirty="0">
              <a:solidFill>
                <a:srgbClr val="C00000"/>
              </a:solidFill>
            </a:endParaRPr>
          </a:p>
        </p:txBody>
      </p:sp>
      <p:pic>
        <p:nvPicPr>
          <p:cNvPr id="23" name="图片 22"/>
          <p:cNvPicPr>
            <a:picLocks noChangeAspect="1"/>
          </p:cNvPicPr>
          <p:nvPr/>
        </p:nvPicPr>
        <p:blipFill>
          <a:blip r:embed="rId4"/>
          <a:stretch>
            <a:fillRect/>
          </a:stretch>
        </p:blipFill>
        <p:spPr>
          <a:xfrm>
            <a:off x="5511429" y="2733322"/>
            <a:ext cx="4545116" cy="2279572"/>
          </a:xfrm>
          <a:prstGeom prst="rect">
            <a:avLst/>
          </a:prstGeom>
        </p:spPr>
      </p:pic>
    </p:spTree>
    <p:extLst>
      <p:ext uri="{BB962C8B-B14F-4D97-AF65-F5344CB8AC3E}">
        <p14:creationId xmlns:p14="http://schemas.microsoft.com/office/powerpoint/2010/main" val="1133609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prstClr val="black">
                    <a:lumMod val="75000"/>
                    <a:lumOff val="25000"/>
                  </a:prstClr>
                </a:solidFill>
              </a:rPr>
              <a:t>需求列表</a:t>
            </a:r>
            <a:r>
              <a:rPr lang="en-US" altLang="zh-CN" dirty="0">
                <a:solidFill>
                  <a:prstClr val="black">
                    <a:lumMod val="75000"/>
                    <a:lumOff val="25000"/>
                  </a:prstClr>
                </a:solidFill>
              </a:rPr>
              <a:t>-9</a:t>
            </a:r>
            <a:r>
              <a:rPr lang="zh-CN" altLang="en-US" dirty="0">
                <a:solidFill>
                  <a:prstClr val="black">
                    <a:lumMod val="75000"/>
                    <a:lumOff val="25000"/>
                  </a:prstClr>
                </a:solidFill>
              </a:rPr>
              <a:t>块</a:t>
            </a:r>
            <a:r>
              <a:rPr lang="en-US" altLang="zh-CN" dirty="0">
                <a:solidFill>
                  <a:prstClr val="black">
                    <a:lumMod val="75000"/>
                    <a:lumOff val="25000"/>
                  </a:prstClr>
                </a:solidFill>
              </a:rPr>
              <a:t>9</a:t>
            </a:r>
            <a:r>
              <a:rPr lang="zh-CN" altLang="en-US" dirty="0">
                <a:solidFill>
                  <a:prstClr val="black">
                    <a:lumMod val="75000"/>
                    <a:lumOff val="25000"/>
                  </a:prstClr>
                </a:solidFill>
              </a:rPr>
              <a:t>频道</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70371194"/>
              </p:ext>
            </p:extLst>
          </p:nvPr>
        </p:nvGraphicFramePr>
        <p:xfrm>
          <a:off x="193034" y="779702"/>
          <a:ext cx="10403102" cy="1049098"/>
        </p:xfrm>
        <a:graphic>
          <a:graphicData uri="http://schemas.openxmlformats.org/drawingml/2006/table">
            <a:tbl>
              <a:tblPr/>
              <a:tblGrid>
                <a:gridCol w="624506">
                  <a:extLst>
                    <a:ext uri="{9D8B030D-6E8A-4147-A177-3AD203B41FA5}">
                      <a16:colId xmlns:a16="http://schemas.microsoft.com/office/drawing/2014/main" val="20000"/>
                    </a:ext>
                  </a:extLst>
                </a:gridCol>
                <a:gridCol w="1452694">
                  <a:extLst>
                    <a:ext uri="{9D8B030D-6E8A-4147-A177-3AD203B41FA5}">
                      <a16:colId xmlns:a16="http://schemas.microsoft.com/office/drawing/2014/main" val="20001"/>
                    </a:ext>
                  </a:extLst>
                </a:gridCol>
                <a:gridCol w="5502166">
                  <a:extLst>
                    <a:ext uri="{9D8B030D-6E8A-4147-A177-3AD203B41FA5}">
                      <a16:colId xmlns:a16="http://schemas.microsoft.com/office/drawing/2014/main" val="20002"/>
                    </a:ext>
                  </a:extLst>
                </a:gridCol>
                <a:gridCol w="665226">
                  <a:extLst>
                    <a:ext uri="{9D8B030D-6E8A-4147-A177-3AD203B41FA5}">
                      <a16:colId xmlns:a16="http://schemas.microsoft.com/office/drawing/2014/main" val="20003"/>
                    </a:ext>
                  </a:extLst>
                </a:gridCol>
                <a:gridCol w="2158510">
                  <a:extLst>
                    <a:ext uri="{9D8B030D-6E8A-4147-A177-3AD203B41FA5}">
                      <a16:colId xmlns:a16="http://schemas.microsoft.com/office/drawing/2014/main" val="20004"/>
                    </a:ext>
                  </a:extLst>
                </a:gridCol>
              </a:tblGrid>
              <a:tr h="397247">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编号</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需求名称</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描述</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优先级</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预期版本</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651851">
                <a:tc>
                  <a:txBody>
                    <a:bodyPr/>
                    <a:lstStyle/>
                    <a:p>
                      <a:pPr algn="ctr" rtl="0" fontAlgn="ctr"/>
                      <a:r>
                        <a:rPr lang="en-US" altLang="zh-CN" sz="110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1</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marL="0" marR="0" indent="0" algn="l" defTabSz="822325" rtl="0" eaLnBrk="1" fontAlgn="ctr" latinLnBrk="0" hangingPunct="1">
                        <a:lnSpc>
                          <a:spcPct val="100000"/>
                        </a:lnSpc>
                        <a:spcBef>
                          <a:spcPts val="0"/>
                        </a:spcBef>
                        <a:spcAft>
                          <a:spcPts val="0"/>
                        </a:spcAft>
                        <a:buClrTx/>
                        <a:buSzTx/>
                        <a:buFontTx/>
                        <a:buNone/>
                        <a:tabLst/>
                        <a:defRPr/>
                      </a:pPr>
                      <a:r>
                        <a:rPr lang="zh-CN" altLang="en-US" sz="110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频道自动化运营</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l" rtl="0" fontAlgn="ctr"/>
                      <a:r>
                        <a:rPr lang="zh-CN" altLang="en-US" sz="110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算法根据规则自动拉取符合条件的商品并进行排序，已进入联调</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ctr" rtl="0" fontAlgn="ctr"/>
                      <a:r>
                        <a:rPr lang="en-US" altLang="zh-CN" sz="110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P0</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ctr" rtl="0" fontAlgn="ctr"/>
                      <a:r>
                        <a:rPr lang="en-US" altLang="zh-CN" sz="110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6</a:t>
                      </a:r>
                      <a:r>
                        <a:rPr lang="zh-CN" altLang="en-US" sz="110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月下旬</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1249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需求列表</a:t>
            </a:r>
            <a:r>
              <a:rPr lang="en-US" altLang="zh-CN" sz="2800" b="1"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首页</a:t>
            </a:r>
            <a:r>
              <a:rPr lang="en-US" altLang="zh-CN" sz="2800" b="1" dirty="0">
                <a:solidFill>
                  <a:prstClr val="black">
                    <a:lumMod val="75000"/>
                    <a:lumOff val="25000"/>
                  </a:prstClr>
                </a:solidFill>
                <a:latin typeface="微软雅黑" panose="020B0503020204020204" pitchFamily="34" charset="-122"/>
                <a:ea typeface="微软雅黑" panose="020B0503020204020204" pitchFamily="34" charset="-122"/>
              </a:rPr>
              <a:t>&amp;</a:t>
            </a:r>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频道</a:t>
            </a:r>
            <a:r>
              <a:rPr lang="en-US" altLang="zh-CN" sz="2800" b="1" dirty="0">
                <a:solidFill>
                  <a:prstClr val="black">
                    <a:lumMod val="75000"/>
                    <a:lumOff val="25000"/>
                  </a:prstClr>
                </a:solidFill>
                <a:latin typeface="微软雅黑" panose="020B0503020204020204" pitchFamily="34" charset="-122"/>
                <a:ea typeface="微软雅黑" panose="020B0503020204020204" pitchFamily="34" charset="-122"/>
              </a:rPr>
              <a:t>&amp;</a:t>
            </a:r>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定投</a:t>
            </a:r>
          </a:p>
        </p:txBody>
      </p:sp>
      <p:graphicFrame>
        <p:nvGraphicFramePr>
          <p:cNvPr id="5" name="表格 4"/>
          <p:cNvGraphicFramePr>
            <a:graphicFrameLocks noGrp="1"/>
          </p:cNvGraphicFramePr>
          <p:nvPr>
            <p:extLst>
              <p:ext uri="{D42A27DB-BD31-4B8C-83A1-F6EECF244321}">
                <p14:modId xmlns:p14="http://schemas.microsoft.com/office/powerpoint/2010/main" val="3745021076"/>
              </p:ext>
            </p:extLst>
          </p:nvPr>
        </p:nvGraphicFramePr>
        <p:xfrm>
          <a:off x="189186" y="664351"/>
          <a:ext cx="10406950" cy="1215574"/>
        </p:xfrm>
        <a:graphic>
          <a:graphicData uri="http://schemas.openxmlformats.org/drawingml/2006/table">
            <a:tbl>
              <a:tblPr/>
              <a:tblGrid>
                <a:gridCol w="624737">
                  <a:extLst>
                    <a:ext uri="{9D8B030D-6E8A-4147-A177-3AD203B41FA5}">
                      <a16:colId xmlns:a16="http://schemas.microsoft.com/office/drawing/2014/main" val="20000"/>
                    </a:ext>
                  </a:extLst>
                </a:gridCol>
                <a:gridCol w="2914289">
                  <a:extLst>
                    <a:ext uri="{9D8B030D-6E8A-4147-A177-3AD203B41FA5}">
                      <a16:colId xmlns:a16="http://schemas.microsoft.com/office/drawing/2014/main" val="20001"/>
                    </a:ext>
                  </a:extLst>
                </a:gridCol>
                <a:gridCol w="4043143">
                  <a:extLst>
                    <a:ext uri="{9D8B030D-6E8A-4147-A177-3AD203B41FA5}">
                      <a16:colId xmlns:a16="http://schemas.microsoft.com/office/drawing/2014/main" val="20002"/>
                    </a:ext>
                  </a:extLst>
                </a:gridCol>
                <a:gridCol w="665472">
                  <a:extLst>
                    <a:ext uri="{9D8B030D-6E8A-4147-A177-3AD203B41FA5}">
                      <a16:colId xmlns:a16="http://schemas.microsoft.com/office/drawing/2014/main" val="20003"/>
                    </a:ext>
                  </a:extLst>
                </a:gridCol>
                <a:gridCol w="2159309">
                  <a:extLst>
                    <a:ext uri="{9D8B030D-6E8A-4147-A177-3AD203B41FA5}">
                      <a16:colId xmlns:a16="http://schemas.microsoft.com/office/drawing/2014/main" val="20004"/>
                    </a:ext>
                  </a:extLst>
                </a:gridCol>
              </a:tblGrid>
              <a:tr h="409124">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编号</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需求名称</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描述</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优先级</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预期版本</a:t>
                      </a:r>
                    </a:p>
                  </a:txBody>
                  <a:tcPr marL="4697" marR="4697" marT="4697"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784648">
                <a:tc>
                  <a:txBody>
                    <a:bodyPr/>
                    <a:lstStyle/>
                    <a:p>
                      <a:pPr algn="ctr" rtl="0" fontAlgn="ctr"/>
                      <a:r>
                        <a:rPr lang="en-US" altLang="zh-CN"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1</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marL="0" marR="0" indent="0" algn="l" defTabSz="822325" rtl="0" eaLnBrk="1" fontAlgn="ctr" latinLnBrk="0" hangingPunct="1">
                        <a:lnSpc>
                          <a:spcPct val="100000"/>
                        </a:lnSpc>
                        <a:spcBef>
                          <a:spcPts val="0"/>
                        </a:spcBef>
                        <a:spcAft>
                          <a:spcPts val="0"/>
                        </a:spcAft>
                        <a:buClrTx/>
                        <a:buSzTx/>
                        <a:buFontTx/>
                        <a:buNone/>
                        <a:tabLst/>
                        <a:defRPr/>
                      </a:pPr>
                      <a:r>
                        <a:rPr lang="en-US" altLang="zh-CN"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APP</a:t>
                      </a:r>
                      <a:r>
                        <a:rPr lang="zh-CN" altLang="en-US"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首焦</a:t>
                      </a:r>
                      <a:r>
                        <a:rPr lang="en-US" altLang="zh-CN"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4</a:t>
                      </a:r>
                      <a:r>
                        <a:rPr lang="zh-CN" altLang="en-US"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自动化</a:t>
                      </a:r>
                      <a:r>
                        <a:rPr lang="en-US" altLang="zh-CN"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Banner</a:t>
                      </a:r>
                      <a:endParaRPr lang="zh-CN" altLang="en-US"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endParaRP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marL="228600" indent="-228600" algn="l" rtl="0" fontAlgn="ctr">
                        <a:buFont typeface="+mj-lt"/>
                        <a:buAutoNum type="alphaLcPeriod"/>
                      </a:pP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一期：为提高首焦</a:t>
                      </a:r>
                      <a:r>
                        <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4</a:t>
                      </a: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活动质量，将新增审核流程，投放侧将进行数据同步方式优化，预计</a:t>
                      </a:r>
                      <a:r>
                        <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6</a:t>
                      </a: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月</a:t>
                      </a:r>
                      <a:r>
                        <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26</a:t>
                      </a: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日联调。</a:t>
                      </a:r>
                      <a:endPar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endParaRPr>
                    </a:p>
                    <a:p>
                      <a:pPr marL="228600" indent="-228600" algn="l" rtl="0" fontAlgn="ctr">
                        <a:buFont typeface="+mj-lt"/>
                        <a:buAutoNum type="alphaLcPeriod"/>
                      </a:pP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二期：由于云存储目前无法满足玲珑查图需求，因此查图方案变更，投放侧有额外开发量，预计</a:t>
                      </a:r>
                      <a:r>
                        <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6</a:t>
                      </a: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月</a:t>
                      </a:r>
                      <a:r>
                        <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29</a:t>
                      </a:r>
                      <a:r>
                        <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rPr>
                        <a:t>日完成</a:t>
                      </a:r>
                      <a:endParaRPr lang="en-US" altLang="zh-CN"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endParaRPr>
                    </a:p>
                    <a:p>
                      <a:pPr algn="l" rtl="0" fontAlgn="ctr"/>
                      <a:endParaRPr lang="zh-CN" altLang="en-US" sz="1050" b="0" i="0" u="none" strike="noStrike" kern="1200" dirty="0">
                        <a:solidFill>
                          <a:srgbClr val="404040"/>
                        </a:solidFill>
                        <a:effectLst/>
                        <a:latin typeface="微软雅黑" panose="020B0503020204020204" pitchFamily="34" charset="-122"/>
                        <a:ea typeface="微软雅黑" panose="020B0503020204020204" pitchFamily="34" charset="-122"/>
                        <a:cs typeface="Microsoft YaHei" charset="-122"/>
                      </a:endParaRP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ctr" rtl="0" fontAlgn="ctr"/>
                      <a:r>
                        <a:rPr lang="en-US" altLang="zh-CN"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P0</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ctr" rtl="0" fontAlgn="ctr"/>
                      <a:r>
                        <a:rPr lang="en-US" altLang="zh-CN"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6</a:t>
                      </a:r>
                      <a:r>
                        <a:rPr lang="zh-CN" altLang="en-US" sz="1050" b="0" i="0" u="none" strike="noStrike" dirty="0">
                          <a:solidFill>
                            <a:srgbClr val="404040"/>
                          </a:solidFill>
                          <a:effectLst/>
                          <a:latin typeface="微软雅黑" panose="020B0503020204020204" pitchFamily="34" charset="-122"/>
                          <a:ea typeface="微软雅黑" panose="020B0503020204020204" pitchFamily="34" charset="-122"/>
                          <a:cs typeface="Microsoft YaHei" charset="-122"/>
                        </a:rPr>
                        <a:t>月下旬上线</a:t>
                      </a:r>
                    </a:p>
                  </a:txBody>
                  <a:tcPr marL="6350" marR="6350" marT="6350"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5666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873245601"/>
              </p:ext>
            </p:extLst>
          </p:nvPr>
        </p:nvGraphicFramePr>
        <p:xfrm>
          <a:off x="456426" y="1186979"/>
          <a:ext cx="8535174" cy="3798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srgbClr val="C00000"/>
                </a:solidFill>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2118443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需求列表</a:t>
            </a:r>
            <a:r>
              <a:rPr lang="en-US" altLang="zh-CN" sz="2800" b="1"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「京东种草」小程序</a:t>
            </a:r>
          </a:p>
        </p:txBody>
      </p:sp>
      <p:graphicFrame>
        <p:nvGraphicFramePr>
          <p:cNvPr id="6" name="表格 5">
            <a:extLst>
              <a:ext uri="{FF2B5EF4-FFF2-40B4-BE49-F238E27FC236}">
                <a16:creationId xmlns:a16="http://schemas.microsoft.com/office/drawing/2014/main" id="{2A1FFC2E-D048-0843-9067-922EF036054C}"/>
              </a:ext>
            </a:extLst>
          </p:cNvPr>
          <p:cNvGraphicFramePr>
            <a:graphicFrameLocks noGrp="1"/>
          </p:cNvGraphicFramePr>
          <p:nvPr>
            <p:extLst>
              <p:ext uri="{D42A27DB-BD31-4B8C-83A1-F6EECF244321}">
                <p14:modId xmlns:p14="http://schemas.microsoft.com/office/powerpoint/2010/main" val="2787744799"/>
              </p:ext>
            </p:extLst>
          </p:nvPr>
        </p:nvGraphicFramePr>
        <p:xfrm>
          <a:off x="462735" y="1587065"/>
          <a:ext cx="9837403" cy="2866377"/>
        </p:xfrm>
        <a:graphic>
          <a:graphicData uri="http://schemas.openxmlformats.org/drawingml/2006/table">
            <a:tbl>
              <a:tblPr/>
              <a:tblGrid>
                <a:gridCol w="480343">
                  <a:extLst>
                    <a:ext uri="{9D8B030D-6E8A-4147-A177-3AD203B41FA5}">
                      <a16:colId xmlns:a16="http://schemas.microsoft.com/office/drawing/2014/main" val="3134818602"/>
                    </a:ext>
                  </a:extLst>
                </a:gridCol>
                <a:gridCol w="3408204">
                  <a:extLst>
                    <a:ext uri="{9D8B030D-6E8A-4147-A177-3AD203B41FA5}">
                      <a16:colId xmlns:a16="http://schemas.microsoft.com/office/drawing/2014/main" val="3511653848"/>
                    </a:ext>
                  </a:extLst>
                </a:gridCol>
                <a:gridCol w="4014952">
                  <a:extLst>
                    <a:ext uri="{9D8B030D-6E8A-4147-A177-3AD203B41FA5}">
                      <a16:colId xmlns:a16="http://schemas.microsoft.com/office/drawing/2014/main" val="4006055030"/>
                    </a:ext>
                  </a:extLst>
                </a:gridCol>
                <a:gridCol w="525518">
                  <a:extLst>
                    <a:ext uri="{9D8B030D-6E8A-4147-A177-3AD203B41FA5}">
                      <a16:colId xmlns:a16="http://schemas.microsoft.com/office/drawing/2014/main" val="3380999795"/>
                    </a:ext>
                  </a:extLst>
                </a:gridCol>
                <a:gridCol w="1408386">
                  <a:extLst>
                    <a:ext uri="{9D8B030D-6E8A-4147-A177-3AD203B41FA5}">
                      <a16:colId xmlns:a16="http://schemas.microsoft.com/office/drawing/2014/main" val="2815950067"/>
                    </a:ext>
                  </a:extLst>
                </a:gridCol>
              </a:tblGrid>
              <a:tr h="563635">
                <a:tc>
                  <a:txBody>
                    <a:bodyPr/>
                    <a:lstStyle/>
                    <a:p>
                      <a:pPr algn="ctr" rtl="0"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编号</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需求名称</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描述</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优先级</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tc>
                  <a:txBody>
                    <a:bodyPr/>
                    <a:lstStyle/>
                    <a:p>
                      <a:pPr algn="ctr" rtl="0" fontAlgn="ctr"/>
                      <a:r>
                        <a:rPr lang="zh-CN" altLang="en-US" sz="1200" b="1" i="0" u="none" strike="noStrike">
                          <a:solidFill>
                            <a:srgbClr val="FFFFFF"/>
                          </a:solidFill>
                          <a:effectLst/>
                          <a:latin typeface="微软雅黑" panose="020B0503020204020204" pitchFamily="34" charset="-122"/>
                          <a:ea typeface="微软雅黑" panose="020B0503020204020204" pitchFamily="34" charset="-122"/>
                        </a:rPr>
                        <a:t>预期版本</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2147176603"/>
                  </a:ext>
                </a:extLst>
              </a:tr>
              <a:tr h="355726">
                <a:tc rowSpan="6">
                  <a:txBody>
                    <a:bodyPr/>
                    <a:lstStyle/>
                    <a:p>
                      <a:pPr algn="ctr" rtl="0" fontAlgn="ctr"/>
                      <a:r>
                        <a:rPr lang="en-US" altLang="zh-CN" sz="1200" b="0" i="0" u="none" strike="noStrike" dirty="0">
                          <a:solidFill>
                            <a:srgbClr val="404040"/>
                          </a:solidFill>
                          <a:effectLst/>
                          <a:latin typeface="微软雅黑" panose="020B0503020204020204" pitchFamily="34" charset="-122"/>
                          <a:ea typeface="微软雅黑" panose="020B0503020204020204" pitchFamily="34" charset="-122"/>
                        </a:rPr>
                        <a:t>1</a:t>
                      </a:r>
                    </a:p>
                  </a:txBody>
                  <a:tcPr marL="123940" marR="123940" marT="61970" marB="6197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l" rtl="0" fontAlgn="ctr"/>
                      <a:r>
                        <a:rPr lang="zh-CN" altLang="en-US" sz="1200" b="0" i="0" u="none" strike="noStrike" dirty="0">
                          <a:solidFill>
                            <a:srgbClr val="404040"/>
                          </a:solidFill>
                          <a:effectLst/>
                          <a:latin typeface="微软雅黑" panose="020B0503020204020204" pitchFamily="34" charset="-122"/>
                          <a:ea typeface="微软雅黑" panose="020B0503020204020204" pitchFamily="34" charset="-122"/>
                        </a:rPr>
                        <a:t>「京东种草」个性化小程序 产品第二期评审</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l" rtl="0" fontAlgn="ctr"/>
                      <a:r>
                        <a:rPr lang="zh-CN" altLang="en-US" sz="1200" b="0" i="0" u="none" strike="noStrike" dirty="0">
                          <a:solidFill>
                            <a:srgbClr val="404040"/>
                          </a:solidFill>
                          <a:effectLst/>
                          <a:latin typeface="微软雅黑" panose="020B0503020204020204" pitchFamily="34" charset="-122"/>
                          <a:ea typeface="微软雅黑" panose="020B0503020204020204" pitchFamily="34" charset="-122"/>
                        </a:rPr>
                        <a:t>前端</a:t>
                      </a:r>
                      <a:r>
                        <a:rPr lang="en-US" altLang="zh-CN" sz="1200" b="0" i="0" u="none" strike="noStrike" dirty="0">
                          <a:solidFill>
                            <a:srgbClr val="404040"/>
                          </a:solidFill>
                          <a:effectLst/>
                          <a:latin typeface="微软雅黑" panose="020B0503020204020204" pitchFamily="34" charset="-122"/>
                          <a:ea typeface="微软雅黑" panose="020B0503020204020204" pitchFamily="34" charset="-122"/>
                        </a:rPr>
                        <a:t>1.5</a:t>
                      </a:r>
                      <a:r>
                        <a:rPr lang="zh-CN" altLang="en-US" sz="1200" b="0" i="0" u="none" strike="noStrike" dirty="0">
                          <a:solidFill>
                            <a:srgbClr val="404040"/>
                          </a:solidFill>
                          <a:effectLst/>
                          <a:latin typeface="微软雅黑" panose="020B0503020204020204" pitchFamily="34" charset="-122"/>
                          <a:ea typeface="微软雅黑" panose="020B0503020204020204" pitchFamily="34" charset="-122"/>
                        </a:rPr>
                        <a:t>期需求迭代完成并已经上线；整体第二次迭代本周输出产品文档，于下周进行评审</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rowSpan="6">
                  <a:txBody>
                    <a:bodyPr/>
                    <a:lstStyle/>
                    <a:p>
                      <a:endParaRPr lang="zh-CN" altLang="en-US"/>
                    </a:p>
                  </a:txBody>
                  <a:tcPr marL="123940" marR="123940" marT="61970" marB="6197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rowSpan="6">
                  <a:txBody>
                    <a:bodyPr/>
                    <a:lstStyle/>
                    <a:p>
                      <a:endParaRPr lang="zh-CN" altLang="en-US"/>
                    </a:p>
                  </a:txBody>
                  <a:tcPr marL="123940" marR="123940" marT="61970" marB="6197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353784895"/>
                  </a:ext>
                </a:extLst>
              </a:tr>
              <a:tr h="507664">
                <a:tc vMerge="1">
                  <a:txBody>
                    <a:bodyPr/>
                    <a:lstStyle/>
                    <a:p>
                      <a:endParaRPr lang="zh-CN" altLang="en-US"/>
                    </a:p>
                  </a:txBody>
                  <a:tcPr/>
                </a:tc>
                <a:tc>
                  <a:txBody>
                    <a:bodyPr/>
                    <a:lstStyle/>
                    <a:p>
                      <a:pPr algn="l" rtl="0" fontAlgn="ctr"/>
                      <a:r>
                        <a:rPr lang="zh-CN" altLang="en-US" sz="1200" b="0" i="0" u="none" strike="noStrike" dirty="0">
                          <a:solidFill>
                            <a:srgbClr val="404040"/>
                          </a:solidFill>
                          <a:effectLst/>
                          <a:latin typeface="微软雅黑" panose="020B0503020204020204" pitchFamily="34" charset="-122"/>
                          <a:ea typeface="微软雅黑" panose="020B0503020204020204" pitchFamily="34" charset="-122"/>
                        </a:rPr>
                        <a:t>「京东种草」个性化小程序 交互视觉</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pPr algn="l" rtl="0" fontAlgn="ctr"/>
                      <a:r>
                        <a:rPr lang="zh-CN" altLang="en-US" sz="1200" b="0" i="0" u="none" strike="noStrike" dirty="0">
                          <a:solidFill>
                            <a:srgbClr val="404040"/>
                          </a:solidFill>
                          <a:effectLst/>
                          <a:latin typeface="微软雅黑" panose="020B0503020204020204" pitchFamily="34" charset="-122"/>
                          <a:ea typeface="微软雅黑" panose="020B0503020204020204" pitchFamily="34" charset="-122"/>
                        </a:rPr>
                        <a:t>第一版交互视觉线上效果微调，第二期需求沟通</a:t>
                      </a:r>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63671143"/>
                  </a:ext>
                </a:extLst>
              </a:tr>
              <a:tr h="355726">
                <a:tc vMerge="1">
                  <a:txBody>
                    <a:bodyPr/>
                    <a:lstStyle/>
                    <a:p>
                      <a:endParaRPr lang="zh-CN" altLang="en-US"/>
                    </a:p>
                  </a:txBody>
                  <a:tcPr/>
                </a:tc>
                <a:tc>
                  <a:txBody>
                    <a:bodyPr/>
                    <a:lstStyle/>
                    <a:p>
                      <a:endParaRPr lang="zh-CN" altLang="en-US" dirty="0"/>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endParaRPr lang="zh-CN" altLang="en-US"/>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49273727"/>
                  </a:ext>
                </a:extLst>
              </a:tr>
              <a:tr h="355726">
                <a:tc vMerge="1">
                  <a:txBody>
                    <a:bodyPr/>
                    <a:lstStyle/>
                    <a:p>
                      <a:endParaRPr lang="zh-CN" altLang="en-US"/>
                    </a:p>
                  </a:txBody>
                  <a:tcPr/>
                </a:tc>
                <a:tc>
                  <a:txBody>
                    <a:bodyPr/>
                    <a:lstStyle/>
                    <a:p>
                      <a:endParaRPr lang="zh-CN" altLang="en-US"/>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endParaRPr lang="zh-CN" altLang="en-US"/>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6098202"/>
                  </a:ext>
                </a:extLst>
              </a:tr>
              <a:tr h="355726">
                <a:tc vMerge="1">
                  <a:txBody>
                    <a:bodyPr/>
                    <a:lstStyle/>
                    <a:p>
                      <a:endParaRPr lang="zh-CN" altLang="en-US"/>
                    </a:p>
                  </a:txBody>
                  <a:tcPr/>
                </a:tc>
                <a:tc>
                  <a:txBody>
                    <a:bodyPr/>
                    <a:lstStyle/>
                    <a:p>
                      <a:endParaRPr lang="zh-CN" altLang="en-US"/>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endParaRPr lang="zh-CN" altLang="en-US"/>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333807118"/>
                  </a:ext>
                </a:extLst>
              </a:tr>
              <a:tr h="355726">
                <a:tc vMerge="1">
                  <a:txBody>
                    <a:bodyPr/>
                    <a:lstStyle/>
                    <a:p>
                      <a:endParaRPr lang="zh-CN" altLang="en-US"/>
                    </a:p>
                  </a:txBody>
                  <a:tcPr/>
                </a:tc>
                <a:tc>
                  <a:txBody>
                    <a:bodyPr/>
                    <a:lstStyle/>
                    <a:p>
                      <a:endParaRPr lang="zh-CN" altLang="en-US"/>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solidFill>
                      <a:srgbClr val="E6B9B8"/>
                    </a:solidFill>
                  </a:tcPr>
                </a:tc>
                <a:tc>
                  <a:txBody>
                    <a:bodyPr/>
                    <a:lstStyle/>
                    <a:p>
                      <a:endParaRPr lang="zh-CN" altLang="en-US" dirty="0"/>
                    </a:p>
                  </a:txBody>
                  <a:tcPr marL="6414" marR="6414" marT="6414" marB="0" anchor="ctr">
                    <a:lnL w="6350" cap="flat" cmpd="sng" algn="ctr">
                      <a:solidFill>
                        <a:srgbClr val="C00000"/>
                      </a:solidFill>
                      <a:prstDash val="solid"/>
                      <a:round/>
                      <a:headEnd type="none" w="med" len="med"/>
                      <a:tailEnd type="none" w="med" len="med"/>
                    </a:lnL>
                    <a:lnR w="635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482289326"/>
                  </a:ext>
                </a:extLst>
              </a:tr>
            </a:tbl>
          </a:graphicData>
        </a:graphic>
      </p:graphicFrame>
      <p:sp>
        <p:nvSpPr>
          <p:cNvPr id="10" name="文本占位符 4">
            <a:extLst>
              <a:ext uri="{FF2B5EF4-FFF2-40B4-BE49-F238E27FC236}">
                <a16:creationId xmlns:a16="http://schemas.microsoft.com/office/drawing/2014/main" id="{19B457EF-670E-FA4B-88D1-C07BFC7810C7}"/>
              </a:ext>
            </a:extLst>
          </p:cNvPr>
          <p:cNvSpPr>
            <a:spLocks noGrp="1"/>
          </p:cNvSpPr>
          <p:nvPr>
            <p:ph type="body" sz="quarter" idx="13"/>
          </p:nvPr>
        </p:nvSpPr>
        <p:spPr>
          <a:xfrm>
            <a:off x="287338" y="856540"/>
            <a:ext cx="9876940" cy="572868"/>
          </a:xfrm>
        </p:spPr>
        <p:txBody>
          <a:bodyPr>
            <a:normAutofit/>
          </a:bodyPr>
          <a:lstStyle/>
          <a:p>
            <a:pPr marL="380990" indent="-380990"/>
            <a:r>
              <a:rPr lang="zh-CN" altLang="en-US" dirty="0"/>
              <a:t>「京东种草」小程序需求列表</a:t>
            </a:r>
            <a:endParaRPr lang="en-US" altLang="zh-CN" dirty="0"/>
          </a:p>
        </p:txBody>
      </p:sp>
    </p:spTree>
    <p:extLst>
      <p:ext uri="{BB962C8B-B14F-4D97-AF65-F5344CB8AC3E}">
        <p14:creationId xmlns:p14="http://schemas.microsoft.com/office/powerpoint/2010/main" val="687312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0"/>
          </p:nvPr>
        </p:nvSpPr>
        <p:spPr>
          <a:xfrm>
            <a:off x="2506462" y="2673337"/>
            <a:ext cx="5680477" cy="593751"/>
          </a:xfrm>
        </p:spPr>
        <p:txBody>
          <a:bodyPr/>
          <a:lstStyle/>
          <a:p>
            <a:pPr algn="ctr"/>
            <a:r>
              <a:rPr lang="zh-CN" altLang="en-US" dirty="0"/>
              <a:t>首页与通天塔</a:t>
            </a:r>
          </a:p>
        </p:txBody>
      </p:sp>
    </p:spTree>
    <p:extLst>
      <p:ext uri="{BB962C8B-B14F-4D97-AF65-F5344CB8AC3E}">
        <p14:creationId xmlns:p14="http://schemas.microsoft.com/office/powerpoint/2010/main" val="315094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一、首页</a:t>
            </a:r>
            <a:r>
              <a:rPr lang="en-US" altLang="zh-CN" dirty="0">
                <a:solidFill>
                  <a:schemeClr val="tx1"/>
                </a:solidFill>
              </a:rPr>
              <a:t>UV</a:t>
            </a:r>
          </a:p>
        </p:txBody>
      </p:sp>
      <p:sp>
        <p:nvSpPr>
          <p:cNvPr id="3" name="文本占位符 2"/>
          <p:cNvSpPr>
            <a:spLocks noGrp="1"/>
          </p:cNvSpPr>
          <p:nvPr>
            <p:ph type="body" sz="quarter" idx="13"/>
          </p:nvPr>
        </p:nvSpPr>
        <p:spPr>
          <a:xfrm>
            <a:off x="67942" y="883138"/>
            <a:ext cx="10443750" cy="4648982"/>
          </a:xfrm>
        </p:spPr>
        <p:txBody>
          <a:bodyPr>
            <a:normAutofit/>
          </a:bodyPr>
          <a:lstStyle/>
          <a:p>
            <a:pPr marL="645750" lvl="1" indent="-285750">
              <a:buFont typeface="Wingdings" panose="05000000000000000000" pitchFamily="2" charset="2"/>
              <a:buChar char="p"/>
            </a:pPr>
            <a:r>
              <a:rPr lang="en-US" altLang="zh-CN" sz="1200" dirty="0"/>
              <a:t>06.01-06.18</a:t>
            </a:r>
            <a:r>
              <a:rPr lang="zh-CN" altLang="en-US" sz="1200" dirty="0"/>
              <a:t>，日均</a:t>
            </a:r>
            <a:r>
              <a:rPr lang="en-US" altLang="zh-CN" sz="1200" dirty="0"/>
              <a:t>UV</a:t>
            </a:r>
            <a:r>
              <a:rPr lang="zh-CN" altLang="en-US" sz="1200" dirty="0"/>
              <a:t>为</a:t>
            </a:r>
            <a:r>
              <a:rPr lang="en-US" altLang="zh-CN" sz="1200" dirty="0"/>
              <a:t>3626</a:t>
            </a:r>
            <a:r>
              <a:rPr lang="zh-CN" altLang="en-US" sz="1200" dirty="0"/>
              <a:t>万，去年同期日均</a:t>
            </a:r>
            <a:r>
              <a:rPr lang="en-US" altLang="zh-CN" sz="1200" dirty="0"/>
              <a:t>UV</a:t>
            </a:r>
            <a:r>
              <a:rPr lang="zh-CN" altLang="en-US" sz="1200" dirty="0"/>
              <a:t>为</a:t>
            </a:r>
            <a:r>
              <a:rPr lang="en-US" altLang="zh-CN" sz="1200" dirty="0"/>
              <a:t>3011</a:t>
            </a:r>
            <a:r>
              <a:rPr lang="zh-CN" altLang="en-US" sz="1200" dirty="0"/>
              <a:t>万，</a:t>
            </a:r>
            <a:r>
              <a:rPr lang="zh-CN" altLang="en-US" sz="1200" b="1" dirty="0">
                <a:solidFill>
                  <a:srgbClr val="C00000"/>
                </a:solidFill>
              </a:rPr>
              <a:t>同比提高约</a:t>
            </a:r>
            <a:r>
              <a:rPr lang="en-US" altLang="zh-CN" sz="1200" b="1" dirty="0">
                <a:solidFill>
                  <a:srgbClr val="C00000"/>
                </a:solidFill>
              </a:rPr>
              <a:t>20.44%</a:t>
            </a:r>
            <a:r>
              <a:rPr lang="zh-CN" altLang="en-US" sz="1200" dirty="0"/>
              <a:t>；</a:t>
            </a:r>
            <a:endParaRPr lang="en-US" altLang="zh-CN" sz="1200" dirty="0"/>
          </a:p>
          <a:p>
            <a:pPr marL="645750" lvl="1" indent="-285750">
              <a:buFont typeface="Wingdings" panose="05000000000000000000" pitchFamily="2" charset="2"/>
              <a:buChar char="p"/>
            </a:pPr>
            <a:r>
              <a:rPr lang="en-US" altLang="zh-CN" sz="1200" dirty="0"/>
              <a:t>6.18</a:t>
            </a:r>
            <a:r>
              <a:rPr lang="zh-CN" altLang="en-US" sz="1200" dirty="0"/>
              <a:t>当日峰值，</a:t>
            </a:r>
            <a:r>
              <a:rPr lang="en-US" altLang="zh-CN" sz="1200" dirty="0"/>
              <a:t>2018</a:t>
            </a:r>
            <a:r>
              <a:rPr lang="zh-CN" altLang="en-US" sz="1200" dirty="0"/>
              <a:t>年为</a:t>
            </a:r>
            <a:r>
              <a:rPr lang="en-US" altLang="zh-CN" sz="1200" dirty="0"/>
              <a:t>4681</a:t>
            </a:r>
            <a:r>
              <a:rPr lang="zh-CN" altLang="en-US" sz="1200" dirty="0"/>
              <a:t>万，</a:t>
            </a:r>
            <a:r>
              <a:rPr lang="en-US" altLang="zh-CN" sz="1200" dirty="0"/>
              <a:t>2017</a:t>
            </a:r>
            <a:r>
              <a:rPr lang="zh-CN" altLang="en-US" sz="1200" dirty="0"/>
              <a:t>年为</a:t>
            </a:r>
            <a:r>
              <a:rPr lang="en-US" altLang="zh-CN" sz="1200" dirty="0"/>
              <a:t>4689</a:t>
            </a:r>
            <a:r>
              <a:rPr lang="zh-CN" altLang="en-US" sz="1200" dirty="0"/>
              <a:t>万，</a:t>
            </a:r>
            <a:r>
              <a:rPr lang="zh-CN" altLang="en-US" sz="1200" dirty="0">
                <a:solidFill>
                  <a:srgbClr val="00B050"/>
                </a:solidFill>
              </a:rPr>
              <a:t>适逢端午假期及世界杯，且取消了零点之前的</a:t>
            </a:r>
            <a:r>
              <a:rPr lang="en-US" altLang="zh-CN" sz="1200" dirty="0">
                <a:solidFill>
                  <a:srgbClr val="00B050"/>
                </a:solidFill>
              </a:rPr>
              <a:t>push</a:t>
            </a:r>
            <a:r>
              <a:rPr lang="zh-CN" altLang="en-US" sz="1200" dirty="0">
                <a:solidFill>
                  <a:srgbClr val="00B050"/>
                </a:solidFill>
              </a:rPr>
              <a:t>推送，同期相比绝对值降低约</a:t>
            </a:r>
            <a:r>
              <a:rPr lang="en-US" altLang="zh-CN" sz="1200" dirty="0">
                <a:solidFill>
                  <a:srgbClr val="00B050"/>
                </a:solidFill>
              </a:rPr>
              <a:t>8</a:t>
            </a:r>
            <a:r>
              <a:rPr lang="zh-CN" altLang="en-US" sz="1200" dirty="0">
                <a:solidFill>
                  <a:srgbClr val="00B050"/>
                </a:solidFill>
              </a:rPr>
              <a:t>万。</a:t>
            </a:r>
            <a:endParaRPr lang="en-US" altLang="zh-CN" sz="1200" dirty="0">
              <a:solidFill>
                <a:srgbClr val="00B050"/>
              </a:solidFill>
            </a:endParaRPr>
          </a:p>
        </p:txBody>
      </p:sp>
      <p:pic>
        <p:nvPicPr>
          <p:cNvPr id="4" name="图片 3"/>
          <p:cNvPicPr>
            <a:picLocks noChangeAspect="1"/>
          </p:cNvPicPr>
          <p:nvPr/>
        </p:nvPicPr>
        <p:blipFill>
          <a:blip r:embed="rId3"/>
          <a:stretch>
            <a:fillRect/>
          </a:stretch>
        </p:blipFill>
        <p:spPr>
          <a:xfrm>
            <a:off x="543184" y="1852246"/>
            <a:ext cx="8265679" cy="3596073"/>
          </a:xfrm>
          <a:prstGeom prst="rect">
            <a:avLst/>
          </a:prstGeom>
        </p:spPr>
      </p:pic>
    </p:spTree>
    <p:extLst>
      <p:ext uri="{BB962C8B-B14F-4D97-AF65-F5344CB8AC3E}">
        <p14:creationId xmlns:p14="http://schemas.microsoft.com/office/powerpoint/2010/main" val="650075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通天塔数据概况</a:t>
            </a:r>
          </a:p>
        </p:txBody>
      </p:sp>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287339" y="982663"/>
            <a:ext cx="4877590" cy="3642677"/>
          </a:xfrm>
        </p:spPr>
        <p:txBody>
          <a:bodyPr>
            <a:normAutofit fontScale="92500" lnSpcReduction="20000"/>
          </a:bodyPr>
          <a:lstStyle/>
          <a:p>
            <a:pPr marL="380990" indent="-380990"/>
            <a:r>
              <a:rPr lang="zh-CN" altLang="en-US" dirty="0"/>
              <a:t>在线活动数</a:t>
            </a:r>
            <a:endParaRPr lang="en-US" altLang="zh-CN" dirty="0"/>
          </a:p>
          <a:p>
            <a:pPr lvl="1"/>
            <a:r>
              <a:rPr lang="zh-CN" altLang="en-US" sz="1600" dirty="0"/>
              <a:t>本周：日均</a:t>
            </a:r>
            <a:r>
              <a:rPr lang="en-US" altLang="zh-CN" dirty="0"/>
              <a:t>7240</a:t>
            </a:r>
            <a:r>
              <a:rPr lang="zh-CN" altLang="en-US" dirty="0"/>
              <a:t>个，上周：日均</a:t>
            </a:r>
            <a:r>
              <a:rPr lang="en-US" altLang="zh-CN" dirty="0"/>
              <a:t>6224</a:t>
            </a:r>
            <a:r>
              <a:rPr lang="zh-CN" altLang="en-US" dirty="0"/>
              <a:t>个，</a:t>
            </a:r>
            <a:r>
              <a:rPr lang="en-US" altLang="zh-CN" dirty="0"/>
              <a:t>16%</a:t>
            </a:r>
            <a:r>
              <a:rPr lang="zh-CN" altLang="en-US" dirty="0"/>
              <a:t> </a:t>
            </a:r>
            <a:endParaRPr lang="en-US" altLang="zh-CN" sz="1600" dirty="0"/>
          </a:p>
          <a:p>
            <a:pPr marL="380990" indent="-380990"/>
            <a:r>
              <a:rPr lang="en-US" altLang="zh-CN" dirty="0"/>
              <a:t>DAU</a:t>
            </a:r>
            <a:r>
              <a:rPr lang="zh-CN" altLang="en-US" dirty="0"/>
              <a:t>覆盖</a:t>
            </a:r>
            <a:r>
              <a:rPr lang="en-US" altLang="zh-CN" dirty="0"/>
              <a:t>-APP</a:t>
            </a:r>
            <a:r>
              <a:rPr lang="zh-CN" altLang="en-US" dirty="0"/>
              <a:t>内</a:t>
            </a:r>
          </a:p>
          <a:p>
            <a:pPr lvl="1"/>
            <a:r>
              <a:rPr lang="zh-CN" altLang="en-US" dirty="0"/>
              <a:t>本周：日均</a:t>
            </a:r>
            <a:r>
              <a:rPr lang="en-US" altLang="zh-CN" dirty="0"/>
              <a:t>72%</a:t>
            </a:r>
            <a:r>
              <a:rPr lang="zh-CN" altLang="en-US" dirty="0"/>
              <a:t> ，上周：日均</a:t>
            </a:r>
            <a:r>
              <a:rPr lang="en-US" altLang="zh-CN" dirty="0"/>
              <a:t>65%</a:t>
            </a:r>
            <a:r>
              <a:rPr lang="zh-CN" altLang="en-US" dirty="0"/>
              <a:t> ，</a:t>
            </a:r>
            <a:r>
              <a:rPr lang="en-US" altLang="zh-CN" dirty="0"/>
              <a:t>7%</a:t>
            </a:r>
            <a:r>
              <a:rPr lang="zh-CN" altLang="en-US" dirty="0"/>
              <a:t> </a:t>
            </a:r>
            <a:endParaRPr lang="en-US" altLang="zh-CN" dirty="0"/>
          </a:p>
          <a:p>
            <a:pPr marL="380990" indent="-380990"/>
            <a:r>
              <a:rPr lang="zh-CN" altLang="en-US" dirty="0"/>
              <a:t>数据分析</a:t>
            </a:r>
            <a:endParaRPr lang="en-US" altLang="zh-CN" dirty="0"/>
          </a:p>
          <a:p>
            <a:pPr lvl="1"/>
            <a:r>
              <a:rPr lang="en-US" altLang="zh-CN" sz="1600" dirty="0"/>
              <a:t>618</a:t>
            </a:r>
            <a:r>
              <a:rPr lang="zh-CN" altLang="en-US" sz="1600" dirty="0"/>
              <a:t>大促，普涨</a:t>
            </a:r>
            <a:endParaRPr lang="en-US" altLang="zh-CN" sz="1600" dirty="0"/>
          </a:p>
          <a:p>
            <a:pPr lvl="1"/>
            <a:r>
              <a:rPr lang="en-US" altLang="zh-CN" sz="1600" dirty="0"/>
              <a:t>6/9</a:t>
            </a:r>
            <a:r>
              <a:rPr lang="zh-CN" altLang="en-US" sz="1600" dirty="0"/>
              <a:t>秒杀日，</a:t>
            </a:r>
            <a:r>
              <a:rPr lang="en-US" altLang="zh-CN" sz="1600" dirty="0" err="1"/>
              <a:t>xview</a:t>
            </a:r>
            <a:r>
              <a:rPr lang="zh-CN" altLang="en-US" sz="1600" dirty="0"/>
              <a:t>预加载上报</a:t>
            </a:r>
            <a:r>
              <a:rPr lang="en-US" altLang="zh-CN" sz="1600" dirty="0" err="1"/>
              <a:t>pv</a:t>
            </a:r>
            <a:r>
              <a:rPr lang="en-US" altLang="zh-CN" sz="1600" dirty="0"/>
              <a:t> </a:t>
            </a:r>
            <a:r>
              <a:rPr lang="zh-CN" altLang="en-US" sz="1600" dirty="0"/>
              <a:t>导致流量虚高</a:t>
            </a:r>
            <a:endParaRPr lang="en-US" altLang="zh-CN" sz="1600" dirty="0"/>
          </a:p>
        </p:txBody>
      </p:sp>
      <p:graphicFrame>
        <p:nvGraphicFramePr>
          <p:cNvPr id="7" name="图表 6"/>
          <p:cNvGraphicFramePr>
            <a:graphicFrameLocks/>
          </p:cNvGraphicFramePr>
          <p:nvPr>
            <p:extLst/>
          </p:nvPr>
        </p:nvGraphicFramePr>
        <p:xfrm>
          <a:off x="5164929" y="532876"/>
          <a:ext cx="4791074" cy="24699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a:graphicFrameLocks/>
          </p:cNvGraphicFramePr>
          <p:nvPr>
            <p:extLst/>
          </p:nvPr>
        </p:nvGraphicFramePr>
        <p:xfrm>
          <a:off x="5164929" y="2795710"/>
          <a:ext cx="47053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2162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需求列表</a:t>
            </a:r>
          </a:p>
        </p:txBody>
      </p:sp>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nvPr>
        </p:nvGraphicFramePr>
        <p:xfrm>
          <a:off x="752978" y="793002"/>
          <a:ext cx="9247236" cy="4517618"/>
        </p:xfrm>
        <a:graphic>
          <a:graphicData uri="http://schemas.openxmlformats.org/drawingml/2006/table">
            <a:tbl>
              <a:tblPr firstRow="1" bandRow="1">
                <a:tableStyleId>{72833802-FEF1-4C79-8D5D-14CF1EAF98D9}</a:tableStyleId>
              </a:tblPr>
              <a:tblGrid>
                <a:gridCol w="505697">
                  <a:extLst>
                    <a:ext uri="{9D8B030D-6E8A-4147-A177-3AD203B41FA5}">
                      <a16:colId xmlns:a16="http://schemas.microsoft.com/office/drawing/2014/main" val="20000"/>
                    </a:ext>
                  </a:extLst>
                </a:gridCol>
                <a:gridCol w="4113124">
                  <a:extLst>
                    <a:ext uri="{9D8B030D-6E8A-4147-A177-3AD203B41FA5}">
                      <a16:colId xmlns:a16="http://schemas.microsoft.com/office/drawing/2014/main" val="20001"/>
                    </a:ext>
                  </a:extLst>
                </a:gridCol>
                <a:gridCol w="4628415">
                  <a:extLst>
                    <a:ext uri="{9D8B030D-6E8A-4147-A177-3AD203B41FA5}">
                      <a16:colId xmlns:a16="http://schemas.microsoft.com/office/drawing/2014/main" val="20003"/>
                    </a:ext>
                  </a:extLst>
                </a:gridCol>
              </a:tblGrid>
              <a:tr h="473050">
                <a:tc>
                  <a:txBody>
                    <a:bodyPr/>
                    <a:lstStyle/>
                    <a:p>
                      <a:pPr algn="ctr"/>
                      <a:r>
                        <a:rPr lang="zh-CN" altLang="en-US" sz="900" dirty="0">
                          <a:latin typeface="微软雅黑" panose="020B0503020204020204" pitchFamily="34" charset="-122"/>
                          <a:ea typeface="微软雅黑" panose="020B0503020204020204" pitchFamily="34" charset="-122"/>
                        </a:rPr>
                        <a:t>编号</a:t>
                      </a:r>
                    </a:p>
                  </a:txBody>
                  <a:tcPr marL="106342" marR="106342" marT="53171" marB="53171"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sz="900" dirty="0">
                          <a:latin typeface="微软雅黑" panose="020B0503020204020204" pitchFamily="34" charset="-122"/>
                          <a:ea typeface="微软雅黑" panose="020B0503020204020204" pitchFamily="34" charset="-122"/>
                        </a:rPr>
                        <a:t>需求名称</a:t>
                      </a:r>
                    </a:p>
                  </a:txBody>
                  <a:tcPr marL="106342" marR="106342" marT="53171" marB="53171"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tc>
                  <a:txBody>
                    <a:bodyPr/>
                    <a:lstStyle/>
                    <a:p>
                      <a:pPr algn="ctr"/>
                      <a:r>
                        <a:rPr lang="zh-CN" altLang="en-US" sz="900" dirty="0">
                          <a:latin typeface="微软雅黑" panose="020B0503020204020204" pitchFamily="34" charset="-122"/>
                          <a:ea typeface="微软雅黑" panose="020B0503020204020204" pitchFamily="34" charset="-122"/>
                        </a:rPr>
                        <a:t>状态</a:t>
                      </a:r>
                    </a:p>
                  </a:txBody>
                  <a:tcPr marL="106342" marR="106342" marT="53171" marB="53171" anchor="ctr">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抢购模板支持展示商品销售进度百分比</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1.3&amp;1.4</a:t>
                      </a:r>
                      <a:r>
                        <a:rPr lang="zh-CN" altLang="en-US" sz="800" dirty="0">
                          <a:solidFill>
                            <a:srgbClr val="333333"/>
                          </a:solidFill>
                          <a:effectLst/>
                          <a:latin typeface="微软雅黑" panose="020B0503020204020204" pitchFamily="34" charset="-122"/>
                          <a:ea typeface="微软雅黑" panose="020B0503020204020204" pitchFamily="34" charset="-122"/>
                        </a:rPr>
                        <a:t>跨版本开发中（因黄金交易流程排期无法满足在</a:t>
                      </a:r>
                      <a:r>
                        <a:rPr lang="en-US" altLang="zh-CN" sz="800" dirty="0">
                          <a:solidFill>
                            <a:srgbClr val="333333"/>
                          </a:solidFill>
                          <a:effectLst/>
                          <a:latin typeface="微软雅黑" panose="020B0503020204020204" pitchFamily="34" charset="-122"/>
                          <a:ea typeface="微软雅黑" panose="020B0503020204020204" pitchFamily="34" charset="-122"/>
                        </a:rPr>
                        <a:t>1.3</a:t>
                      </a:r>
                      <a:r>
                        <a:rPr lang="zh-CN" altLang="en-US" sz="800" dirty="0">
                          <a:solidFill>
                            <a:srgbClr val="333333"/>
                          </a:solidFill>
                          <a:effectLst/>
                          <a:latin typeface="微软雅黑" panose="020B0503020204020204" pitchFamily="34" charset="-122"/>
                          <a:ea typeface="微软雅黑" panose="020B0503020204020204" pitchFamily="34" charset="-122"/>
                        </a:rPr>
                        <a:t>发布，故</a:t>
                      </a:r>
                      <a:r>
                        <a:rPr lang="en-US" altLang="zh-CN" sz="800" dirty="0">
                          <a:solidFill>
                            <a:srgbClr val="333333"/>
                          </a:solidFill>
                          <a:effectLst/>
                          <a:latin typeface="微软雅黑" panose="020B0503020204020204" pitchFamily="34" charset="-122"/>
                          <a:ea typeface="微软雅黑" panose="020B0503020204020204" pitchFamily="34" charset="-122"/>
                        </a:rPr>
                        <a:t>APP</a:t>
                      </a:r>
                      <a:r>
                        <a:rPr lang="zh-CN" altLang="en-US" sz="800" dirty="0">
                          <a:solidFill>
                            <a:srgbClr val="333333"/>
                          </a:solidFill>
                          <a:effectLst/>
                          <a:latin typeface="微软雅黑" panose="020B0503020204020204" pitchFamily="34" charset="-122"/>
                          <a:ea typeface="微软雅黑" panose="020B0503020204020204" pitchFamily="34" charset="-122"/>
                        </a:rPr>
                        <a:t>整体延期至</a:t>
                      </a:r>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版本上线）</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1"/>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2</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抢购模板倒计时样式优化</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1.3&amp;1.4</a:t>
                      </a:r>
                      <a:r>
                        <a:rPr lang="zh-CN" altLang="en-US" sz="800" dirty="0">
                          <a:solidFill>
                            <a:srgbClr val="333333"/>
                          </a:solidFill>
                          <a:effectLst/>
                          <a:latin typeface="微软雅黑" panose="020B0503020204020204" pitchFamily="34" charset="-122"/>
                          <a:ea typeface="微软雅黑" panose="020B0503020204020204" pitchFamily="34" charset="-122"/>
                        </a:rPr>
                        <a:t>跨版本开发中（涉及到抢购模板，与业务方沟通后与上条需求一起延期至</a:t>
                      </a:r>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上线）</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2"/>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3</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优惠券新增满折券类型</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1.3&amp;1.4</a:t>
                      </a:r>
                      <a:r>
                        <a:rPr lang="zh-CN" altLang="en-US" sz="800" dirty="0">
                          <a:solidFill>
                            <a:srgbClr val="333333"/>
                          </a:solidFill>
                          <a:effectLst/>
                          <a:latin typeface="微软雅黑" panose="020B0503020204020204" pitchFamily="34" charset="-122"/>
                          <a:ea typeface="微软雅黑" panose="020B0503020204020204" pitchFamily="34" charset="-122"/>
                        </a:rPr>
                        <a:t>跨版本开发中（因黄金交易流程排期无法满足在</a:t>
                      </a:r>
                      <a:r>
                        <a:rPr lang="en-US" altLang="zh-CN" sz="800" dirty="0">
                          <a:solidFill>
                            <a:srgbClr val="333333"/>
                          </a:solidFill>
                          <a:effectLst/>
                          <a:latin typeface="微软雅黑" panose="020B0503020204020204" pitchFamily="34" charset="-122"/>
                          <a:ea typeface="微软雅黑" panose="020B0503020204020204" pitchFamily="34" charset="-122"/>
                        </a:rPr>
                        <a:t>1.3</a:t>
                      </a:r>
                      <a:r>
                        <a:rPr lang="zh-CN" altLang="en-US" sz="800" dirty="0">
                          <a:solidFill>
                            <a:srgbClr val="333333"/>
                          </a:solidFill>
                          <a:effectLst/>
                          <a:latin typeface="微软雅黑" panose="020B0503020204020204" pitchFamily="34" charset="-122"/>
                          <a:ea typeface="微软雅黑" panose="020B0503020204020204" pitchFamily="34" charset="-122"/>
                        </a:rPr>
                        <a:t>发布，故</a:t>
                      </a:r>
                      <a:r>
                        <a:rPr lang="en-US" altLang="zh-CN" sz="800" dirty="0">
                          <a:solidFill>
                            <a:srgbClr val="333333"/>
                          </a:solidFill>
                          <a:effectLst/>
                          <a:latin typeface="微软雅黑" panose="020B0503020204020204" pitchFamily="34" charset="-122"/>
                          <a:ea typeface="微软雅黑" panose="020B0503020204020204" pitchFamily="34" charset="-122"/>
                        </a:rPr>
                        <a:t>APP</a:t>
                      </a:r>
                      <a:r>
                        <a:rPr lang="zh-CN" altLang="en-US" sz="800" dirty="0">
                          <a:solidFill>
                            <a:srgbClr val="333333"/>
                          </a:solidFill>
                          <a:effectLst/>
                          <a:latin typeface="微软雅黑" panose="020B0503020204020204" pitchFamily="34" charset="-122"/>
                          <a:ea typeface="微软雅黑" panose="020B0503020204020204" pitchFamily="34" charset="-122"/>
                        </a:rPr>
                        <a:t>整体延期至</a:t>
                      </a:r>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版本上线）</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5"/>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4</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普通商品样式优化及支持显示折扣百分比</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9"/>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5</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轮播商品样式优化及支持显示折扣百分比</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6"/>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6</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无限下拉样式优化及支持显示折扣百分比</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marL="0" marR="0" lvl="0" indent="0" algn="l" defTabSz="822325" rtl="0" eaLnBrk="1" fontAlgn="t" latinLnBrk="0" hangingPunct="1">
                        <a:lnSpc>
                          <a:spcPct val="100000"/>
                        </a:lnSpc>
                        <a:spcBef>
                          <a:spcPts val="0"/>
                        </a:spcBef>
                        <a:spcAft>
                          <a:spcPts val="0"/>
                        </a:spcAft>
                        <a:buClrTx/>
                        <a:buSzTx/>
                        <a:buFontTx/>
                        <a:buNone/>
                        <a:tabLst/>
                        <a:defRPr/>
                      </a:pPr>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7"/>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7</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zh-CN" altLang="en-US" sz="800" dirty="0">
                          <a:solidFill>
                            <a:srgbClr val="333333"/>
                          </a:solidFill>
                          <a:effectLst/>
                          <a:latin typeface="微软雅黑" panose="020B0503020204020204" pitchFamily="34" charset="-122"/>
                          <a:ea typeface="微软雅黑" panose="020B0503020204020204" pitchFamily="34" charset="-122"/>
                        </a:rPr>
                        <a:t>促销商品模板样式优化及支持显示折扣百分比</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marL="0" marR="0" lvl="0" indent="0" algn="l" defTabSz="822325" rtl="0" eaLnBrk="1" fontAlgn="t" latinLnBrk="0" hangingPunct="1">
                        <a:lnSpc>
                          <a:spcPct val="100000"/>
                        </a:lnSpc>
                        <a:spcBef>
                          <a:spcPts val="0"/>
                        </a:spcBef>
                        <a:spcAft>
                          <a:spcPts val="0"/>
                        </a:spcAft>
                        <a:buClrTx/>
                        <a:buSzTx/>
                        <a:buFontTx/>
                        <a:buNone/>
                        <a:tabLst/>
                        <a:defRPr/>
                      </a:pPr>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08"/>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8</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APP</a:t>
                      </a:r>
                      <a:r>
                        <a:rPr lang="zh-CN" altLang="en-US" sz="800" dirty="0">
                          <a:solidFill>
                            <a:srgbClr val="333333"/>
                          </a:solidFill>
                          <a:effectLst/>
                          <a:latin typeface="微软雅黑" panose="020B0503020204020204" pitchFamily="34" charset="-122"/>
                          <a:ea typeface="微软雅黑" panose="020B0503020204020204" pitchFamily="34" charset="-122"/>
                        </a:rPr>
                        <a:t>埋点需求</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marL="0" marR="0" lvl="0" indent="0" algn="l" defTabSz="822325" rtl="0" eaLnBrk="1" fontAlgn="t" latinLnBrk="0" hangingPunct="1">
                        <a:lnSpc>
                          <a:spcPct val="100000"/>
                        </a:lnSpc>
                        <a:spcBef>
                          <a:spcPts val="0"/>
                        </a:spcBef>
                        <a:spcAft>
                          <a:spcPts val="0"/>
                        </a:spcAft>
                        <a:buClrTx/>
                        <a:buSzTx/>
                        <a:buFontTx/>
                        <a:buNone/>
                        <a:tabLst/>
                        <a:defRPr/>
                      </a:pPr>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10"/>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9</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sz="800" dirty="0">
                          <a:solidFill>
                            <a:srgbClr val="333333"/>
                          </a:solidFill>
                          <a:effectLst/>
                          <a:latin typeface="微软雅黑" panose="020B0503020204020204" pitchFamily="34" charset="-122"/>
                          <a:ea typeface="微软雅黑" panose="020B0503020204020204" pitchFamily="34" charset="-122"/>
                        </a:rPr>
                        <a:t>M</a:t>
                      </a:r>
                      <a:r>
                        <a:rPr lang="zh-CN" altLang="en-US" sz="800" dirty="0">
                          <a:solidFill>
                            <a:srgbClr val="333333"/>
                          </a:solidFill>
                          <a:effectLst/>
                          <a:latin typeface="微软雅黑" panose="020B0503020204020204" pitchFamily="34" charset="-122"/>
                          <a:ea typeface="微软雅黑" panose="020B0503020204020204" pitchFamily="34" charset="-122"/>
                        </a:rPr>
                        <a:t>站</a:t>
                      </a:r>
                      <a:r>
                        <a:rPr lang="en-US" sz="800" dirty="0">
                          <a:solidFill>
                            <a:srgbClr val="333333"/>
                          </a:solidFill>
                          <a:effectLst/>
                          <a:latin typeface="微软雅黑" panose="020B0503020204020204" pitchFamily="34" charset="-122"/>
                          <a:ea typeface="微软雅黑" panose="020B0503020204020204" pitchFamily="34" charset="-122"/>
                        </a:rPr>
                        <a:t>SEO</a:t>
                      </a:r>
                      <a:r>
                        <a:rPr lang="zh-CN" altLang="en-US" sz="800" dirty="0">
                          <a:solidFill>
                            <a:srgbClr val="333333"/>
                          </a:solidFill>
                          <a:effectLst/>
                          <a:latin typeface="微软雅黑" panose="020B0503020204020204" pitchFamily="34" charset="-122"/>
                          <a:ea typeface="微软雅黑" panose="020B0503020204020204" pitchFamily="34" charset="-122"/>
                        </a:rPr>
                        <a:t>需求</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11"/>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10</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M</a:t>
                      </a:r>
                      <a:r>
                        <a:rPr lang="zh-CN" altLang="en-US" sz="800" dirty="0">
                          <a:solidFill>
                            <a:srgbClr val="333333"/>
                          </a:solidFill>
                          <a:effectLst/>
                          <a:latin typeface="微软雅黑" panose="020B0503020204020204" pitchFamily="34" charset="-122"/>
                          <a:ea typeface="微软雅黑" panose="020B0503020204020204" pitchFamily="34" charset="-122"/>
                        </a:rPr>
                        <a:t>站首页搜索框吸顶（仅首页）</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14"/>
                  </a:ext>
                </a:extLst>
              </a:tr>
              <a:tr h="367688">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11</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sz="800" dirty="0">
                          <a:solidFill>
                            <a:srgbClr val="333333"/>
                          </a:solidFill>
                          <a:effectLst/>
                          <a:latin typeface="微软雅黑" panose="020B0503020204020204" pitchFamily="34" charset="-122"/>
                          <a:ea typeface="微软雅黑" panose="020B0503020204020204" pitchFamily="34" charset="-122"/>
                        </a:rPr>
                        <a:t>M</a:t>
                      </a:r>
                      <a:r>
                        <a:rPr lang="zh-CN" altLang="en-US" sz="800" dirty="0">
                          <a:solidFill>
                            <a:srgbClr val="333333"/>
                          </a:solidFill>
                          <a:effectLst/>
                          <a:latin typeface="微软雅黑" panose="020B0503020204020204" pitchFamily="34" charset="-122"/>
                          <a:ea typeface="微软雅黑" panose="020B0503020204020204" pitchFamily="34" charset="-122"/>
                        </a:rPr>
                        <a:t>站</a:t>
                      </a:r>
                      <a:r>
                        <a:rPr lang="en-US" sz="800" dirty="0">
                          <a:solidFill>
                            <a:srgbClr val="333333"/>
                          </a:solidFill>
                          <a:effectLst/>
                          <a:latin typeface="微软雅黑" panose="020B0503020204020204" pitchFamily="34" charset="-122"/>
                          <a:ea typeface="微软雅黑" panose="020B0503020204020204" pitchFamily="34" charset="-122"/>
                        </a:rPr>
                        <a:t>GTM</a:t>
                      </a:r>
                      <a:r>
                        <a:rPr lang="zh-CN" altLang="en-US" sz="800" dirty="0">
                          <a:solidFill>
                            <a:srgbClr val="333333"/>
                          </a:solidFill>
                          <a:effectLst/>
                          <a:latin typeface="微软雅黑" panose="020B0503020204020204" pitchFamily="34" charset="-122"/>
                          <a:ea typeface="微软雅黑" panose="020B0503020204020204" pitchFamily="34" charset="-122"/>
                        </a:rPr>
                        <a:t>埋点</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tc>
                  <a:txBody>
                    <a:bodyPr/>
                    <a:lstStyle/>
                    <a:p>
                      <a:pPr algn="l" fontAlgn="t"/>
                      <a:r>
                        <a:rPr lang="en-US" altLang="zh-CN" sz="800" dirty="0">
                          <a:solidFill>
                            <a:srgbClr val="333333"/>
                          </a:solidFill>
                          <a:effectLst/>
                          <a:latin typeface="微软雅黑" panose="020B0503020204020204" pitchFamily="34" charset="-122"/>
                          <a:ea typeface="微软雅黑" panose="020B0503020204020204" pitchFamily="34" charset="-122"/>
                        </a:rPr>
                        <a:t>1.4</a:t>
                      </a:r>
                      <a:r>
                        <a:rPr lang="zh-CN" altLang="en-US" sz="800" dirty="0">
                          <a:solidFill>
                            <a:srgbClr val="333333"/>
                          </a:solidFill>
                          <a:effectLst/>
                          <a:latin typeface="微软雅黑" panose="020B0503020204020204" pitchFamily="34" charset="-122"/>
                          <a:ea typeface="微软雅黑" panose="020B0503020204020204" pitchFamily="34" charset="-122"/>
                        </a:rPr>
                        <a:t>开发中</a:t>
                      </a:r>
                    </a:p>
                  </a:txBody>
                  <a:tcPr marL="110773" marR="110773" marT="77541" marB="77541">
                    <a:lnL w="3175" cap="flat" cmpd="sng" algn="ctr">
                      <a:solidFill>
                        <a:srgbClr val="C00000"/>
                      </a:solidFill>
                      <a:prstDash val="solid"/>
                      <a:round/>
                      <a:headEnd type="none" w="med" len="med"/>
                      <a:tailEnd type="none" w="med" len="med"/>
                    </a:lnL>
                    <a:lnR w="3175" cap="flat" cmpd="sng" algn="ctr">
                      <a:solidFill>
                        <a:srgbClr val="C00000"/>
                      </a:solidFill>
                      <a:prstDash val="solid"/>
                      <a:round/>
                      <a:headEnd type="none" w="med" len="med"/>
                      <a:tailEnd type="none" w="med" len="med"/>
                    </a:lnR>
                    <a:lnT w="3175" cap="flat" cmpd="sng" algn="ctr">
                      <a:solidFill>
                        <a:srgbClr val="C00000"/>
                      </a:solidFill>
                      <a:prstDash val="solid"/>
                      <a:round/>
                      <a:headEnd type="none" w="med" len="med"/>
                      <a:tailEnd type="none" w="med" len="med"/>
                    </a:lnT>
                    <a:lnB w="31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374705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a:spLocks noGrp="1"/>
          </p:cNvSpPr>
          <p:nvPr/>
        </p:nvSpPr>
        <p:spPr>
          <a:xfrm>
            <a:off x="4245613" y="2840368"/>
            <a:ext cx="5680477" cy="1281904"/>
          </a:xfrm>
          <a:prstGeom prst="rect">
            <a:avLst/>
          </a:prstGeom>
        </p:spPr>
        <p:txBody>
          <a:bodyPr vert="horz" lIns="82248" tIns="41124" rIns="82248" bIns="41124" rtlCol="0" anchor="ctr">
            <a:noAutofit/>
          </a:bodyPr>
          <a:lstStyle>
            <a:lvl1pPr marL="0" indent="0" algn="l" defTabSz="822325" rtl="0" eaLnBrk="1" latinLnBrk="0" hangingPunct="1">
              <a:lnSpc>
                <a:spcPct val="90000"/>
              </a:lnSpc>
              <a:spcBef>
                <a:spcPts val="900"/>
              </a:spcBef>
              <a:buFontTx/>
              <a:buNone/>
              <a:defRPr sz="3000" b="1" kern="1200">
                <a:solidFill>
                  <a:srgbClr val="C00000"/>
                </a:solidFill>
                <a:latin typeface="微软雅黑" panose="020B0503020204020204" charset="-122"/>
                <a:ea typeface="微软雅黑" panose="020B0503020204020204" charset="-122"/>
                <a:cs typeface="微软雅黑" panose="020B0503020204020204" charset="-122"/>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200" indent="-457200">
              <a:buFont typeface="Wingdings" panose="05000000000000000000" pitchFamily="2" charset="2"/>
              <a:buChar char="l"/>
            </a:pPr>
            <a:r>
              <a:rPr lang="zh-CN" altLang="en-US" sz="2400" dirty="0"/>
              <a:t>营销投放基础平台</a:t>
            </a:r>
            <a:endParaRPr lang="en-US" altLang="zh-CN" sz="2400" dirty="0"/>
          </a:p>
          <a:p>
            <a:pPr marL="457200" indent="-457200">
              <a:buFont typeface="Wingdings" panose="05000000000000000000" pitchFamily="2" charset="2"/>
              <a:buChar char="l"/>
            </a:pPr>
            <a:r>
              <a:rPr lang="zh-CN" altLang="en-US" sz="2000" b="0" dirty="0"/>
              <a:t>东家小院</a:t>
            </a:r>
            <a:endParaRPr lang="en-US" altLang="zh-CN" sz="2000" b="0" dirty="0"/>
          </a:p>
          <a:p>
            <a:pPr marL="457200" indent="-457200">
              <a:buFont typeface="Wingdings" panose="05000000000000000000" pitchFamily="2" charset="2"/>
              <a:buChar char="l"/>
            </a:pPr>
            <a:r>
              <a:rPr lang="zh-CN" altLang="en-US" sz="2000" b="0" dirty="0"/>
              <a:t>店铺与创新</a:t>
            </a:r>
            <a:endParaRPr lang="en-US" altLang="zh-CN" sz="2000" b="0" dirty="0"/>
          </a:p>
        </p:txBody>
      </p:sp>
      <p:sp>
        <p:nvSpPr>
          <p:cNvPr id="6" name="文本占位符 1"/>
          <p:cNvSpPr txBox="1">
            <a:spLocks/>
          </p:cNvSpPr>
          <p:nvPr/>
        </p:nvSpPr>
        <p:spPr>
          <a:xfrm>
            <a:off x="2410578" y="1728144"/>
            <a:ext cx="5680477" cy="593751"/>
          </a:xfrm>
          <a:prstGeom prst="rect">
            <a:avLst/>
          </a:prstGeom>
        </p:spPr>
        <p:txBody>
          <a:bodyPr vert="horz" lIns="82248" tIns="41124" rIns="82248" bIns="41124" rtlCol="0" anchor="ctr">
            <a:noAutofit/>
          </a:bodyPr>
          <a:lstStyle>
            <a:defPPr>
              <a:defRPr lang="zh-CN"/>
            </a:defPPr>
            <a:lvl1pPr marL="0" algn="l" defTabSz="822325" rtl="0" eaLnBrk="1" latinLnBrk="0" hangingPunct="1">
              <a:defRPr sz="1600" kern="1200">
                <a:solidFill>
                  <a:schemeClr val="tx1"/>
                </a:solidFill>
                <a:latin typeface="+mn-lt"/>
                <a:ea typeface="+mn-ea"/>
                <a:cs typeface="+mn-cs"/>
              </a:defRPr>
            </a:lvl1pPr>
            <a:lvl2pPr marL="411480" algn="l" defTabSz="822325" rtl="0" eaLnBrk="1" latinLnBrk="0" hangingPunct="1">
              <a:defRPr sz="1600" kern="1200">
                <a:solidFill>
                  <a:schemeClr val="tx1"/>
                </a:solidFill>
                <a:latin typeface="+mn-lt"/>
                <a:ea typeface="+mn-ea"/>
                <a:cs typeface="+mn-cs"/>
              </a:defRPr>
            </a:lvl2pPr>
            <a:lvl3pPr marL="822325" algn="l" defTabSz="822325" rtl="0" eaLnBrk="1" latinLnBrk="0" hangingPunct="1">
              <a:defRPr sz="1600" kern="1200">
                <a:solidFill>
                  <a:schemeClr val="tx1"/>
                </a:solidFill>
                <a:latin typeface="+mn-lt"/>
                <a:ea typeface="+mn-ea"/>
                <a:cs typeface="+mn-cs"/>
              </a:defRPr>
            </a:lvl3pPr>
            <a:lvl4pPr marL="1233805" algn="l" defTabSz="822325" rtl="0" eaLnBrk="1" latinLnBrk="0" hangingPunct="1">
              <a:defRPr sz="1600" kern="1200">
                <a:solidFill>
                  <a:schemeClr val="tx1"/>
                </a:solidFill>
                <a:latin typeface="+mn-lt"/>
                <a:ea typeface="+mn-ea"/>
                <a:cs typeface="+mn-cs"/>
              </a:defRPr>
            </a:lvl4pPr>
            <a:lvl5pPr marL="1644650" algn="l" defTabSz="822325" rtl="0" eaLnBrk="1" latinLnBrk="0" hangingPunct="1">
              <a:defRPr sz="1600" kern="1200">
                <a:solidFill>
                  <a:schemeClr val="tx1"/>
                </a:solidFill>
                <a:latin typeface="+mn-lt"/>
                <a:ea typeface="+mn-ea"/>
                <a:cs typeface="+mn-cs"/>
              </a:defRPr>
            </a:lvl5pPr>
            <a:lvl6pPr marL="2056130" algn="l" defTabSz="822325" rtl="0" eaLnBrk="1" latinLnBrk="0" hangingPunct="1">
              <a:defRPr sz="1600" kern="1200">
                <a:solidFill>
                  <a:schemeClr val="tx1"/>
                </a:solidFill>
                <a:latin typeface="+mn-lt"/>
                <a:ea typeface="+mn-ea"/>
                <a:cs typeface="+mn-cs"/>
              </a:defRPr>
            </a:lvl6pPr>
            <a:lvl7pPr marL="2467610" algn="l" defTabSz="822325" rtl="0" eaLnBrk="1" latinLnBrk="0" hangingPunct="1">
              <a:defRPr sz="1600" kern="1200">
                <a:solidFill>
                  <a:schemeClr val="tx1"/>
                </a:solidFill>
                <a:latin typeface="+mn-lt"/>
                <a:ea typeface="+mn-ea"/>
                <a:cs typeface="+mn-cs"/>
              </a:defRPr>
            </a:lvl7pPr>
            <a:lvl8pPr marL="2878455" algn="l" defTabSz="822325" rtl="0" eaLnBrk="1" latinLnBrk="0" hangingPunct="1">
              <a:defRPr sz="1600" kern="1200">
                <a:solidFill>
                  <a:schemeClr val="tx1"/>
                </a:solidFill>
                <a:latin typeface="+mn-lt"/>
                <a:ea typeface="+mn-ea"/>
                <a:cs typeface="+mn-cs"/>
              </a:defRPr>
            </a:lvl8pPr>
            <a:lvl9pPr marL="3289935" algn="l" defTabSz="822325" rtl="0" eaLnBrk="1" latinLnBrk="0" hangingPunct="1">
              <a:defRPr sz="1600" kern="1200">
                <a:solidFill>
                  <a:schemeClr val="tx1"/>
                </a:solidFill>
                <a:latin typeface="+mn-lt"/>
                <a:ea typeface="+mn-ea"/>
                <a:cs typeface="+mn-cs"/>
              </a:defRPr>
            </a:lvl9pPr>
          </a:lstStyle>
          <a:p>
            <a:pPr marL="457200" indent="-457200" algn="ctr" defTabSz="914400">
              <a:buFont typeface="Wingdings" panose="05000000000000000000" pitchFamily="2" charset="2"/>
              <a:buNone/>
              <a:defRPr/>
            </a:pPr>
            <a:r>
              <a:rPr lang="zh-Hans" altLang="en-US" sz="3600" b="1" dirty="0">
                <a:solidFill>
                  <a:srgbClr val="C00000"/>
                </a:solidFill>
                <a:latin typeface="Microsoft YaHei" charset="-122"/>
                <a:ea typeface="Microsoft YaHei" charset="-122"/>
                <a:cs typeface="Microsoft YaHei" charset="-122"/>
              </a:rPr>
              <a:t>简述</a:t>
            </a:r>
            <a:r>
              <a:rPr lang="en-US" altLang="zh-Hans" sz="3600" b="1" dirty="0">
                <a:solidFill>
                  <a:srgbClr val="C00000"/>
                </a:solidFill>
                <a:latin typeface="Microsoft YaHei" charset="-122"/>
                <a:ea typeface="Microsoft YaHei" charset="-122"/>
                <a:cs typeface="Microsoft YaHei" charset="-122"/>
              </a:rPr>
              <a:t>Vue</a:t>
            </a:r>
            <a:r>
              <a:rPr lang="zh-Hans" altLang="en-US" sz="3600" b="1" dirty="0">
                <a:solidFill>
                  <a:srgbClr val="C00000"/>
                </a:solidFill>
                <a:latin typeface="Microsoft YaHei" charset="-122"/>
                <a:ea typeface="Microsoft YaHei" charset="-122"/>
                <a:cs typeface="Microsoft YaHei" charset="-122"/>
              </a:rPr>
              <a:t>双向绑定原理</a:t>
            </a:r>
            <a:endParaRPr lang="zh-CN" altLang="en-US" sz="3600" b="1" dirty="0">
              <a:solidFill>
                <a:srgbClr val="C0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54053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千人千面</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工业标签前端展示</a:t>
            </a:r>
          </a:p>
        </p:txBody>
      </p:sp>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287339" y="982662"/>
            <a:ext cx="5376482" cy="4219797"/>
          </a:xfrm>
        </p:spPr>
        <p:txBody>
          <a:bodyPr>
            <a:normAutofit/>
          </a:bodyPr>
          <a:lstStyle/>
          <a:p>
            <a:pPr marL="285750" lvl="0" indent="-285750" defTabSz="914400" fontAlgn="base">
              <a:lnSpc>
                <a:spcPct val="100000"/>
              </a:lnSpc>
              <a:spcBef>
                <a:spcPct val="20000"/>
              </a:spcBef>
              <a:spcAft>
                <a:spcPct val="0"/>
              </a:spcAft>
              <a:defRPr/>
            </a:pPr>
            <a:r>
              <a:rPr lang="zh-CN" altLang="en-US" sz="1600" dirty="0">
                <a:latin typeface="微软雅黑"/>
                <a:ea typeface="微软雅黑"/>
              </a:rPr>
              <a:t>需求背景</a:t>
            </a:r>
            <a:endParaRPr lang="en-US" altLang="zh-CN" sz="1600" dirty="0">
              <a:latin typeface="微软雅黑"/>
              <a:ea typeface="微软雅黑"/>
            </a:endParaRPr>
          </a:p>
          <a:p>
            <a:pPr lvl="0" defTabSz="914400" fontAlgn="base">
              <a:lnSpc>
                <a:spcPct val="100000"/>
              </a:lnSpc>
              <a:spcBef>
                <a:spcPct val="20000"/>
              </a:spcBef>
              <a:spcAft>
                <a:spcPct val="0"/>
              </a:spcAft>
              <a:buFont typeface="Arial" panose="020B0604020202020204" pitchFamily="34" charset="0"/>
              <a:buChar char="•"/>
              <a:defRPr/>
            </a:pPr>
            <a:r>
              <a:rPr lang="zh-CN" altLang="en-US" sz="1400" b="0" dirty="0"/>
              <a:t>前端通过展示商品属性、属性值，能够让用户对商品基本信息能够有更加直观的理解，便于选择商品。</a:t>
            </a:r>
            <a:endParaRPr lang="en-US" altLang="zh-CN" sz="1400" b="0" dirty="0">
              <a:latin typeface="微软雅黑"/>
              <a:ea typeface="微软雅黑"/>
            </a:endParaRPr>
          </a:p>
          <a:p>
            <a:pPr marL="285750" lvl="0" indent="-285750" defTabSz="914400" fontAlgn="base">
              <a:lnSpc>
                <a:spcPct val="100000"/>
              </a:lnSpc>
              <a:spcBef>
                <a:spcPct val="20000"/>
              </a:spcBef>
              <a:spcAft>
                <a:spcPct val="0"/>
              </a:spcAft>
              <a:defRPr/>
            </a:pPr>
            <a:endParaRPr lang="en-US" altLang="zh-CN" sz="1600" dirty="0">
              <a:latin typeface="微软雅黑"/>
              <a:ea typeface="微软雅黑"/>
            </a:endParaRPr>
          </a:p>
          <a:p>
            <a:pPr marL="285750" lvl="0" indent="-285750" defTabSz="914400" fontAlgn="base">
              <a:lnSpc>
                <a:spcPct val="100000"/>
              </a:lnSpc>
              <a:spcBef>
                <a:spcPct val="20000"/>
              </a:spcBef>
              <a:spcAft>
                <a:spcPct val="0"/>
              </a:spcAft>
              <a:defRPr/>
            </a:pPr>
            <a:r>
              <a:rPr lang="zh-CN" altLang="en-US" sz="1600" dirty="0">
                <a:latin typeface="微软雅黑"/>
                <a:ea typeface="微软雅黑"/>
              </a:rPr>
              <a:t>需求方案</a:t>
            </a:r>
            <a:endParaRPr lang="en-US" altLang="zh-CN" sz="1400" b="0" dirty="0">
              <a:latin typeface="微软雅黑"/>
              <a:ea typeface="微软雅黑"/>
            </a:endParaRPr>
          </a:p>
          <a:p>
            <a:pPr defTabSz="914400" fontAlgn="base">
              <a:lnSpc>
                <a:spcPct val="100000"/>
              </a:lnSpc>
              <a:spcBef>
                <a:spcPct val="20000"/>
              </a:spcBef>
              <a:spcAft>
                <a:spcPct val="0"/>
              </a:spcAft>
              <a:buFont typeface="Arial" panose="020B0604020202020204" pitchFamily="34" charset="0"/>
              <a:buChar char="•"/>
              <a:defRPr/>
            </a:pPr>
            <a:r>
              <a:rPr lang="zh-CN" altLang="en-US" sz="1400" b="0" dirty="0"/>
              <a:t>工业标签：</a:t>
            </a:r>
            <a:endParaRPr lang="en-US" altLang="zh-CN" sz="1400" b="0" dirty="0"/>
          </a:p>
          <a:p>
            <a:pPr lvl="1" defTabSz="914400" fontAlgn="base">
              <a:lnSpc>
                <a:spcPct val="100000"/>
              </a:lnSpc>
              <a:spcBef>
                <a:spcPct val="20000"/>
              </a:spcBef>
              <a:spcAft>
                <a:spcPct val="0"/>
              </a:spcAft>
              <a:defRPr/>
            </a:pPr>
            <a:r>
              <a:rPr lang="zh-CN" altLang="en-US" sz="1400" b="0" dirty="0"/>
              <a:t>选择工业标签：</a:t>
            </a:r>
            <a:r>
              <a:rPr lang="en-US" altLang="zh-CN" sz="1400" b="0" dirty="0"/>
              <a:t>1</a:t>
            </a:r>
            <a:r>
              <a:rPr lang="zh-CN" altLang="en-US" sz="1400" b="0" dirty="0"/>
              <a:t>）可以选择配置过的历史工业标签；</a:t>
            </a:r>
            <a:r>
              <a:rPr lang="en-US" altLang="zh-CN" sz="1400" b="0" dirty="0"/>
              <a:t>2</a:t>
            </a:r>
            <a:r>
              <a:rPr lang="zh-CN" altLang="en-US" sz="1400" b="0" dirty="0"/>
              <a:t>）也可以选择新增工业标签</a:t>
            </a:r>
            <a:endParaRPr lang="en-US" altLang="zh-CN" sz="1400" b="0" dirty="0"/>
          </a:p>
          <a:p>
            <a:pPr lvl="1" defTabSz="914400" fontAlgn="base">
              <a:lnSpc>
                <a:spcPct val="100000"/>
              </a:lnSpc>
              <a:spcBef>
                <a:spcPct val="20000"/>
              </a:spcBef>
              <a:spcAft>
                <a:spcPct val="0"/>
              </a:spcAft>
              <a:defRPr/>
            </a:pPr>
            <a:r>
              <a:rPr lang="zh-CN" altLang="en-US" sz="1400" dirty="0"/>
              <a:t>历史</a:t>
            </a:r>
            <a:r>
              <a:rPr lang="zh-CN" altLang="en-US" sz="1400" b="0" dirty="0"/>
              <a:t>工业标签：支持编辑、删除</a:t>
            </a:r>
            <a:endParaRPr lang="en-US" altLang="zh-CN" sz="1400" b="0" dirty="0"/>
          </a:p>
          <a:p>
            <a:pPr lvl="1" defTabSz="914400" fontAlgn="base">
              <a:lnSpc>
                <a:spcPct val="100000"/>
              </a:lnSpc>
              <a:spcBef>
                <a:spcPct val="20000"/>
              </a:spcBef>
              <a:spcAft>
                <a:spcPct val="0"/>
              </a:spcAft>
              <a:defRPr/>
            </a:pPr>
            <a:r>
              <a:rPr lang="zh-CN" altLang="en-US" sz="1400" dirty="0"/>
              <a:t>新增工业标签：支持编辑、删除</a:t>
            </a:r>
            <a:endParaRPr lang="en-US" altLang="zh-CN" sz="1400" b="0" dirty="0"/>
          </a:p>
        </p:txBody>
      </p:sp>
      <p:pic>
        <p:nvPicPr>
          <p:cNvPr id="3" name="图片 2"/>
          <p:cNvPicPr>
            <a:picLocks noChangeAspect="1"/>
          </p:cNvPicPr>
          <p:nvPr/>
        </p:nvPicPr>
        <p:blipFill>
          <a:blip r:embed="rId2"/>
          <a:stretch>
            <a:fillRect/>
          </a:stretch>
        </p:blipFill>
        <p:spPr>
          <a:xfrm>
            <a:off x="6223660" y="2106116"/>
            <a:ext cx="3969694" cy="3240000"/>
          </a:xfrm>
          <a:prstGeom prst="rect">
            <a:avLst/>
          </a:prstGeom>
        </p:spPr>
      </p:pic>
      <p:pic>
        <p:nvPicPr>
          <p:cNvPr id="10" name="图片 9"/>
          <p:cNvPicPr>
            <a:picLocks noChangeAspect="1"/>
          </p:cNvPicPr>
          <p:nvPr/>
        </p:nvPicPr>
        <p:blipFill>
          <a:blip r:embed="rId3"/>
          <a:stretch>
            <a:fillRect/>
          </a:stretch>
        </p:blipFill>
        <p:spPr>
          <a:xfrm>
            <a:off x="7004353" y="882884"/>
            <a:ext cx="2748080" cy="1080000"/>
          </a:xfrm>
          <a:prstGeom prst="rect">
            <a:avLst/>
          </a:prstGeom>
          <a:ln>
            <a:solidFill>
              <a:schemeClr val="accent1">
                <a:lumMod val="20000"/>
                <a:lumOff val="80000"/>
              </a:schemeClr>
            </a:solidFill>
          </a:ln>
        </p:spPr>
      </p:pic>
      <p:sp>
        <p:nvSpPr>
          <p:cNvPr id="11" name="文本框 10"/>
          <p:cNvSpPr txBox="1"/>
          <p:nvPr/>
        </p:nvSpPr>
        <p:spPr>
          <a:xfrm>
            <a:off x="6570836" y="957943"/>
            <a:ext cx="433517" cy="919482"/>
          </a:xfrm>
          <a:prstGeom prst="rect">
            <a:avLst/>
          </a:prstGeom>
          <a:noFill/>
        </p:spPr>
        <p:txBody>
          <a:bodyPr vert="eaVert" wrap="none" rtlCol="0">
            <a:spAutoFit/>
          </a:bodyPr>
          <a:lstStyle/>
          <a:p>
            <a:r>
              <a:rPr lang="zh-CN" altLang="en-US" sz="1617" dirty="0">
                <a:solidFill>
                  <a:srgbClr val="FF0000"/>
                </a:solidFill>
                <a:latin typeface="微软雅黑" panose="020B0503020204020204" pitchFamily="34" charset="-122"/>
                <a:ea typeface="微软雅黑" panose="020B0503020204020204" pitchFamily="34" charset="-122"/>
              </a:rPr>
              <a:t>工业标签</a:t>
            </a:r>
          </a:p>
        </p:txBody>
      </p:sp>
    </p:spTree>
    <p:extLst>
      <p:ext uri="{BB962C8B-B14F-4D97-AF65-F5344CB8AC3E}">
        <p14:creationId xmlns:p14="http://schemas.microsoft.com/office/powerpoint/2010/main" val="170170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a:spLocks noGrp="1"/>
          </p:cNvSpPr>
          <p:nvPr/>
        </p:nvSpPr>
        <p:spPr>
          <a:xfrm>
            <a:off x="4245613" y="2840368"/>
            <a:ext cx="5680477" cy="1281904"/>
          </a:xfrm>
          <a:prstGeom prst="rect">
            <a:avLst/>
          </a:prstGeom>
        </p:spPr>
        <p:txBody>
          <a:bodyPr vert="horz" lIns="82248" tIns="41124" rIns="82248" bIns="41124" rtlCol="0" anchor="ctr">
            <a:noAutofit/>
          </a:bodyPr>
          <a:lstStyle>
            <a:lvl1pPr marL="0" indent="0" algn="l" defTabSz="822325" rtl="0" eaLnBrk="1" latinLnBrk="0" hangingPunct="1">
              <a:lnSpc>
                <a:spcPct val="90000"/>
              </a:lnSpc>
              <a:spcBef>
                <a:spcPts val="900"/>
              </a:spcBef>
              <a:buFontTx/>
              <a:buNone/>
              <a:defRPr sz="3000" b="1" kern="1200">
                <a:solidFill>
                  <a:srgbClr val="C00000"/>
                </a:solidFill>
                <a:latin typeface="微软雅黑" panose="020B0503020204020204" charset="-122"/>
                <a:ea typeface="微软雅黑" panose="020B0503020204020204" charset="-122"/>
                <a:cs typeface="微软雅黑" panose="020B0503020204020204" charset="-122"/>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200" indent="-457200">
              <a:buFont typeface="Wingdings" panose="05000000000000000000" pitchFamily="2" charset="2"/>
              <a:buChar char="l"/>
            </a:pPr>
            <a:r>
              <a:rPr lang="zh-CN" altLang="en-US" sz="2400" dirty="0"/>
              <a:t>营销投放基础平台</a:t>
            </a:r>
            <a:endParaRPr lang="en-US" altLang="zh-CN" sz="2400" dirty="0"/>
          </a:p>
          <a:p>
            <a:pPr marL="457200" indent="-457200">
              <a:buFont typeface="Wingdings" panose="05000000000000000000" pitchFamily="2" charset="2"/>
              <a:buChar char="l"/>
            </a:pPr>
            <a:r>
              <a:rPr lang="zh-CN" altLang="en-US" sz="2000" b="0" dirty="0"/>
              <a:t>东家小院</a:t>
            </a:r>
            <a:endParaRPr lang="en-US" altLang="zh-CN" sz="2000" b="0" dirty="0"/>
          </a:p>
          <a:p>
            <a:pPr marL="457200" indent="-457200">
              <a:buFont typeface="Wingdings" panose="05000000000000000000" pitchFamily="2" charset="2"/>
              <a:buChar char="l"/>
            </a:pPr>
            <a:r>
              <a:rPr lang="zh-CN" altLang="en-US" sz="2000" b="0" dirty="0"/>
              <a:t>店铺与创新</a:t>
            </a:r>
            <a:endParaRPr lang="en-US" altLang="zh-CN" sz="2000" b="0" dirty="0"/>
          </a:p>
        </p:txBody>
      </p:sp>
      <p:sp>
        <p:nvSpPr>
          <p:cNvPr id="6" name="文本占位符 1"/>
          <p:cNvSpPr txBox="1">
            <a:spLocks/>
          </p:cNvSpPr>
          <p:nvPr/>
        </p:nvSpPr>
        <p:spPr>
          <a:xfrm>
            <a:off x="2305878" y="1767901"/>
            <a:ext cx="6261652" cy="593751"/>
          </a:xfrm>
          <a:prstGeom prst="rect">
            <a:avLst/>
          </a:prstGeom>
        </p:spPr>
        <p:txBody>
          <a:bodyPr vert="horz" lIns="82248" tIns="41124" rIns="82248" bIns="41124" rtlCol="0" anchor="ctr">
            <a:noAutofit/>
          </a:bodyPr>
          <a:lstStyle>
            <a:defPPr>
              <a:defRPr lang="zh-CN"/>
            </a:defPPr>
            <a:lvl1pPr marL="0" algn="l" defTabSz="822325" rtl="0" eaLnBrk="1" latinLnBrk="0" hangingPunct="1">
              <a:defRPr sz="1600" kern="1200">
                <a:solidFill>
                  <a:schemeClr val="tx1"/>
                </a:solidFill>
                <a:latin typeface="+mn-lt"/>
                <a:ea typeface="+mn-ea"/>
                <a:cs typeface="+mn-cs"/>
              </a:defRPr>
            </a:lvl1pPr>
            <a:lvl2pPr marL="411480" algn="l" defTabSz="822325" rtl="0" eaLnBrk="1" latinLnBrk="0" hangingPunct="1">
              <a:defRPr sz="1600" kern="1200">
                <a:solidFill>
                  <a:schemeClr val="tx1"/>
                </a:solidFill>
                <a:latin typeface="+mn-lt"/>
                <a:ea typeface="+mn-ea"/>
                <a:cs typeface="+mn-cs"/>
              </a:defRPr>
            </a:lvl2pPr>
            <a:lvl3pPr marL="822325" algn="l" defTabSz="822325" rtl="0" eaLnBrk="1" latinLnBrk="0" hangingPunct="1">
              <a:defRPr sz="1600" kern="1200">
                <a:solidFill>
                  <a:schemeClr val="tx1"/>
                </a:solidFill>
                <a:latin typeface="+mn-lt"/>
                <a:ea typeface="+mn-ea"/>
                <a:cs typeface="+mn-cs"/>
              </a:defRPr>
            </a:lvl3pPr>
            <a:lvl4pPr marL="1233805" algn="l" defTabSz="822325" rtl="0" eaLnBrk="1" latinLnBrk="0" hangingPunct="1">
              <a:defRPr sz="1600" kern="1200">
                <a:solidFill>
                  <a:schemeClr val="tx1"/>
                </a:solidFill>
                <a:latin typeface="+mn-lt"/>
                <a:ea typeface="+mn-ea"/>
                <a:cs typeface="+mn-cs"/>
              </a:defRPr>
            </a:lvl4pPr>
            <a:lvl5pPr marL="1644650" algn="l" defTabSz="822325" rtl="0" eaLnBrk="1" latinLnBrk="0" hangingPunct="1">
              <a:defRPr sz="1600" kern="1200">
                <a:solidFill>
                  <a:schemeClr val="tx1"/>
                </a:solidFill>
                <a:latin typeface="+mn-lt"/>
                <a:ea typeface="+mn-ea"/>
                <a:cs typeface="+mn-cs"/>
              </a:defRPr>
            </a:lvl5pPr>
            <a:lvl6pPr marL="2056130" algn="l" defTabSz="822325" rtl="0" eaLnBrk="1" latinLnBrk="0" hangingPunct="1">
              <a:defRPr sz="1600" kern="1200">
                <a:solidFill>
                  <a:schemeClr val="tx1"/>
                </a:solidFill>
                <a:latin typeface="+mn-lt"/>
                <a:ea typeface="+mn-ea"/>
                <a:cs typeface="+mn-cs"/>
              </a:defRPr>
            </a:lvl6pPr>
            <a:lvl7pPr marL="2467610" algn="l" defTabSz="822325" rtl="0" eaLnBrk="1" latinLnBrk="0" hangingPunct="1">
              <a:defRPr sz="1600" kern="1200">
                <a:solidFill>
                  <a:schemeClr val="tx1"/>
                </a:solidFill>
                <a:latin typeface="+mn-lt"/>
                <a:ea typeface="+mn-ea"/>
                <a:cs typeface="+mn-cs"/>
              </a:defRPr>
            </a:lvl7pPr>
            <a:lvl8pPr marL="2878455" algn="l" defTabSz="822325" rtl="0" eaLnBrk="1" latinLnBrk="0" hangingPunct="1">
              <a:defRPr sz="1600" kern="1200">
                <a:solidFill>
                  <a:schemeClr val="tx1"/>
                </a:solidFill>
                <a:latin typeface="+mn-lt"/>
                <a:ea typeface="+mn-ea"/>
                <a:cs typeface="+mn-cs"/>
              </a:defRPr>
            </a:lvl8pPr>
            <a:lvl9pPr marL="3289935" algn="l" defTabSz="822325" rtl="0" eaLnBrk="1" latinLnBrk="0" hangingPunct="1">
              <a:defRPr sz="1600" kern="1200">
                <a:solidFill>
                  <a:schemeClr val="tx1"/>
                </a:solidFill>
                <a:latin typeface="+mn-lt"/>
                <a:ea typeface="+mn-ea"/>
                <a:cs typeface="+mn-cs"/>
              </a:defRPr>
            </a:lvl9pPr>
          </a:lstStyle>
          <a:p>
            <a:pPr marL="457200" indent="-457200" algn="ctr" defTabSz="914400">
              <a:buFont typeface="Wingdings" panose="05000000000000000000" pitchFamily="2" charset="2"/>
              <a:buNone/>
              <a:defRPr/>
            </a:pPr>
            <a:r>
              <a:rPr lang="zh-Hans" altLang="en-US" sz="3600" b="1" dirty="0">
                <a:solidFill>
                  <a:srgbClr val="C00000"/>
                </a:solidFill>
                <a:latin typeface="Microsoft YaHei" charset="-122"/>
                <a:ea typeface="Microsoft YaHei" charset="-122"/>
                <a:cs typeface="Microsoft YaHei" charset="-122"/>
              </a:rPr>
              <a:t>数组双向绑定原理及其特殊性</a:t>
            </a:r>
            <a:endParaRPr lang="zh-CN" altLang="en-US" sz="3600" b="1" dirty="0">
              <a:solidFill>
                <a:srgbClr val="C0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06440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a:spLocks noGrp="1"/>
          </p:cNvSpPr>
          <p:nvPr/>
        </p:nvSpPr>
        <p:spPr>
          <a:xfrm>
            <a:off x="4245613" y="2840368"/>
            <a:ext cx="5680477" cy="1281904"/>
          </a:xfrm>
          <a:prstGeom prst="rect">
            <a:avLst/>
          </a:prstGeom>
        </p:spPr>
        <p:txBody>
          <a:bodyPr vert="horz" lIns="82248" tIns="41124" rIns="82248" bIns="41124" rtlCol="0" anchor="ctr">
            <a:noAutofit/>
          </a:bodyPr>
          <a:lstStyle>
            <a:lvl1pPr marL="0" indent="0" algn="l" defTabSz="822325" rtl="0" eaLnBrk="1" latinLnBrk="0" hangingPunct="1">
              <a:lnSpc>
                <a:spcPct val="90000"/>
              </a:lnSpc>
              <a:spcBef>
                <a:spcPts val="900"/>
              </a:spcBef>
              <a:buFontTx/>
              <a:buNone/>
              <a:defRPr sz="3000" b="1" kern="1200">
                <a:solidFill>
                  <a:srgbClr val="C00000"/>
                </a:solidFill>
                <a:latin typeface="微软雅黑" panose="020B0503020204020204" charset="-122"/>
                <a:ea typeface="微软雅黑" panose="020B0503020204020204" charset="-122"/>
                <a:cs typeface="微软雅黑" panose="020B0503020204020204" charset="-122"/>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200" indent="-457200">
              <a:buFont typeface="Wingdings" panose="05000000000000000000" pitchFamily="2" charset="2"/>
              <a:buChar char="l"/>
            </a:pPr>
            <a:r>
              <a:rPr lang="zh-CN" altLang="en-US" sz="2400" dirty="0"/>
              <a:t>营销投放基础平台</a:t>
            </a:r>
            <a:endParaRPr lang="en-US" altLang="zh-CN" sz="2400" dirty="0"/>
          </a:p>
          <a:p>
            <a:pPr marL="457200" indent="-457200">
              <a:buFont typeface="Wingdings" panose="05000000000000000000" pitchFamily="2" charset="2"/>
              <a:buChar char="l"/>
            </a:pPr>
            <a:r>
              <a:rPr lang="zh-CN" altLang="en-US" sz="2000" b="0" dirty="0"/>
              <a:t>东家小院</a:t>
            </a:r>
            <a:endParaRPr lang="en-US" altLang="zh-CN" sz="2000" b="0" dirty="0"/>
          </a:p>
          <a:p>
            <a:pPr marL="457200" indent="-457200">
              <a:buFont typeface="Wingdings" panose="05000000000000000000" pitchFamily="2" charset="2"/>
              <a:buChar char="l"/>
            </a:pPr>
            <a:r>
              <a:rPr lang="zh-CN" altLang="en-US" sz="2000" b="0" dirty="0"/>
              <a:t>店铺与创新</a:t>
            </a:r>
            <a:endParaRPr lang="en-US" altLang="zh-CN" sz="2000" b="0" dirty="0"/>
          </a:p>
        </p:txBody>
      </p:sp>
      <p:sp>
        <p:nvSpPr>
          <p:cNvPr id="6" name="文本占位符 1"/>
          <p:cNvSpPr txBox="1">
            <a:spLocks/>
          </p:cNvSpPr>
          <p:nvPr/>
        </p:nvSpPr>
        <p:spPr>
          <a:xfrm>
            <a:off x="2305878" y="1767901"/>
            <a:ext cx="6261652" cy="593751"/>
          </a:xfrm>
          <a:prstGeom prst="rect">
            <a:avLst/>
          </a:prstGeom>
        </p:spPr>
        <p:txBody>
          <a:bodyPr vert="horz" lIns="82248" tIns="41124" rIns="82248" bIns="41124" rtlCol="0" anchor="ctr">
            <a:noAutofit/>
          </a:bodyPr>
          <a:lstStyle>
            <a:defPPr>
              <a:defRPr lang="zh-CN"/>
            </a:defPPr>
            <a:lvl1pPr marL="0" algn="l" defTabSz="822325" rtl="0" eaLnBrk="1" latinLnBrk="0" hangingPunct="1">
              <a:defRPr sz="1600" kern="1200">
                <a:solidFill>
                  <a:schemeClr val="tx1"/>
                </a:solidFill>
                <a:latin typeface="+mn-lt"/>
                <a:ea typeface="+mn-ea"/>
                <a:cs typeface="+mn-cs"/>
              </a:defRPr>
            </a:lvl1pPr>
            <a:lvl2pPr marL="411480" algn="l" defTabSz="822325" rtl="0" eaLnBrk="1" latinLnBrk="0" hangingPunct="1">
              <a:defRPr sz="1600" kern="1200">
                <a:solidFill>
                  <a:schemeClr val="tx1"/>
                </a:solidFill>
                <a:latin typeface="+mn-lt"/>
                <a:ea typeface="+mn-ea"/>
                <a:cs typeface="+mn-cs"/>
              </a:defRPr>
            </a:lvl2pPr>
            <a:lvl3pPr marL="822325" algn="l" defTabSz="822325" rtl="0" eaLnBrk="1" latinLnBrk="0" hangingPunct="1">
              <a:defRPr sz="1600" kern="1200">
                <a:solidFill>
                  <a:schemeClr val="tx1"/>
                </a:solidFill>
                <a:latin typeface="+mn-lt"/>
                <a:ea typeface="+mn-ea"/>
                <a:cs typeface="+mn-cs"/>
              </a:defRPr>
            </a:lvl3pPr>
            <a:lvl4pPr marL="1233805" algn="l" defTabSz="822325" rtl="0" eaLnBrk="1" latinLnBrk="0" hangingPunct="1">
              <a:defRPr sz="1600" kern="1200">
                <a:solidFill>
                  <a:schemeClr val="tx1"/>
                </a:solidFill>
                <a:latin typeface="+mn-lt"/>
                <a:ea typeface="+mn-ea"/>
                <a:cs typeface="+mn-cs"/>
              </a:defRPr>
            </a:lvl4pPr>
            <a:lvl5pPr marL="1644650" algn="l" defTabSz="822325" rtl="0" eaLnBrk="1" latinLnBrk="0" hangingPunct="1">
              <a:defRPr sz="1600" kern="1200">
                <a:solidFill>
                  <a:schemeClr val="tx1"/>
                </a:solidFill>
                <a:latin typeface="+mn-lt"/>
                <a:ea typeface="+mn-ea"/>
                <a:cs typeface="+mn-cs"/>
              </a:defRPr>
            </a:lvl5pPr>
            <a:lvl6pPr marL="2056130" algn="l" defTabSz="822325" rtl="0" eaLnBrk="1" latinLnBrk="0" hangingPunct="1">
              <a:defRPr sz="1600" kern="1200">
                <a:solidFill>
                  <a:schemeClr val="tx1"/>
                </a:solidFill>
                <a:latin typeface="+mn-lt"/>
                <a:ea typeface="+mn-ea"/>
                <a:cs typeface="+mn-cs"/>
              </a:defRPr>
            </a:lvl6pPr>
            <a:lvl7pPr marL="2467610" algn="l" defTabSz="822325" rtl="0" eaLnBrk="1" latinLnBrk="0" hangingPunct="1">
              <a:defRPr sz="1600" kern="1200">
                <a:solidFill>
                  <a:schemeClr val="tx1"/>
                </a:solidFill>
                <a:latin typeface="+mn-lt"/>
                <a:ea typeface="+mn-ea"/>
                <a:cs typeface="+mn-cs"/>
              </a:defRPr>
            </a:lvl7pPr>
            <a:lvl8pPr marL="2878455" algn="l" defTabSz="822325" rtl="0" eaLnBrk="1" latinLnBrk="0" hangingPunct="1">
              <a:defRPr sz="1600" kern="1200">
                <a:solidFill>
                  <a:schemeClr val="tx1"/>
                </a:solidFill>
                <a:latin typeface="+mn-lt"/>
                <a:ea typeface="+mn-ea"/>
                <a:cs typeface="+mn-cs"/>
              </a:defRPr>
            </a:lvl8pPr>
            <a:lvl9pPr marL="3289935" algn="l" defTabSz="822325" rtl="0" eaLnBrk="1" latinLnBrk="0" hangingPunct="1">
              <a:defRPr sz="1600" kern="1200">
                <a:solidFill>
                  <a:schemeClr val="tx1"/>
                </a:solidFill>
                <a:latin typeface="+mn-lt"/>
                <a:ea typeface="+mn-ea"/>
                <a:cs typeface="+mn-cs"/>
              </a:defRPr>
            </a:lvl9pPr>
          </a:lstStyle>
          <a:p>
            <a:pPr marL="457200" indent="-457200" algn="ctr" defTabSz="914400">
              <a:buFont typeface="Wingdings" panose="05000000000000000000" pitchFamily="2" charset="2"/>
              <a:buNone/>
              <a:defRPr/>
            </a:pPr>
            <a:r>
              <a:rPr lang="en-US" altLang="zh-Hans" sz="3600" b="1" dirty="0">
                <a:solidFill>
                  <a:srgbClr val="C00000"/>
                </a:solidFill>
                <a:latin typeface="Microsoft YaHei" charset="-122"/>
                <a:ea typeface="Microsoft YaHei" charset="-122"/>
                <a:cs typeface="Microsoft YaHei" charset="-122"/>
              </a:rPr>
              <a:t>Vue</a:t>
            </a:r>
            <a:r>
              <a:rPr lang="zh-Hans" altLang="en-US" sz="3600" b="1" dirty="0">
                <a:solidFill>
                  <a:srgbClr val="C00000"/>
                </a:solidFill>
                <a:latin typeface="Microsoft YaHei" charset="-122"/>
                <a:ea typeface="Microsoft YaHei" charset="-122"/>
                <a:cs typeface="Microsoft YaHei" charset="-122"/>
              </a:rPr>
              <a:t>数组之使用</a:t>
            </a:r>
            <a:endParaRPr lang="zh-CN" altLang="en-US" sz="3600" b="1" dirty="0">
              <a:solidFill>
                <a:srgbClr val="C0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4879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0"/>
          </p:nvPr>
        </p:nvSpPr>
        <p:spPr>
          <a:xfrm>
            <a:off x="2536357" y="2650015"/>
            <a:ext cx="5680477" cy="593751"/>
          </a:xfrm>
        </p:spPr>
        <p:txBody>
          <a:bodyPr anchor="ctr"/>
          <a:lstStyle/>
          <a:p>
            <a:pPr marL="457200" indent="-457200" algn="ctr">
              <a:buFont typeface="Wingdings" panose="05000000000000000000" pitchFamily="2" charset="2"/>
              <a:buChar char="l"/>
            </a:pPr>
            <a:r>
              <a:rPr lang="zh-CN" altLang="en-US" dirty="0"/>
              <a:t>营销投放基础平台</a:t>
            </a:r>
          </a:p>
        </p:txBody>
      </p:sp>
    </p:spTree>
    <p:extLst>
      <p:ext uri="{BB962C8B-B14F-4D97-AF65-F5344CB8AC3E}">
        <p14:creationId xmlns:p14="http://schemas.microsoft.com/office/powerpoint/2010/main" val="221306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大促支持</a:t>
            </a:r>
            <a:r>
              <a:rPr lang="en-US" altLang="zh-CN" dirty="0"/>
              <a:t>-</a:t>
            </a:r>
            <a:r>
              <a:rPr lang="zh-CN" altLang="en-US" dirty="0"/>
              <a:t>总价促销类型支持</a:t>
            </a:r>
          </a:p>
        </p:txBody>
      </p:sp>
      <p:sp>
        <p:nvSpPr>
          <p:cNvPr id="3" name="文本占位符 2"/>
          <p:cNvSpPr>
            <a:spLocks noGrp="1"/>
          </p:cNvSpPr>
          <p:nvPr>
            <p:ph type="body" sz="quarter" idx="13"/>
          </p:nvPr>
        </p:nvSpPr>
        <p:spPr>
          <a:xfrm>
            <a:off x="116842" y="633207"/>
            <a:ext cx="4447538" cy="3390154"/>
          </a:xfrm>
        </p:spPr>
        <p:txBody>
          <a:bodyPr/>
          <a:lstStyle/>
          <a:p>
            <a:r>
              <a:rPr lang="zh-CN" altLang="en-US" dirty="0"/>
              <a:t>需求功能点：</a:t>
            </a:r>
            <a:endParaRPr lang="en-US" altLang="zh-CN" dirty="0"/>
          </a:p>
          <a:p>
            <a:pPr marL="342900" indent="-342900">
              <a:buAutoNum type="arabicPeriod"/>
            </a:pPr>
            <a:r>
              <a:rPr lang="en-US" altLang="zh-CN" sz="1100" b="0" dirty="0"/>
              <a:t>6</a:t>
            </a:r>
            <a:r>
              <a:rPr lang="zh-CN" altLang="en-US" sz="1100" b="0" dirty="0"/>
              <a:t>月</a:t>
            </a:r>
            <a:r>
              <a:rPr lang="en-US" altLang="zh-CN" sz="1100" b="0" dirty="0"/>
              <a:t>16</a:t>
            </a:r>
            <a:r>
              <a:rPr lang="zh-CN" altLang="en-US" sz="1100" b="0" dirty="0"/>
              <a:t>日京东超市</a:t>
            </a:r>
            <a:r>
              <a:rPr lang="en-US" altLang="zh-CN" sz="1100" b="0" dirty="0"/>
              <a:t>&amp;</a:t>
            </a:r>
            <a:r>
              <a:rPr lang="zh-CN" altLang="en-US" sz="1100" b="0" dirty="0"/>
              <a:t>主会场：万店满减商品使用了投放提供的总价促销商品池的服务：支持根据运营录入的万店满减商品的总价促销编码定期拉取对应的参加满减</a:t>
            </a:r>
            <a:r>
              <a:rPr lang="en-US" altLang="zh-CN" sz="1100" b="0" dirty="0"/>
              <a:t>/</a:t>
            </a:r>
            <a:r>
              <a:rPr lang="zh-CN" altLang="en-US" sz="1100" b="0" dirty="0"/>
              <a:t>满赠</a:t>
            </a:r>
            <a:r>
              <a:rPr lang="en-US" altLang="zh-CN" sz="1100" b="0" dirty="0"/>
              <a:t>/</a:t>
            </a:r>
            <a:r>
              <a:rPr lang="zh-CN" altLang="en-US" sz="1100" b="0" dirty="0"/>
              <a:t>满折的商品</a:t>
            </a:r>
            <a:endParaRPr lang="en-US" altLang="zh-CN" sz="1100" b="0" dirty="0"/>
          </a:p>
          <a:p>
            <a:pPr marL="342900" indent="-342900">
              <a:buAutoNum type="arabicPeriod"/>
            </a:pPr>
            <a:r>
              <a:rPr lang="zh-CN" altLang="en-US" sz="1100" b="0" dirty="0"/>
              <a:t>主会场：“为你心选”使用了投放提供的全站商品池和店铺池。这里的三个钩子商品通过快选助手的商品池实现，作为主会场首屏强曝光的资源位</a:t>
            </a:r>
            <a:endParaRPr lang="en-US" altLang="zh-CN" sz="1100" b="0" dirty="0"/>
          </a:p>
          <a:p>
            <a:pPr marL="342900" indent="-342900">
              <a:buFont typeface="Wingdings" panose="05000000000000000000" pitchFamily="2" charset="2"/>
              <a:buAutoNum type="arabicPeriod"/>
            </a:pPr>
            <a:r>
              <a:rPr lang="zh-CN" altLang="en-US" sz="1100" b="0" dirty="0"/>
              <a:t>京东大赏热卖榜：楼层使用投放排行榜数据，前端自定义开发，拉取在投放配置的</a:t>
            </a:r>
            <a:r>
              <a:rPr lang="en-US" altLang="zh-CN" sz="1100" b="0" dirty="0"/>
              <a:t>did</a:t>
            </a:r>
            <a:r>
              <a:rPr lang="zh-CN" altLang="en-US" sz="1100" b="0" dirty="0"/>
              <a:t>获取效果：峰值调用量每分钟</a:t>
            </a:r>
            <a:r>
              <a:rPr lang="en-US" altLang="zh-CN" sz="1100" b="0" dirty="0"/>
              <a:t>6</a:t>
            </a:r>
            <a:r>
              <a:rPr lang="zh-CN" altLang="en-US" sz="1100" b="0" dirty="0"/>
              <a:t>万次，丰富页面的素材类型和维度</a:t>
            </a:r>
            <a:endParaRPr lang="zh-CN" altLang="en-US" sz="1600" dirty="0"/>
          </a:p>
          <a:p>
            <a:pPr marL="342900" indent="-342900">
              <a:buAutoNum type="arabicPeriod"/>
            </a:pPr>
            <a:endParaRPr lang="en-US" altLang="zh-CN" sz="1600" dirty="0"/>
          </a:p>
          <a:p>
            <a:pPr marL="0" indent="0">
              <a:buNone/>
            </a:pPr>
            <a:endParaRPr lang="zh-CN" altLang="en-US" dirty="0"/>
          </a:p>
        </p:txBody>
      </p:sp>
      <p:pic>
        <p:nvPicPr>
          <p:cNvPr id="4" name="图片 3"/>
          <p:cNvPicPr>
            <a:picLocks noChangeAspect="1"/>
          </p:cNvPicPr>
          <p:nvPr/>
        </p:nvPicPr>
        <p:blipFill rotWithShape="1">
          <a:blip r:embed="rId2"/>
          <a:srcRect l="4612" t="1577" r="24074"/>
          <a:stretch/>
        </p:blipFill>
        <p:spPr>
          <a:xfrm>
            <a:off x="5125287" y="806021"/>
            <a:ext cx="1424940" cy="2899150"/>
          </a:xfrm>
          <a:prstGeom prst="rect">
            <a:avLst/>
          </a:prstGeom>
          <a:ln w="9525">
            <a:solidFill>
              <a:schemeClr val="bg1">
                <a:lumMod val="85000"/>
              </a:schemeClr>
            </a:solidFill>
          </a:ln>
        </p:spPr>
      </p:pic>
      <p:pic>
        <p:nvPicPr>
          <p:cNvPr id="9" name="图片 8"/>
          <p:cNvPicPr>
            <a:picLocks noChangeAspect="1"/>
          </p:cNvPicPr>
          <p:nvPr/>
        </p:nvPicPr>
        <p:blipFill>
          <a:blip r:embed="rId3"/>
          <a:stretch>
            <a:fillRect/>
          </a:stretch>
        </p:blipFill>
        <p:spPr>
          <a:xfrm>
            <a:off x="6835139" y="806021"/>
            <a:ext cx="1629957" cy="2899150"/>
          </a:xfrm>
          <a:prstGeom prst="rect">
            <a:avLst/>
          </a:prstGeom>
          <a:ln w="9525">
            <a:solidFill>
              <a:schemeClr val="bg1">
                <a:lumMod val="85000"/>
              </a:schemeClr>
            </a:solidFill>
          </a:ln>
        </p:spPr>
      </p:pic>
      <p:pic>
        <p:nvPicPr>
          <p:cNvPr id="10" name="图片 9"/>
          <p:cNvPicPr>
            <a:picLocks noChangeAspect="1"/>
          </p:cNvPicPr>
          <p:nvPr/>
        </p:nvPicPr>
        <p:blipFill>
          <a:blip r:embed="rId4"/>
          <a:stretch>
            <a:fillRect/>
          </a:stretch>
        </p:blipFill>
        <p:spPr>
          <a:xfrm>
            <a:off x="8750008" y="806021"/>
            <a:ext cx="1629958" cy="2899150"/>
          </a:xfrm>
          <a:prstGeom prst="rect">
            <a:avLst/>
          </a:prstGeom>
          <a:ln w="9525">
            <a:solidFill>
              <a:schemeClr val="bg1">
                <a:lumMod val="85000"/>
              </a:schemeClr>
            </a:solidFill>
          </a:ln>
        </p:spPr>
      </p:pic>
      <p:sp>
        <p:nvSpPr>
          <p:cNvPr id="5" name="矩形 4"/>
          <p:cNvSpPr/>
          <p:nvPr/>
        </p:nvSpPr>
        <p:spPr>
          <a:xfrm>
            <a:off x="429262" y="4333402"/>
            <a:ext cx="4135118" cy="938719"/>
          </a:xfrm>
          <a:prstGeom prst="rect">
            <a:avLst/>
          </a:prstGeom>
        </p:spPr>
        <p:txBody>
          <a:bodyPr wrap="square">
            <a:spAutoFit/>
          </a:bodyPr>
          <a:lstStyle/>
          <a:p>
            <a:r>
              <a:rPr lang="zh-CN" altLang="en-US" sz="1100" u="sng" dirty="0">
                <a:latin typeface="微软雅黑" panose="020B0503020204020204" pitchFamily="34" charset="-122"/>
                <a:ea typeface="微软雅黑" panose="020B0503020204020204" pitchFamily="34" charset="-122"/>
              </a:rPr>
              <a:t>以</a:t>
            </a:r>
            <a:r>
              <a:rPr lang="en-US" altLang="zh-CN" sz="1100" u="sng" dirty="0">
                <a:latin typeface="微软雅黑" panose="020B0503020204020204" pitchFamily="34" charset="-122"/>
                <a:ea typeface="微软雅黑" panose="020B0503020204020204" pitchFamily="34" charset="-122"/>
              </a:rPr>
              <a:t>6</a:t>
            </a:r>
            <a:r>
              <a:rPr lang="zh-CN" altLang="en-US" sz="1100" u="sng" dirty="0">
                <a:latin typeface="微软雅黑" panose="020B0503020204020204" pitchFamily="34" charset="-122"/>
                <a:ea typeface="微软雅黑" panose="020B0503020204020204" pitchFamily="34" charset="-122"/>
              </a:rPr>
              <a:t>月</a:t>
            </a:r>
            <a:r>
              <a:rPr lang="en-US" altLang="zh-CN" sz="1100" u="sng" dirty="0">
                <a:latin typeface="微软雅黑" panose="020B0503020204020204" pitchFamily="34" charset="-122"/>
                <a:ea typeface="微软雅黑" panose="020B0503020204020204" pitchFamily="34" charset="-122"/>
              </a:rPr>
              <a:t>16</a:t>
            </a:r>
            <a:r>
              <a:rPr lang="zh-CN" altLang="en-US" sz="1100" u="sng" dirty="0">
                <a:latin typeface="微软雅黑" panose="020B0503020204020204" pitchFamily="34" charset="-122"/>
                <a:ea typeface="微软雅黑" panose="020B0503020204020204" pitchFamily="34" charset="-122"/>
              </a:rPr>
              <a:t>日京东超市和主会场里的秒杀类促销，和万店满减总价促销商品池为例，我们观测到了满减类促销在同等流量下，订单引入上的巨大潜力</a:t>
            </a:r>
            <a:endParaRPr lang="en-US" altLang="zh-CN" sz="1100" u="sng" dirty="0">
              <a:latin typeface="微软雅黑" panose="020B0503020204020204" pitchFamily="34" charset="-122"/>
              <a:ea typeface="微软雅黑" panose="020B0503020204020204" pitchFamily="34" charset="-122"/>
            </a:endParaRPr>
          </a:p>
          <a:p>
            <a:endParaRPr lang="en-US" altLang="zh-CN" sz="1100" u="sng" dirty="0">
              <a:latin typeface="微软雅黑" panose="020B0503020204020204" pitchFamily="34" charset="-122"/>
              <a:ea typeface="微软雅黑" panose="020B0503020204020204" pitchFamily="34" charset="-122"/>
            </a:endParaRPr>
          </a:p>
          <a:p>
            <a:r>
              <a:rPr lang="zh-CN" altLang="en-US" sz="1100" u="sng" dirty="0">
                <a:latin typeface="微软雅黑" panose="020B0503020204020204" pitchFamily="34" charset="-122"/>
                <a:ea typeface="微软雅黑" panose="020B0503020204020204" pitchFamily="34" charset="-122"/>
              </a:rPr>
              <a:t>后续将结合业务探索更合适的应用场景与支持方式</a:t>
            </a:r>
          </a:p>
        </p:txBody>
      </p:sp>
      <p:graphicFrame>
        <p:nvGraphicFramePr>
          <p:cNvPr id="7" name="表格 6"/>
          <p:cNvGraphicFramePr>
            <a:graphicFrameLocks noGrp="1"/>
          </p:cNvGraphicFramePr>
          <p:nvPr/>
        </p:nvGraphicFramePr>
        <p:xfrm>
          <a:off x="5125286" y="4323550"/>
          <a:ext cx="3805353" cy="891332"/>
        </p:xfrm>
        <a:graphic>
          <a:graphicData uri="http://schemas.openxmlformats.org/drawingml/2006/table">
            <a:tbl>
              <a:tblPr/>
              <a:tblGrid>
                <a:gridCol w="995246">
                  <a:extLst>
                    <a:ext uri="{9D8B030D-6E8A-4147-A177-3AD203B41FA5}">
                      <a16:colId xmlns:a16="http://schemas.microsoft.com/office/drawing/2014/main" val="20000"/>
                    </a:ext>
                  </a:extLst>
                </a:gridCol>
                <a:gridCol w="1273330">
                  <a:extLst>
                    <a:ext uri="{9D8B030D-6E8A-4147-A177-3AD203B41FA5}">
                      <a16:colId xmlns:a16="http://schemas.microsoft.com/office/drawing/2014/main" val="20001"/>
                    </a:ext>
                  </a:extLst>
                </a:gridCol>
                <a:gridCol w="1536777">
                  <a:extLst>
                    <a:ext uri="{9D8B030D-6E8A-4147-A177-3AD203B41FA5}">
                      <a16:colId xmlns:a16="http://schemas.microsoft.com/office/drawing/2014/main" val="20002"/>
                    </a:ext>
                  </a:extLst>
                </a:gridCol>
              </a:tblGrid>
              <a:tr h="397367">
                <a:tc>
                  <a:txBody>
                    <a:bodyPr/>
                    <a:lstStyle/>
                    <a:p>
                      <a:pPr algn="l"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6.16</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总体表现</a:t>
                      </a:r>
                    </a:p>
                  </a:txBody>
                  <a:tcPr marL="10977" marR="10977" marT="1097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单人点击次数</a:t>
                      </a:r>
                    </a:p>
                  </a:txBody>
                  <a:tcPr marL="10977" marR="10977" marT="109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单人引入订单笔数</a:t>
                      </a:r>
                    </a:p>
                  </a:txBody>
                  <a:tcPr marL="10977" marR="10977" marT="1097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41494">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满减类促销</a:t>
                      </a:r>
                    </a:p>
                  </a:txBody>
                  <a:tcPr marL="10977" marR="10977" marT="1097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1.13 </a:t>
                      </a:r>
                    </a:p>
                  </a:txBody>
                  <a:tcPr marL="10977" marR="10977" marT="109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dirty="0">
                          <a:solidFill>
                            <a:srgbClr val="FF0000"/>
                          </a:solidFill>
                          <a:effectLst/>
                          <a:latin typeface="微软雅黑" panose="020B0503020204020204" pitchFamily="34" charset="-122"/>
                          <a:ea typeface="微软雅黑" panose="020B0503020204020204" pitchFamily="34" charset="-122"/>
                        </a:rPr>
                        <a:t>0.97 </a:t>
                      </a:r>
                    </a:p>
                  </a:txBody>
                  <a:tcPr marL="10977" marR="10977" marT="1097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2471">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秒杀类促销</a:t>
                      </a:r>
                    </a:p>
                  </a:txBody>
                  <a:tcPr marL="10977" marR="10977" marT="1097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dirty="0">
                          <a:solidFill>
                            <a:srgbClr val="FF0000"/>
                          </a:solidFill>
                          <a:effectLst/>
                          <a:latin typeface="微软雅黑" panose="020B0503020204020204" pitchFamily="34" charset="-122"/>
                          <a:ea typeface="微软雅黑" panose="020B0503020204020204" pitchFamily="34" charset="-122"/>
                        </a:rPr>
                        <a:t>1.18 </a:t>
                      </a:r>
                    </a:p>
                  </a:txBody>
                  <a:tcPr marL="10977" marR="10977" marT="109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0.51 </a:t>
                      </a:r>
                    </a:p>
                  </a:txBody>
                  <a:tcPr marL="10977" marR="10977" marT="1097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918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0" y="102276"/>
            <a:ext cx="11521280" cy="562075"/>
          </a:xfrm>
          <a:prstGeom prst="rect">
            <a:avLst/>
          </a:prstGeom>
        </p:spPr>
        <p:txBody>
          <a:bodyPr/>
          <a:lstStyle>
            <a:lvl1pPr algn="l" defTabSz="822325"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千人千面</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工业标签前端展示</a:t>
            </a:r>
          </a:p>
        </p:txBody>
      </p:sp>
      <p:sp>
        <p:nvSpPr>
          <p:cNvPr id="13" name="内容占位符 2"/>
          <p:cNvSpPr txBox="1">
            <a:spLocks/>
          </p:cNvSpPr>
          <p:nvPr/>
        </p:nvSpPr>
        <p:spPr>
          <a:xfrm>
            <a:off x="-1" y="957943"/>
            <a:ext cx="10753195" cy="4571646"/>
          </a:xfrm>
          <a:prstGeom prst="rect">
            <a:avLst/>
          </a:prstGeom>
        </p:spPr>
        <p:txBody>
          <a:bodyPr>
            <a:normAutofit/>
          </a:bodyPr>
          <a:lstStyle>
            <a:lvl1pPr marL="205740" indent="-205740" algn="l" defTabSz="822325" rtl="0" eaLnBrk="1" latinLnBrk="0" hangingPunct="1">
              <a:lnSpc>
                <a:spcPct val="90000"/>
              </a:lnSpc>
              <a:spcBef>
                <a:spcPts val="900"/>
              </a:spcBef>
              <a:buFont typeface="Arial" pitchFamily="34" charset="0"/>
              <a:buChar char="•"/>
              <a:defRPr sz="2500" kern="1200">
                <a:solidFill>
                  <a:schemeClr val="tx1"/>
                </a:solidFill>
                <a:latin typeface="+mn-lt"/>
                <a:ea typeface="+mn-ea"/>
                <a:cs typeface="+mn-cs"/>
              </a:defRPr>
            </a:lvl1pPr>
            <a:lvl2pPr marL="616585" indent="-205740" algn="l" defTabSz="822325" rtl="0" eaLnBrk="1" latinLnBrk="0" hangingPunct="1">
              <a:lnSpc>
                <a:spcPct val="90000"/>
              </a:lnSpc>
              <a:spcBef>
                <a:spcPts val="450"/>
              </a:spcBef>
              <a:buFont typeface="Arial" pitchFamily="34" charset="0"/>
              <a:buChar char="•"/>
              <a:defRPr sz="2200" kern="1200">
                <a:solidFill>
                  <a:schemeClr val="tx1"/>
                </a:solidFill>
                <a:latin typeface="+mn-lt"/>
                <a:ea typeface="+mn-ea"/>
                <a:cs typeface="+mn-cs"/>
              </a:defRPr>
            </a:lvl2pPr>
            <a:lvl3pPr marL="1028065" indent="-205740" algn="l" defTabSz="822325" rtl="0" eaLnBrk="1" latinLnBrk="0" hangingPunct="1">
              <a:lnSpc>
                <a:spcPct val="90000"/>
              </a:lnSpc>
              <a:spcBef>
                <a:spcPts val="450"/>
              </a:spcBef>
              <a:buFont typeface="Arial" pitchFamily="34" charset="0"/>
              <a:buChar char="•"/>
              <a:defRPr sz="1800" kern="1200">
                <a:solidFill>
                  <a:schemeClr val="tx1"/>
                </a:solidFill>
                <a:latin typeface="+mn-lt"/>
                <a:ea typeface="+mn-ea"/>
                <a:cs typeface="+mn-cs"/>
              </a:defRPr>
            </a:lvl3pPr>
            <a:lvl4pPr marL="143954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4pPr>
            <a:lvl5pPr marL="185039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5pPr>
            <a:lvl6pPr marL="226187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6pPr>
            <a:lvl7pPr marL="2673350"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7pPr>
            <a:lvl8pPr marL="308419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8pPr>
            <a:lvl9pPr marL="3495675" indent="-205740" algn="l" defTabSz="822325" rtl="0" eaLnBrk="1" latinLnBrk="0" hangingPunct="1">
              <a:lnSpc>
                <a:spcPct val="90000"/>
              </a:lnSpc>
              <a:spcBef>
                <a:spcPts val="450"/>
              </a:spcBef>
              <a:buFont typeface="Arial" pitchFamily="34" charset="0"/>
              <a:buChar char="•"/>
              <a:defRPr sz="1600" kern="1200">
                <a:solidFill>
                  <a:schemeClr val="tx1"/>
                </a:solidFill>
                <a:latin typeface="+mn-lt"/>
                <a:ea typeface="+mn-ea"/>
                <a:cs typeface="+mn-cs"/>
              </a:defRPr>
            </a:lvl9pPr>
          </a:lstStyle>
          <a:p>
            <a:pPr marL="457189" indent="-457189">
              <a:buFont typeface="+mj-lt"/>
              <a:buAutoNum type="arabicPeriod" startAt="2"/>
            </a:pPr>
            <a:endParaRPr lang="en-US" altLang="zh-CN" sz="1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287339" y="982662"/>
            <a:ext cx="5376482" cy="4219797"/>
          </a:xfrm>
        </p:spPr>
        <p:txBody>
          <a:bodyPr>
            <a:normAutofit/>
          </a:bodyPr>
          <a:lstStyle/>
          <a:p>
            <a:pPr marL="285750" lvl="0" indent="-285750" defTabSz="914400" fontAlgn="base">
              <a:lnSpc>
                <a:spcPct val="100000"/>
              </a:lnSpc>
              <a:spcBef>
                <a:spcPct val="20000"/>
              </a:spcBef>
              <a:spcAft>
                <a:spcPct val="0"/>
              </a:spcAft>
              <a:defRPr/>
            </a:pPr>
            <a:r>
              <a:rPr lang="zh-CN" altLang="en-US" sz="1600" dirty="0">
                <a:latin typeface="微软雅黑"/>
                <a:ea typeface="微软雅黑"/>
              </a:rPr>
              <a:t>需求背景</a:t>
            </a:r>
            <a:endParaRPr lang="en-US" altLang="zh-CN" sz="1600" dirty="0">
              <a:latin typeface="微软雅黑"/>
              <a:ea typeface="微软雅黑"/>
            </a:endParaRPr>
          </a:p>
          <a:p>
            <a:pPr lvl="0" defTabSz="914400" fontAlgn="base">
              <a:lnSpc>
                <a:spcPct val="100000"/>
              </a:lnSpc>
              <a:spcBef>
                <a:spcPct val="20000"/>
              </a:spcBef>
              <a:spcAft>
                <a:spcPct val="0"/>
              </a:spcAft>
              <a:buFont typeface="Arial" panose="020B0604020202020204" pitchFamily="34" charset="0"/>
              <a:buChar char="•"/>
              <a:defRPr/>
            </a:pPr>
            <a:r>
              <a:rPr lang="zh-CN" altLang="en-US" sz="1400" b="0" dirty="0"/>
              <a:t>前端通过展示商品属性、属性值，能够让用户对商品基本信息能够有更加直观的理解，便于选择商品。</a:t>
            </a:r>
            <a:endParaRPr lang="en-US" altLang="zh-CN" sz="1400" b="0" dirty="0">
              <a:latin typeface="微软雅黑"/>
              <a:ea typeface="微软雅黑"/>
            </a:endParaRPr>
          </a:p>
          <a:p>
            <a:pPr marL="285750" lvl="0" indent="-285750" defTabSz="914400" fontAlgn="base">
              <a:lnSpc>
                <a:spcPct val="100000"/>
              </a:lnSpc>
              <a:spcBef>
                <a:spcPct val="20000"/>
              </a:spcBef>
              <a:spcAft>
                <a:spcPct val="0"/>
              </a:spcAft>
              <a:defRPr/>
            </a:pPr>
            <a:endParaRPr lang="en-US" altLang="zh-CN" sz="1600" dirty="0">
              <a:latin typeface="微软雅黑"/>
              <a:ea typeface="微软雅黑"/>
            </a:endParaRPr>
          </a:p>
          <a:p>
            <a:pPr marL="285750" lvl="0" indent="-285750" defTabSz="914400" fontAlgn="base">
              <a:lnSpc>
                <a:spcPct val="100000"/>
              </a:lnSpc>
              <a:spcBef>
                <a:spcPct val="20000"/>
              </a:spcBef>
              <a:spcAft>
                <a:spcPct val="0"/>
              </a:spcAft>
              <a:defRPr/>
            </a:pPr>
            <a:r>
              <a:rPr lang="zh-CN" altLang="en-US" sz="1600" dirty="0">
                <a:latin typeface="微软雅黑"/>
                <a:ea typeface="微软雅黑"/>
              </a:rPr>
              <a:t>需求方案</a:t>
            </a:r>
            <a:endParaRPr lang="en-US" altLang="zh-CN" sz="1400" b="0" dirty="0">
              <a:latin typeface="微软雅黑"/>
              <a:ea typeface="微软雅黑"/>
            </a:endParaRPr>
          </a:p>
          <a:p>
            <a:pPr defTabSz="914400" fontAlgn="base">
              <a:lnSpc>
                <a:spcPct val="100000"/>
              </a:lnSpc>
              <a:spcBef>
                <a:spcPct val="20000"/>
              </a:spcBef>
              <a:spcAft>
                <a:spcPct val="0"/>
              </a:spcAft>
              <a:buFont typeface="Arial" panose="020B0604020202020204" pitchFamily="34" charset="0"/>
              <a:buChar char="•"/>
              <a:defRPr/>
            </a:pPr>
            <a:r>
              <a:rPr lang="zh-CN" altLang="en-US" sz="1400" b="0" dirty="0"/>
              <a:t>工业标签：</a:t>
            </a:r>
            <a:endParaRPr lang="en-US" altLang="zh-CN" sz="1400" b="0" dirty="0"/>
          </a:p>
          <a:p>
            <a:pPr lvl="1" defTabSz="914400" fontAlgn="base">
              <a:lnSpc>
                <a:spcPct val="100000"/>
              </a:lnSpc>
              <a:spcBef>
                <a:spcPct val="20000"/>
              </a:spcBef>
              <a:spcAft>
                <a:spcPct val="0"/>
              </a:spcAft>
              <a:defRPr/>
            </a:pPr>
            <a:r>
              <a:rPr lang="zh-CN" altLang="en-US" sz="1400" b="0" dirty="0"/>
              <a:t>选择工业标签：</a:t>
            </a:r>
            <a:r>
              <a:rPr lang="en-US" altLang="zh-CN" sz="1400" b="0" dirty="0"/>
              <a:t>1</a:t>
            </a:r>
            <a:r>
              <a:rPr lang="zh-CN" altLang="en-US" sz="1400" b="0" dirty="0"/>
              <a:t>）可以选择配置过的历史工业标签；</a:t>
            </a:r>
            <a:r>
              <a:rPr lang="en-US" altLang="zh-CN" sz="1400" b="0" dirty="0"/>
              <a:t>2</a:t>
            </a:r>
            <a:r>
              <a:rPr lang="zh-CN" altLang="en-US" sz="1400" b="0" dirty="0"/>
              <a:t>）也可以选择新增工业标签</a:t>
            </a:r>
            <a:endParaRPr lang="en-US" altLang="zh-CN" sz="1400" b="0" dirty="0"/>
          </a:p>
          <a:p>
            <a:pPr lvl="1" defTabSz="914400" fontAlgn="base">
              <a:lnSpc>
                <a:spcPct val="100000"/>
              </a:lnSpc>
              <a:spcBef>
                <a:spcPct val="20000"/>
              </a:spcBef>
              <a:spcAft>
                <a:spcPct val="0"/>
              </a:spcAft>
              <a:defRPr/>
            </a:pPr>
            <a:r>
              <a:rPr lang="zh-CN" altLang="en-US" sz="1400" dirty="0"/>
              <a:t>历史</a:t>
            </a:r>
            <a:r>
              <a:rPr lang="zh-CN" altLang="en-US" sz="1400" b="0" dirty="0"/>
              <a:t>工业标签：支持编辑、删除</a:t>
            </a:r>
            <a:endParaRPr lang="en-US" altLang="zh-CN" sz="1400" b="0" dirty="0"/>
          </a:p>
          <a:p>
            <a:pPr lvl="1" defTabSz="914400" fontAlgn="base">
              <a:lnSpc>
                <a:spcPct val="100000"/>
              </a:lnSpc>
              <a:spcBef>
                <a:spcPct val="20000"/>
              </a:spcBef>
              <a:spcAft>
                <a:spcPct val="0"/>
              </a:spcAft>
              <a:defRPr/>
            </a:pPr>
            <a:r>
              <a:rPr lang="zh-CN" altLang="en-US" sz="1400" dirty="0"/>
              <a:t>新增工业标签：支持编辑、删除</a:t>
            </a:r>
            <a:endParaRPr lang="en-US" altLang="zh-CN" sz="1400" b="0" dirty="0"/>
          </a:p>
        </p:txBody>
      </p:sp>
      <p:pic>
        <p:nvPicPr>
          <p:cNvPr id="3" name="图片 2"/>
          <p:cNvPicPr>
            <a:picLocks noChangeAspect="1"/>
          </p:cNvPicPr>
          <p:nvPr/>
        </p:nvPicPr>
        <p:blipFill>
          <a:blip r:embed="rId2"/>
          <a:stretch>
            <a:fillRect/>
          </a:stretch>
        </p:blipFill>
        <p:spPr>
          <a:xfrm>
            <a:off x="6223660" y="2106116"/>
            <a:ext cx="3969694" cy="3240000"/>
          </a:xfrm>
          <a:prstGeom prst="rect">
            <a:avLst/>
          </a:prstGeom>
        </p:spPr>
      </p:pic>
      <p:pic>
        <p:nvPicPr>
          <p:cNvPr id="10" name="图片 9"/>
          <p:cNvPicPr>
            <a:picLocks noChangeAspect="1"/>
          </p:cNvPicPr>
          <p:nvPr/>
        </p:nvPicPr>
        <p:blipFill>
          <a:blip r:embed="rId3"/>
          <a:stretch>
            <a:fillRect/>
          </a:stretch>
        </p:blipFill>
        <p:spPr>
          <a:xfrm>
            <a:off x="7004353" y="882884"/>
            <a:ext cx="2748080" cy="1080000"/>
          </a:xfrm>
          <a:prstGeom prst="rect">
            <a:avLst/>
          </a:prstGeom>
          <a:ln>
            <a:solidFill>
              <a:schemeClr val="accent1">
                <a:lumMod val="20000"/>
                <a:lumOff val="80000"/>
              </a:schemeClr>
            </a:solidFill>
          </a:ln>
        </p:spPr>
      </p:pic>
      <p:sp>
        <p:nvSpPr>
          <p:cNvPr id="11" name="文本框 10"/>
          <p:cNvSpPr txBox="1"/>
          <p:nvPr/>
        </p:nvSpPr>
        <p:spPr>
          <a:xfrm>
            <a:off x="6570836" y="957943"/>
            <a:ext cx="433517" cy="919482"/>
          </a:xfrm>
          <a:prstGeom prst="rect">
            <a:avLst/>
          </a:prstGeom>
          <a:noFill/>
        </p:spPr>
        <p:txBody>
          <a:bodyPr vert="eaVert" wrap="none" rtlCol="0">
            <a:spAutoFit/>
          </a:bodyPr>
          <a:lstStyle/>
          <a:p>
            <a:r>
              <a:rPr lang="zh-CN" altLang="en-US" sz="1617" dirty="0">
                <a:solidFill>
                  <a:srgbClr val="FF0000"/>
                </a:solidFill>
                <a:latin typeface="微软雅黑" panose="020B0503020204020204" pitchFamily="34" charset="-122"/>
                <a:ea typeface="微软雅黑" panose="020B0503020204020204" pitchFamily="34" charset="-122"/>
              </a:rPr>
              <a:t>工业标签</a:t>
            </a:r>
          </a:p>
        </p:txBody>
      </p:sp>
    </p:spTree>
    <p:extLst>
      <p:ext uri="{BB962C8B-B14F-4D97-AF65-F5344CB8AC3E}">
        <p14:creationId xmlns:p14="http://schemas.microsoft.com/office/powerpoint/2010/main" val="19853633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1835</TotalTime>
  <Words>1439</Words>
  <Application>Microsoft Macintosh PowerPoint</Application>
  <PresentationFormat>自定义</PresentationFormat>
  <Paragraphs>210</Paragraphs>
  <Slides>25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宋体</vt:lpstr>
      <vt:lpstr>Microsoft YaHei</vt:lpstr>
      <vt:lpstr>Microsoft YaHei</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大促支持-总价促销类型支持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「9块9频道」数据</vt:lpstr>
      <vt:lpstr>PowerPoint 演示文稿</vt:lpstr>
      <vt:lpstr>需求列表-9块9频道</vt:lpstr>
      <vt:lpstr>PowerPoint 演示文稿</vt:lpstr>
      <vt:lpstr>PowerPoint 演示文稿</vt:lpstr>
      <vt:lpstr>PowerPoint 演示文稿</vt:lpstr>
      <vt:lpstr>一、首页UV</vt:lpstr>
      <vt:lpstr>PowerPoint 演示文稿</vt:lpstr>
      <vt:lpstr>PowerPoint 演示文稿</vt:lpstr>
      <vt:lpstr>PowerPoint 演示文稿</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王梦昀</dc:creator>
  <cp:lastModifiedBy>Microsoft Office 用户</cp:lastModifiedBy>
  <cp:revision>224</cp:revision>
  <dcterms:created xsi:type="dcterms:W3CDTF">2016-01-26T00:58:00Z</dcterms:created>
  <dcterms:modified xsi:type="dcterms:W3CDTF">2019-04-08T10:02:54Z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