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60" r:id="rId4"/>
    <p:sldId id="265" r:id="rId5"/>
    <p:sldId id="259" r:id="rId6"/>
    <p:sldId id="266" r:id="rId7"/>
    <p:sldId id="262" r:id="rId8"/>
    <p:sldId id="261" r:id="rId9"/>
    <p:sldId id="267" r:id="rId10"/>
    <p:sldId id="263" r:id="rId11"/>
    <p:sldId id="264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868" autoAdjust="0"/>
  </p:normalViewPr>
  <p:slideViewPr>
    <p:cSldViewPr snapToGrid="0" snapToObjects="1">
      <p:cViewPr>
        <p:scale>
          <a:sx n="90" d="100"/>
          <a:sy n="90" d="100"/>
        </p:scale>
        <p:origin x="-1560" y="-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EE411D-95CD-DE46-9EBC-78AF0007500E}" type="datetimeFigureOut">
              <a:rPr lang="fr-FR" smtClean="0"/>
              <a:t>03/03/15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3821FF-5670-8942-8B30-B3D154198D8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62373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3F08DD-3FF8-224B-9757-1D3F6C14635D}" type="datetimeFigureOut">
              <a:rPr lang="fr-FR" smtClean="0"/>
              <a:t>03/03/15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541BEC-67FD-084B-96DA-A1ED82885CE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91301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9DB1-747E-254B-B9D8-13ACF9AD756F}" type="datetime1">
              <a:rPr lang="fr-FR" smtClean="0"/>
              <a:t>03/03/15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FE4F-46E5-974B-9582-7311681645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9609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7FD49-9291-DE42-B085-F77045EEECBF}" type="datetime1">
              <a:rPr lang="fr-FR" smtClean="0"/>
              <a:t>03/03/15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FE4F-46E5-974B-9582-7311681645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534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749D-CC8B-464F-8198-E4C27A2EC4B3}" type="datetime1">
              <a:rPr lang="fr-FR" smtClean="0"/>
              <a:t>03/03/15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FE4F-46E5-974B-9582-7311681645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7238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22EC1-F886-E042-B65E-4BF8BAA0E655}" type="datetime1">
              <a:rPr lang="fr-FR" smtClean="0"/>
              <a:t>03/03/15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FE4F-46E5-974B-9582-7311681645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9525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060BF-6F3C-A24A-842B-651FF42C6C37}" type="datetime1">
              <a:rPr lang="fr-FR" smtClean="0"/>
              <a:t>03/03/15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FE4F-46E5-974B-9582-7311681645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3992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52CC4-DA23-FB46-8AA1-FA08186D5D29}" type="datetime1">
              <a:rPr lang="fr-FR" smtClean="0"/>
              <a:t>03/03/15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FE4F-46E5-974B-9582-7311681645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8222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9AAE-C87E-E043-97AD-43D77ECAC2FE}" type="datetime1">
              <a:rPr lang="fr-FR" smtClean="0"/>
              <a:t>03/03/15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FE4F-46E5-974B-9582-7311681645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0322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29224-2536-954C-8578-0022B5FB8644}" type="datetime1">
              <a:rPr lang="fr-FR" smtClean="0"/>
              <a:t>03/03/15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FE4F-46E5-974B-9582-7311681645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0020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8E869-86D7-5843-9CA7-60386279E2AA}" type="datetime1">
              <a:rPr lang="fr-FR" smtClean="0"/>
              <a:t>03/03/15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FE4F-46E5-974B-9582-7311681645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376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93487-EF86-C745-A1A6-AA59285D5363}" type="datetime1">
              <a:rPr lang="fr-FR" smtClean="0"/>
              <a:t>03/03/15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FE4F-46E5-974B-9582-7311681645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9559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ECD2E-F341-6648-B639-E55BDF2B9CDC}" type="datetime1">
              <a:rPr lang="fr-FR" smtClean="0"/>
              <a:t>03/03/15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FE4F-46E5-974B-9582-7311681645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5666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A170D-80DD-A042-9305-9EFE5C26C7DE}" type="datetime1">
              <a:rPr lang="fr-FR" smtClean="0"/>
              <a:t>03/03/15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DFE4F-46E5-974B-9582-7311681645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9700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4" Type="http://schemas.openxmlformats.org/officeDocument/2006/relationships/image" Target="../media/image12.jp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6702778" y="6107291"/>
            <a:ext cx="227189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b="1" dirty="0" smtClean="0">
                <a:solidFill>
                  <a:schemeClr val="bg1"/>
                </a:solidFill>
                <a:latin typeface="Arial"/>
                <a:cs typeface="Arial"/>
              </a:rPr>
              <a:t>BTS SIO 1</a:t>
            </a:r>
            <a:r>
              <a:rPr lang="fr-FR" sz="1600" b="1" baseline="30000" dirty="0" smtClean="0">
                <a:solidFill>
                  <a:schemeClr val="bg1"/>
                </a:solidFill>
                <a:latin typeface="Arial"/>
                <a:cs typeface="Arial"/>
              </a:rPr>
              <a:t>ère</a:t>
            </a:r>
            <a:r>
              <a:rPr lang="fr-FR" sz="1600" b="1" dirty="0" smtClean="0">
                <a:solidFill>
                  <a:schemeClr val="bg1"/>
                </a:solidFill>
                <a:latin typeface="Arial"/>
                <a:cs typeface="Arial"/>
              </a:rPr>
              <a:t> année option SLAM</a:t>
            </a:r>
            <a:endParaRPr lang="fr-FR" sz="16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82219" y="6107291"/>
            <a:ext cx="293511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chemeClr val="bg1"/>
                </a:solidFill>
                <a:latin typeface="Arial"/>
                <a:cs typeface="Arial"/>
              </a:rPr>
              <a:t>Pierre BROGARD</a:t>
            </a:r>
          </a:p>
          <a:p>
            <a:r>
              <a:rPr lang="fr-FR" sz="1600" b="1" dirty="0" err="1" smtClean="0">
                <a:solidFill>
                  <a:schemeClr val="bg1"/>
                </a:solidFill>
                <a:latin typeface="Arial"/>
                <a:cs typeface="Arial"/>
              </a:rPr>
              <a:t>pierre.brogard@gmail.com</a:t>
            </a:r>
            <a:endParaRPr lang="fr-FR" sz="16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058331" y="2161823"/>
            <a:ext cx="704144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 smtClean="0">
                <a:solidFill>
                  <a:schemeClr val="bg1"/>
                </a:solidFill>
                <a:latin typeface="Arial"/>
                <a:cs typeface="Arial"/>
              </a:rPr>
              <a:t>TP1 - Introduction au métier du développement</a:t>
            </a:r>
            <a:endParaRPr lang="fr-FR" sz="4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19" y="342885"/>
            <a:ext cx="2294467" cy="695535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369733" y="6248346"/>
            <a:ext cx="2935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chemeClr val="bg1"/>
                </a:solidFill>
                <a:latin typeface="Arial"/>
                <a:cs typeface="Arial"/>
              </a:rPr>
              <a:t>Mars 2015</a:t>
            </a:r>
            <a:endParaRPr lang="fr-FR" sz="16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6099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dirty="0">
                <a:solidFill>
                  <a:srgbClr val="FFFFFF"/>
                </a:solidFill>
                <a:latin typeface="Arial"/>
                <a:cs typeface="Arial"/>
              </a:rPr>
              <a:t>Partie 1 : Qu’est ce qu’un environnement de développement ?</a:t>
            </a:r>
            <a:endParaRPr lang="fr-FR" sz="24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3857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dirty="0" smtClean="0">
                <a:solidFill>
                  <a:srgbClr val="FFFFFF"/>
                </a:solidFill>
                <a:latin typeface="Arial"/>
                <a:cs typeface="Arial"/>
              </a:rPr>
              <a:t>Pratique 1 : installer IDE pour PHP</a:t>
            </a:r>
            <a:endParaRPr lang="pt-BR" sz="160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0" indent="0">
              <a:buNone/>
            </a:pPr>
            <a:endParaRPr lang="pt-BR" sz="1600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marL="0" indent="0">
              <a:buNone/>
            </a:pPr>
            <a:endParaRPr lang="pt-BR" sz="1600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lvl="1"/>
            <a:endParaRPr lang="fr-FR" sz="16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cxnSp>
        <p:nvCxnSpPr>
          <p:cNvPr id="4" name="Connecteur droit 3"/>
          <p:cNvCxnSpPr/>
          <p:nvPr/>
        </p:nvCxnSpPr>
        <p:spPr>
          <a:xfrm>
            <a:off x="457200" y="1318861"/>
            <a:ext cx="822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Image 5" descr="notepad++.png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2" r="10276"/>
          <a:stretch/>
        </p:blipFill>
        <p:spPr>
          <a:xfrm>
            <a:off x="6901534" y="2494845"/>
            <a:ext cx="2341244" cy="1425222"/>
          </a:xfrm>
          <a:prstGeom prst="rect">
            <a:avLst/>
          </a:prstGeom>
        </p:spPr>
      </p:pic>
      <p:pic>
        <p:nvPicPr>
          <p:cNvPr id="7" name="Image 6" descr="phpstorm_logo.gif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289" y="2596444"/>
            <a:ext cx="4325266" cy="973185"/>
          </a:xfrm>
          <a:prstGeom prst="rect">
            <a:avLst/>
          </a:prstGeom>
        </p:spPr>
      </p:pic>
      <p:pic>
        <p:nvPicPr>
          <p:cNvPr id="8" name="Image 7" descr="sublimetext2.jpg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80" r="23870"/>
          <a:stretch/>
        </p:blipFill>
        <p:spPr>
          <a:xfrm>
            <a:off x="7213914" y="3807178"/>
            <a:ext cx="1472886" cy="1357488"/>
          </a:xfrm>
          <a:prstGeom prst="rect">
            <a:avLst/>
          </a:prstGeom>
        </p:spPr>
      </p:pic>
      <p:pic>
        <p:nvPicPr>
          <p:cNvPr id="9" name="Image 8" descr="atom-mark@1200x630.png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EBE6D9"/>
              </a:clrFrom>
              <a:clrTo>
                <a:srgbClr val="EBE6D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90" r="23531" b="3406"/>
          <a:stretch/>
        </p:blipFill>
        <p:spPr>
          <a:xfrm>
            <a:off x="7396802" y="5501428"/>
            <a:ext cx="1289998" cy="1211932"/>
          </a:xfrm>
          <a:prstGeom prst="rect">
            <a:avLst/>
          </a:prstGeom>
        </p:spPr>
      </p:pic>
      <p:pic>
        <p:nvPicPr>
          <p:cNvPr id="10" name="Image 9" descr="brackets_logo.png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401" y="5501428"/>
            <a:ext cx="1356572" cy="1356572"/>
          </a:xfrm>
          <a:prstGeom prst="rect">
            <a:avLst/>
          </a:prstGeom>
        </p:spPr>
      </p:pic>
      <p:pic>
        <p:nvPicPr>
          <p:cNvPr id="11" name="Image 10" descr="netbeans-logo - copie.png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863" y="3962400"/>
            <a:ext cx="3624694" cy="989541"/>
          </a:xfrm>
          <a:prstGeom prst="rect">
            <a:avLst/>
          </a:prstGeom>
        </p:spPr>
      </p:pic>
      <p:sp>
        <p:nvSpPr>
          <p:cNvPr id="13" name="Espace réservé du contenu 2"/>
          <p:cNvSpPr txBox="1">
            <a:spLocks/>
          </p:cNvSpPr>
          <p:nvPr/>
        </p:nvSpPr>
        <p:spPr>
          <a:xfrm>
            <a:off x="-392499" y="2638779"/>
            <a:ext cx="5060244" cy="4148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fr-FR" sz="2400" dirty="0" smtClean="0">
                <a:solidFill>
                  <a:srgbClr val="FFFFFF"/>
                </a:solidFill>
                <a:latin typeface="Arial"/>
                <a:cs typeface="Arial"/>
              </a:rPr>
              <a:t>Déconseillés </a:t>
            </a:r>
          </a:p>
          <a:p>
            <a:pPr marL="457200" lvl="1" indent="0">
              <a:buNone/>
            </a:pPr>
            <a:r>
              <a:rPr lang="fr-FR" sz="2400" dirty="0" smtClean="0">
                <a:solidFill>
                  <a:srgbClr val="FFFFFF"/>
                </a:solidFill>
                <a:latin typeface="Arial"/>
                <a:cs typeface="Arial"/>
              </a:rPr>
              <a:t>pour commencer</a:t>
            </a:r>
          </a:p>
          <a:p>
            <a:pPr lvl="1"/>
            <a:endParaRPr lang="fr-FR" sz="3200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marL="457200" lvl="1" indent="0">
              <a:buNone/>
            </a:pPr>
            <a:r>
              <a:rPr lang="fr-FR" sz="2400" dirty="0" smtClean="0">
                <a:solidFill>
                  <a:srgbClr val="FFFFFF"/>
                </a:solidFill>
                <a:latin typeface="Arial"/>
                <a:cs typeface="Arial"/>
              </a:rPr>
              <a:t>Les majors</a:t>
            </a:r>
          </a:p>
          <a:p>
            <a:pPr lvl="1"/>
            <a:endParaRPr lang="fr-FR" sz="2400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lvl="1"/>
            <a:endParaRPr lang="fr-FR" sz="240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457200" lvl="1" indent="0">
              <a:buNone/>
            </a:pPr>
            <a:endParaRPr lang="fr-FR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marL="457200" lvl="1" indent="0">
              <a:buNone/>
            </a:pPr>
            <a:r>
              <a:rPr lang="pt-BR" sz="2400" dirty="0" err="1" smtClean="0">
                <a:solidFill>
                  <a:srgbClr val="FFFFFF"/>
                </a:solidFill>
                <a:latin typeface="Arial"/>
                <a:cs typeface="Arial"/>
              </a:rPr>
              <a:t>Les</a:t>
            </a:r>
            <a:r>
              <a:rPr lang="pt-BR" sz="2400" dirty="0" smtClean="0">
                <a:solidFill>
                  <a:srgbClr val="FFFFFF"/>
                </a:solidFill>
                <a:latin typeface="Arial"/>
                <a:cs typeface="Arial"/>
              </a:rPr>
              <a:t> outsiders</a:t>
            </a:r>
          </a:p>
          <a:p>
            <a:pPr lvl="1"/>
            <a:endParaRPr lang="pt-BR" sz="1600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lvl="1"/>
            <a:endParaRPr lang="fr-FR" sz="16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FE4F-46E5-974B-9582-73116816451C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1848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dirty="0">
                <a:solidFill>
                  <a:srgbClr val="FFFFFF"/>
                </a:solidFill>
                <a:latin typeface="Arial"/>
                <a:cs typeface="Arial"/>
              </a:rPr>
              <a:t>Partie 1 : Qu’est ce qu’un environnement de développement ?</a:t>
            </a:r>
            <a:endParaRPr lang="fr-FR" sz="24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54689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fr-FR" sz="2800" dirty="0">
                <a:solidFill>
                  <a:srgbClr val="FFFFFF"/>
                </a:solidFill>
                <a:latin typeface="Arial"/>
                <a:cs typeface="Arial"/>
              </a:rPr>
              <a:t>Pratique </a:t>
            </a:r>
            <a:r>
              <a:rPr lang="fr-FR" sz="2800" dirty="0" smtClean="0">
                <a:solidFill>
                  <a:srgbClr val="FFFFFF"/>
                </a:solidFill>
                <a:latin typeface="Arial"/>
                <a:cs typeface="Arial"/>
              </a:rPr>
              <a:t>2 </a:t>
            </a:r>
            <a:r>
              <a:rPr lang="fr-FR" sz="2800" dirty="0">
                <a:solidFill>
                  <a:srgbClr val="FFFFFF"/>
                </a:solidFill>
                <a:latin typeface="Arial"/>
                <a:cs typeface="Arial"/>
              </a:rPr>
              <a:t>: installer </a:t>
            </a:r>
            <a:r>
              <a:rPr lang="fr-FR" sz="2800" dirty="0" smtClean="0">
                <a:solidFill>
                  <a:srgbClr val="FFFFFF"/>
                </a:solidFill>
                <a:latin typeface="Arial"/>
                <a:cs typeface="Arial"/>
              </a:rPr>
              <a:t>MAMP</a:t>
            </a:r>
          </a:p>
          <a:p>
            <a:pPr marL="0" indent="0" algn="ctr">
              <a:buNone/>
            </a:pPr>
            <a:r>
              <a:rPr lang="fr-FR" sz="1400" dirty="0" smtClean="0">
                <a:solidFill>
                  <a:srgbClr val="FFFFFF"/>
                </a:solidFill>
                <a:latin typeface="Arial"/>
                <a:cs typeface="Arial"/>
              </a:rPr>
              <a:t>PHP + MySQL + APACHE</a:t>
            </a:r>
            <a:endParaRPr lang="pt-BR" sz="140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0" indent="0">
              <a:buNone/>
            </a:pPr>
            <a:endParaRPr lang="fr-FR" sz="2800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marL="0" indent="0">
              <a:buNone/>
            </a:pPr>
            <a:endParaRPr lang="fr-FR" sz="280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0" indent="0" algn="ctr">
              <a:buNone/>
            </a:pPr>
            <a:r>
              <a:rPr lang="fr-FR" sz="2800" dirty="0" smtClean="0">
                <a:solidFill>
                  <a:srgbClr val="FFFFFF"/>
                </a:solidFill>
                <a:latin typeface="Arial"/>
                <a:cs typeface="Arial"/>
              </a:rPr>
              <a:t>Pratique 3 : création de comptes</a:t>
            </a:r>
          </a:p>
          <a:p>
            <a:pPr lvl="1"/>
            <a:r>
              <a:rPr lang="fr-FR" sz="2400" dirty="0" smtClean="0">
                <a:solidFill>
                  <a:srgbClr val="FFFFFF"/>
                </a:solidFill>
                <a:latin typeface="Arial"/>
                <a:cs typeface="Arial"/>
              </a:rPr>
              <a:t>Email professionnel : </a:t>
            </a:r>
            <a:r>
              <a:rPr lang="fr-FR" sz="2400" dirty="0" err="1" smtClean="0">
                <a:solidFill>
                  <a:srgbClr val="FFFFFF"/>
                </a:solidFill>
                <a:latin typeface="Arial"/>
                <a:cs typeface="Arial"/>
              </a:rPr>
              <a:t>prenom.nom@gmail.com</a:t>
            </a:r>
            <a:endParaRPr lang="fr-FR" sz="2400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lvl="1"/>
            <a:r>
              <a:rPr lang="fr-FR" sz="2400" dirty="0" smtClean="0">
                <a:solidFill>
                  <a:srgbClr val="FFFFFF"/>
                </a:solidFill>
                <a:latin typeface="Arial"/>
                <a:cs typeface="Arial"/>
              </a:rPr>
              <a:t>Compte </a:t>
            </a:r>
            <a:r>
              <a:rPr lang="fr-FR" sz="2400" dirty="0" err="1" smtClean="0">
                <a:solidFill>
                  <a:srgbClr val="FFFFFF"/>
                </a:solidFill>
                <a:latin typeface="Arial"/>
                <a:cs typeface="Arial"/>
              </a:rPr>
              <a:t>github</a:t>
            </a:r>
            <a:endParaRPr lang="fr-FR" sz="2400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lvl="1"/>
            <a:r>
              <a:rPr lang="fr-FR" sz="2400" dirty="0" smtClean="0">
                <a:solidFill>
                  <a:srgbClr val="FFFFFF"/>
                </a:solidFill>
                <a:latin typeface="Arial"/>
                <a:cs typeface="Arial"/>
              </a:rPr>
              <a:t>Compte </a:t>
            </a:r>
            <a:r>
              <a:rPr lang="fr-FR" sz="2400" dirty="0" err="1" smtClean="0">
                <a:solidFill>
                  <a:srgbClr val="FFFFFF"/>
                </a:solidFill>
                <a:latin typeface="Arial"/>
                <a:cs typeface="Arial"/>
              </a:rPr>
              <a:t>prezi</a:t>
            </a:r>
            <a:endParaRPr lang="fr-FR" sz="2400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lvl="1"/>
            <a:r>
              <a:rPr lang="fr-FR" sz="2400" dirty="0" smtClean="0">
                <a:solidFill>
                  <a:srgbClr val="FFFFFF"/>
                </a:solidFill>
                <a:latin typeface="Arial"/>
                <a:cs typeface="Arial"/>
              </a:rPr>
              <a:t>Compte </a:t>
            </a:r>
            <a:r>
              <a:rPr lang="fr-FR" sz="2400" dirty="0" err="1" smtClean="0">
                <a:solidFill>
                  <a:srgbClr val="FFFFFF"/>
                </a:solidFill>
                <a:latin typeface="Arial"/>
                <a:cs typeface="Arial"/>
              </a:rPr>
              <a:t>développez.com</a:t>
            </a:r>
            <a:endParaRPr lang="fr-FR" sz="2400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lvl="1"/>
            <a:r>
              <a:rPr lang="fr-FR" sz="2400" dirty="0" smtClean="0">
                <a:solidFill>
                  <a:srgbClr val="FFFFFF"/>
                </a:solidFill>
                <a:latin typeface="Arial"/>
                <a:cs typeface="Arial"/>
              </a:rPr>
              <a:t>Compte </a:t>
            </a:r>
            <a:r>
              <a:rPr lang="fr-FR" sz="2400" dirty="0" err="1" smtClean="0">
                <a:solidFill>
                  <a:srgbClr val="FFFFFF"/>
                </a:solidFill>
                <a:latin typeface="Arial"/>
                <a:cs typeface="Arial"/>
              </a:rPr>
              <a:t>Linkedin</a:t>
            </a:r>
            <a:endParaRPr lang="fr-FR" sz="2400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lvl="1"/>
            <a:r>
              <a:rPr lang="fr-FR" sz="2400" dirty="0" smtClean="0">
                <a:solidFill>
                  <a:srgbClr val="FFFFFF"/>
                </a:solidFill>
                <a:latin typeface="Arial"/>
                <a:cs typeface="Arial"/>
              </a:rPr>
              <a:t>Compte </a:t>
            </a:r>
            <a:r>
              <a:rPr lang="fr-FR" sz="2400" dirty="0" err="1" smtClean="0">
                <a:solidFill>
                  <a:srgbClr val="FFFFFF"/>
                </a:solidFill>
                <a:latin typeface="Arial"/>
                <a:cs typeface="Arial"/>
              </a:rPr>
              <a:t>SlideShare</a:t>
            </a:r>
            <a:endParaRPr lang="fr-FR" sz="2400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marL="0" indent="0">
              <a:buNone/>
            </a:pPr>
            <a:endParaRPr lang="pt-BR" sz="160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0" indent="0">
              <a:buNone/>
            </a:pPr>
            <a:endParaRPr lang="pt-BR" sz="1600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marL="0" indent="0">
              <a:buNone/>
            </a:pPr>
            <a:endParaRPr lang="pt-BR" sz="1600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lvl="1"/>
            <a:endParaRPr lang="fr-FR" sz="16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cxnSp>
        <p:nvCxnSpPr>
          <p:cNvPr id="4" name="Connecteur droit 3"/>
          <p:cNvCxnSpPr/>
          <p:nvPr/>
        </p:nvCxnSpPr>
        <p:spPr>
          <a:xfrm>
            <a:off x="457200" y="1318861"/>
            <a:ext cx="822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FE4F-46E5-974B-9582-73116816451C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4637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indent="0"/>
            <a:r>
              <a:rPr lang="fr-FR" sz="3200" dirty="0">
                <a:solidFill>
                  <a:srgbClr val="FFFFFF"/>
                </a:solidFill>
                <a:latin typeface="Arial"/>
                <a:cs typeface="Arial"/>
              </a:rPr>
              <a:t>Partie 2 : HTML5 : Les nouveautés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0724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dirty="0">
                <a:solidFill>
                  <a:srgbClr val="FFFFFF"/>
                </a:solidFill>
                <a:latin typeface="Arial"/>
                <a:cs typeface="Arial"/>
              </a:rPr>
              <a:t>Pratique </a:t>
            </a:r>
            <a:r>
              <a:rPr lang="fr-FR" dirty="0" smtClean="0">
                <a:solidFill>
                  <a:srgbClr val="FFFFFF"/>
                </a:solidFill>
                <a:latin typeface="Arial"/>
                <a:cs typeface="Arial"/>
              </a:rPr>
              <a:t>4 </a:t>
            </a:r>
            <a:r>
              <a:rPr lang="fr-FR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endParaRPr lang="fr-FR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marL="0" indent="0" algn="ctr">
              <a:buNone/>
            </a:pPr>
            <a:endParaRPr lang="fr-FR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marL="514350" indent="-514350" algn="just">
              <a:buAutoNum type="arabicParenR"/>
            </a:pPr>
            <a:r>
              <a:rPr lang="fr-FR" sz="2800" dirty="0" smtClean="0">
                <a:solidFill>
                  <a:srgbClr val="FFFFFF"/>
                </a:solidFill>
                <a:latin typeface="Arial"/>
                <a:cs typeface="Arial"/>
              </a:rPr>
              <a:t>Cherchez à partir de trois ressources différentes, datant de 2015, les nouveautés de HTML5</a:t>
            </a:r>
          </a:p>
          <a:p>
            <a:pPr marL="514350" indent="-514350" algn="just">
              <a:buAutoNum type="arabicParenR"/>
            </a:pPr>
            <a:endParaRPr lang="fr-FR" sz="2800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marL="514350" indent="-514350" algn="just">
              <a:buAutoNum type="arabicParenR"/>
            </a:pPr>
            <a:r>
              <a:rPr lang="fr-FR" sz="2800" dirty="0" smtClean="0">
                <a:solidFill>
                  <a:srgbClr val="FFFFFF"/>
                </a:solidFill>
                <a:latin typeface="Arial"/>
                <a:cs typeface="Arial"/>
              </a:rPr>
              <a:t>Faire une présentation simple sous </a:t>
            </a:r>
            <a:r>
              <a:rPr lang="fr-FR" sz="2800" dirty="0" err="1" smtClean="0">
                <a:solidFill>
                  <a:srgbClr val="FFFFFF"/>
                </a:solidFill>
                <a:latin typeface="Arial"/>
                <a:cs typeface="Arial"/>
              </a:rPr>
              <a:t>prezi</a:t>
            </a:r>
            <a:r>
              <a:rPr lang="fr-FR" sz="2800" dirty="0" smtClean="0">
                <a:solidFill>
                  <a:srgbClr val="FFFFFF"/>
                </a:solidFill>
                <a:latin typeface="Arial"/>
                <a:cs typeface="Arial"/>
              </a:rPr>
              <a:t> (3 </a:t>
            </a:r>
            <a:r>
              <a:rPr lang="fr-FR" sz="2800" dirty="0" err="1" smtClean="0">
                <a:solidFill>
                  <a:srgbClr val="FFFFFF"/>
                </a:solidFill>
                <a:latin typeface="Arial"/>
                <a:cs typeface="Arial"/>
              </a:rPr>
              <a:t>slides</a:t>
            </a:r>
            <a:r>
              <a:rPr lang="fr-FR" sz="2800" dirty="0" smtClean="0">
                <a:solidFill>
                  <a:srgbClr val="FFFFFF"/>
                </a:solidFill>
                <a:latin typeface="Arial"/>
                <a:cs typeface="Arial"/>
              </a:rPr>
              <a:t> maximum)</a:t>
            </a:r>
            <a:endParaRPr lang="fr-FR" sz="280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0" indent="0">
              <a:buNone/>
            </a:pPr>
            <a:endParaRPr lang="fr-FR" dirty="0">
              <a:solidFill>
                <a:srgbClr val="FFFFFF"/>
              </a:solidFill>
              <a:latin typeface="Arial"/>
              <a:cs typeface="Arial"/>
            </a:endParaRPr>
          </a:p>
          <a:p>
            <a:pPr marL="0" indent="0">
              <a:buNone/>
            </a:pPr>
            <a:endParaRPr lang="fr-FR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marL="0" indent="0">
              <a:buNone/>
            </a:pPr>
            <a:endParaRPr lang="pt-BR" sz="160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0" indent="0">
              <a:buNone/>
            </a:pPr>
            <a:endParaRPr lang="pt-BR" sz="1600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marL="0" indent="0">
              <a:buNone/>
            </a:pPr>
            <a:endParaRPr lang="pt-BR" sz="1600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lvl="1"/>
            <a:endParaRPr lang="fr-FR" sz="16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cxnSp>
        <p:nvCxnSpPr>
          <p:cNvPr id="4" name="Connecteur droit 3"/>
          <p:cNvCxnSpPr/>
          <p:nvPr/>
        </p:nvCxnSpPr>
        <p:spPr>
          <a:xfrm>
            <a:off x="457200" y="1318861"/>
            <a:ext cx="822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FE4F-46E5-974B-9582-73116816451C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323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indent="0"/>
            <a:r>
              <a:rPr lang="fr-FR" sz="3200" dirty="0">
                <a:solidFill>
                  <a:srgbClr val="FFFFFF"/>
                </a:solidFill>
                <a:latin typeface="Arial"/>
                <a:cs typeface="Arial"/>
              </a:rPr>
              <a:t>Partie 3 : TP HTML5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0724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>
                <a:solidFill>
                  <a:srgbClr val="FFFFFF"/>
                </a:solidFill>
                <a:latin typeface="Arial"/>
                <a:cs typeface="Arial"/>
              </a:rPr>
              <a:t>Livres anglais</a:t>
            </a:r>
          </a:p>
          <a:p>
            <a:pPr marL="0" indent="0">
              <a:buNone/>
            </a:pPr>
            <a:endParaRPr lang="fr-FR" dirty="0">
              <a:solidFill>
                <a:srgbClr val="FFFFFF"/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FFFFFF"/>
                </a:solidFill>
                <a:latin typeface="Arial"/>
                <a:cs typeface="Arial"/>
              </a:rPr>
              <a:t>Tutoriels écrits</a:t>
            </a:r>
          </a:p>
          <a:p>
            <a:pPr marL="0" indent="0">
              <a:buNone/>
            </a:pPr>
            <a:endParaRPr lang="fr-FR" dirty="0">
              <a:solidFill>
                <a:srgbClr val="FFFFFF"/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FFFFFF"/>
                </a:solidFill>
                <a:latin typeface="Arial"/>
                <a:cs typeface="Arial"/>
              </a:rPr>
              <a:t>Tutoriels vidéos (FR ou AN)</a:t>
            </a:r>
          </a:p>
          <a:p>
            <a:pPr marL="0" indent="0">
              <a:buNone/>
            </a:pPr>
            <a:endParaRPr lang="fr-FR" dirty="0">
              <a:solidFill>
                <a:srgbClr val="FFFFFF"/>
              </a:solidFill>
              <a:latin typeface="Arial"/>
              <a:cs typeface="Arial"/>
            </a:endParaRPr>
          </a:p>
          <a:p>
            <a:pPr marL="0" indent="0">
              <a:buNone/>
            </a:pPr>
            <a:endParaRPr lang="fr-FR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marL="0" indent="0">
              <a:buNone/>
            </a:pPr>
            <a:endParaRPr lang="pt-BR" sz="160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0" indent="0">
              <a:buNone/>
            </a:pPr>
            <a:endParaRPr lang="pt-BR" sz="1600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marL="0" indent="0">
              <a:buNone/>
            </a:pPr>
            <a:endParaRPr lang="pt-BR" sz="1600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lvl="1"/>
            <a:endParaRPr lang="fr-FR" sz="16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cxnSp>
        <p:nvCxnSpPr>
          <p:cNvPr id="4" name="Connecteur droit 3"/>
          <p:cNvCxnSpPr/>
          <p:nvPr/>
        </p:nvCxnSpPr>
        <p:spPr>
          <a:xfrm>
            <a:off x="457200" y="1318861"/>
            <a:ext cx="822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FE4F-46E5-974B-9582-73116816451C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0032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indent="0"/>
            <a:r>
              <a:rPr lang="fr-FR" sz="3200" dirty="0" smtClean="0">
                <a:solidFill>
                  <a:srgbClr val="FFFFFF"/>
                </a:solidFill>
                <a:latin typeface="Arial"/>
                <a:cs typeface="Arial"/>
              </a:rPr>
              <a:t>BILAN</a:t>
            </a:r>
            <a:endParaRPr lang="fr-FR" sz="3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072467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fr-FR" dirty="0" smtClean="0">
                <a:solidFill>
                  <a:srgbClr val="FFFFFF"/>
                </a:solidFill>
                <a:latin typeface="Arial"/>
                <a:cs typeface="Arial"/>
              </a:rPr>
              <a:t>Tout le monde a </a:t>
            </a:r>
            <a:r>
              <a:rPr lang="fr-FR" dirty="0" err="1" smtClean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lang="fr-FR" dirty="0" smtClean="0">
                <a:solidFill>
                  <a:srgbClr val="FFFFFF"/>
                </a:solidFill>
                <a:latin typeface="Arial"/>
                <a:cs typeface="Arial"/>
              </a:rPr>
              <a:t> il réussi à créer des pages HTML5 et à les visualiser ?</a:t>
            </a:r>
          </a:p>
          <a:p>
            <a:pPr marL="0" indent="0" algn="just">
              <a:buNone/>
            </a:pPr>
            <a:endParaRPr lang="fr-FR" dirty="0">
              <a:solidFill>
                <a:srgbClr val="FFFFFF"/>
              </a:solidFill>
              <a:latin typeface="Arial"/>
              <a:cs typeface="Arial"/>
            </a:endParaRPr>
          </a:p>
          <a:p>
            <a:pPr marL="0" indent="0" algn="just">
              <a:buNone/>
            </a:pPr>
            <a:r>
              <a:rPr lang="fr-FR" dirty="0" smtClean="0">
                <a:solidFill>
                  <a:srgbClr val="FFFFFF"/>
                </a:solidFill>
                <a:latin typeface="Arial"/>
                <a:cs typeface="Arial"/>
              </a:rPr>
              <a:t>Comment vous sentez vous avec HTML5 ?</a:t>
            </a:r>
          </a:p>
          <a:p>
            <a:pPr marL="0" indent="0" algn="just">
              <a:buNone/>
            </a:pPr>
            <a:endParaRPr lang="fr-FR" dirty="0">
              <a:solidFill>
                <a:srgbClr val="FFFFFF"/>
              </a:solidFill>
              <a:latin typeface="Arial"/>
              <a:cs typeface="Arial"/>
            </a:endParaRPr>
          </a:p>
          <a:p>
            <a:pPr marL="0" indent="0" algn="just">
              <a:buNone/>
            </a:pPr>
            <a:r>
              <a:rPr lang="fr-FR" dirty="0" smtClean="0">
                <a:solidFill>
                  <a:srgbClr val="FFFFFF"/>
                </a:solidFill>
                <a:latin typeface="Arial"/>
                <a:cs typeface="Arial"/>
              </a:rPr>
              <a:t>Prochaines étapes : comprendre un contexte projet, organisation du </a:t>
            </a:r>
            <a:r>
              <a:rPr lang="fr-FR" dirty="0" smtClean="0">
                <a:solidFill>
                  <a:srgbClr val="FFFFFF"/>
                </a:solidFill>
                <a:latin typeface="Arial"/>
                <a:cs typeface="Arial"/>
              </a:rPr>
              <a:t>travail, PHP et les </a:t>
            </a:r>
            <a:r>
              <a:rPr lang="fr-FR" dirty="0" err="1" smtClean="0">
                <a:solidFill>
                  <a:srgbClr val="FFFFFF"/>
                </a:solidFill>
                <a:latin typeface="Arial"/>
                <a:cs typeface="Arial"/>
              </a:rPr>
              <a:t>frameworks</a:t>
            </a:r>
            <a:endParaRPr lang="fr-FR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marL="0" indent="0" algn="just">
              <a:buNone/>
            </a:pPr>
            <a:endParaRPr lang="fr-FR" dirty="0">
              <a:solidFill>
                <a:srgbClr val="FFFFFF"/>
              </a:solidFill>
              <a:latin typeface="Arial"/>
              <a:cs typeface="Arial"/>
            </a:endParaRPr>
          </a:p>
          <a:p>
            <a:pPr marL="0" indent="0" algn="just">
              <a:buNone/>
            </a:pPr>
            <a:endParaRPr lang="fr-FR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marL="0" indent="0" algn="just">
              <a:buNone/>
            </a:pPr>
            <a:endParaRPr lang="pt-BR" sz="160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0" indent="0" algn="just">
              <a:buNone/>
            </a:pPr>
            <a:endParaRPr lang="pt-BR" sz="1600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marL="0" indent="0" algn="just">
              <a:buNone/>
            </a:pPr>
            <a:endParaRPr lang="pt-BR" sz="1600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lvl="1" algn="just"/>
            <a:endParaRPr lang="fr-FR" sz="16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cxnSp>
        <p:nvCxnSpPr>
          <p:cNvPr id="4" name="Connecteur droit 3"/>
          <p:cNvCxnSpPr/>
          <p:nvPr/>
        </p:nvCxnSpPr>
        <p:spPr>
          <a:xfrm>
            <a:off x="457200" y="1318861"/>
            <a:ext cx="822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FE4F-46E5-974B-9582-73116816451C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6185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rgbClr val="FFFFFF"/>
                </a:solidFill>
                <a:latin typeface="Arial"/>
                <a:cs typeface="Arial"/>
              </a:rPr>
              <a:t>Sommaire</a:t>
            </a:r>
            <a:endParaRPr lang="fr-FR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fr-FR" dirty="0" smtClean="0">
                <a:solidFill>
                  <a:srgbClr val="FFFFFF"/>
                </a:solidFill>
                <a:latin typeface="Arial"/>
                <a:cs typeface="Arial"/>
              </a:rPr>
              <a:t>Introduction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fr-FR" dirty="0" smtClean="0">
                <a:solidFill>
                  <a:srgbClr val="FFFFFF"/>
                </a:solidFill>
                <a:latin typeface="Arial"/>
                <a:cs typeface="Arial"/>
              </a:rPr>
              <a:t>Partie 1 : Qu’est ce qu’un environnement de développement ?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fr-FR" dirty="0" smtClean="0">
                <a:solidFill>
                  <a:srgbClr val="FFFFFF"/>
                </a:solidFill>
                <a:latin typeface="Arial"/>
                <a:cs typeface="Arial"/>
              </a:rPr>
              <a:t>Partie 2 : HTML5 : </a:t>
            </a:r>
            <a:r>
              <a:rPr lang="fr-FR" dirty="0">
                <a:solidFill>
                  <a:srgbClr val="FFFFFF"/>
                </a:solidFill>
                <a:latin typeface="Arial"/>
                <a:cs typeface="Arial"/>
              </a:rPr>
              <a:t>Les </a:t>
            </a:r>
            <a:r>
              <a:rPr lang="fr-FR" dirty="0" smtClean="0">
                <a:solidFill>
                  <a:srgbClr val="FFFFFF"/>
                </a:solidFill>
                <a:latin typeface="Arial"/>
                <a:cs typeface="Arial"/>
              </a:rPr>
              <a:t>nouveautés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fr-FR" dirty="0" smtClean="0">
                <a:solidFill>
                  <a:srgbClr val="FFFFFF"/>
                </a:solidFill>
                <a:latin typeface="Arial"/>
                <a:cs typeface="Arial"/>
              </a:rPr>
              <a:t>Partie </a:t>
            </a:r>
            <a:r>
              <a:rPr lang="fr-FR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lang="fr-FR" dirty="0" smtClean="0">
                <a:solidFill>
                  <a:srgbClr val="FFFFFF"/>
                </a:solidFill>
                <a:latin typeface="Arial"/>
                <a:cs typeface="Arial"/>
              </a:rPr>
              <a:t> : TP HTML5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fr-FR" dirty="0" smtClean="0">
                <a:solidFill>
                  <a:srgbClr val="FFFFFF"/>
                </a:solidFill>
                <a:latin typeface="Arial"/>
                <a:cs typeface="Arial"/>
              </a:rPr>
              <a:t>BILAN</a:t>
            </a:r>
            <a:endParaRPr lang="fr-FR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FE4F-46E5-974B-9582-73116816451C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4702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rgbClr val="FFFFFF"/>
                </a:solidFill>
                <a:latin typeface="Arial"/>
                <a:cs typeface="Arial"/>
              </a:rPr>
              <a:t>Introduction</a:t>
            </a:r>
            <a:endParaRPr lang="fr-FR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>
                <a:solidFill>
                  <a:srgbClr val="FFFFFF"/>
                </a:solidFill>
                <a:latin typeface="Arial"/>
                <a:cs typeface="Arial"/>
              </a:rPr>
              <a:t>Qu’est ce qu’on a vu au dernier cours ?</a:t>
            </a:r>
          </a:p>
          <a:p>
            <a:pPr marL="0" indent="0">
              <a:buNone/>
            </a:pPr>
            <a:endParaRPr lang="fr-FR" sz="2000" dirty="0">
              <a:solidFill>
                <a:srgbClr val="FFFFFF"/>
              </a:solidFill>
              <a:latin typeface="Arial"/>
              <a:cs typeface="Arial"/>
            </a:endParaRPr>
          </a:p>
          <a:p>
            <a:r>
              <a:rPr lang="fr-FR" sz="2400" dirty="0" smtClean="0">
                <a:solidFill>
                  <a:srgbClr val="FFFFFF"/>
                </a:solidFill>
                <a:latin typeface="Arial"/>
                <a:cs typeface="Arial"/>
              </a:rPr>
              <a:t>A quoi sert ce module ?</a:t>
            </a:r>
          </a:p>
          <a:p>
            <a:pPr lvl="1"/>
            <a:endParaRPr lang="fr-FR" sz="2000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lvl="1"/>
            <a:endParaRPr lang="fr-FR" sz="2000" dirty="0">
              <a:solidFill>
                <a:srgbClr val="FFFFFF"/>
              </a:solidFill>
              <a:latin typeface="Arial"/>
              <a:cs typeface="Arial"/>
            </a:endParaRPr>
          </a:p>
          <a:p>
            <a:pPr lvl="1"/>
            <a:endParaRPr lang="fr-FR" sz="2000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lvl="1"/>
            <a:endParaRPr lang="fr-FR" sz="200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457200" lvl="1" indent="0">
              <a:buNone/>
            </a:pPr>
            <a:endParaRPr lang="fr-FR" sz="1600" dirty="0">
              <a:solidFill>
                <a:srgbClr val="FFFFFF"/>
              </a:solidFill>
              <a:latin typeface="Arial"/>
              <a:cs typeface="Arial"/>
            </a:endParaRPr>
          </a:p>
          <a:p>
            <a:r>
              <a:rPr lang="fr-FR" sz="2400" dirty="0" smtClean="0">
                <a:solidFill>
                  <a:srgbClr val="FFFFFF"/>
                </a:solidFill>
                <a:latin typeface="Arial"/>
                <a:cs typeface="Arial"/>
              </a:rPr>
              <a:t>Comment il sera évalué ?</a:t>
            </a:r>
          </a:p>
        </p:txBody>
      </p:sp>
      <p:cxnSp>
        <p:nvCxnSpPr>
          <p:cNvPr id="5" name="Connecteur droit 4"/>
          <p:cNvCxnSpPr/>
          <p:nvPr/>
        </p:nvCxnSpPr>
        <p:spPr>
          <a:xfrm>
            <a:off x="457200" y="1318861"/>
            <a:ext cx="822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FE4F-46E5-974B-9582-73116816451C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5627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rgbClr val="FFFFFF"/>
                </a:solidFill>
                <a:latin typeface="Arial"/>
                <a:cs typeface="Arial"/>
              </a:rPr>
              <a:t>Introduction</a:t>
            </a:r>
            <a:endParaRPr lang="fr-FR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>
                <a:solidFill>
                  <a:srgbClr val="FFFFFF"/>
                </a:solidFill>
                <a:latin typeface="Arial"/>
                <a:cs typeface="Arial"/>
              </a:rPr>
              <a:t>Qu’est ce qu’on a vu au dernier cours ?</a:t>
            </a:r>
          </a:p>
          <a:p>
            <a:pPr marL="0" indent="0">
              <a:buNone/>
            </a:pPr>
            <a:endParaRPr lang="fr-FR" sz="2000" dirty="0">
              <a:solidFill>
                <a:srgbClr val="FFFFFF"/>
              </a:solidFill>
              <a:latin typeface="Arial"/>
              <a:cs typeface="Arial"/>
            </a:endParaRPr>
          </a:p>
          <a:p>
            <a:r>
              <a:rPr lang="fr-FR" sz="2400" dirty="0" smtClean="0">
                <a:solidFill>
                  <a:srgbClr val="FFFFFF"/>
                </a:solidFill>
                <a:latin typeface="Arial"/>
                <a:cs typeface="Arial"/>
              </a:rPr>
              <a:t>A quoi sert ce module ?</a:t>
            </a:r>
          </a:p>
          <a:p>
            <a:pPr lvl="1"/>
            <a:r>
              <a:rPr lang="fr-FR" sz="2000" dirty="0" smtClean="0">
                <a:solidFill>
                  <a:srgbClr val="FFFFFF"/>
                </a:solidFill>
                <a:latin typeface="Arial"/>
                <a:cs typeface="Arial"/>
              </a:rPr>
              <a:t>Mettre en pratique UML et POO via HTML5, CSS3, PHP et MySQL</a:t>
            </a:r>
          </a:p>
          <a:p>
            <a:pPr lvl="1"/>
            <a:r>
              <a:rPr lang="fr-FR" sz="2000" dirty="0" smtClean="0">
                <a:solidFill>
                  <a:srgbClr val="FFFFFF"/>
                </a:solidFill>
                <a:latin typeface="Arial"/>
                <a:cs typeface="Arial"/>
              </a:rPr>
              <a:t>Savoir se situer dans l’équipe de travail</a:t>
            </a:r>
          </a:p>
          <a:p>
            <a:pPr lvl="1"/>
            <a:r>
              <a:rPr lang="fr-FR" sz="2000" dirty="0" smtClean="0">
                <a:solidFill>
                  <a:srgbClr val="FFFFFF"/>
                </a:solidFill>
                <a:latin typeface="Arial"/>
                <a:cs typeface="Arial"/>
              </a:rPr>
              <a:t>Comprendre un besoin, le traduire et intervenir</a:t>
            </a:r>
          </a:p>
          <a:p>
            <a:pPr lvl="1"/>
            <a:endParaRPr lang="fr-FR" sz="2000" dirty="0">
              <a:solidFill>
                <a:srgbClr val="FFFFFF"/>
              </a:solidFill>
              <a:latin typeface="Arial"/>
              <a:cs typeface="Arial"/>
            </a:endParaRPr>
          </a:p>
          <a:p>
            <a:r>
              <a:rPr lang="fr-FR" sz="2400" dirty="0" smtClean="0">
                <a:solidFill>
                  <a:srgbClr val="FFFFFF"/>
                </a:solidFill>
                <a:latin typeface="Arial"/>
                <a:cs typeface="Arial"/>
              </a:rPr>
              <a:t>Comment il sera évalué ?</a:t>
            </a:r>
          </a:p>
          <a:p>
            <a:pPr lvl="1"/>
            <a:r>
              <a:rPr lang="fr-FR" sz="2000" dirty="0" smtClean="0">
                <a:solidFill>
                  <a:srgbClr val="FFFFFF"/>
                </a:solidFill>
                <a:latin typeface="Arial"/>
                <a:cs typeface="Arial"/>
              </a:rPr>
              <a:t>En continue</a:t>
            </a:r>
          </a:p>
          <a:p>
            <a:pPr lvl="1"/>
            <a:r>
              <a:rPr lang="fr-FR" sz="2000" dirty="0" smtClean="0">
                <a:solidFill>
                  <a:srgbClr val="FFFFFF"/>
                </a:solidFill>
                <a:latin typeface="Arial"/>
                <a:cs typeface="Arial"/>
              </a:rPr>
              <a:t>Examen final</a:t>
            </a:r>
            <a:endParaRPr lang="fr-FR" sz="20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457200" y="1318861"/>
            <a:ext cx="822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FE4F-46E5-974B-9582-73116816451C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8481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rgbClr val="FFFFFF"/>
                </a:solidFill>
                <a:latin typeface="Arial"/>
                <a:cs typeface="Arial"/>
              </a:rPr>
              <a:t>Introduction</a:t>
            </a:r>
            <a:endParaRPr lang="fr-FR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320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>
                <a:solidFill>
                  <a:srgbClr val="FFFFFF"/>
                </a:solidFill>
                <a:latin typeface="Arial"/>
                <a:cs typeface="Arial"/>
              </a:rPr>
              <a:t>Qu’est ce qu’on a vu au dernier cours ?</a:t>
            </a:r>
          </a:p>
          <a:p>
            <a:pPr marL="0" indent="0">
              <a:buNone/>
            </a:pPr>
            <a:endParaRPr lang="fr-FR" sz="2000" dirty="0">
              <a:solidFill>
                <a:srgbClr val="FFFFFF"/>
              </a:solidFill>
              <a:latin typeface="Arial"/>
              <a:cs typeface="Arial"/>
            </a:endParaRPr>
          </a:p>
          <a:p>
            <a:r>
              <a:rPr lang="fr-FR" sz="2400" dirty="0" smtClean="0">
                <a:solidFill>
                  <a:srgbClr val="FFFFFF"/>
                </a:solidFill>
                <a:latin typeface="Arial"/>
                <a:cs typeface="Arial"/>
              </a:rPr>
              <a:t>2 Types de Développement</a:t>
            </a:r>
          </a:p>
          <a:p>
            <a:pPr lvl="1"/>
            <a:endParaRPr lang="fr-FR" sz="2000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lvl="1"/>
            <a:endParaRPr lang="fr-FR" sz="2000" dirty="0">
              <a:solidFill>
                <a:srgbClr val="FFFFFF"/>
              </a:solidFill>
              <a:latin typeface="Arial"/>
              <a:cs typeface="Arial"/>
            </a:endParaRPr>
          </a:p>
          <a:p>
            <a:pPr lvl="1"/>
            <a:endParaRPr lang="fr-FR" sz="2000" dirty="0">
              <a:solidFill>
                <a:srgbClr val="FFFFFF"/>
              </a:solidFill>
              <a:latin typeface="Arial"/>
              <a:cs typeface="Arial"/>
            </a:endParaRPr>
          </a:p>
          <a:p>
            <a:r>
              <a:rPr lang="fr-FR" sz="2400" dirty="0" smtClean="0">
                <a:solidFill>
                  <a:srgbClr val="FFFFFF"/>
                </a:solidFill>
                <a:latin typeface="Arial"/>
                <a:cs typeface="Arial"/>
              </a:rPr>
              <a:t>Bonnes adresses du développeur</a:t>
            </a:r>
          </a:p>
          <a:p>
            <a:pPr marL="0" indent="0">
              <a:buNone/>
            </a:pPr>
            <a:endParaRPr lang="fr-FR" sz="16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cxnSp>
        <p:nvCxnSpPr>
          <p:cNvPr id="4" name="Connecteur droit 3"/>
          <p:cNvCxnSpPr/>
          <p:nvPr/>
        </p:nvCxnSpPr>
        <p:spPr>
          <a:xfrm>
            <a:off x="457200" y="1318861"/>
            <a:ext cx="822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FE4F-46E5-974B-9582-73116816451C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6013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rgbClr val="FFFFFF"/>
                </a:solidFill>
                <a:latin typeface="Arial"/>
                <a:cs typeface="Arial"/>
              </a:rPr>
              <a:t>Introduction</a:t>
            </a:r>
            <a:endParaRPr lang="fr-FR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320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>
                <a:solidFill>
                  <a:srgbClr val="FFFFFF"/>
                </a:solidFill>
                <a:latin typeface="Arial"/>
                <a:cs typeface="Arial"/>
              </a:rPr>
              <a:t>Qu’est ce qu’on a vu au dernier cours ?</a:t>
            </a:r>
          </a:p>
          <a:p>
            <a:pPr marL="0" indent="0">
              <a:buNone/>
            </a:pPr>
            <a:endParaRPr lang="fr-FR" sz="2000" dirty="0">
              <a:solidFill>
                <a:srgbClr val="FFFFFF"/>
              </a:solidFill>
              <a:latin typeface="Arial"/>
              <a:cs typeface="Arial"/>
            </a:endParaRPr>
          </a:p>
          <a:p>
            <a:r>
              <a:rPr lang="fr-FR" sz="2400" dirty="0" smtClean="0">
                <a:solidFill>
                  <a:srgbClr val="FFFFFF"/>
                </a:solidFill>
                <a:latin typeface="Arial"/>
                <a:cs typeface="Arial"/>
              </a:rPr>
              <a:t>2 Types de Développement</a:t>
            </a:r>
          </a:p>
          <a:p>
            <a:pPr lvl="1"/>
            <a:r>
              <a:rPr lang="fr-FR" sz="2000" dirty="0" err="1" smtClean="0">
                <a:solidFill>
                  <a:srgbClr val="FFFFFF"/>
                </a:solidFill>
                <a:latin typeface="Arial"/>
                <a:cs typeface="Arial"/>
              </a:rPr>
              <a:t>FrontEnd</a:t>
            </a:r>
            <a:endParaRPr lang="fr-FR" sz="2000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lvl="1"/>
            <a:r>
              <a:rPr lang="fr-FR" sz="2000" dirty="0" err="1" smtClean="0">
                <a:solidFill>
                  <a:srgbClr val="FFFFFF"/>
                </a:solidFill>
                <a:latin typeface="Arial"/>
                <a:cs typeface="Arial"/>
              </a:rPr>
              <a:t>BackEnd</a:t>
            </a:r>
            <a:endParaRPr lang="fr-FR" sz="2000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lvl="1"/>
            <a:endParaRPr lang="fr-FR" sz="2000" dirty="0">
              <a:solidFill>
                <a:srgbClr val="FFFFFF"/>
              </a:solidFill>
              <a:latin typeface="Arial"/>
              <a:cs typeface="Arial"/>
            </a:endParaRPr>
          </a:p>
          <a:p>
            <a:r>
              <a:rPr lang="fr-FR" sz="2400" dirty="0" smtClean="0">
                <a:solidFill>
                  <a:srgbClr val="FFFFFF"/>
                </a:solidFill>
                <a:latin typeface="Arial"/>
                <a:cs typeface="Arial"/>
              </a:rPr>
              <a:t>Bonnes adresses du développeur</a:t>
            </a:r>
          </a:p>
          <a:p>
            <a:pPr marL="0" indent="0">
              <a:buNone/>
            </a:pPr>
            <a:endParaRPr lang="fr-FR" sz="16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cxnSp>
        <p:nvCxnSpPr>
          <p:cNvPr id="4" name="Connecteur droit 3"/>
          <p:cNvCxnSpPr/>
          <p:nvPr/>
        </p:nvCxnSpPr>
        <p:spPr>
          <a:xfrm>
            <a:off x="457200" y="1318861"/>
            <a:ext cx="822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Image 4" descr="logo_dvp.v07.cropped.margin.673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63354"/>
            <a:ext cx="2257778" cy="936797"/>
          </a:xfrm>
          <a:prstGeom prst="rect">
            <a:avLst/>
          </a:prstGeom>
        </p:spPr>
      </p:pic>
      <p:pic>
        <p:nvPicPr>
          <p:cNvPr id="7" name="Image 6" descr="logo-gra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167" y="5685896"/>
            <a:ext cx="3090333" cy="579437"/>
          </a:xfrm>
          <a:prstGeom prst="rect">
            <a:avLst/>
          </a:prstGeom>
        </p:spPr>
      </p:pic>
      <p:pic>
        <p:nvPicPr>
          <p:cNvPr id="8" name="Image 7" descr="Slideshare-Logo2.jp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160" y="4806746"/>
            <a:ext cx="2380544" cy="693405"/>
          </a:xfrm>
          <a:prstGeom prst="rect">
            <a:avLst/>
          </a:prstGeom>
        </p:spPr>
      </p:pic>
      <p:pic>
        <p:nvPicPr>
          <p:cNvPr id="9" name="Image 8" descr="so-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94165"/>
            <a:ext cx="3013982" cy="898167"/>
          </a:xfrm>
          <a:prstGeom prst="rect">
            <a:avLst/>
          </a:prstGeom>
        </p:spPr>
      </p:pic>
      <p:pic>
        <p:nvPicPr>
          <p:cNvPr id="6" name="Image 5" descr="Logo_OpenClassrooms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818" y="3338037"/>
            <a:ext cx="1796549" cy="1012948"/>
          </a:xfrm>
          <a:prstGeom prst="rect">
            <a:avLst/>
          </a:prstGeom>
        </p:spPr>
      </p:pic>
      <p:pic>
        <p:nvPicPr>
          <p:cNvPr id="10" name="Image 9" descr="logo-transpa-400px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567" y="5079238"/>
            <a:ext cx="1828800" cy="1650492"/>
          </a:xfrm>
          <a:prstGeom prst="rect">
            <a:avLst/>
          </a:prstGeom>
        </p:spPr>
      </p:pic>
      <p:pic>
        <p:nvPicPr>
          <p:cNvPr id="11" name="Image 10" descr="logo-grafikart-fr-300x75.png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0" y="4563354"/>
            <a:ext cx="2857500" cy="714375"/>
          </a:xfrm>
          <a:prstGeom prst="rect">
            <a:avLst/>
          </a:prstGeom>
        </p:spPr>
      </p:pic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FE4F-46E5-974B-9582-73116816451C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7037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rgbClr val="FFFFFF"/>
                </a:solidFill>
                <a:latin typeface="Arial"/>
                <a:cs typeface="Arial"/>
              </a:rPr>
              <a:t>Introduction</a:t>
            </a:r>
            <a:endParaRPr lang="fr-FR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320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dirty="0" smtClean="0">
                <a:solidFill>
                  <a:srgbClr val="FFFFFF"/>
                </a:solidFill>
                <a:latin typeface="Arial"/>
                <a:cs typeface="Arial"/>
              </a:rPr>
              <a:t>L’anglais est votre ami !</a:t>
            </a:r>
          </a:p>
          <a:p>
            <a:pPr marL="0" indent="0" algn="ctr">
              <a:buNone/>
            </a:pPr>
            <a:endParaRPr lang="fr-FR" sz="200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0" indent="0" algn="ctr">
              <a:buNone/>
            </a:pPr>
            <a:endParaRPr lang="fr-FR" sz="2000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marL="0" indent="0" algn="ctr">
              <a:buNone/>
            </a:pPr>
            <a:endParaRPr lang="fr-FR" sz="200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0" indent="0" algn="ctr">
              <a:buNone/>
            </a:pPr>
            <a:endParaRPr lang="fr-FR" sz="2000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marL="0" indent="0" algn="ctr">
              <a:buNone/>
            </a:pPr>
            <a:r>
              <a:rPr lang="fr-FR" sz="2000" dirty="0" err="1" smtClean="0">
                <a:solidFill>
                  <a:srgbClr val="FFFFFF"/>
                </a:solidFill>
                <a:latin typeface="Arial"/>
                <a:cs typeface="Arial"/>
              </a:rPr>
              <a:t>Udemy</a:t>
            </a:r>
            <a:r>
              <a:rPr lang="fr-FR" sz="2000" dirty="0" smtClean="0">
                <a:solidFill>
                  <a:srgbClr val="FFFFFF"/>
                </a:solidFill>
                <a:latin typeface="Arial"/>
                <a:cs typeface="Arial"/>
              </a:rPr>
              <a:t> – Lynda – </a:t>
            </a:r>
            <a:r>
              <a:rPr lang="fr-FR" sz="2000" dirty="0" err="1" smtClean="0">
                <a:solidFill>
                  <a:srgbClr val="FFFFFF"/>
                </a:solidFill>
                <a:latin typeface="Arial"/>
                <a:cs typeface="Arial"/>
              </a:rPr>
              <a:t>plursight</a:t>
            </a:r>
            <a:r>
              <a:rPr lang="fr-FR" sz="200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</a:p>
          <a:p>
            <a:pPr marL="0" indent="0">
              <a:buNone/>
            </a:pPr>
            <a:endParaRPr lang="fr-FR" sz="16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cxnSp>
        <p:nvCxnSpPr>
          <p:cNvPr id="4" name="Connecteur droit 3"/>
          <p:cNvCxnSpPr/>
          <p:nvPr/>
        </p:nvCxnSpPr>
        <p:spPr>
          <a:xfrm>
            <a:off x="457200" y="1318861"/>
            <a:ext cx="822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FE4F-46E5-974B-9582-73116816451C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4717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indent="0"/>
            <a:r>
              <a:rPr lang="fr-FR" sz="3200" dirty="0">
                <a:solidFill>
                  <a:srgbClr val="FFFFFF"/>
                </a:solidFill>
                <a:latin typeface="Arial"/>
                <a:cs typeface="Arial"/>
              </a:rPr>
              <a:t>Partie 1 : Qu’est ce qu’un environnement de développement ?</a:t>
            </a:r>
          </a:p>
        </p:txBody>
      </p:sp>
      <p:cxnSp>
        <p:nvCxnSpPr>
          <p:cNvPr id="4" name="Connecteur droit 3"/>
          <p:cNvCxnSpPr/>
          <p:nvPr/>
        </p:nvCxnSpPr>
        <p:spPr>
          <a:xfrm>
            <a:off x="457200" y="1318861"/>
            <a:ext cx="822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FE4F-46E5-974B-9582-73116816451C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6671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indent="0"/>
            <a:r>
              <a:rPr lang="fr-FR" sz="3200" dirty="0">
                <a:solidFill>
                  <a:srgbClr val="FFFFFF"/>
                </a:solidFill>
                <a:latin typeface="Arial"/>
                <a:cs typeface="Arial"/>
              </a:rPr>
              <a:t>Partie 1 : Qu’est ce qu’un environnement de développement ?</a:t>
            </a:r>
          </a:p>
        </p:txBody>
      </p:sp>
      <p:cxnSp>
        <p:nvCxnSpPr>
          <p:cNvPr id="4" name="Connecteur droit 3"/>
          <p:cNvCxnSpPr/>
          <p:nvPr/>
        </p:nvCxnSpPr>
        <p:spPr>
          <a:xfrm>
            <a:off x="457200" y="1318861"/>
            <a:ext cx="822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u contenu 2"/>
          <p:cNvSpPr txBox="1">
            <a:spLocks/>
          </p:cNvSpPr>
          <p:nvPr/>
        </p:nvSpPr>
        <p:spPr>
          <a:xfrm>
            <a:off x="457200" y="1707444"/>
            <a:ext cx="8229600" cy="47554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fr-FR" dirty="0" smtClean="0">
                <a:solidFill>
                  <a:srgbClr val="FFFFFF"/>
                </a:solidFill>
                <a:latin typeface="Arial"/>
                <a:cs typeface="Arial"/>
              </a:rPr>
              <a:t>Le système d’exploitation : Linux, OS X, Windows</a:t>
            </a:r>
          </a:p>
          <a:p>
            <a:pPr lvl="1"/>
            <a:r>
              <a:rPr lang="fr-FR" dirty="0" smtClean="0">
                <a:solidFill>
                  <a:srgbClr val="FFFFFF"/>
                </a:solidFill>
                <a:latin typeface="Arial"/>
                <a:cs typeface="Arial"/>
              </a:rPr>
              <a:t>Editeur de texte pour un langage précis (souvent avec des extensions)</a:t>
            </a:r>
          </a:p>
          <a:p>
            <a:pPr marL="914400" lvl="2" indent="0">
              <a:buNone/>
            </a:pPr>
            <a:r>
              <a:rPr lang="fr-FR" sz="2000" dirty="0" smtClean="0">
                <a:solidFill>
                  <a:srgbClr val="FFFFFF"/>
                </a:solidFill>
                <a:latin typeface="Arial"/>
                <a:cs typeface="Arial"/>
              </a:rPr>
              <a:t>Services qui aident le développeurs dans ses problématiques de développement (de la configuration jusqu’à la publication)</a:t>
            </a:r>
          </a:p>
          <a:p>
            <a:pPr lvl="3"/>
            <a:r>
              <a:rPr lang="fr-FR" sz="1600" dirty="0" smtClean="0">
                <a:solidFill>
                  <a:srgbClr val="FFFFFF"/>
                </a:solidFill>
                <a:latin typeface="Arial"/>
                <a:cs typeface="Arial"/>
              </a:rPr>
              <a:t>Mise en forme : indentation, mots clés</a:t>
            </a:r>
          </a:p>
          <a:p>
            <a:pPr lvl="3"/>
            <a:r>
              <a:rPr lang="fr-FR" sz="1600" dirty="0" smtClean="0">
                <a:solidFill>
                  <a:srgbClr val="FFFFFF"/>
                </a:solidFill>
                <a:latin typeface="Arial"/>
                <a:cs typeface="Arial"/>
              </a:rPr>
              <a:t>Gestion de code source (GIT)Source Control &amp; subversion</a:t>
            </a:r>
          </a:p>
          <a:p>
            <a:pPr lvl="3"/>
            <a:r>
              <a:rPr lang="fr-FR" sz="1600" dirty="0" smtClean="0">
                <a:solidFill>
                  <a:srgbClr val="FFFFFF"/>
                </a:solidFill>
                <a:latin typeface="Arial"/>
                <a:cs typeface="Arial"/>
              </a:rPr>
              <a:t>Tests unitaires </a:t>
            </a:r>
            <a:r>
              <a:rPr lang="fr-FR" sz="1600" dirty="0" err="1" smtClean="0">
                <a:solidFill>
                  <a:srgbClr val="FFFFFF"/>
                </a:solidFill>
                <a:latin typeface="Arial"/>
                <a:cs typeface="Arial"/>
              </a:rPr>
              <a:t>PhpUnit</a:t>
            </a:r>
            <a:endParaRPr lang="fr-FR" sz="1600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lvl="3"/>
            <a:r>
              <a:rPr lang="fr-FR" sz="1600" dirty="0" smtClean="0">
                <a:solidFill>
                  <a:srgbClr val="FFFFFF"/>
                </a:solidFill>
                <a:latin typeface="Arial"/>
                <a:cs typeface="Arial"/>
              </a:rPr>
              <a:t>Tests du </a:t>
            </a:r>
            <a:r>
              <a:rPr lang="fr-FR" sz="1600" dirty="0" err="1" smtClean="0">
                <a:solidFill>
                  <a:srgbClr val="FFFFFF"/>
                </a:solidFill>
                <a:latin typeface="Arial"/>
                <a:cs typeface="Arial"/>
              </a:rPr>
              <a:t>frontEnd</a:t>
            </a:r>
            <a:r>
              <a:rPr lang="fr-FR" sz="1600" dirty="0" smtClean="0">
                <a:solidFill>
                  <a:srgbClr val="FFFFFF"/>
                </a:solidFill>
                <a:latin typeface="Arial"/>
                <a:cs typeface="Arial"/>
              </a:rPr>
              <a:t> : </a:t>
            </a:r>
            <a:r>
              <a:rPr lang="fr-FR" sz="1600" dirty="0" err="1" smtClean="0">
                <a:solidFill>
                  <a:srgbClr val="FFFFFF"/>
                </a:solidFill>
                <a:latin typeface="Arial"/>
                <a:cs typeface="Arial"/>
              </a:rPr>
              <a:t>Selenium</a:t>
            </a:r>
            <a:r>
              <a:rPr lang="fr-FR" sz="160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</a:p>
          <a:p>
            <a:pPr lvl="3"/>
            <a:r>
              <a:rPr lang="fr-FR" sz="1600" dirty="0" smtClean="0">
                <a:solidFill>
                  <a:srgbClr val="FFFFFF"/>
                </a:solidFill>
                <a:latin typeface="Arial"/>
                <a:cs typeface="Arial"/>
              </a:rPr>
              <a:t>Documentation : Doctrine</a:t>
            </a:r>
            <a:endParaRPr lang="fr-FR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lvl="3"/>
            <a:r>
              <a:rPr lang="fr-FR" sz="1600" dirty="0" smtClean="0">
                <a:solidFill>
                  <a:srgbClr val="FFFFFF"/>
                </a:solidFill>
                <a:latin typeface="Arial"/>
                <a:cs typeface="Arial"/>
              </a:rPr>
              <a:t>Les plus utilisés : </a:t>
            </a:r>
            <a:r>
              <a:rPr lang="pt-BR" sz="1000" dirty="0" err="1" smtClean="0">
                <a:solidFill>
                  <a:srgbClr val="FFFFFF"/>
                </a:solidFill>
                <a:latin typeface="Arial"/>
                <a:cs typeface="Arial"/>
              </a:rPr>
              <a:t>http</a:t>
            </a:r>
            <a:r>
              <a:rPr lang="pt-BR" sz="1000" dirty="0" smtClean="0">
                <a:solidFill>
                  <a:srgbClr val="FFFFFF"/>
                </a:solidFill>
                <a:latin typeface="Arial"/>
                <a:cs typeface="Arial"/>
              </a:rPr>
              <a:t>://</a:t>
            </a:r>
            <a:r>
              <a:rPr lang="pt-BR" sz="1000" dirty="0" err="1" smtClean="0">
                <a:solidFill>
                  <a:srgbClr val="FFFFFF"/>
                </a:solidFill>
                <a:latin typeface="Arial"/>
                <a:cs typeface="Arial"/>
              </a:rPr>
              <a:t>www.sitepoint.com</a:t>
            </a:r>
            <a:r>
              <a:rPr lang="pt-BR" sz="1000" dirty="0" smtClean="0">
                <a:solidFill>
                  <a:srgbClr val="FFFFFF"/>
                </a:solidFill>
                <a:latin typeface="Arial"/>
                <a:cs typeface="Arial"/>
              </a:rPr>
              <a:t>/best-php-ide-2014-survey-results/ </a:t>
            </a:r>
          </a:p>
          <a:p>
            <a:pPr lvl="1"/>
            <a:endParaRPr lang="pt-BR" sz="2000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lvl="1"/>
            <a:r>
              <a:rPr lang="pt-BR" dirty="0" smtClean="0">
                <a:solidFill>
                  <a:srgbClr val="FFFFFF"/>
                </a:solidFill>
                <a:latin typeface="Arial"/>
                <a:cs typeface="Arial"/>
              </a:rPr>
              <a:t>PHP, MySQL server et APACHE</a:t>
            </a:r>
          </a:p>
          <a:p>
            <a:pPr lvl="1"/>
            <a:r>
              <a:rPr lang="pt-BR" dirty="0" err="1" smtClean="0">
                <a:solidFill>
                  <a:srgbClr val="FFFFFF"/>
                </a:solidFill>
                <a:latin typeface="Arial"/>
                <a:cs typeface="Arial"/>
              </a:rPr>
              <a:t>Navigateurs</a:t>
            </a:r>
            <a:r>
              <a:rPr lang="pt-BR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pt-BR" dirty="0" err="1" smtClean="0">
                <a:solidFill>
                  <a:srgbClr val="FFFFFF"/>
                </a:solidFill>
                <a:latin typeface="Arial"/>
                <a:cs typeface="Arial"/>
              </a:rPr>
              <a:t>pour</a:t>
            </a:r>
            <a:r>
              <a:rPr lang="pt-BR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pt-BR" dirty="0" err="1" smtClean="0">
                <a:solidFill>
                  <a:srgbClr val="FFFFFF"/>
                </a:solidFill>
                <a:latin typeface="Arial"/>
                <a:cs typeface="Arial"/>
              </a:rPr>
              <a:t>tester</a:t>
            </a:r>
            <a:endParaRPr lang="pt-BR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lvl="1"/>
            <a:endParaRPr lang="fr-FR" sz="16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FE4F-46E5-974B-9582-73116816451C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7330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464</Words>
  <Application>Microsoft Macintosh PowerPoint</Application>
  <PresentationFormat>Présentation à l'écran (4:3)</PresentationFormat>
  <Paragraphs>137</Paragraphs>
  <Slides>14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Thème Office</vt:lpstr>
      <vt:lpstr>Présentation PowerPoint</vt:lpstr>
      <vt:lpstr>Sommaire</vt:lpstr>
      <vt:lpstr>Introduction</vt:lpstr>
      <vt:lpstr>Introduction</vt:lpstr>
      <vt:lpstr>Introduction</vt:lpstr>
      <vt:lpstr>Introduction</vt:lpstr>
      <vt:lpstr>Introduction</vt:lpstr>
      <vt:lpstr>Partie 1 : Qu’est ce qu’un environnement de développement ?</vt:lpstr>
      <vt:lpstr>Partie 1 : Qu’est ce qu’un environnement de développement ?</vt:lpstr>
      <vt:lpstr>Partie 1 : Qu’est ce qu’un environnement de développement ?</vt:lpstr>
      <vt:lpstr>Partie 1 : Qu’est ce qu’un environnement de développement ?</vt:lpstr>
      <vt:lpstr>Partie 2 : HTML5 : Les nouveautés</vt:lpstr>
      <vt:lpstr>Partie 3 : TP HTML5</vt:lpstr>
      <vt:lpstr>BILAN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pb pb</dc:creator>
  <cp:lastModifiedBy>pb pb</cp:lastModifiedBy>
  <cp:revision>58</cp:revision>
  <dcterms:created xsi:type="dcterms:W3CDTF">2015-01-22T16:44:04Z</dcterms:created>
  <dcterms:modified xsi:type="dcterms:W3CDTF">2015-03-03T02:58:51Z</dcterms:modified>
</cp:coreProperties>
</file>