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72" r:id="rId6"/>
    <p:sldId id="268" r:id="rId7"/>
    <p:sldId id="267" r:id="rId8"/>
    <p:sldId id="269" r:id="rId9"/>
    <p:sldId id="270" r:id="rId10"/>
    <p:sldId id="273" r:id="rId11"/>
    <p:sldId id="274" r:id="rId12"/>
    <p:sldId id="275" r:id="rId13"/>
    <p:sldId id="276" r:id="rId14"/>
  </p:sldIdLst>
  <p:sldSz cx="12188825" cy="6858000"/>
  <p:notesSz cx="6858000" cy="9144000"/>
  <p:defaultTextStyle>
    <a:defPPr rtl="0">
      <a:defRPr lang="nl-n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84" autoAdjust="0"/>
  </p:normalViewPr>
  <p:slideViewPr>
    <p:cSldViewPr>
      <p:cViewPr varScale="1">
        <p:scale>
          <a:sx n="88" d="100"/>
          <a:sy n="88" d="100"/>
        </p:scale>
        <p:origin x="726" y="96"/>
      </p:cViewPr>
      <p:guideLst>
        <p:guide orient="horz" pos="2160"/>
        <p:guide pos="3839"/>
      </p:guideLst>
    </p:cSldViewPr>
  </p:slideViewPr>
  <p:notesTextViewPr>
    <p:cViewPr>
      <p:scale>
        <a:sx n="1" d="1"/>
        <a:sy n="1" d="1"/>
      </p:scale>
      <p:origin x="0" y="0"/>
    </p:cViewPr>
  </p:notesTextViewPr>
  <p:notesViewPr>
    <p:cSldViewPr showGuides="1">
      <p:cViewPr varScale="1">
        <p:scale>
          <a:sx n="69" d="100"/>
          <a:sy n="69" d="100"/>
        </p:scale>
        <p:origin x="352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nl-NL"/>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nl-NL"/>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0B6773C-10EA-465C-AEFC-8C22ED2A37D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9359" y="0"/>
          <a:ext cx="10360025" cy="446246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F62EBC8-870A-4832-A3B8-6310D7817D0D}" type="datetime1">
              <a:rPr lang="nl-NL" smtClean="0"/>
              <a:pPr algn="r" rtl="0"/>
              <a:t>7-10-2018</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nl-NL" smtClean="0"/>
              <a:pPr algn="r" rtl="0"/>
              <a:t>‹nr.›</a:t>
            </a:fld>
            <a:endParaRPr lang="nl-NL"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C2C6F946-26EF-4139-A4CC-50BE60316263}" type="datetime1">
              <a:rPr lang="nl-NL" smtClean="0"/>
              <a:pPr/>
              <a:t>7-10-2018</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nl-NL" dirty="0"/>
              <a:t>Klik om de tekststijlen van het model te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nl-NL" smtClean="0"/>
              <a:pPr/>
              <a:t>‹nr.›</a:t>
            </a:fld>
            <a:endParaRPr lang="nl-N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a:t>
            </a:fld>
            <a:endParaRPr lang="nl-NL" dirty="0"/>
          </a:p>
        </p:txBody>
      </p:sp>
    </p:spTree>
    <p:extLst>
      <p:ext uri="{BB962C8B-B14F-4D97-AF65-F5344CB8AC3E}">
        <p14:creationId xmlns:p14="http://schemas.microsoft.com/office/powerpoint/2010/main" val="56323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beginnen het programma door een instantie aan te maken van Game, en meteen daarop de </a:t>
            </a:r>
            <a:r>
              <a:rPr lang="nl-NL" dirty="0" err="1"/>
              <a:t>Game.Lobby</a:t>
            </a:r>
            <a:r>
              <a:rPr lang="nl-NL" dirty="0"/>
              <a:t>() methode uit te voeren. Deze toont een menu op het scherm waarmee de gebruiker het programma kan sluiten, of een level kan kiezen. Wanneer de speler een level kiest, wordt een instantie van Field aangemaakt, waarmee een txt-bestand wordt uitgelezen om het doolhof op te bouwen. Via de </a:t>
            </a:r>
            <a:r>
              <a:rPr lang="nl-NL" dirty="0" err="1"/>
              <a:t>Field.ShowField</a:t>
            </a:r>
            <a:r>
              <a:rPr lang="nl-NL" dirty="0"/>
              <a:t>() methode wordt dit doolhof getoond. Voor elk karakter in het txt-bestand wordt een object van de Square class aangemaakt. Deze bevat informatie over zijn buren boven, onder, links en rechts, en informatie over het object </a:t>
            </a:r>
            <a:r>
              <a:rPr lang="nl-NL" dirty="0" err="1"/>
              <a:t>SquareObject</a:t>
            </a:r>
            <a:r>
              <a:rPr lang="nl-NL" dirty="0"/>
              <a:t>. Dit object is afhankelijk van het karakter dat is uitgelezen en bepaalt wat voor soort vakje van het doolhof het is.</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3</a:t>
            </a:fld>
            <a:endParaRPr lang="nl-NL" dirty="0"/>
          </a:p>
        </p:txBody>
      </p:sp>
    </p:spTree>
    <p:extLst>
      <p:ext uri="{BB962C8B-B14F-4D97-AF65-F5344CB8AC3E}">
        <p14:creationId xmlns:p14="http://schemas.microsoft.com/office/powerpoint/2010/main" val="39315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SquareObject</a:t>
            </a:r>
            <a:r>
              <a:rPr lang="nl-NL" dirty="0"/>
              <a:t> class is een abstract class en kan dus niet geïnstantieerd worden. Het dient als de </a:t>
            </a:r>
            <a:r>
              <a:rPr lang="nl-NL" dirty="0" err="1"/>
              <a:t>parent</a:t>
            </a:r>
            <a:r>
              <a:rPr lang="nl-NL" dirty="0"/>
              <a:t> class van drie andere classes: </a:t>
            </a:r>
            <a:r>
              <a:rPr lang="nl-NL" dirty="0" err="1"/>
              <a:t>MovableObject</a:t>
            </a:r>
            <a:r>
              <a:rPr lang="nl-NL" dirty="0"/>
              <a:t>, alle objecten die van plaats kunnen veranderen, </a:t>
            </a:r>
            <a:r>
              <a:rPr lang="nl-NL" dirty="0" err="1"/>
              <a:t>ImmovableObject</a:t>
            </a:r>
            <a:r>
              <a:rPr lang="nl-NL" dirty="0"/>
              <a:t>, objecten waar geen interactie mee mogelijk is, en </a:t>
            </a:r>
            <a:r>
              <a:rPr lang="nl-NL" dirty="0" err="1"/>
              <a:t>ClearObject</a:t>
            </a:r>
            <a:r>
              <a:rPr lang="nl-NL" dirty="0"/>
              <a:t>, objecten die niet van plaats kunnen veranderen maar waar </a:t>
            </a:r>
            <a:r>
              <a:rPr lang="nl-NL" dirty="0" err="1"/>
              <a:t>MovableObjecten</a:t>
            </a:r>
            <a:r>
              <a:rPr lang="nl-NL" dirty="0"/>
              <a:t> op geplaatst kunnen worden.</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4</a:t>
            </a:fld>
            <a:endParaRPr lang="nl-NL" dirty="0"/>
          </a:p>
        </p:txBody>
      </p:sp>
    </p:spTree>
    <p:extLst>
      <p:ext uri="{BB962C8B-B14F-4D97-AF65-F5344CB8AC3E}">
        <p14:creationId xmlns:p14="http://schemas.microsoft.com/office/powerpoint/2010/main" val="301449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a:t>
            </a:r>
            <a:r>
              <a:rPr lang="nl-NL" dirty="0" err="1"/>
              <a:t>ClearObject</a:t>
            </a:r>
            <a:r>
              <a:rPr lang="nl-NL" dirty="0"/>
              <a:t> is de </a:t>
            </a:r>
            <a:r>
              <a:rPr lang="nl-NL" dirty="0" err="1"/>
              <a:t>parent</a:t>
            </a:r>
            <a:r>
              <a:rPr lang="nl-NL" dirty="0"/>
              <a:t> van alle objecten waar “iets op geplaatst kan worden”, dus de classes Floor, Goal en Trap. Deze drie classes erven de methoden van </a:t>
            </a:r>
            <a:r>
              <a:rPr lang="nl-NL" dirty="0" err="1"/>
              <a:t>ClearObject</a:t>
            </a:r>
            <a:r>
              <a:rPr lang="nl-NL" dirty="0"/>
              <a:t> over, en daarmee dus ook van </a:t>
            </a:r>
            <a:r>
              <a:rPr lang="nl-NL" dirty="0" err="1"/>
              <a:t>SquareObject</a:t>
            </a:r>
            <a:r>
              <a:rPr lang="nl-NL" dirty="0"/>
              <a:t>. Hierdoor weten zij bij welke Square ze horen, en zijn ze in staat om hun eigen icon te bepalen in hun </a:t>
            </a:r>
            <a:r>
              <a:rPr lang="nl-NL" dirty="0" err="1"/>
              <a:t>constructor</a:t>
            </a:r>
            <a:r>
              <a:rPr lang="nl-NL" dirty="0"/>
              <a:t>. De unieke eigenschap van de </a:t>
            </a:r>
            <a:r>
              <a:rPr lang="nl-NL" dirty="0" err="1"/>
              <a:t>ClearObject</a:t>
            </a:r>
            <a:r>
              <a:rPr lang="nl-NL" dirty="0"/>
              <a:t>-classes is dat zij een property van de class </a:t>
            </a:r>
            <a:r>
              <a:rPr lang="nl-NL" dirty="0" err="1"/>
              <a:t>MovableObject</a:t>
            </a:r>
            <a:r>
              <a:rPr lang="nl-NL" dirty="0"/>
              <a:t> kunnen bevatten.</a:t>
            </a:r>
          </a:p>
          <a:p>
            <a:r>
              <a:rPr lang="nl-NL" dirty="0"/>
              <a:t>De Floor is de meest eenvoudige </a:t>
            </a:r>
            <a:r>
              <a:rPr lang="nl-NL" dirty="0" err="1"/>
              <a:t>ClearObject</a:t>
            </a:r>
            <a:r>
              <a:rPr lang="nl-NL" dirty="0"/>
              <a:t>, en heeft geen unieke functies. Deze vult het grootste deel van het doolhof met betreedbare ruimte.</a:t>
            </a:r>
          </a:p>
          <a:p>
            <a:r>
              <a:rPr lang="nl-NL" dirty="0"/>
              <a:t>De Goal heeft zelf geen functionaliteit, maar kan door het spel herkent worden om bij te houden hoe ver de speler is met de puzzel.</a:t>
            </a:r>
          </a:p>
          <a:p>
            <a:r>
              <a:rPr lang="nl-NL" dirty="0"/>
              <a:t>De Trap heeft als functionaliteit dat het een counter field bevat, dat steeds met 1 hoger wordt als een object van </a:t>
            </a:r>
            <a:r>
              <a:rPr lang="nl-NL" dirty="0" err="1"/>
              <a:t>Crate</a:t>
            </a:r>
            <a:r>
              <a:rPr lang="nl-NL" dirty="0"/>
              <a:t> of Truck van dit object gebruik maakt. Wanneer de counter 3 of hoger is, verandert de functionaliteit, en zal alle </a:t>
            </a:r>
            <a:r>
              <a:rPr lang="nl-NL" dirty="0" err="1"/>
              <a:t>Crate</a:t>
            </a:r>
            <a:r>
              <a:rPr lang="nl-NL" dirty="0"/>
              <a:t>-objecten die er gebruik van maken verwijderen uit het spel. </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5</a:t>
            </a:fld>
            <a:endParaRPr lang="nl-NL" dirty="0"/>
          </a:p>
        </p:txBody>
      </p:sp>
    </p:spTree>
    <p:extLst>
      <p:ext uri="{BB962C8B-B14F-4D97-AF65-F5344CB8AC3E}">
        <p14:creationId xmlns:p14="http://schemas.microsoft.com/office/powerpoint/2010/main" val="192913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noProof="0" dirty="0"/>
              <a:t>De </a:t>
            </a:r>
            <a:r>
              <a:rPr lang="nl-NL" noProof="0" dirty="0" err="1"/>
              <a:t>ImmovableObject</a:t>
            </a:r>
            <a:r>
              <a:rPr lang="nl-NL" noProof="0" dirty="0"/>
              <a:t> heeft twee </a:t>
            </a:r>
            <a:r>
              <a:rPr lang="nl-NL" noProof="0" dirty="0" err="1"/>
              <a:t>children</a:t>
            </a:r>
            <a:r>
              <a:rPr lang="nl-NL" noProof="0" dirty="0"/>
              <a:t>, Wall en Empty. De Wall-objecten fungeren als obstakels in het spel, en worden door andere objecten herkend als een object waar niet op gestaan kan worden. Het Empty object heeft in principe dezelfde functionaliteit, maar dit is uit voorzorg en geen enkele </a:t>
            </a:r>
            <a:r>
              <a:rPr lang="nl-NL" noProof="0" dirty="0" err="1"/>
              <a:t>MovableObject</a:t>
            </a:r>
            <a:r>
              <a:rPr lang="nl-NL" noProof="0" dirty="0"/>
              <a:t> kan in theorie in aanraking komen met een Empty object. Mocht dit om wat voor reden dan ook wel gebeuren, door bijvoorbeeld een fout in het doolhof-bestand, dan gedraagt een Empty zich hetzelfde als een Wall.</a:t>
            </a:r>
          </a:p>
        </p:txBody>
      </p:sp>
      <p:sp>
        <p:nvSpPr>
          <p:cNvPr id="4" name="Tijdelijke aanduiding voor dianummer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MovableObject</a:t>
            </a:r>
            <a:r>
              <a:rPr lang="nl-NL" dirty="0"/>
              <a:t> class beschrijft het gedrag van alle objecten die van plaats kunnen veranderen, namelijk de Truck van de speler (zie de property associatie die van boven komt), de </a:t>
            </a:r>
            <a:r>
              <a:rPr lang="nl-NL" dirty="0" err="1"/>
              <a:t>Crate</a:t>
            </a:r>
            <a:r>
              <a:rPr lang="nl-NL" dirty="0"/>
              <a:t> en de Employee. De belangrijkste methodes in de </a:t>
            </a:r>
            <a:r>
              <a:rPr lang="nl-NL" dirty="0" err="1"/>
              <a:t>MovableObject</a:t>
            </a:r>
            <a:r>
              <a:rPr lang="nl-NL" dirty="0"/>
              <a:t> class zijn de Move(</a:t>
            </a:r>
            <a:r>
              <a:rPr lang="nl-NL" dirty="0" err="1"/>
              <a:t>direction</a:t>
            </a:r>
            <a:r>
              <a:rPr lang="nl-NL" dirty="0"/>
              <a:t>) en de </a:t>
            </a:r>
            <a:r>
              <a:rPr lang="nl-NL" dirty="0" err="1"/>
              <a:t>CanMoveTo</a:t>
            </a:r>
            <a:r>
              <a:rPr lang="nl-NL" dirty="0"/>
              <a:t>(Square, </a:t>
            </a:r>
            <a:r>
              <a:rPr lang="nl-NL" dirty="0" err="1"/>
              <a:t>direction</a:t>
            </a:r>
            <a:r>
              <a:rPr lang="nl-NL" dirty="0"/>
              <a:t>) methodes. De Move() methode verplaatst een object van zijn huidige positie 1 vakje in de aangegeven richting, mits de </a:t>
            </a:r>
            <a:r>
              <a:rPr lang="nl-NL" dirty="0" err="1"/>
              <a:t>CanMoveTo</a:t>
            </a:r>
            <a:r>
              <a:rPr lang="nl-NL" dirty="0"/>
              <a:t>() methode </a:t>
            </a:r>
            <a:r>
              <a:rPr lang="nl-NL" dirty="0" err="1"/>
              <a:t>true</a:t>
            </a:r>
            <a:r>
              <a:rPr lang="nl-NL" dirty="0"/>
              <a:t> teruggeeft. De </a:t>
            </a:r>
            <a:r>
              <a:rPr lang="nl-NL" dirty="0" err="1"/>
              <a:t>CanMoveTo</a:t>
            </a:r>
            <a:r>
              <a:rPr lang="nl-NL" dirty="0"/>
              <a:t>() methode controleert of het object niet probeert om naar een Wall-object te lopen, en of het object een ander object probeert te verplaatsen. In dat laatste geval wordt van dat tweede object ook een </a:t>
            </a:r>
            <a:r>
              <a:rPr lang="nl-NL" dirty="0" err="1"/>
              <a:t>CanMoveTo</a:t>
            </a:r>
            <a:r>
              <a:rPr lang="nl-NL" dirty="0"/>
              <a:t>() uitgevoerd.</a:t>
            </a:r>
          </a:p>
          <a:p>
            <a:r>
              <a:rPr lang="nl-NL" dirty="0"/>
              <a:t>De Truck is het object dat door de speler wordt bestuurd. Het verschilt alleen in functionaliteit van de </a:t>
            </a:r>
            <a:r>
              <a:rPr lang="nl-NL" dirty="0" err="1"/>
              <a:t>MovableObject</a:t>
            </a:r>
            <a:r>
              <a:rPr lang="nl-NL" dirty="0"/>
              <a:t> door een extra stap te zetten bij de </a:t>
            </a:r>
            <a:r>
              <a:rPr lang="nl-NL" dirty="0" err="1"/>
              <a:t>CanMoveTo</a:t>
            </a:r>
            <a:r>
              <a:rPr lang="nl-NL" dirty="0"/>
              <a:t>() methode: hij controleert of het volgende object een Employee bevat, geeft in dat geval </a:t>
            </a:r>
            <a:r>
              <a:rPr lang="nl-NL" dirty="0" err="1"/>
              <a:t>false</a:t>
            </a:r>
            <a:r>
              <a:rPr lang="nl-NL" dirty="0"/>
              <a:t> als resultaat, en voert een </a:t>
            </a:r>
            <a:r>
              <a:rPr lang="nl-NL" dirty="0" err="1"/>
              <a:t>Poke</a:t>
            </a:r>
            <a:r>
              <a:rPr lang="nl-NL" dirty="0"/>
              <a:t>() methode uit op de Employee.</a:t>
            </a:r>
          </a:p>
          <a:p>
            <a:r>
              <a:rPr lang="nl-NL" dirty="0"/>
              <a:t>De </a:t>
            </a:r>
            <a:r>
              <a:rPr lang="nl-NL" dirty="0" err="1"/>
              <a:t>Crate</a:t>
            </a:r>
            <a:r>
              <a:rPr lang="nl-NL" dirty="0"/>
              <a:t> </a:t>
            </a:r>
            <a:r>
              <a:rPr lang="nl-NL" dirty="0" err="1"/>
              <a:t>override</a:t>
            </a:r>
            <a:r>
              <a:rPr lang="nl-NL" dirty="0"/>
              <a:t> de Move() en de </a:t>
            </a:r>
            <a:r>
              <a:rPr lang="nl-NL" dirty="0" err="1"/>
              <a:t>CanMoveTo</a:t>
            </a:r>
            <a:r>
              <a:rPr lang="nl-NL" dirty="0"/>
              <a:t>() van </a:t>
            </a:r>
            <a:r>
              <a:rPr lang="nl-NL" dirty="0" err="1"/>
              <a:t>MovableObject</a:t>
            </a:r>
            <a:r>
              <a:rPr lang="nl-NL" dirty="0"/>
              <a:t>. In de </a:t>
            </a:r>
            <a:r>
              <a:rPr lang="nl-NL" dirty="0" err="1"/>
              <a:t>CanMoveTo</a:t>
            </a:r>
            <a:r>
              <a:rPr lang="nl-NL" dirty="0"/>
              <a:t>() wordt rekening gehouden met het feit dat “</a:t>
            </a:r>
            <a:r>
              <a:rPr lang="nl-NL" dirty="0" err="1"/>
              <a:t>this</a:t>
            </a:r>
            <a:r>
              <a:rPr lang="nl-NL" dirty="0"/>
              <a:t>” nu een </a:t>
            </a:r>
            <a:r>
              <a:rPr lang="nl-NL" dirty="0" err="1"/>
              <a:t>Crate</a:t>
            </a:r>
            <a:r>
              <a:rPr lang="nl-NL" dirty="0"/>
              <a:t> is, en geeft dus </a:t>
            </a:r>
            <a:r>
              <a:rPr lang="nl-NL" dirty="0" err="1"/>
              <a:t>false</a:t>
            </a:r>
            <a:r>
              <a:rPr lang="nl-NL" dirty="0"/>
              <a:t> terug als het volgende object al een </a:t>
            </a:r>
            <a:r>
              <a:rPr lang="nl-NL" dirty="0" err="1"/>
              <a:t>Crate</a:t>
            </a:r>
            <a:r>
              <a:rPr lang="nl-NL" dirty="0"/>
              <a:t> bevat. In de Move() wordt het icoontje van de </a:t>
            </a:r>
            <a:r>
              <a:rPr lang="nl-NL" dirty="0" err="1"/>
              <a:t>Crate</a:t>
            </a:r>
            <a:r>
              <a:rPr lang="nl-NL" dirty="0"/>
              <a:t> aangepast als het van of naar een Goal object wordt verplaatst.</a:t>
            </a:r>
          </a:p>
          <a:p>
            <a:r>
              <a:rPr lang="nl-NL" dirty="0"/>
              <a:t>De Employee bevat een unieke methode, de methode Action(). Hierin bepaalt de Employee of hij wakker wordt indien hij slaapt (10% kans), in slaap valt als hij wakker is (25% kans) of een stap in een willekeurige richting neemt. De </a:t>
            </a:r>
            <a:r>
              <a:rPr lang="nl-NL" dirty="0" err="1"/>
              <a:t>Poke</a:t>
            </a:r>
            <a:r>
              <a:rPr lang="nl-NL" dirty="0"/>
              <a:t>() methode, die door een Truck-object kan worden aangeroepen, wekt de Employee automatisch. Verder volgt de Employee dezelfde regels bij het verplaatsen als de andere objecten: hij kan alleen naar het volgende vakje als het een </a:t>
            </a:r>
            <a:r>
              <a:rPr lang="nl-NL" dirty="0" err="1"/>
              <a:t>ClearObject</a:t>
            </a:r>
            <a:r>
              <a:rPr lang="nl-NL" dirty="0"/>
              <a:t> is, indien het volgende object al een </a:t>
            </a:r>
            <a:r>
              <a:rPr lang="nl-NL" dirty="0" err="1"/>
              <a:t>MovableObject</a:t>
            </a:r>
            <a:r>
              <a:rPr lang="nl-NL" dirty="0"/>
              <a:t> bevat moet dat object ook in staat zijn om zich in dezelfde richting te verplaatsen, en hij kan geen andere Employees verschuiven (als er meerdere aanwezig zijn).</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7</a:t>
            </a:fld>
            <a:endParaRPr lang="nl-NL" dirty="0"/>
          </a:p>
        </p:txBody>
      </p:sp>
    </p:spTree>
    <p:extLst>
      <p:ext uri="{BB962C8B-B14F-4D97-AF65-F5344CB8AC3E}">
        <p14:creationId xmlns:p14="http://schemas.microsoft.com/office/powerpoint/2010/main" val="185367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statische </a:t>
            </a:r>
            <a:r>
              <a:rPr lang="nl-NL" dirty="0" err="1"/>
              <a:t>Parser</a:t>
            </a:r>
            <a:r>
              <a:rPr lang="nl-NL" dirty="0"/>
              <a:t> class zoekt het juiste txt-bestand van het doolhof op, aan de hand van het gekozen level. De class leest het bestand uit en geeft een tweedimensionale </a:t>
            </a:r>
            <a:r>
              <a:rPr lang="nl-NL" dirty="0" err="1"/>
              <a:t>character</a:t>
            </a:r>
            <a:r>
              <a:rPr lang="nl-NL" dirty="0"/>
              <a:t>-array terug waarin alle vakjes op hun juiste plaats staan. Deze array wordt daarna door de Field class omgezet tot een tweedimensionale lijst van Square objecten met bijbehorende </a:t>
            </a:r>
            <a:r>
              <a:rPr lang="nl-NL" dirty="0" err="1"/>
              <a:t>SquareObject</a:t>
            </a:r>
            <a:r>
              <a:rPr lang="nl-NL" dirty="0"/>
              <a:t> objecten (goed lezen), die op zijn beurt wordt omgezet tot een </a:t>
            </a:r>
            <a:r>
              <a:rPr lang="nl-NL" dirty="0" err="1"/>
              <a:t>Quadruply</a:t>
            </a:r>
            <a:r>
              <a:rPr lang="nl-NL" dirty="0"/>
              <a:t> </a:t>
            </a:r>
            <a:r>
              <a:rPr lang="nl-NL" dirty="0" err="1"/>
              <a:t>Linked</a:t>
            </a:r>
            <a:r>
              <a:rPr lang="nl-NL" dirty="0"/>
              <a:t> List van Square objecten die ieder zijn vier buren bijhoudt.</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8</a:t>
            </a:fld>
            <a:endParaRPr lang="nl-NL" dirty="0"/>
          </a:p>
        </p:txBody>
      </p:sp>
    </p:spTree>
    <p:extLst>
      <p:ext uri="{BB962C8B-B14F-4D97-AF65-F5344CB8AC3E}">
        <p14:creationId xmlns:p14="http://schemas.microsoft.com/office/powerpoint/2010/main" val="68181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a:t>
            </a:r>
            <a:r>
              <a:rPr lang="nl-NL" dirty="0" err="1"/>
              <a:t>Player</a:t>
            </a:r>
            <a:r>
              <a:rPr lang="nl-NL" dirty="0"/>
              <a:t>-object bevat een referentie naar een Truck-object, en een methode om deze op te dragen zijn Move() methode uit te voeren met een door de speler gekozen richting.</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9</a:t>
            </a:fld>
            <a:endParaRPr lang="nl-NL" dirty="0"/>
          </a:p>
        </p:txBody>
      </p:sp>
    </p:spTree>
    <p:extLst>
      <p:ext uri="{BB962C8B-B14F-4D97-AF65-F5344CB8AC3E}">
        <p14:creationId xmlns:p14="http://schemas.microsoft.com/office/powerpoint/2010/main" val="227115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grpSp>
        <p:nvGrpSpPr>
          <p:cNvPr id="21" name="diagonalen"/>
          <p:cNvGrpSpPr/>
          <p:nvPr/>
        </p:nvGrpSpPr>
        <p:grpSpPr>
          <a:xfrm>
            <a:off x="7516443" y="4145281"/>
            <a:ext cx="4686117" cy="2731407"/>
            <a:chOff x="5638800" y="3108960"/>
            <a:chExt cx="3515503" cy="2048555"/>
          </a:xfrm>
        </p:grpSpPr>
        <p:cxnSp>
          <p:nvCxnSpPr>
            <p:cNvPr id="14" name="Rechte verbindingslijn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Rechte verbindingslijn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Rechte verbindingslijn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jnen onderaan"/>
          <p:cNvGrpSpPr/>
          <p:nvPr/>
        </p:nvGrpSpPr>
        <p:grpSpPr>
          <a:xfrm>
            <a:off x="-8916" y="6057149"/>
            <a:ext cx="5498726" cy="820207"/>
            <a:chOff x="-6689" y="4553748"/>
            <a:chExt cx="4125119" cy="615155"/>
          </a:xfrm>
        </p:grpSpPr>
        <p:sp>
          <p:nvSpPr>
            <p:cNvPr id="9" name="Vrije v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0" name="Vrije v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1" name="Vrije v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grpSp>
      <p:sp>
        <p:nvSpPr>
          <p:cNvPr id="2" name="Titel 1"/>
          <p:cNvSpPr>
            <a:spLocks noGrp="1"/>
          </p:cNvSpPr>
          <p:nvPr>
            <p:ph type="ctrTitle"/>
          </p:nvPr>
        </p:nvSpPr>
        <p:spPr>
          <a:xfrm>
            <a:off x="1625176" y="584200"/>
            <a:ext cx="8735325" cy="2000251"/>
          </a:xfrm>
        </p:spPr>
        <p:txBody>
          <a:bodyPr rtlCol="0">
            <a:normAutofit/>
          </a:bodyPr>
          <a:lstStyle>
            <a:lvl1pPr algn="l" rtl="0">
              <a:defRPr sz="5400"/>
            </a:lvl1pPr>
          </a:lstStyle>
          <a:p>
            <a:pPr rtl="0"/>
            <a:r>
              <a:rPr lang="nl-NL"/>
              <a:t>Klik om stijl te bewerken</a:t>
            </a:r>
            <a:endParaRPr lang="nl-NL" dirty="0"/>
          </a:p>
        </p:txBody>
      </p:sp>
      <p:sp>
        <p:nvSpPr>
          <p:cNvPr id="3" name="Subtitel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nl-NL"/>
              <a:t>Klikken om de ondertitelstijl van het model te bewerken</a:t>
            </a:r>
            <a:endParaRPr lang="nl-NL" dirty="0"/>
          </a:p>
        </p:txBody>
      </p:sp>
      <p:sp>
        <p:nvSpPr>
          <p:cNvPr id="22" name="Tijdelijke aanduiding voor datum 21"/>
          <p:cNvSpPr>
            <a:spLocks noGrp="1"/>
          </p:cNvSpPr>
          <p:nvPr>
            <p:ph type="dt" sz="half" idx="10"/>
          </p:nvPr>
        </p:nvSpPr>
        <p:spPr/>
        <p:txBody>
          <a:bodyPr rtlCol="0"/>
          <a:lstStyle>
            <a:lvl1pPr>
              <a:defRPr/>
            </a:lvl1pPr>
          </a:lstStyle>
          <a:p>
            <a:fld id="{81533030-B54D-4E1D-9DF2-101E18EB0C25}" type="datetime1">
              <a:rPr lang="nl-NL" smtClean="0"/>
              <a:pPr/>
              <a:t>7-10-2018</a:t>
            </a:fld>
            <a:endParaRPr lang="nl-NL" dirty="0"/>
          </a:p>
        </p:txBody>
      </p:sp>
      <p:sp>
        <p:nvSpPr>
          <p:cNvPr id="23" name="Tijdelijke aanduiding voor voettekst 22"/>
          <p:cNvSpPr>
            <a:spLocks noGrp="1"/>
          </p:cNvSpPr>
          <p:nvPr>
            <p:ph type="ftr" sz="quarter" idx="11"/>
          </p:nvPr>
        </p:nvSpPr>
        <p:spPr/>
        <p:txBody>
          <a:bodyPr rtlCol="0"/>
          <a:lstStyle/>
          <a:p>
            <a:pPr rtl="0"/>
            <a:endParaRPr lang="nl-NL" dirty="0"/>
          </a:p>
        </p:txBody>
      </p:sp>
      <p:sp>
        <p:nvSpPr>
          <p:cNvPr id="24" name="Tijdelijke aanduiding voor dianummer 2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C402BEE1-B3B4-4AD9-9C4A-364FF0A0EAD7}"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6898" y="584200"/>
            <a:ext cx="2742486" cy="5588000"/>
          </a:xfrm>
        </p:spPr>
        <p:txBody>
          <a:bodyPr vert="eaVert"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397458A3-3D63-4469-BA76-1CBC46D41863}"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113F02B2-1431-4AD3-9831-8FA0B85B856B}"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grpSp>
        <p:nvGrpSpPr>
          <p:cNvPr id="11" name="diagonalen"/>
          <p:cNvGrpSpPr/>
          <p:nvPr/>
        </p:nvGrpSpPr>
        <p:grpSpPr>
          <a:xfrm>
            <a:off x="7516443" y="4145281"/>
            <a:ext cx="4686117" cy="2731407"/>
            <a:chOff x="5638800" y="3108960"/>
            <a:chExt cx="3515503" cy="2048555"/>
          </a:xfrm>
        </p:grpSpPr>
        <p:cxnSp>
          <p:nvCxnSpPr>
            <p:cNvPr id="12" name="Rechte verbindingslijn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Rechte verbindingslijn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Rechte verbindingslijn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el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nl-NL"/>
              <a:t>Klik om stijl te bewerken</a:t>
            </a:r>
            <a:endParaRPr lang="nl-NL" dirty="0"/>
          </a:p>
        </p:txBody>
      </p:sp>
      <p:sp>
        <p:nvSpPr>
          <p:cNvPr id="3" name="Tijdelijke aanduiding voor teks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nl-NL"/>
              <a:t>Tekststijl van het model bewerken</a:t>
            </a:r>
          </a:p>
        </p:txBody>
      </p:sp>
      <p:sp>
        <p:nvSpPr>
          <p:cNvPr id="4" name="Tijdelijke aanduiding voor datum 3"/>
          <p:cNvSpPr>
            <a:spLocks noGrp="1"/>
          </p:cNvSpPr>
          <p:nvPr>
            <p:ph type="dt" sz="half" idx="10"/>
          </p:nvPr>
        </p:nvSpPr>
        <p:spPr/>
        <p:txBody>
          <a:bodyPr rtlCol="0"/>
          <a:lstStyle>
            <a:lvl1pPr>
              <a:defRPr/>
            </a:lvl1pPr>
          </a:lstStyle>
          <a:p>
            <a:fld id="{85346FBF-6E06-4668-8761-6C388A07E27A}"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inhoud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23312813-50D9-4C1C-A1EB-966B7EDA57A6}"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nl-NL"/>
              <a:t>Klik om stijl te bewerken</a:t>
            </a:r>
            <a:endParaRPr lang="nl-NL" dirty="0"/>
          </a:p>
        </p:txBody>
      </p:sp>
      <p:sp>
        <p:nvSpPr>
          <p:cNvPr id="3" name="Tijdelijke aanduiding voor teks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4" name="Tijdelijke aanduiding voor inhoud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teks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6" name="Tijdelijke aanduiding voor inhoud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7" name="Tijdelijke aanduiding voor datum 6"/>
          <p:cNvSpPr>
            <a:spLocks noGrp="1"/>
          </p:cNvSpPr>
          <p:nvPr>
            <p:ph type="dt" sz="half" idx="10"/>
          </p:nvPr>
        </p:nvSpPr>
        <p:spPr/>
        <p:txBody>
          <a:bodyPr rtlCol="0"/>
          <a:lstStyle>
            <a:lvl1pPr>
              <a:defRPr/>
            </a:lvl1pPr>
          </a:lstStyle>
          <a:p>
            <a:fld id="{F37F2428-0A3C-4053-826C-DB44A180E1D2}" type="datetime1">
              <a:rPr lang="nl-NL" smtClean="0"/>
              <a:pPr/>
              <a:t>7-10-2018</a:t>
            </a:fld>
            <a:endParaRPr lang="nl-NL" dirty="0"/>
          </a:p>
        </p:txBody>
      </p:sp>
      <p:sp>
        <p:nvSpPr>
          <p:cNvPr id="8" name="Tijdelijke aanduiding voor voettekst 7"/>
          <p:cNvSpPr>
            <a:spLocks noGrp="1"/>
          </p:cNvSpPr>
          <p:nvPr>
            <p:ph type="ftr" sz="quarter" idx="11"/>
          </p:nvPr>
        </p:nvSpPr>
        <p:spPr/>
        <p:txBody>
          <a:bodyPr rtlCol="0"/>
          <a:lstStyle/>
          <a:p>
            <a:pPr rtl="0"/>
            <a:endParaRPr lang="nl-NL" dirty="0"/>
          </a:p>
        </p:txBody>
      </p:sp>
      <p:sp>
        <p:nvSpPr>
          <p:cNvPr id="9" name="Tijdelijke aanduiding voor dianummer 8"/>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datum 2"/>
          <p:cNvSpPr>
            <a:spLocks noGrp="1"/>
          </p:cNvSpPr>
          <p:nvPr>
            <p:ph type="dt" sz="half" idx="10"/>
          </p:nvPr>
        </p:nvSpPr>
        <p:spPr/>
        <p:txBody>
          <a:bodyPr rtlCol="0"/>
          <a:lstStyle>
            <a:lvl1pPr>
              <a:defRPr/>
            </a:lvl1pPr>
          </a:lstStyle>
          <a:p>
            <a:fld id="{05B74CA1-D974-43BD-9F5A-D3B3C41D8809}" type="datetime1">
              <a:rPr lang="nl-NL" smtClean="0"/>
              <a:pPr/>
              <a:t>7-10-2018</a:t>
            </a:fld>
            <a:endParaRPr lang="nl-NL" dirty="0"/>
          </a:p>
        </p:txBody>
      </p:sp>
      <p:sp>
        <p:nvSpPr>
          <p:cNvPr id="4" name="Tijdelijke aanduiding voor voettekst 3"/>
          <p:cNvSpPr>
            <a:spLocks noGrp="1"/>
          </p:cNvSpPr>
          <p:nvPr>
            <p:ph type="ftr" sz="quarter" idx="11"/>
          </p:nvPr>
        </p:nvSpPr>
        <p:spPr/>
        <p:txBody>
          <a:bodyPr rtlCol="0"/>
          <a:lstStyle/>
          <a:p>
            <a:pPr rtl="0"/>
            <a:endParaRPr lang="nl-NL" dirty="0"/>
          </a:p>
        </p:txBody>
      </p:sp>
      <p:sp>
        <p:nvSpPr>
          <p:cNvPr id="5" name="Tijdelijke aanduiding voor dianummer 4"/>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lvl1pPr>
              <a:defRPr/>
            </a:lvl1pPr>
          </a:lstStyle>
          <a:p>
            <a:fld id="{AE16C345-0E0A-4756-8AB9-DB73A91B5F7C}" type="datetime1">
              <a:rPr lang="nl-NL" smtClean="0"/>
              <a:pPr/>
              <a:t>7-10-2018</a:t>
            </a:fld>
            <a:endParaRPr lang="nl-NL" dirty="0"/>
          </a:p>
        </p:txBody>
      </p:sp>
      <p:sp>
        <p:nvSpPr>
          <p:cNvPr id="3" name="Tijdelijke aanduiding voor voettekst 2"/>
          <p:cNvSpPr>
            <a:spLocks noGrp="1"/>
          </p:cNvSpPr>
          <p:nvPr>
            <p:ph type="ftr" sz="quarter" idx="11"/>
          </p:nvPr>
        </p:nvSpPr>
        <p:spPr/>
        <p:txBody>
          <a:bodyPr rtlCol="0"/>
          <a:lstStyle/>
          <a:p>
            <a:pPr rtl="0"/>
            <a:endParaRPr lang="nl-NL" dirty="0"/>
          </a:p>
        </p:txBody>
      </p:sp>
      <p:sp>
        <p:nvSpPr>
          <p:cNvPr id="4" name="Tijdelijke aanduiding voor dianummer 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inhoud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06782752-B68B-49C5-85CB-2680C737278B}"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afbeelding 2" descr="Een lege tijdelijke aanduiding om een afbeelding toe te voegen. Klik op de tijdelijke aanduiding en selecteer de afbeelding die u wilt toevoegen."/>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nl-NL"/>
              <a:t>Klik op het pictogram als u een afbeelding wilt toevoegen</a:t>
            </a:r>
            <a:endParaRPr lang="nl-NL" dirty="0"/>
          </a:p>
        </p:txBody>
      </p:sp>
      <p:sp>
        <p:nvSpPr>
          <p:cNvPr id="5" name="Tijdelijke aanduiding voor datum 4"/>
          <p:cNvSpPr>
            <a:spLocks noGrp="1"/>
          </p:cNvSpPr>
          <p:nvPr>
            <p:ph type="dt" sz="half" idx="10"/>
          </p:nvPr>
        </p:nvSpPr>
        <p:spPr/>
        <p:txBody>
          <a:bodyPr rtlCol="0"/>
          <a:lstStyle>
            <a:lvl1pPr>
              <a:defRPr/>
            </a:lvl1pPr>
          </a:lstStyle>
          <a:p>
            <a:fld id="{B8C3F3F2-508D-4C33-A172-A2C39F7A419D}"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jnen links"/>
          <p:cNvGrpSpPr/>
          <p:nvPr/>
        </p:nvGrpSpPr>
        <p:grpSpPr>
          <a:xfrm>
            <a:off x="-15870" y="-3174"/>
            <a:ext cx="819993" cy="5229225"/>
            <a:chOff x="-11906" y="-2381"/>
            <a:chExt cx="615155" cy="3921919"/>
          </a:xfrm>
        </p:grpSpPr>
        <p:sp>
          <p:nvSpPr>
            <p:cNvPr id="10" name="Vrije v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1" name="Vrije v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4" name="Vrije v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grpSp>
      <p:sp>
        <p:nvSpPr>
          <p:cNvPr id="2" name="Tijdelijke aanduiding voor titel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nl-NL" dirty="0"/>
              <a:t>Klik om de titelstijl van het model te bewerken</a:t>
            </a:r>
          </a:p>
        </p:txBody>
      </p:sp>
      <p:sp>
        <p:nvSpPr>
          <p:cNvPr id="3" name="Tijdelijke aanduiding voor teks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nl-NL" dirty="0"/>
              <a:t>Tekststijlen van het model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4" name="Tijdelijke aanduiding voor datum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B9A15B82-ED5E-4D1F-93F8-A83EE8830D9D}" type="datetime1">
              <a:rPr lang="nl-NL" smtClean="0"/>
              <a:pPr/>
              <a:t>7-10-2018</a:t>
            </a:fld>
            <a:endParaRPr lang="nl-NL" dirty="0"/>
          </a:p>
        </p:txBody>
      </p:sp>
      <p:sp>
        <p:nvSpPr>
          <p:cNvPr id="5" name="Tijdelijke aanduiding voor voettekst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nl-NL" dirty="0"/>
          </a:p>
        </p:txBody>
      </p:sp>
      <p:sp>
        <p:nvSpPr>
          <p:cNvPr id="6" name="Tijdelijke aanduiding voor dianumm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nl-NL" smtClean="0"/>
              <a:pPr/>
              <a:t>‹nr.›</a:t>
            </a:fld>
            <a:endParaRPr lang="nl-N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rtlCol="0"/>
          <a:lstStyle/>
          <a:p>
            <a:pPr rtl="0"/>
            <a:r>
              <a:rPr lang="nl-NL" dirty="0" err="1"/>
              <a:t>Sokoban</a:t>
            </a:r>
            <a:endParaRPr lang="nl-NL" dirty="0"/>
          </a:p>
        </p:txBody>
      </p:sp>
      <p:sp>
        <p:nvSpPr>
          <p:cNvPr id="5" name="Subtitel 4"/>
          <p:cNvSpPr>
            <a:spLocks noGrp="1"/>
          </p:cNvSpPr>
          <p:nvPr>
            <p:ph type="subTitle" idx="1"/>
          </p:nvPr>
        </p:nvSpPr>
        <p:spPr/>
        <p:txBody>
          <a:bodyPr rtlCol="0"/>
          <a:lstStyle/>
          <a:p>
            <a:pPr rtl="0"/>
            <a:r>
              <a:rPr lang="nl-NL" dirty="0"/>
              <a:t>Mark &amp; Bart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FD1F7-1DC5-4C58-9A1B-30A68611F7E9}"/>
              </a:ext>
            </a:extLst>
          </p:cNvPr>
          <p:cNvSpPr>
            <a:spLocks noGrp="1"/>
          </p:cNvSpPr>
          <p:nvPr>
            <p:ph type="title"/>
          </p:nvPr>
        </p:nvSpPr>
        <p:spPr/>
        <p:txBody>
          <a:bodyPr/>
          <a:lstStyle/>
          <a:p>
            <a:r>
              <a:rPr lang="nl-NL" dirty="0"/>
              <a:t>Game Logica</a:t>
            </a:r>
          </a:p>
        </p:txBody>
      </p:sp>
      <p:pic>
        <p:nvPicPr>
          <p:cNvPr id="5" name="Afbeelding 4">
            <a:extLst>
              <a:ext uri="{FF2B5EF4-FFF2-40B4-BE49-F238E27FC236}">
                <a16:creationId xmlns:a16="http://schemas.microsoft.com/office/drawing/2014/main" id="{E5A60807-81FF-4CB2-A66F-14E4B7CC7FB3}"/>
              </a:ext>
            </a:extLst>
          </p:cNvPr>
          <p:cNvPicPr>
            <a:picLocks noChangeAspect="1"/>
          </p:cNvPicPr>
          <p:nvPr/>
        </p:nvPicPr>
        <p:blipFill>
          <a:blip r:embed="rId2"/>
          <a:stretch>
            <a:fillRect/>
          </a:stretch>
        </p:blipFill>
        <p:spPr>
          <a:xfrm>
            <a:off x="4366220" y="55731"/>
            <a:ext cx="7059010" cy="6677957"/>
          </a:xfrm>
          <a:prstGeom prst="rect">
            <a:avLst/>
          </a:prstGeom>
        </p:spPr>
      </p:pic>
    </p:spTree>
    <p:extLst>
      <p:ext uri="{BB962C8B-B14F-4D97-AF65-F5344CB8AC3E}">
        <p14:creationId xmlns:p14="http://schemas.microsoft.com/office/powerpoint/2010/main" val="40095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A3AF0-9553-489D-AFB4-693CFC233D40}"/>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B9297542-4F74-4F51-A236-99124BC14C5E}"/>
              </a:ext>
            </a:extLst>
          </p:cNvPr>
          <p:cNvSpPr>
            <a:spLocks noGrp="1"/>
          </p:cNvSpPr>
          <p:nvPr>
            <p:ph idx="1"/>
          </p:nvPr>
        </p:nvSpPr>
        <p:spPr/>
        <p:txBody>
          <a:bodyPr/>
          <a:lstStyle/>
          <a:p>
            <a:r>
              <a:rPr lang="nl-NL" dirty="0"/>
              <a:t>Architectuur</a:t>
            </a:r>
          </a:p>
          <a:p>
            <a:r>
              <a:rPr lang="nl-NL" dirty="0"/>
              <a:t>Datastructuur</a:t>
            </a:r>
          </a:p>
          <a:p>
            <a:r>
              <a:rPr lang="nl-NL" dirty="0"/>
              <a:t>Game Logica</a:t>
            </a:r>
          </a:p>
        </p:txBody>
      </p:sp>
    </p:spTree>
    <p:extLst>
      <p:ext uri="{BB962C8B-B14F-4D97-AF65-F5344CB8AC3E}">
        <p14:creationId xmlns:p14="http://schemas.microsoft.com/office/powerpoint/2010/main" val="9044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nl-NL" dirty="0"/>
              <a:t>Architectuur : Level +  </a:t>
            </a:r>
            <a:r>
              <a:rPr lang="nl-NL" dirty="0" err="1"/>
              <a:t>Layout</a:t>
            </a:r>
            <a:endParaRPr lang="nl-NL" dirty="0"/>
          </a:p>
        </p:txBody>
      </p:sp>
      <p:sp>
        <p:nvSpPr>
          <p:cNvPr id="4" name="Tijdelijke aanduiding voor inhoud 3">
            <a:extLst>
              <a:ext uri="{FF2B5EF4-FFF2-40B4-BE49-F238E27FC236}">
                <a16:creationId xmlns:a16="http://schemas.microsoft.com/office/drawing/2014/main" id="{D99CC517-D6B5-4BC0-B153-09B96E3CC888}"/>
              </a:ext>
            </a:extLst>
          </p:cNvPr>
          <p:cNvSpPr>
            <a:spLocks noGrp="1"/>
          </p:cNvSpPr>
          <p:nvPr>
            <p:ph idx="1"/>
          </p:nvPr>
        </p:nvSpPr>
        <p:spPr/>
        <p:txBody>
          <a:bodyPr/>
          <a:lstStyle/>
          <a:p>
            <a:endParaRPr lang="en-US"/>
          </a:p>
        </p:txBody>
      </p:sp>
      <p:pic>
        <p:nvPicPr>
          <p:cNvPr id="5" name="Afbeelding 4">
            <a:extLst>
              <a:ext uri="{FF2B5EF4-FFF2-40B4-BE49-F238E27FC236}">
                <a16:creationId xmlns:a16="http://schemas.microsoft.com/office/drawing/2014/main" id="{9D2B7808-D8DA-4A3A-B295-90E2D030782F}"/>
              </a:ext>
            </a:extLst>
          </p:cNvPr>
          <p:cNvPicPr>
            <a:picLocks noChangeAspect="1"/>
          </p:cNvPicPr>
          <p:nvPr/>
        </p:nvPicPr>
        <p:blipFill>
          <a:blip r:embed="rId3"/>
          <a:stretch>
            <a:fillRect/>
          </a:stretch>
        </p:blipFill>
        <p:spPr>
          <a:xfrm>
            <a:off x="1156101" y="1628800"/>
            <a:ext cx="9876622" cy="4462271"/>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lstStyle/>
          <a:p>
            <a:pPr rtl="0"/>
            <a:r>
              <a:rPr lang="nl-NL" dirty="0"/>
              <a:t>Square Opties</a:t>
            </a:r>
          </a:p>
        </p:txBody>
      </p:sp>
      <p:graphicFrame>
        <p:nvGraphicFramePr>
          <p:cNvPr id="9" name="Tijdelijke aanduiding voor inhoud 8" descr="Gegroepeerd kolomdiagram met de waarden van drie reeksen voor vier categorieën"/>
          <p:cNvGraphicFramePr>
            <a:graphicFrameLocks noGrp="1"/>
          </p:cNvGraphicFramePr>
          <p:nvPr>
            <p:ph idx="1"/>
            <p:extLst>
              <p:ext uri="{D42A27DB-BD31-4B8C-83A1-F6EECF244321}">
                <p14:modId xmlns:p14="http://schemas.microsoft.com/office/powerpoint/2010/main" val="365144920"/>
              </p:ext>
            </p:extLst>
          </p:nvPr>
        </p:nvGraphicFramePr>
        <p:xfrm>
          <a:off x="1219359" y="1700808"/>
          <a:ext cx="10360025" cy="44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ClearObject</a:t>
            </a:r>
            <a:endParaRPr lang="nl-NL" dirty="0"/>
          </a:p>
        </p:txBody>
      </p:sp>
      <p:pic>
        <p:nvPicPr>
          <p:cNvPr id="3" name="Afbeelding 2">
            <a:extLst>
              <a:ext uri="{FF2B5EF4-FFF2-40B4-BE49-F238E27FC236}">
                <a16:creationId xmlns:a16="http://schemas.microsoft.com/office/drawing/2014/main" id="{449418F4-8B80-48A3-B234-6A06AE6BC0BE}"/>
              </a:ext>
            </a:extLst>
          </p:cNvPr>
          <p:cNvPicPr>
            <a:picLocks noChangeAspect="1"/>
          </p:cNvPicPr>
          <p:nvPr/>
        </p:nvPicPr>
        <p:blipFill>
          <a:blip r:embed="rId3"/>
          <a:stretch>
            <a:fillRect/>
          </a:stretch>
        </p:blipFill>
        <p:spPr>
          <a:xfrm>
            <a:off x="3640898" y="1700808"/>
            <a:ext cx="4907028" cy="4390498"/>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ImmovableObject</a:t>
            </a:r>
            <a:endParaRPr lang="nl-NL" dirty="0"/>
          </a:p>
        </p:txBody>
      </p:sp>
      <p:pic>
        <p:nvPicPr>
          <p:cNvPr id="6" name="Tijdelijke aanduiding voor inhoud 5">
            <a:extLst>
              <a:ext uri="{FF2B5EF4-FFF2-40B4-BE49-F238E27FC236}">
                <a16:creationId xmlns:a16="http://schemas.microsoft.com/office/drawing/2014/main" id="{A9981FB3-8FC4-4790-8DD8-36ADB7718371}"/>
              </a:ext>
            </a:extLst>
          </p:cNvPr>
          <p:cNvPicPr>
            <a:picLocks noGrp="1" noChangeAspect="1"/>
          </p:cNvPicPr>
          <p:nvPr>
            <p:ph sz="half" idx="1"/>
          </p:nvPr>
        </p:nvPicPr>
        <p:blipFill rotWithShape="1">
          <a:blip r:embed="rId3"/>
          <a:srcRect l="62513" t="23125" r="28625" b="42942"/>
          <a:stretch/>
        </p:blipFill>
        <p:spPr>
          <a:xfrm>
            <a:off x="3646140" y="1844824"/>
            <a:ext cx="3744416" cy="4032452"/>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27D99-6D99-4A5A-A055-139E0144FBAB}"/>
              </a:ext>
            </a:extLst>
          </p:cNvPr>
          <p:cNvSpPr>
            <a:spLocks noGrp="1"/>
          </p:cNvSpPr>
          <p:nvPr>
            <p:ph type="title"/>
          </p:nvPr>
        </p:nvSpPr>
        <p:spPr/>
        <p:txBody>
          <a:bodyPr/>
          <a:lstStyle/>
          <a:p>
            <a:r>
              <a:rPr lang="nl-NL" dirty="0" err="1"/>
              <a:t>MovableObject</a:t>
            </a:r>
            <a:endParaRPr lang="nl-NL" dirty="0"/>
          </a:p>
        </p:txBody>
      </p:sp>
      <p:pic>
        <p:nvPicPr>
          <p:cNvPr id="3" name="Afbeelding 2">
            <a:extLst>
              <a:ext uri="{FF2B5EF4-FFF2-40B4-BE49-F238E27FC236}">
                <a16:creationId xmlns:a16="http://schemas.microsoft.com/office/drawing/2014/main" id="{2161D0FB-0DDD-4CC9-A13B-873B0A9F2D9A}"/>
              </a:ext>
            </a:extLst>
          </p:cNvPr>
          <p:cNvPicPr>
            <a:picLocks noChangeAspect="1"/>
          </p:cNvPicPr>
          <p:nvPr/>
        </p:nvPicPr>
        <p:blipFill>
          <a:blip r:embed="rId3"/>
          <a:stretch>
            <a:fillRect/>
          </a:stretch>
        </p:blipFill>
        <p:spPr>
          <a:xfrm>
            <a:off x="3532498" y="1498600"/>
            <a:ext cx="5123828" cy="4640273"/>
          </a:xfrm>
          <a:prstGeom prst="rect">
            <a:avLst/>
          </a:prstGeom>
        </p:spPr>
      </p:pic>
    </p:spTree>
    <p:extLst>
      <p:ext uri="{BB962C8B-B14F-4D97-AF65-F5344CB8AC3E}">
        <p14:creationId xmlns:p14="http://schemas.microsoft.com/office/powerpoint/2010/main" val="24599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9CDBC8-37FD-4779-A4D9-D8024125846C}"/>
              </a:ext>
            </a:extLst>
          </p:cNvPr>
          <p:cNvSpPr>
            <a:spLocks noGrp="1"/>
          </p:cNvSpPr>
          <p:nvPr>
            <p:ph type="title"/>
          </p:nvPr>
        </p:nvSpPr>
        <p:spPr/>
        <p:txBody>
          <a:bodyPr/>
          <a:lstStyle/>
          <a:p>
            <a:r>
              <a:rPr lang="nl-NL" dirty="0"/>
              <a:t>Datastructuur</a:t>
            </a:r>
          </a:p>
        </p:txBody>
      </p:sp>
      <p:graphicFrame>
        <p:nvGraphicFramePr>
          <p:cNvPr id="5" name="Tijdelijke aanduiding voor inhoud 4">
            <a:extLst>
              <a:ext uri="{FF2B5EF4-FFF2-40B4-BE49-F238E27FC236}">
                <a16:creationId xmlns:a16="http://schemas.microsoft.com/office/drawing/2014/main" id="{7779E87A-6CC8-46D3-9F3C-DB8FF99CD1A5}"/>
              </a:ext>
            </a:extLst>
          </p:cNvPr>
          <p:cNvGraphicFramePr>
            <a:graphicFrameLocks noGrp="1"/>
          </p:cNvGraphicFramePr>
          <p:nvPr>
            <p:ph sz="half" idx="1"/>
            <p:extLst>
              <p:ext uri="{D42A27DB-BD31-4B8C-83A1-F6EECF244321}">
                <p14:modId xmlns:p14="http://schemas.microsoft.com/office/powerpoint/2010/main" val="2705846086"/>
              </p:ext>
            </p:extLst>
          </p:nvPr>
        </p:nvGraphicFramePr>
        <p:xfrm>
          <a:off x="1413892" y="2736989"/>
          <a:ext cx="6768749" cy="3466976"/>
        </p:xfrm>
        <a:graphic>
          <a:graphicData uri="http://schemas.openxmlformats.org/drawingml/2006/table">
            <a:tbl>
              <a:tblPr>
                <a:tableStyleId>{93296810-A885-4BE3-A3E7-6D5BEEA58F35}</a:tableStyleId>
              </a:tblPr>
              <a:tblGrid>
                <a:gridCol w="1442521">
                  <a:extLst>
                    <a:ext uri="{9D8B030D-6E8A-4147-A177-3AD203B41FA5}">
                      <a16:colId xmlns:a16="http://schemas.microsoft.com/office/drawing/2014/main" val="4231750754"/>
                    </a:ext>
                  </a:extLst>
                </a:gridCol>
                <a:gridCol w="1331557">
                  <a:extLst>
                    <a:ext uri="{9D8B030D-6E8A-4147-A177-3AD203B41FA5}">
                      <a16:colId xmlns:a16="http://schemas.microsoft.com/office/drawing/2014/main" val="2279729588"/>
                    </a:ext>
                  </a:extLst>
                </a:gridCol>
                <a:gridCol w="1331557">
                  <a:extLst>
                    <a:ext uri="{9D8B030D-6E8A-4147-A177-3AD203B41FA5}">
                      <a16:colId xmlns:a16="http://schemas.microsoft.com/office/drawing/2014/main" val="3217423445"/>
                    </a:ext>
                  </a:extLst>
                </a:gridCol>
                <a:gridCol w="1331557">
                  <a:extLst>
                    <a:ext uri="{9D8B030D-6E8A-4147-A177-3AD203B41FA5}">
                      <a16:colId xmlns:a16="http://schemas.microsoft.com/office/drawing/2014/main" val="2286856126"/>
                    </a:ext>
                  </a:extLst>
                </a:gridCol>
                <a:gridCol w="1331557">
                  <a:extLst>
                    <a:ext uri="{9D8B030D-6E8A-4147-A177-3AD203B41FA5}">
                      <a16:colId xmlns:a16="http://schemas.microsoft.com/office/drawing/2014/main" val="3409315056"/>
                    </a:ext>
                  </a:extLst>
                </a:gridCol>
              </a:tblGrid>
              <a:tr h="698872">
                <a:tc>
                  <a:txBody>
                    <a:bodyPr/>
                    <a:lstStyle/>
                    <a:p>
                      <a:pPr algn="l" fontAlgn="b"/>
                      <a:r>
                        <a:rPr lang="nl-NL" sz="1400" u="none" strike="noStrike" dirty="0">
                          <a:effectLst/>
                        </a:rPr>
                        <a:t>Kolom\Rij</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1</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2</a:t>
                      </a:r>
                      <a:endParaRPr lang="nl-NL" sz="14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nl-NL" sz="1400" u="none" strike="noStrike" dirty="0">
                          <a:effectLst/>
                        </a:rPr>
                        <a:t>3</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4</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469795676"/>
                  </a:ext>
                </a:extLst>
              </a:tr>
              <a:tr h="671488">
                <a:tc>
                  <a:txBody>
                    <a:bodyPr/>
                    <a:lstStyle/>
                    <a:p>
                      <a:pPr algn="r" fontAlgn="b"/>
                      <a:r>
                        <a:rPr lang="nl-NL" sz="1400" u="none" strike="noStrike" dirty="0">
                          <a:effectLst/>
                        </a:rPr>
                        <a:t>1</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4947339"/>
                  </a:ext>
                </a:extLst>
              </a:tr>
              <a:tr h="698872">
                <a:tc>
                  <a:txBody>
                    <a:bodyPr/>
                    <a:lstStyle/>
                    <a:p>
                      <a:pPr algn="r" fontAlgn="b"/>
                      <a:r>
                        <a:rPr lang="nl-NL" sz="1400" u="none" strike="noStrike" dirty="0">
                          <a:effectLst/>
                        </a:rPr>
                        <a:t>2</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1876988"/>
                  </a:ext>
                </a:extLst>
              </a:tr>
              <a:tr h="698872">
                <a:tc>
                  <a:txBody>
                    <a:bodyPr/>
                    <a:lstStyle/>
                    <a:p>
                      <a:pPr algn="r" fontAlgn="b"/>
                      <a:r>
                        <a:rPr lang="nl-NL" sz="1400" u="none" strike="noStrike" dirty="0">
                          <a:effectLst/>
                        </a:rPr>
                        <a:t>3</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113349"/>
                  </a:ext>
                </a:extLst>
              </a:tr>
              <a:tr h="698872">
                <a:tc>
                  <a:txBody>
                    <a:bodyPr/>
                    <a:lstStyle/>
                    <a:p>
                      <a:pPr algn="r" fontAlgn="b"/>
                      <a:r>
                        <a:rPr lang="nl-NL" sz="1400" u="none" strike="noStrike" dirty="0">
                          <a:effectLst/>
                        </a:rPr>
                        <a:t>4</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0493145"/>
                  </a:ext>
                </a:extLst>
              </a:tr>
            </a:tbl>
          </a:graphicData>
        </a:graphic>
      </p:graphicFrame>
      <p:sp>
        <p:nvSpPr>
          <p:cNvPr id="9" name="Titel 1">
            <a:extLst>
              <a:ext uri="{FF2B5EF4-FFF2-40B4-BE49-F238E27FC236}">
                <a16:creationId xmlns:a16="http://schemas.microsoft.com/office/drawing/2014/main" id="{12F23EE5-905E-4609-B0C1-26136326BA1A}"/>
              </a:ext>
            </a:extLst>
          </p:cNvPr>
          <p:cNvSpPr txBox="1">
            <a:spLocks/>
          </p:cNvSpPr>
          <p:nvPr/>
        </p:nvSpPr>
        <p:spPr>
          <a:xfrm>
            <a:off x="1218882" y="1323826"/>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l-NL" sz="2200" dirty="0"/>
              <a:t>We beginnen met de data uit de </a:t>
            </a:r>
            <a:r>
              <a:rPr lang="nl-NL" sz="2200" dirty="0" err="1"/>
              <a:t>parser</a:t>
            </a:r>
            <a:endParaRPr lang="nl-NL" sz="2200" dirty="0"/>
          </a:p>
        </p:txBody>
      </p:sp>
    </p:spTree>
    <p:extLst>
      <p:ext uri="{BB962C8B-B14F-4D97-AF65-F5344CB8AC3E}">
        <p14:creationId xmlns:p14="http://schemas.microsoft.com/office/powerpoint/2010/main" val="17339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3DE16-35F9-4859-8285-82D6E1F31C51}"/>
              </a:ext>
            </a:extLst>
          </p:cNvPr>
          <p:cNvSpPr>
            <a:spLocks noGrp="1"/>
          </p:cNvSpPr>
          <p:nvPr>
            <p:ph type="title"/>
          </p:nvPr>
        </p:nvSpPr>
        <p:spPr/>
        <p:txBody>
          <a:bodyPr/>
          <a:lstStyle/>
          <a:p>
            <a:r>
              <a:rPr lang="nl-NL" dirty="0"/>
              <a:t>Uiteindelijke structuur voor beweging</a:t>
            </a:r>
          </a:p>
        </p:txBody>
      </p:sp>
      <p:pic>
        <p:nvPicPr>
          <p:cNvPr id="5" name="Tijdelijke aanduiding voor inhoud 4">
            <a:extLst>
              <a:ext uri="{FF2B5EF4-FFF2-40B4-BE49-F238E27FC236}">
                <a16:creationId xmlns:a16="http://schemas.microsoft.com/office/drawing/2014/main" id="{7649E6BA-4EFD-478E-8CD5-9ACA9923C1EC}"/>
              </a:ext>
            </a:extLst>
          </p:cNvPr>
          <p:cNvPicPr>
            <a:picLocks noGrp="1" noChangeAspect="1"/>
          </p:cNvPicPr>
          <p:nvPr>
            <p:ph sz="half" idx="1"/>
          </p:nvPr>
        </p:nvPicPr>
        <p:blipFill rotWithShape="1">
          <a:blip r:embed="rId3"/>
          <a:srcRect l="63388" t="19437" r="20993" b="39359"/>
          <a:stretch/>
        </p:blipFill>
        <p:spPr>
          <a:xfrm>
            <a:off x="1413892" y="1492101"/>
            <a:ext cx="6696744" cy="4968552"/>
          </a:xfrm>
          <a:prstGeom prst="rect">
            <a:avLst/>
          </a:prstGeom>
        </p:spPr>
      </p:pic>
    </p:spTree>
    <p:extLst>
      <p:ext uri="{BB962C8B-B14F-4D97-AF65-F5344CB8AC3E}">
        <p14:creationId xmlns:p14="http://schemas.microsoft.com/office/powerpoint/2010/main" val="320371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sch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9_TF02787990_TF02787990" id="{7C772315-DFAB-4FC9-9757-7947578B2FEF}" vid="{6C2B28D3-8DAE-4C52-BEBA-EA29833A87AE}"/>
    </a:ext>
  </a:extLst>
</a:theme>
</file>

<file path=ppt/theme/theme2.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Presentatie met driedubbele circuitlijnen (breedbeeld)</Template>
  <TotalTime>140</TotalTime>
  <Words>1069</Words>
  <Application>Microsoft Office PowerPoint</Application>
  <PresentationFormat>Aangepast</PresentationFormat>
  <Paragraphs>61</Paragraphs>
  <Slides>10</Slides>
  <Notes>8</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10</vt:i4>
      </vt:variant>
    </vt:vector>
  </HeadingPairs>
  <TitlesOfParts>
    <vt:vector size="13" baseType="lpstr">
      <vt:lpstr>Arial</vt:lpstr>
      <vt:lpstr>Calibri</vt:lpstr>
      <vt:lpstr>Technisch (16:9)</vt:lpstr>
      <vt:lpstr>Sokoban</vt:lpstr>
      <vt:lpstr>Inhoud</vt:lpstr>
      <vt:lpstr>Architectuur : Level +  Layout</vt:lpstr>
      <vt:lpstr>Square Opties</vt:lpstr>
      <vt:lpstr>ClearObject</vt:lpstr>
      <vt:lpstr>ImmovableObject</vt:lpstr>
      <vt:lpstr>MovableObject</vt:lpstr>
      <vt:lpstr>Datastructuur</vt:lpstr>
      <vt:lpstr>Uiteindelijke structuur voor beweging</vt:lpstr>
      <vt:lpstr>Game Logica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Sokoban</dc:title>
  <dc:creator>Mark Donker</dc:creator>
  <cp:lastModifiedBy>Mark Donker</cp:lastModifiedBy>
  <cp:revision>16</cp:revision>
  <dcterms:created xsi:type="dcterms:W3CDTF">2018-10-05T10:30:11Z</dcterms:created>
  <dcterms:modified xsi:type="dcterms:W3CDTF">2018-10-07T13:06:22Z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