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2"/>
  </p:notesMasterIdLst>
  <p:sldIdLst>
    <p:sldId id="256" r:id="rId2"/>
    <p:sldId id="292" r:id="rId3"/>
    <p:sldId id="368" r:id="rId4"/>
    <p:sldId id="367"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72" r:id="rId19"/>
    <p:sldId id="373" r:id="rId20"/>
    <p:sldId id="374" r:id="rId21"/>
    <p:sldId id="306" r:id="rId22"/>
    <p:sldId id="307" r:id="rId23"/>
    <p:sldId id="308" r:id="rId24"/>
    <p:sldId id="309" r:id="rId25"/>
    <p:sldId id="310" r:id="rId26"/>
    <p:sldId id="312" r:id="rId27"/>
    <p:sldId id="313" r:id="rId28"/>
    <p:sldId id="314" r:id="rId29"/>
    <p:sldId id="315" r:id="rId30"/>
    <p:sldId id="316" r:id="rId31"/>
    <p:sldId id="317" r:id="rId32"/>
    <p:sldId id="318" r:id="rId33"/>
    <p:sldId id="319" r:id="rId34"/>
    <p:sldId id="320" r:id="rId35"/>
    <p:sldId id="321" r:id="rId36"/>
    <p:sldId id="370" r:id="rId37"/>
    <p:sldId id="325" r:id="rId38"/>
    <p:sldId id="322" r:id="rId39"/>
    <p:sldId id="323" r:id="rId40"/>
    <p:sldId id="324" r:id="rId41"/>
    <p:sldId id="326" r:id="rId42"/>
    <p:sldId id="327" r:id="rId43"/>
    <p:sldId id="328" r:id="rId44"/>
    <p:sldId id="375" r:id="rId45"/>
    <p:sldId id="376" r:id="rId46"/>
    <p:sldId id="377" r:id="rId47"/>
    <p:sldId id="378" r:id="rId48"/>
    <p:sldId id="379" r:id="rId49"/>
    <p:sldId id="380" r:id="rId50"/>
    <p:sldId id="381" r:id="rId51"/>
    <p:sldId id="382" r:id="rId52"/>
    <p:sldId id="383" r:id="rId53"/>
    <p:sldId id="369" r:id="rId54"/>
    <p:sldId id="329" r:id="rId55"/>
    <p:sldId id="330" r:id="rId56"/>
    <p:sldId id="331" r:id="rId57"/>
    <p:sldId id="332" r:id="rId58"/>
    <p:sldId id="333" r:id="rId59"/>
    <p:sldId id="371" r:id="rId60"/>
    <p:sldId id="359" r:id="rId61"/>
  </p:sldIdLst>
  <p:sldSz cx="13433425" cy="7556500"/>
  <p:notesSz cx="10693400" cy="7556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CF33A02-8DD0-4208-B910-4E474553E134}">
          <p14:sldIdLst>
            <p14:sldId id="256"/>
          </p14:sldIdLst>
        </p14:section>
        <p14:section name="Sección sin título" id="{CD7F645C-103C-42F8-96F1-55CE7040CC07}">
          <p14:sldIdLst>
            <p14:sldId id="292"/>
            <p14:sldId id="368"/>
            <p14:sldId id="367"/>
            <p14:sldId id="293"/>
            <p14:sldId id="294"/>
            <p14:sldId id="295"/>
            <p14:sldId id="296"/>
            <p14:sldId id="297"/>
            <p14:sldId id="298"/>
            <p14:sldId id="299"/>
            <p14:sldId id="300"/>
            <p14:sldId id="301"/>
            <p14:sldId id="302"/>
            <p14:sldId id="303"/>
            <p14:sldId id="304"/>
            <p14:sldId id="305"/>
            <p14:sldId id="372"/>
            <p14:sldId id="373"/>
            <p14:sldId id="374"/>
            <p14:sldId id="306"/>
            <p14:sldId id="307"/>
            <p14:sldId id="308"/>
            <p14:sldId id="309"/>
            <p14:sldId id="310"/>
            <p14:sldId id="312"/>
            <p14:sldId id="313"/>
            <p14:sldId id="314"/>
            <p14:sldId id="315"/>
            <p14:sldId id="316"/>
            <p14:sldId id="317"/>
            <p14:sldId id="318"/>
            <p14:sldId id="319"/>
            <p14:sldId id="320"/>
            <p14:sldId id="321"/>
            <p14:sldId id="370"/>
            <p14:sldId id="325"/>
            <p14:sldId id="322"/>
            <p14:sldId id="323"/>
            <p14:sldId id="324"/>
            <p14:sldId id="326"/>
            <p14:sldId id="327"/>
            <p14:sldId id="328"/>
            <p14:sldId id="375"/>
            <p14:sldId id="376"/>
            <p14:sldId id="377"/>
            <p14:sldId id="378"/>
            <p14:sldId id="379"/>
            <p14:sldId id="380"/>
            <p14:sldId id="381"/>
            <p14:sldId id="382"/>
            <p14:sldId id="383"/>
            <p14:sldId id="369"/>
            <p14:sldId id="329"/>
            <p14:sldId id="330"/>
            <p14:sldId id="331"/>
            <p14:sldId id="332"/>
            <p14:sldId id="333"/>
            <p14:sldId id="371"/>
            <p14:sldId id="359"/>
          </p14:sldIdLst>
        </p14:section>
      </p14:sectionLst>
    </p:ext>
    <p:ext uri="{EFAFB233-063F-42B5-8137-9DF3F51BA10A}">
      <p15:sldGuideLst xmlns:p15="http://schemas.microsoft.com/office/powerpoint/2012/main">
        <p15:guide id="1" orient="horz" pos="2880" userDrawn="1">
          <p15:clr>
            <a:srgbClr val="A4A3A4"/>
          </p15:clr>
        </p15:guide>
        <p15:guide id="2" pos="27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EC3"/>
    <a:srgbClr val="4E6F3F"/>
    <a:srgbClr val="4B69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42" y="102"/>
      </p:cViewPr>
      <p:guideLst>
        <p:guide orient="horz" pos="2880"/>
        <p:guide pos="2713"/>
      </p:guideLst>
    </p:cSldViewPr>
  </p:slideViewPr>
  <p:notesTextViewPr>
    <p:cViewPr>
      <p:scale>
        <a:sx n="100" d="100"/>
        <a:sy n="100" d="100"/>
      </p:scale>
      <p:origin x="0" y="0"/>
    </p:cViewPr>
  </p:notesTextViewPr>
  <p:sorterViewPr>
    <p:cViewPr>
      <p:scale>
        <a:sx n="100" d="100"/>
        <a:sy n="100" d="100"/>
      </p:scale>
      <p:origin x="0" y="-347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B42427C8-94A6-4DC3-997F-92D8057B20AF}" type="datetimeFigureOut">
              <a:rPr lang="es-AR" smtClean="0"/>
              <a:t>12/11/2021</a:t>
            </a:fld>
            <a:endParaRPr lang="es-AR"/>
          </a:p>
        </p:txBody>
      </p:sp>
      <p:sp>
        <p:nvSpPr>
          <p:cNvPr id="4" name="Marcador de imagen de diapositiva 3"/>
          <p:cNvSpPr>
            <a:spLocks noGrp="1" noRot="1" noChangeAspect="1"/>
          </p:cNvSpPr>
          <p:nvPr>
            <p:ph type="sldImg" idx="2"/>
          </p:nvPr>
        </p:nvSpPr>
        <p:spPr>
          <a:xfrm>
            <a:off x="3079750" y="944563"/>
            <a:ext cx="4533900" cy="2551112"/>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DC212721-3EC2-498F-865A-7E97C6452598}" type="slidenum">
              <a:rPr lang="es-AR" smtClean="0"/>
              <a:t>‹Nº›</a:t>
            </a:fld>
            <a:endParaRPr lang="es-AR"/>
          </a:p>
        </p:txBody>
      </p:sp>
    </p:spTree>
    <p:extLst>
      <p:ext uri="{BB962C8B-B14F-4D97-AF65-F5344CB8AC3E}">
        <p14:creationId xmlns:p14="http://schemas.microsoft.com/office/powerpoint/2010/main" val="120509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C212721-3EC2-498F-865A-7E97C6452598}" type="slidenum">
              <a:rPr lang="es-AR" smtClean="0"/>
              <a:t>42</a:t>
            </a:fld>
            <a:endParaRPr lang="es-AR"/>
          </a:p>
        </p:txBody>
      </p:sp>
    </p:spTree>
    <p:extLst>
      <p:ext uri="{BB962C8B-B14F-4D97-AF65-F5344CB8AC3E}">
        <p14:creationId xmlns:p14="http://schemas.microsoft.com/office/powerpoint/2010/main" val="45680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79178" y="1236678"/>
            <a:ext cx="10075069" cy="2630781"/>
          </a:xfrm>
        </p:spPr>
        <p:txBody>
          <a:bodyPr anchor="b"/>
          <a:lstStyle>
            <a:lvl1pPr algn="ctr">
              <a:defRPr sz="6611"/>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79178" y="3968912"/>
            <a:ext cx="10075069" cy="1824404"/>
          </a:xfrm>
        </p:spPr>
        <p:txBody>
          <a:bodyPr/>
          <a:lstStyle>
            <a:lvl1pPr marL="0" indent="0" algn="ctr">
              <a:buNone/>
              <a:defRPr sz="2644"/>
            </a:lvl1pPr>
            <a:lvl2pPr marL="503743" indent="0" algn="ctr">
              <a:buNone/>
              <a:defRPr sz="2204"/>
            </a:lvl2pPr>
            <a:lvl3pPr marL="1007486" indent="0" algn="ctr">
              <a:buNone/>
              <a:defRPr sz="1983"/>
            </a:lvl3pPr>
            <a:lvl4pPr marL="1511229" indent="0" algn="ctr">
              <a:buNone/>
              <a:defRPr sz="1763"/>
            </a:lvl4pPr>
            <a:lvl5pPr marL="2014972" indent="0" algn="ctr">
              <a:buNone/>
              <a:defRPr sz="1763"/>
            </a:lvl5pPr>
            <a:lvl6pPr marL="2518715" indent="0" algn="ctr">
              <a:buNone/>
              <a:defRPr sz="1763"/>
            </a:lvl6pPr>
            <a:lvl7pPr marL="3022458" indent="0" algn="ctr">
              <a:buNone/>
              <a:defRPr sz="1763"/>
            </a:lvl7pPr>
            <a:lvl8pPr marL="3526201" indent="0" algn="ctr">
              <a:buNone/>
              <a:defRPr sz="1763"/>
            </a:lvl8pPr>
            <a:lvl9pPr marL="4029944" indent="0" algn="ctr">
              <a:buNone/>
              <a:defRPr sz="176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75F39D9-052D-4CFB-B8E0-EFFB57CC0D2F}" type="datetime12">
              <a:rPr lang="es-AR" smtClean="0"/>
              <a:t>11:38 a. m.</a:t>
            </a:fld>
            <a:endParaRPr lang="en-US"/>
          </a:p>
        </p:txBody>
      </p:sp>
      <p:sp>
        <p:nvSpPr>
          <p:cNvPr id="5" name="Footer Placeholder 4"/>
          <p:cNvSpPr>
            <a:spLocks noGrp="1"/>
          </p:cNvSpPr>
          <p:nvPr>
            <p:ph type="ftr" sz="quarter" idx="11"/>
          </p:nvPr>
        </p:nvSpPr>
        <p:spPr/>
        <p:txBody>
          <a:bodyPr/>
          <a:lstStyle/>
          <a:p>
            <a:r>
              <a:rPr lang="es-ES"/>
              <a:t>AyED I - Unidad 10 Programación Orientada a Objetos</a:t>
            </a:r>
            <a:endParaRPr lang="es-E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566029724"/>
      </p:ext>
    </p:extLst>
  </p:cSld>
  <p:clrMapOvr>
    <a:masterClrMapping/>
  </p:clrMapOvr>
  <p:transition spd="med">
    <p:wipe dir="d"/>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5" name="Footer Placeholder 4"/>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6" name="Slide Number Placeholder 5"/>
          <p:cNvSpPr>
            <a:spLocks noGrp="1"/>
          </p:cNvSpPr>
          <p:nvPr>
            <p:ph type="sldNum" sz="quarter" idx="12"/>
          </p:nvPr>
        </p:nvSpPr>
        <p:spPr/>
        <p:txBody>
          <a:bodyPr/>
          <a:lstStyle>
            <a:lvl1pPr>
              <a:defRPr>
                <a:solidFill>
                  <a:schemeClr val="bg1">
                    <a:lumMod val="65000"/>
                    <a:lumOff val="3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924904299"/>
      </p:ext>
    </p:extLst>
  </p:cSld>
  <p:clrMapOvr>
    <a:masterClrMapping/>
  </p:clrMapOvr>
  <p:transition spd="med">
    <p:wipe dir="d"/>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13295" y="402314"/>
            <a:ext cx="2896582" cy="640378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23548" y="402314"/>
            <a:ext cx="8521829" cy="640378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5" name="Footer Placeholder 4"/>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6" name="Slide Number Placeholder 5"/>
          <p:cNvSpPr>
            <a:spLocks noGrp="1"/>
          </p:cNvSpPr>
          <p:nvPr>
            <p:ph type="sldNum" sz="quarter" idx="12"/>
          </p:nvPr>
        </p:nvSpPr>
        <p:spPr/>
        <p:txBody>
          <a:bodyPr/>
          <a:lstStyle>
            <a:lvl1pPr>
              <a:defRPr>
                <a:solidFill>
                  <a:schemeClr val="bg1">
                    <a:lumMod val="65000"/>
                    <a:lumOff val="3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1068481706"/>
      </p:ext>
    </p:extLst>
  </p:cSld>
  <p:clrMapOvr>
    <a:masterClrMapping/>
  </p:clrMapOvr>
  <p:transition spd="med">
    <p:wipe dir="d"/>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5" name="Footer Placeholder 4"/>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6" name="Slide Number Placeholder 5"/>
          <p:cNvSpPr>
            <a:spLocks noGrp="1"/>
          </p:cNvSpPr>
          <p:nvPr>
            <p:ph type="sldNum" sz="quarter" idx="12"/>
          </p:nvPr>
        </p:nvSpPr>
        <p:spPr/>
        <p:txBody>
          <a:bodyPr/>
          <a:lstStyle>
            <a:lvl1pPr>
              <a:defRPr>
                <a:solidFill>
                  <a:schemeClr val="bg1">
                    <a:lumMod val="65000"/>
                    <a:lumOff val="3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9460742"/>
      </p:ext>
    </p:extLst>
  </p:cSld>
  <p:clrMapOvr>
    <a:masterClrMapping/>
  </p:clrMapOvr>
  <p:transition spd="med">
    <p:wipe dir="d"/>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6551" y="1883878"/>
            <a:ext cx="11586329" cy="3143294"/>
          </a:xfrm>
        </p:spPr>
        <p:txBody>
          <a:bodyPr anchor="b"/>
          <a:lstStyle>
            <a:lvl1pPr>
              <a:defRPr sz="661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6551" y="5056909"/>
            <a:ext cx="11586329" cy="1652984"/>
          </a:xfrm>
        </p:spPr>
        <p:txBody>
          <a:bodyPr/>
          <a:lstStyle>
            <a:lvl1pPr marL="0" indent="0">
              <a:buNone/>
              <a:defRPr sz="2644">
                <a:solidFill>
                  <a:schemeClr val="tx1">
                    <a:tint val="75000"/>
                  </a:schemeClr>
                </a:solidFill>
              </a:defRPr>
            </a:lvl1pPr>
            <a:lvl2pPr marL="503743" indent="0">
              <a:buNone/>
              <a:defRPr sz="2204">
                <a:solidFill>
                  <a:schemeClr val="tx1">
                    <a:tint val="75000"/>
                  </a:schemeClr>
                </a:solidFill>
              </a:defRPr>
            </a:lvl2pPr>
            <a:lvl3pPr marL="1007486" indent="0">
              <a:buNone/>
              <a:defRPr sz="1983">
                <a:solidFill>
                  <a:schemeClr val="tx1">
                    <a:tint val="75000"/>
                  </a:schemeClr>
                </a:solidFill>
              </a:defRPr>
            </a:lvl3pPr>
            <a:lvl4pPr marL="1511229" indent="0">
              <a:buNone/>
              <a:defRPr sz="1763">
                <a:solidFill>
                  <a:schemeClr val="tx1">
                    <a:tint val="75000"/>
                  </a:schemeClr>
                </a:solidFill>
              </a:defRPr>
            </a:lvl4pPr>
            <a:lvl5pPr marL="2014972" indent="0">
              <a:buNone/>
              <a:defRPr sz="1763">
                <a:solidFill>
                  <a:schemeClr val="tx1">
                    <a:tint val="75000"/>
                  </a:schemeClr>
                </a:solidFill>
              </a:defRPr>
            </a:lvl5pPr>
            <a:lvl6pPr marL="2518715" indent="0">
              <a:buNone/>
              <a:defRPr sz="1763">
                <a:solidFill>
                  <a:schemeClr val="tx1">
                    <a:tint val="75000"/>
                  </a:schemeClr>
                </a:solidFill>
              </a:defRPr>
            </a:lvl6pPr>
            <a:lvl7pPr marL="3022458" indent="0">
              <a:buNone/>
              <a:defRPr sz="1763">
                <a:solidFill>
                  <a:schemeClr val="tx1">
                    <a:tint val="75000"/>
                  </a:schemeClr>
                </a:solidFill>
              </a:defRPr>
            </a:lvl7pPr>
            <a:lvl8pPr marL="3526201" indent="0">
              <a:buNone/>
              <a:defRPr sz="1763">
                <a:solidFill>
                  <a:schemeClr val="tx1">
                    <a:tint val="75000"/>
                  </a:schemeClr>
                </a:solidFill>
              </a:defRPr>
            </a:lvl8pPr>
            <a:lvl9pPr marL="4029944" indent="0">
              <a:buNone/>
              <a:defRPr sz="176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5" name="Footer Placeholder 4"/>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6" name="Slide Number Placeholder 5"/>
          <p:cNvSpPr>
            <a:spLocks noGrp="1"/>
          </p:cNvSpPr>
          <p:nvPr>
            <p:ph type="sldNum" sz="quarter" idx="12"/>
          </p:nvPr>
        </p:nvSpPr>
        <p:spPr/>
        <p:txBody>
          <a:bodyPr/>
          <a:lstStyle>
            <a:lvl1pPr>
              <a:defRPr>
                <a:solidFill>
                  <a:schemeClr val="bg1">
                    <a:lumMod val="65000"/>
                    <a:lumOff val="3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2260386092"/>
      </p:ext>
    </p:extLst>
  </p:cSld>
  <p:clrMapOvr>
    <a:masterClrMapping/>
  </p:clrMapOvr>
  <p:transition spd="med">
    <p:wipe dir="d"/>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23548" y="2011568"/>
            <a:ext cx="5709206" cy="479453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800671" y="2011568"/>
            <a:ext cx="5709206" cy="479453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6" name="Footer Placeholder 5"/>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7" name="Slide Number Placeholder 6"/>
          <p:cNvSpPr>
            <a:spLocks noGrp="1"/>
          </p:cNvSpPr>
          <p:nvPr>
            <p:ph type="sldNum" sz="quarter" idx="12"/>
          </p:nvPr>
        </p:nvSpPr>
        <p:spPr/>
        <p:txBody>
          <a:bodyPr/>
          <a:lstStyle>
            <a:lvl1pPr>
              <a:defRPr>
                <a:solidFill>
                  <a:schemeClr val="bg1">
                    <a:lumMod val="65000"/>
                    <a:lumOff val="3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4125693425"/>
      </p:ext>
    </p:extLst>
  </p:cSld>
  <p:clrMapOvr>
    <a:masterClrMapping/>
  </p:clrMapOvr>
  <p:transition spd="med">
    <p:wipe dir="d"/>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25298" y="402314"/>
            <a:ext cx="11586329" cy="146057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25298" y="1852393"/>
            <a:ext cx="5682968" cy="907829"/>
          </a:xfrm>
        </p:spPr>
        <p:txBody>
          <a:bodyPr anchor="b"/>
          <a:lstStyle>
            <a:lvl1pPr marL="0" indent="0">
              <a:buNone/>
              <a:defRPr sz="2644" b="1"/>
            </a:lvl1pPr>
            <a:lvl2pPr marL="503743" indent="0">
              <a:buNone/>
              <a:defRPr sz="2204" b="1"/>
            </a:lvl2pPr>
            <a:lvl3pPr marL="1007486" indent="0">
              <a:buNone/>
              <a:defRPr sz="1983" b="1"/>
            </a:lvl3pPr>
            <a:lvl4pPr marL="1511229" indent="0">
              <a:buNone/>
              <a:defRPr sz="1763" b="1"/>
            </a:lvl4pPr>
            <a:lvl5pPr marL="2014972" indent="0">
              <a:buNone/>
              <a:defRPr sz="1763" b="1"/>
            </a:lvl5pPr>
            <a:lvl6pPr marL="2518715" indent="0">
              <a:buNone/>
              <a:defRPr sz="1763" b="1"/>
            </a:lvl6pPr>
            <a:lvl7pPr marL="3022458" indent="0">
              <a:buNone/>
              <a:defRPr sz="1763" b="1"/>
            </a:lvl7pPr>
            <a:lvl8pPr marL="3526201" indent="0">
              <a:buNone/>
              <a:defRPr sz="1763" b="1"/>
            </a:lvl8pPr>
            <a:lvl9pPr marL="4029944" indent="0">
              <a:buNone/>
              <a:defRPr sz="1763" b="1"/>
            </a:lvl9pPr>
          </a:lstStyle>
          <a:p>
            <a:pPr lvl="0"/>
            <a:r>
              <a:rPr lang="es-ES"/>
              <a:t>Haga clic para modificar los estilos de texto del patrón</a:t>
            </a:r>
          </a:p>
        </p:txBody>
      </p:sp>
      <p:sp>
        <p:nvSpPr>
          <p:cNvPr id="4" name="Content Placeholder 3"/>
          <p:cNvSpPr>
            <a:spLocks noGrp="1"/>
          </p:cNvSpPr>
          <p:nvPr>
            <p:ph sz="half" idx="2"/>
          </p:nvPr>
        </p:nvSpPr>
        <p:spPr>
          <a:xfrm>
            <a:off x="925298" y="2760222"/>
            <a:ext cx="5682968" cy="405987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00672" y="1852393"/>
            <a:ext cx="5710955" cy="907829"/>
          </a:xfrm>
        </p:spPr>
        <p:txBody>
          <a:bodyPr anchor="b"/>
          <a:lstStyle>
            <a:lvl1pPr marL="0" indent="0">
              <a:buNone/>
              <a:defRPr sz="2644" b="1"/>
            </a:lvl1pPr>
            <a:lvl2pPr marL="503743" indent="0">
              <a:buNone/>
              <a:defRPr sz="2204" b="1"/>
            </a:lvl2pPr>
            <a:lvl3pPr marL="1007486" indent="0">
              <a:buNone/>
              <a:defRPr sz="1983" b="1"/>
            </a:lvl3pPr>
            <a:lvl4pPr marL="1511229" indent="0">
              <a:buNone/>
              <a:defRPr sz="1763" b="1"/>
            </a:lvl4pPr>
            <a:lvl5pPr marL="2014972" indent="0">
              <a:buNone/>
              <a:defRPr sz="1763" b="1"/>
            </a:lvl5pPr>
            <a:lvl6pPr marL="2518715" indent="0">
              <a:buNone/>
              <a:defRPr sz="1763" b="1"/>
            </a:lvl6pPr>
            <a:lvl7pPr marL="3022458" indent="0">
              <a:buNone/>
              <a:defRPr sz="1763" b="1"/>
            </a:lvl7pPr>
            <a:lvl8pPr marL="3526201" indent="0">
              <a:buNone/>
              <a:defRPr sz="1763" b="1"/>
            </a:lvl8pPr>
            <a:lvl9pPr marL="4029944" indent="0">
              <a:buNone/>
              <a:defRPr sz="1763" b="1"/>
            </a:lvl9pPr>
          </a:lstStyle>
          <a:p>
            <a:pPr lvl="0"/>
            <a:r>
              <a:rPr lang="es-ES"/>
              <a:t>Haga clic para modificar los estilos de texto del patrón</a:t>
            </a:r>
          </a:p>
        </p:txBody>
      </p:sp>
      <p:sp>
        <p:nvSpPr>
          <p:cNvPr id="6" name="Content Placeholder 5"/>
          <p:cNvSpPr>
            <a:spLocks noGrp="1"/>
          </p:cNvSpPr>
          <p:nvPr>
            <p:ph sz="quarter" idx="4"/>
          </p:nvPr>
        </p:nvSpPr>
        <p:spPr>
          <a:xfrm>
            <a:off x="6800672" y="2760222"/>
            <a:ext cx="5710955" cy="405987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8" name="Footer Placeholder 7"/>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9" name="Slide Number Placeholder 8"/>
          <p:cNvSpPr>
            <a:spLocks noGrp="1"/>
          </p:cNvSpPr>
          <p:nvPr>
            <p:ph type="sldNum" sz="quarter" idx="12"/>
          </p:nvPr>
        </p:nvSpPr>
        <p:spPr/>
        <p:txBody>
          <a:bodyPr/>
          <a:lstStyle>
            <a:lvl1pPr>
              <a:defRPr>
                <a:solidFill>
                  <a:schemeClr val="bg1">
                    <a:lumMod val="65000"/>
                    <a:lumOff val="3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873546209"/>
      </p:ext>
    </p:extLst>
  </p:cSld>
  <p:clrMapOvr>
    <a:masterClrMapping/>
  </p:clrMapOvr>
  <p:transition spd="med">
    <p:wipe dir="d"/>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4" name="Footer Placeholder 3"/>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5" name="Slide Number Placeholder 4"/>
          <p:cNvSpPr>
            <a:spLocks noGrp="1"/>
          </p:cNvSpPr>
          <p:nvPr>
            <p:ph type="sldNum" sz="quarter" idx="12"/>
          </p:nvPr>
        </p:nvSpPr>
        <p:spPr/>
        <p:txBody>
          <a:bodyPr/>
          <a:lstStyle>
            <a:lvl1pPr>
              <a:defRPr>
                <a:solidFill>
                  <a:schemeClr val="bg1">
                    <a:lumMod val="65000"/>
                    <a:lumOff val="35000"/>
                  </a:schemeClr>
                </a:solidFill>
              </a:defRPr>
            </a:lvl1pPr>
          </a:lstStyle>
          <a:p>
            <a:pPr marL="25398">
              <a:spcBef>
                <a:spcPts val="120"/>
              </a:spcBef>
            </a:pPr>
            <a:fld id="{81D60167-4931-47E6-BA6A-407CBD079E47}" type="slidenum">
              <a:rPr lang="es-AR" spc="10" smtClean="0"/>
              <a:pPr marL="25398">
                <a:spcBef>
                  <a:spcPts val="120"/>
                </a:spcBef>
              </a:pPr>
              <a:t>‹Nº›</a:t>
            </a:fld>
            <a:endParaRPr lang="es-AR" spc="10" dirty="0"/>
          </a:p>
        </p:txBody>
      </p:sp>
    </p:spTree>
    <p:extLst>
      <p:ext uri="{BB962C8B-B14F-4D97-AF65-F5344CB8AC3E}">
        <p14:creationId xmlns:p14="http://schemas.microsoft.com/office/powerpoint/2010/main" val="56511055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3" name="Footer Placeholder 2"/>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4" name="Slide Number Placeholder 3"/>
          <p:cNvSpPr>
            <a:spLocks noGrp="1"/>
          </p:cNvSpPr>
          <p:nvPr>
            <p:ph type="sldNum" sz="quarter" idx="12"/>
          </p:nvPr>
        </p:nvSpPr>
        <p:spPr/>
        <p:txBody>
          <a:bodyPr/>
          <a:lstStyle>
            <a:lvl1pPr>
              <a:defRPr>
                <a:solidFill>
                  <a:schemeClr val="bg1">
                    <a:lumMod val="65000"/>
                    <a:lumOff val="3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2435902422"/>
      </p:ext>
    </p:extLst>
  </p:cSld>
  <p:clrMapOvr>
    <a:masterClrMapping/>
  </p:clrMapOvr>
  <p:transition spd="med">
    <p:wipe dir="d"/>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25298" y="503767"/>
            <a:ext cx="4332629" cy="1763183"/>
          </a:xfrm>
        </p:spPr>
        <p:txBody>
          <a:bodyPr anchor="b"/>
          <a:lstStyle>
            <a:lvl1pPr>
              <a:defRPr sz="3526"/>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0956" y="1087996"/>
            <a:ext cx="6800671" cy="5370013"/>
          </a:xfrm>
        </p:spPr>
        <p:txBody>
          <a:bodyPr/>
          <a:lstStyle>
            <a:lvl1pPr>
              <a:defRPr sz="3526"/>
            </a:lvl1pPr>
            <a:lvl2pPr>
              <a:defRPr sz="3085"/>
            </a:lvl2pPr>
            <a:lvl3pPr>
              <a:defRPr sz="2644"/>
            </a:lvl3pPr>
            <a:lvl4pPr>
              <a:defRPr sz="2204"/>
            </a:lvl4pPr>
            <a:lvl5pPr>
              <a:defRPr sz="2204"/>
            </a:lvl5pPr>
            <a:lvl6pPr>
              <a:defRPr sz="2204"/>
            </a:lvl6pPr>
            <a:lvl7pPr>
              <a:defRPr sz="2204"/>
            </a:lvl7pPr>
            <a:lvl8pPr>
              <a:defRPr sz="2204"/>
            </a:lvl8pPr>
            <a:lvl9pPr>
              <a:defRPr sz="2204"/>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5298" y="2266950"/>
            <a:ext cx="4332629" cy="4199805"/>
          </a:xfrm>
        </p:spPr>
        <p:txBody>
          <a:bodyPr/>
          <a:lstStyle>
            <a:lvl1pPr marL="0" indent="0">
              <a:buNone/>
              <a:defRPr sz="1763"/>
            </a:lvl1pPr>
            <a:lvl2pPr marL="503743" indent="0">
              <a:buNone/>
              <a:defRPr sz="1543"/>
            </a:lvl2pPr>
            <a:lvl3pPr marL="1007486" indent="0">
              <a:buNone/>
              <a:defRPr sz="1322"/>
            </a:lvl3pPr>
            <a:lvl4pPr marL="1511229" indent="0">
              <a:buNone/>
              <a:defRPr sz="1102"/>
            </a:lvl4pPr>
            <a:lvl5pPr marL="2014972" indent="0">
              <a:buNone/>
              <a:defRPr sz="1102"/>
            </a:lvl5pPr>
            <a:lvl6pPr marL="2518715" indent="0">
              <a:buNone/>
              <a:defRPr sz="1102"/>
            </a:lvl6pPr>
            <a:lvl7pPr marL="3022458" indent="0">
              <a:buNone/>
              <a:defRPr sz="1102"/>
            </a:lvl7pPr>
            <a:lvl8pPr marL="3526201" indent="0">
              <a:buNone/>
              <a:defRPr sz="1102"/>
            </a:lvl8pPr>
            <a:lvl9pPr marL="4029944" indent="0">
              <a:buNone/>
              <a:defRPr sz="110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6" name="Footer Placeholder 5"/>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7" name="Slide Number Placeholder 6"/>
          <p:cNvSpPr>
            <a:spLocks noGrp="1"/>
          </p:cNvSpPr>
          <p:nvPr>
            <p:ph type="sldNum" sz="quarter" idx="12"/>
          </p:nvPr>
        </p:nvSpPr>
        <p:spPr/>
        <p:txBody>
          <a:bodyPr/>
          <a:lstStyle>
            <a:lvl1pPr>
              <a:defRPr>
                <a:solidFill>
                  <a:schemeClr val="bg1">
                    <a:lumMod val="65000"/>
                    <a:lumOff val="3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1862428315"/>
      </p:ext>
    </p:extLst>
  </p:cSld>
  <p:clrMapOvr>
    <a:masterClrMapping/>
  </p:clrMapOvr>
  <p:transition spd="med">
    <p:wipe dir="d"/>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25298" y="503767"/>
            <a:ext cx="4332629" cy="1763183"/>
          </a:xfrm>
        </p:spPr>
        <p:txBody>
          <a:bodyPr anchor="b"/>
          <a:lstStyle>
            <a:lvl1pPr>
              <a:defRPr sz="3526"/>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710956" y="1087996"/>
            <a:ext cx="6800671" cy="5370013"/>
          </a:xfrm>
        </p:spPr>
        <p:txBody>
          <a:bodyPr anchor="t"/>
          <a:lstStyle>
            <a:lvl1pPr marL="0" indent="0">
              <a:buNone/>
              <a:defRPr sz="3526"/>
            </a:lvl1pPr>
            <a:lvl2pPr marL="503743" indent="0">
              <a:buNone/>
              <a:defRPr sz="3085"/>
            </a:lvl2pPr>
            <a:lvl3pPr marL="1007486" indent="0">
              <a:buNone/>
              <a:defRPr sz="2644"/>
            </a:lvl3pPr>
            <a:lvl4pPr marL="1511229" indent="0">
              <a:buNone/>
              <a:defRPr sz="2204"/>
            </a:lvl4pPr>
            <a:lvl5pPr marL="2014972" indent="0">
              <a:buNone/>
              <a:defRPr sz="2204"/>
            </a:lvl5pPr>
            <a:lvl6pPr marL="2518715" indent="0">
              <a:buNone/>
              <a:defRPr sz="2204"/>
            </a:lvl6pPr>
            <a:lvl7pPr marL="3022458" indent="0">
              <a:buNone/>
              <a:defRPr sz="2204"/>
            </a:lvl7pPr>
            <a:lvl8pPr marL="3526201" indent="0">
              <a:buNone/>
              <a:defRPr sz="2204"/>
            </a:lvl8pPr>
            <a:lvl9pPr marL="4029944" indent="0">
              <a:buNone/>
              <a:defRPr sz="2204"/>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5298" y="2266950"/>
            <a:ext cx="4332629" cy="4199805"/>
          </a:xfrm>
        </p:spPr>
        <p:txBody>
          <a:bodyPr/>
          <a:lstStyle>
            <a:lvl1pPr marL="0" indent="0">
              <a:buNone/>
              <a:defRPr sz="1763"/>
            </a:lvl1pPr>
            <a:lvl2pPr marL="503743" indent="0">
              <a:buNone/>
              <a:defRPr sz="1543"/>
            </a:lvl2pPr>
            <a:lvl3pPr marL="1007486" indent="0">
              <a:buNone/>
              <a:defRPr sz="1322"/>
            </a:lvl3pPr>
            <a:lvl4pPr marL="1511229" indent="0">
              <a:buNone/>
              <a:defRPr sz="1102"/>
            </a:lvl4pPr>
            <a:lvl5pPr marL="2014972" indent="0">
              <a:buNone/>
              <a:defRPr sz="1102"/>
            </a:lvl5pPr>
            <a:lvl6pPr marL="2518715" indent="0">
              <a:buNone/>
              <a:defRPr sz="1102"/>
            </a:lvl6pPr>
            <a:lvl7pPr marL="3022458" indent="0">
              <a:buNone/>
              <a:defRPr sz="1102"/>
            </a:lvl7pPr>
            <a:lvl8pPr marL="3526201" indent="0">
              <a:buNone/>
              <a:defRPr sz="1102"/>
            </a:lvl8pPr>
            <a:lvl9pPr marL="4029944" indent="0">
              <a:buNone/>
              <a:defRPr sz="110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bg1">
                    <a:lumMod val="65000"/>
                    <a:lumOff val="35000"/>
                  </a:schemeClr>
                </a:solidFill>
              </a:defRPr>
            </a:lvl1pPr>
          </a:lstStyle>
          <a:p>
            <a:fld id="{975F39D9-052D-4CFB-B8E0-EFFB57CC0D2F}" type="datetime12">
              <a:rPr lang="es-AR" smtClean="0"/>
              <a:pPr/>
              <a:t>11:38 a. m.</a:t>
            </a:fld>
            <a:endParaRPr lang="en-US"/>
          </a:p>
        </p:txBody>
      </p:sp>
      <p:sp>
        <p:nvSpPr>
          <p:cNvPr id="6" name="Footer Placeholder 5"/>
          <p:cNvSpPr>
            <a:spLocks noGrp="1"/>
          </p:cNvSpPr>
          <p:nvPr>
            <p:ph type="ftr" sz="quarter" idx="11"/>
          </p:nvPr>
        </p:nvSpPr>
        <p:spPr/>
        <p:txBody>
          <a:bodyPr/>
          <a:lstStyle>
            <a:lvl1pPr>
              <a:defRPr>
                <a:solidFill>
                  <a:schemeClr val="bg1">
                    <a:lumMod val="65000"/>
                    <a:lumOff val="35000"/>
                  </a:schemeClr>
                </a:solidFill>
              </a:defRPr>
            </a:lvl1pPr>
          </a:lstStyle>
          <a:p>
            <a:r>
              <a:rPr lang="es-ES"/>
              <a:t>AyED I - Unidad 10 Programación Orientada a Objetos</a:t>
            </a:r>
            <a:endParaRPr lang="es-ES" dirty="0"/>
          </a:p>
        </p:txBody>
      </p:sp>
      <p:sp>
        <p:nvSpPr>
          <p:cNvPr id="7" name="Slide Number Placeholder 6"/>
          <p:cNvSpPr>
            <a:spLocks noGrp="1"/>
          </p:cNvSpPr>
          <p:nvPr>
            <p:ph type="sldNum" sz="quarter" idx="12"/>
          </p:nvPr>
        </p:nvSpPr>
        <p:spPr/>
        <p:txBody>
          <a:bodyPr/>
          <a:lstStyle>
            <a:lvl1pPr>
              <a:defRPr>
                <a:solidFill>
                  <a:schemeClr val="bg1">
                    <a:lumMod val="65000"/>
                    <a:lumOff val="3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97917459"/>
      </p:ext>
    </p:extLst>
  </p:cSld>
  <p:clrMapOvr>
    <a:masterClrMapping/>
  </p:clrMapOvr>
  <p:transition spd="med">
    <p:wipe dir="d"/>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548" y="402314"/>
            <a:ext cx="11586329" cy="146057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23548" y="2011568"/>
            <a:ext cx="11586329" cy="479453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23548" y="7003756"/>
            <a:ext cx="3022521" cy="402314"/>
          </a:xfrm>
          <a:prstGeom prst="rect">
            <a:avLst/>
          </a:prstGeom>
        </p:spPr>
        <p:txBody>
          <a:bodyPr vert="horz" lIns="91440" tIns="45720" rIns="91440" bIns="45720" rtlCol="0" anchor="ctr"/>
          <a:lstStyle>
            <a:lvl1pPr algn="l">
              <a:defRPr sz="1322">
                <a:solidFill>
                  <a:schemeClr val="tx1">
                    <a:tint val="75000"/>
                  </a:schemeClr>
                </a:solidFill>
              </a:defRPr>
            </a:lvl1pPr>
          </a:lstStyle>
          <a:p>
            <a:fld id="{975F39D9-052D-4CFB-B8E0-EFFB57CC0D2F}" type="datetime12">
              <a:rPr lang="es-AR" smtClean="0"/>
              <a:t>11:38 a. m.</a:t>
            </a:fld>
            <a:endParaRPr lang="en-US"/>
          </a:p>
        </p:txBody>
      </p:sp>
      <p:sp>
        <p:nvSpPr>
          <p:cNvPr id="5" name="Footer Placeholder 4"/>
          <p:cNvSpPr>
            <a:spLocks noGrp="1"/>
          </p:cNvSpPr>
          <p:nvPr>
            <p:ph type="ftr" sz="quarter" idx="3"/>
          </p:nvPr>
        </p:nvSpPr>
        <p:spPr>
          <a:xfrm>
            <a:off x="4449822" y="7003756"/>
            <a:ext cx="4533781" cy="402314"/>
          </a:xfrm>
          <a:prstGeom prst="rect">
            <a:avLst/>
          </a:prstGeom>
        </p:spPr>
        <p:txBody>
          <a:bodyPr vert="horz" lIns="91440" tIns="45720" rIns="91440" bIns="45720" rtlCol="0" anchor="ctr"/>
          <a:lstStyle>
            <a:lvl1pPr algn="ctr">
              <a:defRPr sz="1322">
                <a:solidFill>
                  <a:schemeClr val="tx1">
                    <a:tint val="75000"/>
                  </a:schemeClr>
                </a:solidFill>
              </a:defRPr>
            </a:lvl1pPr>
          </a:lstStyle>
          <a:p>
            <a:r>
              <a:rPr lang="es-ES"/>
              <a:t>AyED I - Unidad 10 Programación Orientada a Objetos</a:t>
            </a:r>
            <a:endParaRPr lang="es-ES" dirty="0"/>
          </a:p>
        </p:txBody>
      </p:sp>
      <p:sp>
        <p:nvSpPr>
          <p:cNvPr id="6" name="Slide Number Placeholder 5"/>
          <p:cNvSpPr>
            <a:spLocks noGrp="1"/>
          </p:cNvSpPr>
          <p:nvPr>
            <p:ph type="sldNum" sz="quarter" idx="4"/>
          </p:nvPr>
        </p:nvSpPr>
        <p:spPr>
          <a:xfrm>
            <a:off x="9487356" y="7003756"/>
            <a:ext cx="3022521" cy="402314"/>
          </a:xfrm>
          <a:prstGeom prst="rect">
            <a:avLst/>
          </a:prstGeom>
        </p:spPr>
        <p:txBody>
          <a:bodyPr vert="horz" lIns="91440" tIns="45720" rIns="91440" bIns="45720" rtlCol="0" anchor="ctr"/>
          <a:lstStyle>
            <a:lvl1pPr algn="r">
              <a:defRPr sz="1322">
                <a:solidFill>
                  <a:schemeClr val="tx1">
                    <a:tint val="75000"/>
                  </a:schemeClr>
                </a:solidFill>
              </a:defRPr>
            </a:lvl1pPr>
          </a:lstStyle>
          <a:p>
            <a:pPr marL="25398">
              <a:spcBef>
                <a:spcPts val="120"/>
              </a:spcBef>
            </a:pPr>
            <a:fld id="{81D60167-4931-47E6-BA6A-407CBD079E47}" type="slidenum">
              <a:rPr lang="es-AR" spc="10" smtClean="0"/>
              <a:pPr marL="25398">
                <a:spcBef>
                  <a:spcPts val="120"/>
                </a:spcBef>
              </a:pPr>
              <a:t>‹Nº›</a:t>
            </a:fld>
            <a:endParaRPr lang="es-AR" spc="10" dirty="0"/>
          </a:p>
        </p:txBody>
      </p:sp>
    </p:spTree>
    <p:extLst>
      <p:ext uri="{BB962C8B-B14F-4D97-AF65-F5344CB8AC3E}">
        <p14:creationId xmlns:p14="http://schemas.microsoft.com/office/powerpoint/2010/main" val="4185111869"/>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spd="med">
    <p:wipe dir="d"/>
  </p:transition>
  <p:hf hdr="0"/>
  <p:txStyles>
    <p:titleStyle>
      <a:lvl1pPr algn="l" defTabSz="1007486" rtl="0" eaLnBrk="1" latinLnBrk="0" hangingPunct="1">
        <a:lnSpc>
          <a:spcPct val="90000"/>
        </a:lnSpc>
        <a:spcBef>
          <a:spcPct val="0"/>
        </a:spcBef>
        <a:buNone/>
        <a:defRPr sz="4848" kern="1200">
          <a:solidFill>
            <a:schemeClr val="tx1"/>
          </a:solidFill>
          <a:latin typeface="+mj-lt"/>
          <a:ea typeface="+mj-ea"/>
          <a:cs typeface="+mj-cs"/>
        </a:defRPr>
      </a:lvl1pPr>
    </p:titleStyle>
    <p:bodyStyle>
      <a:lvl1pPr marL="251871" indent="-251871" algn="l" defTabSz="1007486" rtl="0" eaLnBrk="1" latinLnBrk="0" hangingPunct="1">
        <a:lnSpc>
          <a:spcPct val="90000"/>
        </a:lnSpc>
        <a:spcBef>
          <a:spcPts val="1102"/>
        </a:spcBef>
        <a:buFont typeface="Arial" panose="020B0604020202020204" pitchFamily="34" charset="0"/>
        <a:buChar char="•"/>
        <a:defRPr sz="3085" kern="1200">
          <a:solidFill>
            <a:schemeClr val="tx1"/>
          </a:solidFill>
          <a:latin typeface="+mn-lt"/>
          <a:ea typeface="+mn-ea"/>
          <a:cs typeface="+mn-cs"/>
        </a:defRPr>
      </a:lvl1pPr>
      <a:lvl2pPr marL="755614" indent="-251871" algn="l" defTabSz="1007486" rtl="0" eaLnBrk="1" latinLnBrk="0" hangingPunct="1">
        <a:lnSpc>
          <a:spcPct val="90000"/>
        </a:lnSpc>
        <a:spcBef>
          <a:spcPts val="551"/>
        </a:spcBef>
        <a:buFont typeface="Arial" panose="020B0604020202020204" pitchFamily="34" charset="0"/>
        <a:buChar char="•"/>
        <a:defRPr sz="2644" kern="1200">
          <a:solidFill>
            <a:schemeClr val="tx1"/>
          </a:solidFill>
          <a:latin typeface="+mn-lt"/>
          <a:ea typeface="+mn-ea"/>
          <a:cs typeface="+mn-cs"/>
        </a:defRPr>
      </a:lvl2pPr>
      <a:lvl3pPr marL="1259357" indent="-251871" algn="l" defTabSz="1007486" rtl="0" eaLnBrk="1" latinLnBrk="0" hangingPunct="1">
        <a:lnSpc>
          <a:spcPct val="90000"/>
        </a:lnSpc>
        <a:spcBef>
          <a:spcPts val="551"/>
        </a:spcBef>
        <a:buFont typeface="Arial" panose="020B0604020202020204" pitchFamily="34" charset="0"/>
        <a:buChar char="•"/>
        <a:defRPr sz="2204" kern="1200">
          <a:solidFill>
            <a:schemeClr val="tx1"/>
          </a:solidFill>
          <a:latin typeface="+mn-lt"/>
          <a:ea typeface="+mn-ea"/>
          <a:cs typeface="+mn-cs"/>
        </a:defRPr>
      </a:lvl3pPr>
      <a:lvl4pPr marL="1763100"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4pPr>
      <a:lvl5pPr marL="2266843"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5pPr>
      <a:lvl6pPr marL="2770586"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6pPr>
      <a:lvl7pPr marL="3274329"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7pPr>
      <a:lvl8pPr marL="3778072"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8pPr>
      <a:lvl9pPr marL="4281815"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9pPr>
    </p:bodyStyle>
    <p:otherStyle>
      <a:defPPr>
        <a:defRPr lang="en-US"/>
      </a:defPPr>
      <a:lvl1pPr marL="0" algn="l" defTabSz="1007486" rtl="0" eaLnBrk="1" latinLnBrk="0" hangingPunct="1">
        <a:defRPr sz="1983" kern="1200">
          <a:solidFill>
            <a:schemeClr val="tx1"/>
          </a:solidFill>
          <a:latin typeface="+mn-lt"/>
          <a:ea typeface="+mn-ea"/>
          <a:cs typeface="+mn-cs"/>
        </a:defRPr>
      </a:lvl1pPr>
      <a:lvl2pPr marL="503743" algn="l" defTabSz="1007486" rtl="0" eaLnBrk="1" latinLnBrk="0" hangingPunct="1">
        <a:defRPr sz="1983" kern="1200">
          <a:solidFill>
            <a:schemeClr val="tx1"/>
          </a:solidFill>
          <a:latin typeface="+mn-lt"/>
          <a:ea typeface="+mn-ea"/>
          <a:cs typeface="+mn-cs"/>
        </a:defRPr>
      </a:lvl2pPr>
      <a:lvl3pPr marL="1007486" algn="l" defTabSz="1007486" rtl="0" eaLnBrk="1" latinLnBrk="0" hangingPunct="1">
        <a:defRPr sz="1983" kern="1200">
          <a:solidFill>
            <a:schemeClr val="tx1"/>
          </a:solidFill>
          <a:latin typeface="+mn-lt"/>
          <a:ea typeface="+mn-ea"/>
          <a:cs typeface="+mn-cs"/>
        </a:defRPr>
      </a:lvl3pPr>
      <a:lvl4pPr marL="1511229" algn="l" defTabSz="1007486" rtl="0" eaLnBrk="1" latinLnBrk="0" hangingPunct="1">
        <a:defRPr sz="1983" kern="1200">
          <a:solidFill>
            <a:schemeClr val="tx1"/>
          </a:solidFill>
          <a:latin typeface="+mn-lt"/>
          <a:ea typeface="+mn-ea"/>
          <a:cs typeface="+mn-cs"/>
        </a:defRPr>
      </a:lvl4pPr>
      <a:lvl5pPr marL="2014972" algn="l" defTabSz="1007486" rtl="0" eaLnBrk="1" latinLnBrk="0" hangingPunct="1">
        <a:defRPr sz="1983" kern="1200">
          <a:solidFill>
            <a:schemeClr val="tx1"/>
          </a:solidFill>
          <a:latin typeface="+mn-lt"/>
          <a:ea typeface="+mn-ea"/>
          <a:cs typeface="+mn-cs"/>
        </a:defRPr>
      </a:lvl5pPr>
      <a:lvl6pPr marL="2518715" algn="l" defTabSz="1007486" rtl="0" eaLnBrk="1" latinLnBrk="0" hangingPunct="1">
        <a:defRPr sz="1983" kern="1200">
          <a:solidFill>
            <a:schemeClr val="tx1"/>
          </a:solidFill>
          <a:latin typeface="+mn-lt"/>
          <a:ea typeface="+mn-ea"/>
          <a:cs typeface="+mn-cs"/>
        </a:defRPr>
      </a:lvl6pPr>
      <a:lvl7pPr marL="3022458" algn="l" defTabSz="1007486" rtl="0" eaLnBrk="1" latinLnBrk="0" hangingPunct="1">
        <a:defRPr sz="1983" kern="1200">
          <a:solidFill>
            <a:schemeClr val="tx1"/>
          </a:solidFill>
          <a:latin typeface="+mn-lt"/>
          <a:ea typeface="+mn-ea"/>
          <a:cs typeface="+mn-cs"/>
        </a:defRPr>
      </a:lvl7pPr>
      <a:lvl8pPr marL="3526201" algn="l" defTabSz="1007486" rtl="0" eaLnBrk="1" latinLnBrk="0" hangingPunct="1">
        <a:defRPr sz="1983" kern="1200">
          <a:solidFill>
            <a:schemeClr val="tx1"/>
          </a:solidFill>
          <a:latin typeface="+mn-lt"/>
          <a:ea typeface="+mn-ea"/>
          <a:cs typeface="+mn-cs"/>
        </a:defRPr>
      </a:lvl8pPr>
      <a:lvl9pPr marL="4029944" algn="l" defTabSz="1007486"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vscode://file/E:/Dropbox/Catedras/ISFT151/ISFT%20N151%20Sistemas/Algoritmos%20y%20Estructuras%20de%20Datos%20I/AyEDI%20-%202021/Unidad%2010%20Introduccion%20POO/Laboratorio"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1FBEF2-9F26-41C2-99CB-E3744E8C11B8}"/>
              </a:ext>
            </a:extLst>
          </p:cNvPr>
          <p:cNvSpPr txBox="1"/>
          <p:nvPr/>
        </p:nvSpPr>
        <p:spPr>
          <a:xfrm>
            <a:off x="4788488" y="1135427"/>
            <a:ext cx="2124299" cy="4708981"/>
          </a:xfrm>
          <a:prstGeom prst="rect">
            <a:avLst/>
          </a:prstGeom>
          <a:noFill/>
        </p:spPr>
        <p:txBody>
          <a:bodyPr wrap="none" rtlCol="0">
            <a:spAutoFit/>
          </a:bodyPr>
          <a:lstStyle/>
          <a:p>
            <a:r>
              <a:rPr lang="es-AR" sz="30000" dirty="0">
                <a:solidFill>
                  <a:schemeClr val="bg1">
                    <a:lumMod val="85000"/>
                    <a:lumOff val="15000"/>
                  </a:schemeClr>
                </a:solidFill>
              </a:rPr>
              <a:t>II</a:t>
            </a:r>
          </a:p>
        </p:txBody>
      </p:sp>
      <p:sp>
        <p:nvSpPr>
          <p:cNvPr id="8" name="object 8"/>
          <p:cNvSpPr txBox="1"/>
          <p:nvPr/>
        </p:nvSpPr>
        <p:spPr>
          <a:xfrm>
            <a:off x="2345438" y="2711450"/>
            <a:ext cx="7010400" cy="2008242"/>
          </a:xfrm>
          <a:prstGeom prst="rect">
            <a:avLst/>
          </a:prstGeom>
        </p:spPr>
        <p:txBody>
          <a:bodyPr vert="horz" wrap="square" lIns="0" tIns="12700" rIns="0" bIns="0" rtlCol="0">
            <a:spAutoFit/>
          </a:bodyPr>
          <a:lstStyle/>
          <a:p>
            <a:pPr algn="ctr">
              <a:spcBef>
                <a:spcPts val="100"/>
              </a:spcBef>
            </a:pPr>
            <a:r>
              <a:rPr lang="es-ES" sz="2950" spc="5" dirty="0">
                <a:latin typeface="Tahoma"/>
                <a:cs typeface="Tahoma"/>
              </a:rPr>
              <a:t>Unidad 10</a:t>
            </a:r>
            <a:endParaRPr sz="2950" dirty="0">
              <a:latin typeface="Tahoma"/>
              <a:cs typeface="Tahoma"/>
            </a:endParaRPr>
          </a:p>
          <a:p>
            <a:pPr marL="12064" marR="5079" algn="ctr">
              <a:lnSpc>
                <a:spcPct val="100299"/>
              </a:lnSpc>
            </a:pPr>
            <a:r>
              <a:rPr sz="2950" spc="5" dirty="0">
                <a:latin typeface="Tahoma"/>
                <a:cs typeface="Tahoma"/>
              </a:rPr>
              <a:t>INTRODUCCIÓN </a:t>
            </a:r>
            <a:r>
              <a:rPr sz="2950" dirty="0">
                <a:latin typeface="Tahoma"/>
                <a:cs typeface="Tahoma"/>
              </a:rPr>
              <a:t>AL</a:t>
            </a:r>
            <a:r>
              <a:rPr sz="2950" spc="-90" dirty="0">
                <a:latin typeface="Tahoma"/>
                <a:cs typeface="Tahoma"/>
              </a:rPr>
              <a:t> </a:t>
            </a:r>
            <a:r>
              <a:rPr sz="2950" spc="5" dirty="0">
                <a:latin typeface="Tahoma"/>
                <a:cs typeface="Tahoma"/>
              </a:rPr>
              <a:t>PARADIGMA  ORIENTADO </a:t>
            </a:r>
            <a:r>
              <a:rPr sz="2950" dirty="0">
                <a:latin typeface="Tahoma"/>
                <a:cs typeface="Tahoma"/>
              </a:rPr>
              <a:t>A</a:t>
            </a:r>
            <a:r>
              <a:rPr sz="2950" spc="-10" dirty="0">
                <a:latin typeface="Tahoma"/>
                <a:cs typeface="Tahoma"/>
              </a:rPr>
              <a:t> </a:t>
            </a:r>
            <a:r>
              <a:rPr sz="2950" dirty="0">
                <a:latin typeface="Tahoma"/>
                <a:cs typeface="Tahoma"/>
              </a:rPr>
              <a:t>OBJETOS</a:t>
            </a:r>
          </a:p>
          <a:p>
            <a:pPr marR="24128" algn="ctr">
              <a:spcBef>
                <a:spcPts val="1440"/>
              </a:spcBef>
            </a:pPr>
            <a:r>
              <a:rPr sz="2950" dirty="0">
                <a:latin typeface="Tahoma"/>
                <a:cs typeface="Tahoma"/>
              </a:rPr>
              <a:t>POO</a:t>
            </a:r>
          </a:p>
        </p:txBody>
      </p:sp>
      <p:sp>
        <p:nvSpPr>
          <p:cNvPr id="9" name="object 9"/>
          <p:cNvSpPr txBox="1">
            <a:spLocks noGrp="1"/>
          </p:cNvSpPr>
          <p:nvPr>
            <p:ph type="title"/>
          </p:nvPr>
        </p:nvSpPr>
        <p:spPr>
          <a:xfrm>
            <a:off x="3089275" y="846817"/>
            <a:ext cx="6447155" cy="466794"/>
          </a:xfrm>
          <a:prstGeom prst="rect">
            <a:avLst/>
          </a:prstGeom>
        </p:spPr>
        <p:txBody>
          <a:bodyPr vert="horz" wrap="square" lIns="0" tIns="12700" rIns="0" bIns="0" rtlCol="0">
            <a:spAutoFit/>
          </a:bodyPr>
          <a:lstStyle/>
          <a:p>
            <a:pPr marL="12699">
              <a:spcBef>
                <a:spcPts val="100"/>
              </a:spcBef>
            </a:pPr>
            <a:r>
              <a:rPr lang="es-ES" sz="2950" dirty="0"/>
              <a:t>Algoritmos y Estructuras de Datos I</a:t>
            </a:r>
            <a:endParaRPr sz="2950" dirty="0"/>
          </a:p>
        </p:txBody>
      </p:sp>
      <p:sp>
        <p:nvSpPr>
          <p:cNvPr id="10" name="Marcador de fecha 9"/>
          <p:cNvSpPr>
            <a:spLocks noGrp="1"/>
          </p:cNvSpPr>
          <p:nvPr>
            <p:ph type="dt" sz="half" idx="10"/>
          </p:nvPr>
        </p:nvSpPr>
        <p:spPr>
          <a:xfrm>
            <a:off x="0" y="7027863"/>
            <a:ext cx="3089275" cy="276225"/>
          </a:xfrm>
        </p:spPr>
        <p:txBody>
          <a:bodyPr/>
          <a:lstStyle/>
          <a:p>
            <a:fld id="{9F5FA8DC-72DD-465A-BBA7-2E8BB546771E}" type="datetime12">
              <a:rPr lang="es-AR" smtClean="0"/>
              <a:t>11:38 a. m.</a:t>
            </a:fld>
            <a:endParaRPr lang="en-US"/>
          </a:p>
        </p:txBody>
      </p:sp>
      <p:sp>
        <p:nvSpPr>
          <p:cNvPr id="11" name="Marcador de pie de página 10"/>
          <p:cNvSpPr>
            <a:spLocks noGrp="1"/>
          </p:cNvSpPr>
          <p:nvPr>
            <p:ph type="ftr" sz="quarter" idx="11"/>
          </p:nvPr>
        </p:nvSpPr>
        <p:spPr>
          <a:xfrm>
            <a:off x="3668712" y="6969125"/>
            <a:ext cx="6019800" cy="276225"/>
          </a:xfrm>
        </p:spPr>
        <p:txBody>
          <a:bodyPr/>
          <a:lstStyle/>
          <a:p>
            <a:r>
              <a:rPr lang="es-AR" dirty="0" err="1"/>
              <a:t>AyED</a:t>
            </a:r>
            <a:r>
              <a:rPr lang="es-AR" dirty="0"/>
              <a:t> I - Unidad 10 Programación Orientada a Objetos</a:t>
            </a:r>
          </a:p>
        </p:txBody>
      </p:sp>
      <p:sp>
        <p:nvSpPr>
          <p:cNvPr id="12" name="Marcador de número de diapositiva 11"/>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a:t>
            </a:fld>
            <a:endParaRPr lang="es-AR" spc="10" dirty="0"/>
          </a:p>
        </p:txBody>
      </p: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8789" y="2406650"/>
            <a:ext cx="2830490" cy="2830490"/>
          </a:xfrm>
          <a:prstGeom prst="rect">
            <a:avLst/>
          </a:prstGeom>
          <a:solidFill>
            <a:schemeClr val="tx2"/>
          </a:solidFill>
        </p:spPr>
      </p:pic>
    </p:spTree>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912" y="115497"/>
            <a:ext cx="11555780" cy="690953"/>
          </a:xfrm>
        </p:spPr>
        <p:txBody>
          <a:bodyPr>
            <a:noAutofit/>
          </a:bodyPr>
          <a:lstStyle/>
          <a:p>
            <a:r>
              <a:rPr lang="es-ES" sz="3600" b="1" dirty="0"/>
              <a:t>Funciones miembro de una clase (fuera del Clase):</a:t>
            </a:r>
            <a:endParaRPr lang="es-AR" sz="3600" dirty="0"/>
          </a:p>
        </p:txBody>
      </p:sp>
      <p:sp>
        <p:nvSpPr>
          <p:cNvPr id="3" name="Marcador de texto 2"/>
          <p:cNvSpPr>
            <a:spLocks noGrp="1"/>
          </p:cNvSpPr>
          <p:nvPr>
            <p:ph idx="1"/>
          </p:nvPr>
        </p:nvSpPr>
        <p:spPr>
          <a:xfrm>
            <a:off x="339056" y="958850"/>
            <a:ext cx="12877800" cy="5926614"/>
          </a:xfrm>
        </p:spPr>
        <p:txBody>
          <a:bodyPr>
            <a:noAutofit/>
          </a:bodyPr>
          <a:lstStyle/>
          <a:p>
            <a:r>
              <a:rPr lang="es-ES" sz="1400" dirty="0"/>
              <a:t>Si la definición de una clase miembro se desea realizar fuera de la definición de la clase, se debe poner el prototipo de la función dentro de la clase. Como la definición de la función aparece afuera de la clase, debe haber una manera de decirle al compilador que esa función pertenece a la clase. Esto se realiza anteponiendo al nombre de la función el nombre de la clase, y separando ambos por el </a:t>
            </a:r>
            <a:r>
              <a:rPr lang="es-ES" sz="1400" b="1" dirty="0"/>
              <a:t>operador de resolución de alcance</a:t>
            </a:r>
            <a:r>
              <a:rPr lang="es-ES" sz="1400" dirty="0"/>
              <a:t>, '</a:t>
            </a:r>
            <a:r>
              <a:rPr lang="es-ES" sz="1400" b="1" dirty="0"/>
              <a:t>::</a:t>
            </a:r>
            <a:r>
              <a:rPr lang="es-ES" sz="1400" dirty="0"/>
              <a:t>'. Lo ilustramos en el siguiente ejemplo: </a:t>
            </a:r>
            <a:br>
              <a:rPr lang="es-ES" sz="1400" dirty="0"/>
            </a:br>
            <a:endParaRPr lang="es-ES" sz="1400" dirty="0"/>
          </a:p>
          <a:p>
            <a:endParaRPr lang="es-ES" sz="1400" dirty="0"/>
          </a:p>
          <a:p>
            <a:endParaRPr lang="es-ES" sz="1400" dirty="0"/>
          </a:p>
          <a:p>
            <a:endParaRPr lang="es-AR" sz="1400" dirty="0"/>
          </a:p>
          <a:p>
            <a:endParaRPr lang="es-AR" sz="1400" dirty="0"/>
          </a:p>
          <a:p>
            <a:endParaRPr lang="es-AR" sz="1400" dirty="0"/>
          </a:p>
          <a:p>
            <a:endParaRPr lang="es-AR" sz="1400" dirty="0"/>
          </a:p>
          <a:p>
            <a:endParaRPr lang="es-AR" sz="1400" dirty="0"/>
          </a:p>
          <a:p>
            <a:endParaRPr lang="es-AR" sz="1400" dirty="0"/>
          </a:p>
          <a:p>
            <a:endParaRPr lang="es-ES" sz="1400" dirty="0"/>
          </a:p>
          <a:p>
            <a:endParaRPr lang="es-ES" sz="1400" dirty="0"/>
          </a:p>
          <a:p>
            <a:endParaRPr lang="es-AR" sz="1400" dirty="0"/>
          </a:p>
          <a:p>
            <a:pPr marL="0" indent="0">
              <a:buNone/>
            </a:pPr>
            <a:endParaRPr lang="es-ES" sz="1400" dirty="0"/>
          </a:p>
          <a:p>
            <a:pPr marL="0" indent="0">
              <a:buNone/>
            </a:pPr>
            <a:endParaRPr lang="es-ES" sz="1400" dirty="0"/>
          </a:p>
          <a:p>
            <a:r>
              <a:rPr lang="es-ES" sz="1400" dirty="0"/>
              <a:t>Esto produce el mismo efecto que el ejemplo anterior, pero no genera exactamente el mismo programa. En el segundo caso, todos los llamados a la función son </a:t>
            </a:r>
            <a:r>
              <a:rPr lang="es-ES" sz="1400" dirty="0" err="1"/>
              <a:t>tratatos</a:t>
            </a:r>
            <a:r>
              <a:rPr lang="es-ES" sz="1400" dirty="0"/>
              <a:t> de la manera habitual. Sin embargo, si la definición de la función está dentro de la definición de la clase, el compilador considera implícitamente a la misma como una </a:t>
            </a:r>
            <a:r>
              <a:rPr lang="es-ES" sz="1400" b="1" dirty="0"/>
              <a:t>función </a:t>
            </a:r>
            <a:r>
              <a:rPr lang="es-ES" sz="1400" b="1" dirty="0" err="1"/>
              <a:t>inline</a:t>
            </a:r>
            <a:r>
              <a:rPr lang="es-ES" sz="1400" dirty="0"/>
              <a:t>. Con una función </a:t>
            </a:r>
            <a:r>
              <a:rPr lang="es-ES" sz="1400" dirty="0" err="1"/>
              <a:t>inline</a:t>
            </a:r>
            <a:r>
              <a:rPr lang="es-ES" sz="1400" dirty="0"/>
              <a:t> el compilador expande el código del cuerpo de la función en el lugar del llamado a la misma. Esto hace que el código sea más rápido.</a:t>
            </a:r>
            <a:endParaRPr lang="es-AR" sz="14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10</a:t>
            </a:fld>
            <a:endParaRPr lang="es-AR" spc="10" dirty="0"/>
          </a:p>
        </p:txBody>
      </p:sp>
      <p:sp>
        <p:nvSpPr>
          <p:cNvPr id="10" name="CuadroTexto 9">
            <a:extLst>
              <a:ext uri="{FF2B5EF4-FFF2-40B4-BE49-F238E27FC236}">
                <a16:creationId xmlns:a16="http://schemas.microsoft.com/office/drawing/2014/main" id="{A1038B4E-F4E4-4F4F-8D68-564726EDE2FD}"/>
              </a:ext>
            </a:extLst>
          </p:cNvPr>
          <p:cNvSpPr txBox="1"/>
          <p:nvPr/>
        </p:nvSpPr>
        <p:spPr>
          <a:xfrm>
            <a:off x="315912" y="2114530"/>
            <a:ext cx="4029075" cy="3416320"/>
          </a:xfrm>
          <a:prstGeom prst="rect">
            <a:avLst/>
          </a:prstGeom>
          <a:noFill/>
        </p:spPr>
        <p:txBody>
          <a:bodyPr wrap="square">
            <a:spAutoFit/>
          </a:bodyPr>
          <a:lstStyle/>
          <a:p>
            <a:r>
              <a:rPr lang="es-AR" sz="1200" b="0" dirty="0" err="1">
                <a:solidFill>
                  <a:srgbClr val="569CD6"/>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private</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br>
              <a:rPr lang="es-AR" sz="1200" b="0" dirty="0">
                <a:solidFill>
                  <a:srgbClr val="D4D4D4"/>
                </a:solidFill>
                <a:effectLst/>
                <a:latin typeface="Consolas" panose="020B0609020204030204" pitchFamily="49" charset="0"/>
              </a:rPr>
            </a:b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largo</a:t>
            </a:r>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ancho</a:t>
            </a:r>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alto</a:t>
            </a:r>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endParaRPr lang="es-AR" sz="1200" b="0" dirty="0">
              <a:solidFill>
                <a:srgbClr val="D4D4D4"/>
              </a:solidFill>
              <a:effectLst/>
              <a:latin typeface="Consolas" panose="020B0609020204030204" pitchFamily="49" charset="0"/>
            </a:endParaRPr>
          </a:p>
          <a:p>
            <a:br>
              <a:rPr lang="es-AR" sz="1200" b="0" dirty="0">
                <a:solidFill>
                  <a:srgbClr val="4EC9B0"/>
                </a:solidFill>
                <a:effectLst/>
                <a:latin typeface="Consolas" panose="020B0609020204030204" pitchFamily="49" charset="0"/>
              </a:rPr>
            </a:b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largo</a:t>
            </a:r>
            <a:r>
              <a:rPr lang="es-AR" sz="1200" b="0" dirty="0">
                <a:solidFill>
                  <a:srgbClr val="D4D4D4"/>
                </a:solidFill>
                <a:effectLst/>
                <a:latin typeface="Consolas" panose="020B0609020204030204" pitchFamily="49" charset="0"/>
              </a:rPr>
              <a:t> * </a:t>
            </a:r>
            <a:r>
              <a:rPr lang="es-AR" sz="1200" b="0" dirty="0">
                <a:solidFill>
                  <a:srgbClr val="9CDCFE"/>
                </a:solidFill>
                <a:effectLst/>
                <a:latin typeface="Consolas" panose="020B0609020204030204" pitchFamily="49" charset="0"/>
              </a:rPr>
              <a:t>ancho</a:t>
            </a:r>
            <a:r>
              <a:rPr lang="es-AR" sz="1200" b="0" dirty="0">
                <a:solidFill>
                  <a:srgbClr val="D4D4D4"/>
                </a:solidFill>
                <a:effectLst/>
                <a:latin typeface="Consolas" panose="020B0609020204030204" pitchFamily="49" charset="0"/>
              </a:rPr>
              <a:t> * </a:t>
            </a:r>
            <a:r>
              <a:rPr lang="es-AR" sz="1200" b="0" dirty="0">
                <a:solidFill>
                  <a:srgbClr val="9CDCFE"/>
                </a:solidFill>
                <a:effectLst/>
                <a:latin typeface="Consolas" panose="020B0609020204030204" pitchFamily="49" charset="0"/>
              </a:rPr>
              <a:t>alto</a:t>
            </a:r>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a:t>
            </a:r>
          </a:p>
        </p:txBody>
      </p:sp>
      <p:sp>
        <p:nvSpPr>
          <p:cNvPr id="12" name="CuadroTexto 11">
            <a:extLst>
              <a:ext uri="{FF2B5EF4-FFF2-40B4-BE49-F238E27FC236}">
                <a16:creationId xmlns:a16="http://schemas.microsoft.com/office/drawing/2014/main" id="{AADF9E9D-B756-4D76-900E-709C26DE3260}"/>
              </a:ext>
            </a:extLst>
          </p:cNvPr>
          <p:cNvSpPr txBox="1"/>
          <p:nvPr/>
        </p:nvSpPr>
        <p:spPr>
          <a:xfrm>
            <a:off x="4090146" y="2253937"/>
            <a:ext cx="3697506" cy="3046988"/>
          </a:xfrm>
          <a:prstGeom prst="rect">
            <a:avLst/>
          </a:prstGeom>
          <a:noFill/>
        </p:spPr>
        <p:txBody>
          <a:bodyPr wrap="square">
            <a:spAutoFit/>
          </a:bodyPr>
          <a:lstStyle/>
          <a:p>
            <a:br>
              <a:rPr lang="es-AR" sz="1200" b="0" dirty="0">
                <a:solidFill>
                  <a:srgbClr val="D4D4D4"/>
                </a:solidFill>
                <a:effectLst/>
                <a:latin typeface="Consolas" panose="020B0609020204030204" pitchFamily="49" charset="0"/>
              </a:rPr>
            </a:br>
            <a:r>
              <a:rPr lang="es-AR" sz="1200" b="0" dirty="0" err="1">
                <a:solidFill>
                  <a:srgbClr val="569CD6"/>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private</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largo</a:t>
            </a:r>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ancho</a:t>
            </a:r>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alto</a:t>
            </a:r>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 {</a:t>
            </a:r>
          </a:p>
          <a:p>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largo</a:t>
            </a:r>
            <a:r>
              <a:rPr lang="es-AR" sz="1200" b="0" dirty="0">
                <a:solidFill>
                  <a:srgbClr val="D4D4D4"/>
                </a:solidFill>
                <a:effectLst/>
                <a:latin typeface="Consolas" panose="020B0609020204030204" pitchFamily="49" charset="0"/>
              </a:rPr>
              <a:t> * </a:t>
            </a:r>
            <a:r>
              <a:rPr lang="es-AR" sz="1200" b="0" dirty="0">
                <a:solidFill>
                  <a:srgbClr val="9CDCFE"/>
                </a:solidFill>
                <a:effectLst/>
                <a:latin typeface="Consolas" panose="020B0609020204030204" pitchFamily="49" charset="0"/>
              </a:rPr>
              <a:t>ancho</a:t>
            </a:r>
            <a:r>
              <a:rPr lang="es-AR" sz="1200" b="0" dirty="0">
                <a:solidFill>
                  <a:srgbClr val="D4D4D4"/>
                </a:solidFill>
                <a:effectLst/>
                <a:latin typeface="Consolas" panose="020B0609020204030204" pitchFamily="49" charset="0"/>
              </a:rPr>
              <a:t> * </a:t>
            </a:r>
            <a:r>
              <a:rPr lang="es-AR" sz="1200" b="0" dirty="0">
                <a:solidFill>
                  <a:srgbClr val="9CDCFE"/>
                </a:solidFill>
                <a:effectLst/>
                <a:latin typeface="Consolas" panose="020B0609020204030204" pitchFamily="49" charset="0"/>
              </a:rPr>
              <a:t>alto</a:t>
            </a:r>
            <a:r>
              <a:rPr lang="es-AR" sz="1200" b="0" dirty="0">
                <a:solidFill>
                  <a:srgbClr val="D4D4D4"/>
                </a:solidFill>
                <a:effectLst/>
                <a:latin typeface="Consolas" panose="020B0609020204030204" pitchFamily="49" charset="0"/>
              </a:rPr>
              <a:t>;</a:t>
            </a:r>
            <a:br>
              <a:rPr lang="es-AR" sz="1200" b="0" dirty="0">
                <a:solidFill>
                  <a:srgbClr val="D4D4D4"/>
                </a:solidFill>
                <a:effectLst/>
                <a:latin typeface="Consolas" panose="020B0609020204030204" pitchFamily="49" charset="0"/>
              </a:rPr>
            </a:b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br>
              <a:rPr lang="es-AR" sz="1200" b="0" dirty="0">
                <a:solidFill>
                  <a:srgbClr val="D4D4D4"/>
                </a:solidFill>
                <a:effectLst/>
                <a:latin typeface="Consolas" panose="020B0609020204030204" pitchFamily="49" charset="0"/>
              </a:rPr>
            </a:b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a:t>
            </a:r>
          </a:p>
        </p:txBody>
      </p:sp>
      <p:sp>
        <p:nvSpPr>
          <p:cNvPr id="11" name="CuadroTexto 10">
            <a:extLst>
              <a:ext uri="{FF2B5EF4-FFF2-40B4-BE49-F238E27FC236}">
                <a16:creationId xmlns:a16="http://schemas.microsoft.com/office/drawing/2014/main" id="{58B20D76-B7A7-4A28-BB45-5588F57EDD0C}"/>
              </a:ext>
            </a:extLst>
          </p:cNvPr>
          <p:cNvSpPr txBox="1"/>
          <p:nvPr/>
        </p:nvSpPr>
        <p:spPr>
          <a:xfrm>
            <a:off x="339056" y="5607050"/>
            <a:ext cx="3243800" cy="307777"/>
          </a:xfrm>
          <a:prstGeom prst="rect">
            <a:avLst/>
          </a:prstGeom>
          <a:noFill/>
        </p:spPr>
        <p:txBody>
          <a:bodyPr wrap="square">
            <a:spAutoFit/>
          </a:bodyPr>
          <a:lstStyle/>
          <a:p>
            <a:r>
              <a:rPr lang="es-AR" sz="1400" b="0" i="0" dirty="0">
                <a:solidFill>
                  <a:schemeClr val="bg1">
                    <a:lumMod val="75000"/>
                    <a:lumOff val="25000"/>
                  </a:schemeClr>
                </a:solidFill>
                <a:effectLst/>
                <a:latin typeface="arial" panose="020B0604020202020204" pitchFamily="34" charset="0"/>
              </a:rPr>
              <a:t>// :: </a:t>
            </a:r>
            <a:r>
              <a:rPr lang="es-AR" sz="1400" b="0" i="0" dirty="0" err="1">
                <a:solidFill>
                  <a:schemeClr val="bg1">
                    <a:lumMod val="75000"/>
                    <a:lumOff val="25000"/>
                  </a:schemeClr>
                </a:solidFill>
                <a:effectLst/>
                <a:latin typeface="arial" panose="020B0604020202020204" pitchFamily="34" charset="0"/>
              </a:rPr>
              <a:t>scope</a:t>
            </a:r>
            <a:r>
              <a:rPr lang="es-AR" sz="1400" b="0" i="0" dirty="0">
                <a:solidFill>
                  <a:schemeClr val="bg1">
                    <a:lumMod val="75000"/>
                    <a:lumOff val="25000"/>
                  </a:schemeClr>
                </a:solidFill>
                <a:effectLst/>
                <a:latin typeface="arial" panose="020B0604020202020204" pitchFamily="34" charset="0"/>
              </a:rPr>
              <a:t> </a:t>
            </a:r>
            <a:r>
              <a:rPr lang="es-AR" sz="1400" b="0" i="0" dirty="0" err="1">
                <a:solidFill>
                  <a:schemeClr val="bg1">
                    <a:lumMod val="75000"/>
                    <a:lumOff val="25000"/>
                  </a:schemeClr>
                </a:solidFill>
                <a:effectLst/>
                <a:latin typeface="arial" panose="020B0604020202020204" pitchFamily="34" charset="0"/>
              </a:rPr>
              <a:t>resolution</a:t>
            </a:r>
            <a:r>
              <a:rPr lang="es-AR" sz="1400" b="0" i="0" dirty="0">
                <a:solidFill>
                  <a:schemeClr val="bg1">
                    <a:lumMod val="75000"/>
                    <a:lumOff val="25000"/>
                  </a:schemeClr>
                </a:solidFill>
                <a:effectLst/>
                <a:latin typeface="arial" panose="020B0604020202020204" pitchFamily="34" charset="0"/>
              </a:rPr>
              <a:t> </a:t>
            </a:r>
            <a:r>
              <a:rPr lang="es-AR" sz="1400" b="0" i="0" dirty="0" err="1">
                <a:solidFill>
                  <a:schemeClr val="bg1">
                    <a:lumMod val="75000"/>
                    <a:lumOff val="25000"/>
                  </a:schemeClr>
                </a:solidFill>
                <a:effectLst/>
                <a:latin typeface="arial" panose="020B0604020202020204" pitchFamily="34" charset="0"/>
              </a:rPr>
              <a:t>operator</a:t>
            </a:r>
            <a:r>
              <a:rPr lang="es-AR" sz="1400" b="0" i="0" dirty="0">
                <a:solidFill>
                  <a:schemeClr val="bg1">
                    <a:lumMod val="75000"/>
                    <a:lumOff val="25000"/>
                  </a:schemeClr>
                </a:solidFill>
                <a:effectLst/>
                <a:latin typeface="arial" panose="020B0604020202020204" pitchFamily="34" charset="0"/>
              </a:rPr>
              <a:t> </a:t>
            </a:r>
            <a:endParaRPr lang="es-AR" sz="1400" dirty="0">
              <a:solidFill>
                <a:schemeClr val="bg1">
                  <a:lumMod val="75000"/>
                  <a:lumOff val="25000"/>
                </a:schemeClr>
              </a:solidFill>
            </a:endParaRPr>
          </a:p>
        </p:txBody>
      </p:sp>
      <p:sp>
        <p:nvSpPr>
          <p:cNvPr id="8" name="Rectangle 1">
            <a:extLst>
              <a:ext uri="{FF2B5EF4-FFF2-40B4-BE49-F238E27FC236}">
                <a16:creationId xmlns:a16="http://schemas.microsoft.com/office/drawing/2014/main" id="{1ECD6D12-6E08-4768-B1F3-5A4F833B0ECB}"/>
              </a:ext>
            </a:extLst>
          </p:cNvPr>
          <p:cNvSpPr>
            <a:spLocks noChangeArrowheads="1"/>
          </p:cNvSpPr>
          <p:nvPr/>
        </p:nvSpPr>
        <p:spPr bwMode="auto">
          <a:xfrm>
            <a:off x="7415204" y="1756866"/>
            <a:ext cx="5519370" cy="4247317"/>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chemeClr val="accent5">
                    <a:lumMod val="60000"/>
                    <a:lumOff val="40000"/>
                  </a:schemeClr>
                </a:solidFill>
                <a:effectLst/>
                <a:latin typeface="+mn-lt"/>
              </a:rPr>
              <a:t>C++ está orientado a objetos, en el sentido de que soporta el paradigma orientado a objetos para el desarrollo de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chemeClr val="accent5">
                    <a:lumMod val="60000"/>
                    <a:lumOff val="40000"/>
                  </a:schemeClr>
                </a:solidFill>
                <a:effectLst/>
                <a:latin typeface="+mn-lt"/>
              </a:rPr>
              <a:t>Sin embargo, a diferencia de Java, C++ no te obliga a agrupar definiciones de funciones en clases: la forma </a:t>
            </a:r>
            <a:r>
              <a:rPr kumimoji="0" lang="es-AR" altLang="es-AR" sz="1200" b="1" i="0" u="none" strike="noStrike" cap="none" normalizeH="0" baseline="0" dirty="0">
                <a:ln>
                  <a:noFill/>
                </a:ln>
                <a:solidFill>
                  <a:schemeClr val="accent5">
                    <a:lumMod val="60000"/>
                    <a:lumOff val="40000"/>
                  </a:schemeClr>
                </a:solidFill>
                <a:effectLst/>
                <a:latin typeface="+mn-lt"/>
              </a:rPr>
              <a:t>estándar</a:t>
            </a:r>
            <a:r>
              <a:rPr kumimoji="0" lang="es-AR" altLang="es-AR" sz="1200" b="0" i="0" u="none" strike="noStrike" cap="none" normalizeH="0" baseline="0" dirty="0">
                <a:ln>
                  <a:noFill/>
                </a:ln>
                <a:solidFill>
                  <a:schemeClr val="accent5">
                    <a:lumMod val="60000"/>
                    <a:lumOff val="40000"/>
                  </a:schemeClr>
                </a:solidFill>
                <a:effectLst/>
                <a:latin typeface="+mn-lt"/>
              </a:rPr>
              <a:t> de C++ para declarar una función es simplemente declarar una función, sin ninguna clase.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chemeClr val="accent5">
                    <a:lumMod val="60000"/>
                    <a:lumOff val="40000"/>
                  </a:schemeClr>
                </a:solidFill>
                <a:effectLst/>
                <a:latin typeface="+mn-lt"/>
              </a:rPr>
              <a:t>Sin cambio, si está hablando de declaración/definición de métodos, entonces la forma estándar es poner solo la declaración en un archivo de inclusión (normalmente denominado  .h ) y la definición en un archivo de implementación separado (normalmente denominado .</a:t>
            </a:r>
            <a:r>
              <a:rPr kumimoji="0" lang="es-AR" altLang="es-AR" sz="1200" b="0" i="0" u="none" strike="noStrike" cap="none" normalizeH="0" baseline="0" dirty="0" err="1">
                <a:ln>
                  <a:noFill/>
                </a:ln>
                <a:solidFill>
                  <a:schemeClr val="accent5">
                    <a:lumMod val="60000"/>
                    <a:lumOff val="40000"/>
                  </a:schemeClr>
                </a:solidFill>
                <a:effectLst/>
                <a:latin typeface="+mn-lt"/>
              </a:rPr>
              <a:t>cpp</a:t>
            </a:r>
            <a:r>
              <a:rPr kumimoji="0" lang="es-AR" altLang="es-AR" sz="1200" b="0" i="0" u="none" strike="noStrike" cap="none" normalizeH="0" baseline="0" dirty="0">
                <a:ln>
                  <a:noFill/>
                </a:ln>
                <a:solidFill>
                  <a:schemeClr val="accent5">
                    <a:lumMod val="60000"/>
                    <a:lumOff val="40000"/>
                  </a:schemeClr>
                </a:solidFill>
                <a:effectLst/>
                <a:latin typeface="+mn-lt"/>
              </a:rPr>
              <a:t> ). Se entiende que esto es algo molesto y requiere cierta duplicación, pero así es como se diseñó el lenguaje.(.h.hpp.cpp.cxx).</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chemeClr val="accent5">
                    <a:lumMod val="60000"/>
                    <a:lumOff val="40000"/>
                  </a:schemeClr>
                </a:solidFill>
                <a:effectLst/>
                <a:latin typeface="+mn-lt"/>
              </a:rPr>
              <a:t>Para experimentos rápidos y proyectos de un solo archivo, cualquier cosa funcionaría... Pero para proyectos más grandes esta separación es algo que prácticamente se requiere.</a:t>
            </a:r>
            <a:br>
              <a:rPr kumimoji="0" lang="es-AR" altLang="es-AR" sz="1200" b="0" i="0" u="none" strike="noStrike" cap="none" normalizeH="0" baseline="0" dirty="0">
                <a:ln>
                  <a:noFill/>
                </a:ln>
                <a:solidFill>
                  <a:schemeClr val="accent5">
                    <a:lumMod val="60000"/>
                    <a:lumOff val="40000"/>
                  </a:schemeClr>
                </a:solidFill>
                <a:effectLst/>
                <a:latin typeface="+mn-lt"/>
              </a:rPr>
            </a:br>
            <a:endParaRPr kumimoji="0" lang="es-AR" altLang="es-AR" sz="1200" b="0" i="0" u="none" strike="noStrike" cap="none" normalizeH="0" baseline="0" dirty="0">
              <a:ln>
                <a:noFill/>
              </a:ln>
              <a:solidFill>
                <a:schemeClr val="accent5">
                  <a:lumMod val="60000"/>
                  <a:lumOff val="4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1" i="0" u="none" strike="noStrike" cap="none" normalizeH="0" baseline="0" dirty="0">
                <a:ln>
                  <a:noFill/>
                </a:ln>
                <a:solidFill>
                  <a:schemeClr val="accent5">
                    <a:lumMod val="60000"/>
                    <a:lumOff val="40000"/>
                  </a:schemeClr>
                </a:solidFill>
                <a:effectLst/>
                <a:latin typeface="+mn-lt"/>
              </a:rPr>
              <a:t>Nota: </a:t>
            </a:r>
            <a:r>
              <a:rPr kumimoji="0" lang="es-AR" altLang="es-AR" sz="1200" b="0" i="0" u="none" strike="noStrike" cap="none" normalizeH="0" baseline="0" dirty="0">
                <a:ln>
                  <a:noFill/>
                </a:ln>
                <a:solidFill>
                  <a:schemeClr val="accent5">
                    <a:lumMod val="60000"/>
                    <a:lumOff val="40000"/>
                  </a:schemeClr>
                </a:solidFill>
                <a:effectLst/>
                <a:latin typeface="+mn-lt"/>
              </a:rPr>
              <a:t>Incluso si conoces Java, C++ es un lenguaje completamente diferente... y es un lenguaje que no se puede aprender experimentando. La razón es que es un lenguaje bastante complejo con muchas asimetrías y opciones aparentemente ilógicas, y lo más importante, cuando cometes un error no hay "ángeles de errores en tiempo de ejecución" para salvarte como en Java ... pero en su lugar hay "demonios de comportamiento indefinidos".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1" i="1" u="none" strike="noStrike" cap="none" normalizeH="0" baseline="0" dirty="0">
                <a:ln>
                  <a:noFill/>
                </a:ln>
                <a:solidFill>
                  <a:schemeClr val="accent5">
                    <a:lumMod val="60000"/>
                    <a:lumOff val="40000"/>
                  </a:schemeClr>
                </a:solidFill>
                <a:effectLst/>
                <a:latin typeface="+mn-lt"/>
              </a:rPr>
              <a:t>La única forma razonable de aprender C++ es leyendo... </a:t>
            </a:r>
            <a:r>
              <a:rPr kumimoji="0" lang="es-AR" altLang="es-AR" sz="1200" b="0" i="0" u="none" strike="noStrike" cap="none" normalizeH="0" baseline="0" dirty="0">
                <a:ln>
                  <a:noFill/>
                </a:ln>
                <a:solidFill>
                  <a:schemeClr val="accent5">
                    <a:lumMod val="60000"/>
                    <a:lumOff val="40000"/>
                  </a:schemeClr>
                </a:solidFill>
                <a:effectLst/>
                <a:latin typeface="+mn-lt"/>
              </a:rPr>
              <a:t>no importa cuán inteligente seas, no hay forma de que puedas adivinar lo que decidió el comité (en realidad, ser inteligente a veces es incluso un problema porque la respuesta correcta es </a:t>
            </a:r>
            <a:r>
              <a:rPr kumimoji="0" lang="es-AR" altLang="es-AR" sz="1200" b="1" i="0" u="none" strike="noStrike" cap="none" normalizeH="0" baseline="0" dirty="0">
                <a:ln>
                  <a:noFill/>
                </a:ln>
                <a:solidFill>
                  <a:schemeClr val="accent5">
                    <a:lumMod val="60000"/>
                    <a:lumOff val="40000"/>
                  </a:schemeClr>
                </a:solidFill>
                <a:effectLst/>
                <a:latin typeface="+mn-lt"/>
              </a:rPr>
              <a:t>ilógica</a:t>
            </a:r>
            <a:r>
              <a:rPr kumimoji="0" lang="es-AR" altLang="es-AR" sz="1200" b="0" i="0" u="none" strike="noStrike" cap="none" normalizeH="0" baseline="0" dirty="0">
                <a:ln>
                  <a:noFill/>
                </a:ln>
                <a:solidFill>
                  <a:schemeClr val="accent5">
                    <a:lumMod val="60000"/>
                    <a:lumOff val="40000"/>
                  </a:schemeClr>
                </a:solidFill>
                <a:effectLst/>
                <a:latin typeface="+mn-lt"/>
              </a:rPr>
              <a:t> y una consecuencia del patrimonio histórico que tiene Nuestro Lenguaje).</a:t>
            </a:r>
          </a:p>
        </p:txBody>
      </p:sp>
    </p:spTree>
    <p:extLst>
      <p:ext uri="{BB962C8B-B14F-4D97-AF65-F5344CB8AC3E}">
        <p14:creationId xmlns:p14="http://schemas.microsoft.com/office/powerpoint/2010/main" val="2546009995"/>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4512" y="0"/>
            <a:ext cx="11586329" cy="1460574"/>
          </a:xfrm>
        </p:spPr>
        <p:txBody>
          <a:bodyPr/>
          <a:lstStyle/>
          <a:p>
            <a:r>
              <a:rPr lang="es-AR" b="1" dirty="0"/>
              <a:t>7. Constructores </a:t>
            </a:r>
            <a:endParaRPr lang="es-AR" dirty="0"/>
          </a:p>
        </p:txBody>
      </p:sp>
      <p:sp>
        <p:nvSpPr>
          <p:cNvPr id="3" name="Marcador de texto 2"/>
          <p:cNvSpPr>
            <a:spLocks noGrp="1"/>
          </p:cNvSpPr>
          <p:nvPr>
            <p:ph idx="1"/>
          </p:nvPr>
        </p:nvSpPr>
        <p:spPr>
          <a:xfrm>
            <a:off x="392112" y="1417062"/>
            <a:ext cx="12649200" cy="3046988"/>
          </a:xfrm>
        </p:spPr>
        <p:txBody>
          <a:bodyPr>
            <a:noAutofit/>
          </a:bodyPr>
          <a:lstStyle/>
          <a:p>
            <a:r>
              <a:rPr lang="es-ES" sz="2000" dirty="0"/>
              <a:t>En algunos casos, inicializar todos los campos de una clase, demanda grandes porciones de código. Además, como los campos son privados, no se tiene acceso a ellos desde fuera de la clase. </a:t>
            </a:r>
          </a:p>
          <a:p>
            <a:r>
              <a:rPr lang="es-ES" sz="2000" dirty="0"/>
              <a:t>Un constructor de clase es una función especial que crea nuevos objetos. Por consiguiente, un constructor provee la oportunidad de inicializar los objetos al momento de ser creados, asignándoles valores válidos. Una clase puede contener varios constructores permitiendo crear objetos de varias maneras. </a:t>
            </a:r>
          </a:p>
          <a:p>
            <a:r>
              <a:rPr lang="es-ES" sz="2000" dirty="0"/>
              <a:t>Los constructores siempre tienen el mismo nombre que la clase en la cual están definidos. Además, los constructores no tienen valor de retorno. El mismo no es necesario, ni se permite. </a:t>
            </a:r>
            <a:br>
              <a:rPr lang="es-ES" sz="2000" dirty="0"/>
            </a:br>
            <a:br>
              <a:rPr lang="es-ES" sz="2000" dirty="0"/>
            </a:br>
            <a:r>
              <a:rPr lang="es-ES" sz="2000" dirty="0"/>
              <a:t>Al final  vemos un ejemplo completo con un constructor para la clase Caja. </a:t>
            </a:r>
            <a:br>
              <a:rPr lang="es-ES" sz="2000" dirty="0"/>
            </a:br>
            <a:br>
              <a:rPr lang="es-ES" sz="2000" dirty="0"/>
            </a:br>
            <a:endParaRPr lang="es-AR" sz="20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11</a:t>
            </a:fld>
            <a:endParaRPr lang="es-AR" spc="10" dirty="0"/>
          </a:p>
        </p:txBody>
      </p:sp>
    </p:spTree>
    <p:extLst>
      <p:ext uri="{BB962C8B-B14F-4D97-AF65-F5344CB8AC3E}">
        <p14:creationId xmlns:p14="http://schemas.microsoft.com/office/powerpoint/2010/main" val="177839925"/>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2" y="372443"/>
            <a:ext cx="11599237" cy="501651"/>
          </a:xfrm>
        </p:spPr>
        <p:txBody>
          <a:bodyPr>
            <a:noAutofit/>
          </a:bodyPr>
          <a:lstStyle/>
          <a:p>
            <a:r>
              <a:rPr lang="es-ES" sz="3600" dirty="0"/>
              <a:t>8. Nuestro primer ejemplo</a:t>
            </a:r>
            <a:endParaRPr lang="es-AR" sz="3600" dirty="0"/>
          </a:p>
        </p:txBody>
      </p:sp>
      <p:sp>
        <p:nvSpPr>
          <p:cNvPr id="3" name="Marcador de texto 2"/>
          <p:cNvSpPr>
            <a:spLocks noGrp="1"/>
          </p:cNvSpPr>
          <p:nvPr>
            <p:ph idx="1"/>
          </p:nvPr>
        </p:nvSpPr>
        <p:spPr>
          <a:xfrm>
            <a:off x="315912" y="1204595"/>
            <a:ext cx="5509470" cy="5088255"/>
          </a:xfrm>
        </p:spPr>
        <p:txBody>
          <a:bodyPr>
            <a:noAutofit/>
          </a:bodyPr>
          <a:lstStyle/>
          <a:p>
            <a:pPr marL="0" indent="0">
              <a:buNone/>
            </a:pPr>
            <a:r>
              <a:rPr lang="es-ES" sz="2000" dirty="0"/>
              <a:t>Observemos que al invocar la función Volumen para la instancia de Caja una Caja se utiliza el operador punto ('.') llamado </a:t>
            </a:r>
            <a:r>
              <a:rPr lang="es-ES" sz="2000" b="1" dirty="0"/>
              <a:t>operador de selección directa de miembros</a:t>
            </a:r>
            <a:r>
              <a:rPr lang="es-ES" sz="2000" dirty="0"/>
              <a:t>. Un constructor que requiere un único argumento no necesita ser llamado explícitamente. </a:t>
            </a:r>
          </a:p>
          <a:p>
            <a:endParaRPr lang="es-ES" sz="2000" dirty="0"/>
          </a:p>
          <a:p>
            <a:pPr marL="0" indent="0">
              <a:buNone/>
            </a:pPr>
            <a:r>
              <a:rPr lang="es-ES" sz="2000" dirty="0"/>
              <a:t>Por ejemplo: </a:t>
            </a:r>
          </a:p>
          <a:p>
            <a:pPr marL="0" indent="0">
              <a:buNone/>
            </a:pPr>
            <a:r>
              <a:rPr lang="es-AR" sz="2000" dirty="0"/>
              <a:t>Caja v = 0.8; </a:t>
            </a:r>
          </a:p>
          <a:p>
            <a:pPr marL="0" indent="0">
              <a:buNone/>
            </a:pPr>
            <a:r>
              <a:rPr lang="es-AR" sz="2000" dirty="0"/>
              <a:t>es lo mismo que </a:t>
            </a:r>
          </a:p>
          <a:p>
            <a:pPr marL="0" indent="0">
              <a:buNone/>
            </a:pPr>
            <a:r>
              <a:rPr lang="es-AR" sz="2000" dirty="0"/>
              <a:t>Caja c(0.8); </a:t>
            </a:r>
          </a:p>
          <a:p>
            <a:pPr marL="0" indent="0">
              <a:buNone/>
            </a:pPr>
            <a:endParaRPr lang="es-AR" sz="20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12</a:t>
            </a:fld>
            <a:endParaRPr lang="es-AR" spc="10" dirty="0"/>
          </a:p>
        </p:txBody>
      </p:sp>
      <p:sp>
        <p:nvSpPr>
          <p:cNvPr id="9" name="CuadroTexto 8">
            <a:extLst>
              <a:ext uri="{FF2B5EF4-FFF2-40B4-BE49-F238E27FC236}">
                <a16:creationId xmlns:a16="http://schemas.microsoft.com/office/drawing/2014/main" id="{35A5D400-CC3F-41A0-85A2-C497C81A1E8C}"/>
              </a:ext>
            </a:extLst>
          </p:cNvPr>
          <p:cNvSpPr txBox="1"/>
          <p:nvPr/>
        </p:nvSpPr>
        <p:spPr>
          <a:xfrm>
            <a:off x="6699251" y="1176385"/>
            <a:ext cx="6734174" cy="5047536"/>
          </a:xfrm>
          <a:prstGeom prst="rect">
            <a:avLst/>
          </a:prstGeom>
          <a:noFill/>
        </p:spPr>
        <p:txBody>
          <a:bodyPr wrap="square">
            <a:spAutoFit/>
          </a:bodyPr>
          <a:lstStyle/>
          <a:p>
            <a:r>
              <a:rPr lang="en-US" sz="1600" b="0" dirty="0">
                <a:solidFill>
                  <a:srgbClr val="C586C0"/>
                </a:solidFill>
                <a:effectLst/>
                <a:latin typeface="Consolas" panose="020B0609020204030204" pitchFamily="49" charset="0"/>
              </a:rPr>
              <a:t>#include</a:t>
            </a:r>
            <a:r>
              <a:rPr lang="en-US" sz="1600" b="0" dirty="0">
                <a:solidFill>
                  <a:srgbClr val="569CD6"/>
                </a:solidFill>
                <a:effectLst/>
                <a:latin typeface="Consolas" panose="020B0609020204030204" pitchFamily="49" charset="0"/>
              </a:rPr>
              <a:t> </a:t>
            </a:r>
            <a:r>
              <a:rPr lang="en-US" sz="1600" b="0" dirty="0">
                <a:solidFill>
                  <a:srgbClr val="CE9178"/>
                </a:solidFill>
                <a:effectLst/>
                <a:latin typeface="Consolas" panose="020B0609020204030204" pitchFamily="49" charset="0"/>
              </a:rPr>
              <a:t>&lt;iostream&gt;</a:t>
            </a:r>
            <a:endParaRPr lang="en-US" sz="1600" b="0" dirty="0">
              <a:solidFill>
                <a:srgbClr val="D4D4D4"/>
              </a:solidFill>
              <a:effectLst/>
              <a:latin typeface="Consolas" panose="020B0609020204030204" pitchFamily="49" charset="0"/>
            </a:endParaRPr>
          </a:p>
          <a:p>
            <a:r>
              <a:rPr lang="en-US" sz="1600" b="0" dirty="0">
                <a:solidFill>
                  <a:srgbClr val="C586C0"/>
                </a:solidFill>
                <a:effectLst/>
                <a:latin typeface="Consolas" panose="020B0609020204030204" pitchFamily="49" charset="0"/>
              </a:rPr>
              <a:t>using</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cout</a:t>
            </a:r>
            <a:r>
              <a:rPr lang="en-US" sz="1600" b="0" dirty="0">
                <a:solidFill>
                  <a:srgbClr val="D4D4D4"/>
                </a:solidFill>
                <a:effectLst/>
                <a:latin typeface="Consolas" panose="020B0609020204030204" pitchFamily="49" charset="0"/>
              </a:rPr>
              <a:t>;</a:t>
            </a:r>
          </a:p>
          <a:p>
            <a:r>
              <a:rPr lang="en-US" sz="1600" b="0" dirty="0">
                <a:solidFill>
                  <a:srgbClr val="C586C0"/>
                </a:solidFill>
                <a:effectLst/>
                <a:latin typeface="Consolas" panose="020B0609020204030204" pitchFamily="49" charset="0"/>
              </a:rPr>
              <a:t>using</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endl</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Caja</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largo</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ancho</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alto</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public:</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Caja</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an</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al</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largo</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lar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ancho</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an</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alto</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al</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Volumen</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main</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Caja</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unaCaja</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0.58</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0.25</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0.55</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cout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&lt;&lt;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Volúmen</a:t>
            </a:r>
            <a:r>
              <a:rPr lang="en-US" sz="1600" b="0" dirty="0">
                <a:solidFill>
                  <a:srgbClr val="CE9178"/>
                </a:solidFill>
                <a:effectLst/>
                <a:latin typeface="Consolas" panose="020B0609020204030204" pitchFamily="49" charset="0"/>
              </a:rPr>
              <a:t> de la </a:t>
            </a:r>
            <a:r>
              <a:rPr lang="en-US" sz="1600" b="0" dirty="0" err="1">
                <a:solidFill>
                  <a:srgbClr val="CE9178"/>
                </a:solidFill>
                <a:effectLst/>
                <a:latin typeface="Consolas" panose="020B0609020204030204" pitchFamily="49" charset="0"/>
              </a:rPr>
              <a:t>caja</a:t>
            </a:r>
            <a:r>
              <a:rPr lang="en-US" sz="1600" b="0" dirty="0">
                <a:solidFill>
                  <a:srgbClr val="CE9178"/>
                </a:solidFill>
                <a:effectLst/>
                <a:latin typeface="Consolas" panose="020B0609020204030204" pitchFamily="49" charset="0"/>
              </a:rPr>
              <a:t>: "</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&lt;&lt;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unaCaja</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Volumen</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99671182"/>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6409" y="-199840"/>
            <a:ext cx="11586329" cy="1460574"/>
          </a:xfrm>
        </p:spPr>
        <p:txBody>
          <a:bodyPr>
            <a:normAutofit/>
          </a:bodyPr>
          <a:lstStyle/>
          <a:p>
            <a:r>
              <a:rPr lang="es-AR" sz="3600" dirty="0"/>
              <a:t>9. El constructor por defecto </a:t>
            </a:r>
          </a:p>
        </p:txBody>
      </p:sp>
      <p:sp>
        <p:nvSpPr>
          <p:cNvPr id="3" name="Marcador de texto 2"/>
          <p:cNvSpPr>
            <a:spLocks noGrp="1"/>
          </p:cNvSpPr>
          <p:nvPr>
            <p:ph idx="1"/>
          </p:nvPr>
        </p:nvSpPr>
        <p:spPr>
          <a:xfrm>
            <a:off x="544512" y="958850"/>
            <a:ext cx="11353800" cy="4524315"/>
          </a:xfrm>
        </p:spPr>
        <p:txBody>
          <a:bodyPr>
            <a:normAutofit/>
          </a:bodyPr>
          <a:lstStyle/>
          <a:p>
            <a:pPr marL="0" indent="0">
              <a:buNone/>
            </a:pPr>
            <a:r>
              <a:rPr lang="es-ES" sz="2000" dirty="0"/>
              <a:t>Si no se desea inicializar los campos en un constructor, se puede definir un constructor por defecto, también llamado constructor </a:t>
            </a:r>
            <a:r>
              <a:rPr lang="es-ES" sz="2000" b="1" dirty="0" err="1"/>
              <a:t>noarg</a:t>
            </a:r>
            <a:r>
              <a:rPr lang="es-ES" sz="2000" dirty="0"/>
              <a:t>: </a:t>
            </a:r>
          </a:p>
          <a:p>
            <a:pPr marL="0" indent="0">
              <a:buNone/>
            </a:pPr>
            <a:endParaRPr lang="es-ES" sz="2000" dirty="0"/>
          </a:p>
          <a:p>
            <a:pPr marL="0" indent="0">
              <a:buNone/>
            </a:pPr>
            <a:endParaRPr lang="es-ES" sz="2000" dirty="0"/>
          </a:p>
          <a:p>
            <a:pPr marL="0" indent="0">
              <a:buNone/>
            </a:pPr>
            <a:r>
              <a:rPr lang="es-ES" sz="2000" dirty="0"/>
              <a:t>El mismo puede ser definido por el programador, pero en el caso de que no se provea ningún constructor en una clase, el compilador generará un constructor </a:t>
            </a:r>
            <a:r>
              <a:rPr lang="es-ES" sz="2000"/>
              <a:t>por defecto. </a:t>
            </a:r>
            <a:r>
              <a:rPr lang="es-ES" sz="2000" dirty="0"/>
              <a:t>En cualquiera de los dos casos, es el constructor que se invoca en una sentencia como la que vimos anteriormente: </a:t>
            </a:r>
          </a:p>
          <a:p>
            <a:pPr marL="0" indent="0">
              <a:buNone/>
            </a:pPr>
            <a:endParaRPr lang="es-AR" sz="2000" dirty="0"/>
          </a:p>
          <a:p>
            <a:pPr marL="0" indent="0">
              <a:buNone/>
            </a:pPr>
            <a:endParaRPr lang="es-ES" sz="2000" b="1" dirty="0"/>
          </a:p>
          <a:p>
            <a:pPr marL="0" indent="0">
              <a:buNone/>
            </a:pPr>
            <a:r>
              <a:rPr lang="es-ES" sz="2000" b="1" dirty="0">
                <a:solidFill>
                  <a:schemeClr val="accent5">
                    <a:lumMod val="60000"/>
                    <a:lumOff val="40000"/>
                  </a:schemeClr>
                </a:solidFill>
              </a:rPr>
              <a:t>Asignación de parámetros por defecto </a:t>
            </a:r>
            <a:endParaRPr lang="es-ES" sz="2000" dirty="0">
              <a:solidFill>
                <a:schemeClr val="accent5">
                  <a:lumMod val="60000"/>
                  <a:lumOff val="40000"/>
                </a:schemeClr>
              </a:solidFill>
            </a:endParaRPr>
          </a:p>
          <a:p>
            <a:pPr marL="0" indent="0">
              <a:buNone/>
            </a:pPr>
            <a:r>
              <a:rPr lang="es-ES" sz="2000" dirty="0"/>
              <a:t>De la misma manera que con las funciones ordinarias, se pueden establecer valores por defecto en funciones miembro y constructores. Por ejemplo: </a:t>
            </a:r>
          </a:p>
          <a:p>
            <a:pPr marL="0" indent="0">
              <a:buNone/>
            </a:pPr>
            <a:endParaRPr lang="es-ES" sz="2000" dirty="0"/>
          </a:p>
          <a:p>
            <a:pPr marL="0" indent="0">
              <a:buNone/>
            </a:pPr>
            <a:endParaRPr lang="es-AR" sz="20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13</a:t>
            </a:fld>
            <a:endParaRPr lang="es-AR" spc="10" dirty="0"/>
          </a:p>
        </p:txBody>
      </p:sp>
      <p:sp>
        <p:nvSpPr>
          <p:cNvPr id="11" name="CuadroTexto 10">
            <a:extLst>
              <a:ext uri="{FF2B5EF4-FFF2-40B4-BE49-F238E27FC236}">
                <a16:creationId xmlns:a16="http://schemas.microsoft.com/office/drawing/2014/main" id="{E6E52106-2F5C-44FA-AA87-8251A3FF2C70}"/>
              </a:ext>
            </a:extLst>
          </p:cNvPr>
          <p:cNvSpPr txBox="1"/>
          <p:nvPr/>
        </p:nvSpPr>
        <p:spPr>
          <a:xfrm>
            <a:off x="3211512" y="5226050"/>
            <a:ext cx="6734174" cy="2031325"/>
          </a:xfrm>
          <a:prstGeom prst="rect">
            <a:avLst/>
          </a:prstGeom>
          <a:noFill/>
        </p:spPr>
        <p:txBody>
          <a:bodyPr wrap="square">
            <a:spAutoFit/>
          </a:bodyPr>
          <a:lstStyle/>
          <a:p>
            <a:br>
              <a:rPr lang="es-MX" b="0" dirty="0">
                <a:solidFill>
                  <a:srgbClr val="D4D4D4"/>
                </a:solidFill>
                <a:effectLst/>
                <a:latin typeface="Consolas" panose="020B0609020204030204" pitchFamily="49" charset="0"/>
              </a:rPr>
            </a:br>
            <a:r>
              <a:rPr lang="es-MX" b="0" dirty="0">
                <a:solidFill>
                  <a:srgbClr val="DCDCAA"/>
                </a:solidFill>
                <a:effectLst/>
                <a:latin typeface="Consolas" panose="020B0609020204030204" pitchFamily="49" charset="0"/>
              </a:rPr>
              <a:t>Caja</a:t>
            </a:r>
            <a:r>
              <a:rPr lang="es-MX" b="0" dirty="0">
                <a:solidFill>
                  <a:srgbClr val="D4D4D4"/>
                </a:solidFill>
                <a:effectLst/>
                <a:latin typeface="Consolas" panose="020B0609020204030204" pitchFamily="49" charset="0"/>
              </a:rPr>
              <a:t>(</a:t>
            </a:r>
            <a:r>
              <a:rPr lang="es-MX" b="0" dirty="0" err="1">
                <a:solidFill>
                  <a:srgbClr val="569CD6"/>
                </a:solidFill>
                <a:effectLst/>
                <a:latin typeface="Consolas" panose="020B0609020204030204" pitchFamily="49" charset="0"/>
              </a:rPr>
              <a:t>double</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lar</a:t>
            </a:r>
            <a:r>
              <a:rPr lang="es-MX" b="0" dirty="0">
                <a:solidFill>
                  <a:srgbClr val="D4D4D4"/>
                </a:solidFill>
                <a:effectLst/>
                <a:latin typeface="Consolas" panose="020B0609020204030204" pitchFamily="49" charset="0"/>
              </a:rPr>
              <a:t>, </a:t>
            </a:r>
            <a:r>
              <a:rPr lang="es-MX" b="0" dirty="0" err="1">
                <a:solidFill>
                  <a:srgbClr val="569CD6"/>
                </a:solidFill>
                <a:effectLst/>
                <a:latin typeface="Consolas" panose="020B0609020204030204" pitchFamily="49" charset="0"/>
              </a:rPr>
              <a:t>double</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an</a:t>
            </a:r>
            <a:r>
              <a:rPr lang="es-MX" b="0" dirty="0">
                <a:solidFill>
                  <a:srgbClr val="D4D4D4"/>
                </a:solidFill>
                <a:effectLst/>
                <a:latin typeface="Consolas" panose="020B0609020204030204" pitchFamily="49" charset="0"/>
              </a:rPr>
              <a:t>, </a:t>
            </a:r>
            <a:r>
              <a:rPr lang="es-MX" b="0" dirty="0" err="1">
                <a:solidFill>
                  <a:srgbClr val="569CD6"/>
                </a:solidFill>
                <a:effectLst/>
                <a:latin typeface="Consolas" panose="020B0609020204030204" pitchFamily="49" charset="0"/>
              </a:rPr>
              <a:t>double</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al</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0.8</a:t>
            </a:r>
            <a:r>
              <a:rPr lang="es-MX" b="0" dirty="0">
                <a:solidFill>
                  <a:srgbClr val="D4D4D4"/>
                </a:solidFill>
                <a:effectLst/>
                <a:latin typeface="Consolas" panose="020B0609020204030204" pitchFamily="49" charset="0"/>
              </a:rPr>
              <a:t>) {</a:t>
            </a:r>
          </a:p>
          <a:p>
            <a:r>
              <a:rPr lang="es-MX" b="0" dirty="0">
                <a:solidFill>
                  <a:srgbClr val="D4D4D4"/>
                </a:solidFill>
                <a:effectLst/>
                <a:latin typeface="Consolas" panose="020B0609020204030204" pitchFamily="49" charset="0"/>
              </a:rPr>
              <a:t>  </a:t>
            </a:r>
            <a:br>
              <a:rPr lang="es-MX" b="0" dirty="0">
                <a:solidFill>
                  <a:srgbClr val="D4D4D4"/>
                </a:solidFill>
                <a:effectLst/>
                <a:latin typeface="Consolas" panose="020B0609020204030204" pitchFamily="49" charset="0"/>
              </a:rPr>
            </a:br>
            <a:r>
              <a:rPr lang="es-MX" b="0" dirty="0">
                <a:solidFill>
                  <a:srgbClr val="D4D4D4"/>
                </a:solidFill>
                <a:effectLst/>
                <a:latin typeface="Consolas" panose="020B0609020204030204" pitchFamily="49" charset="0"/>
              </a:rPr>
              <a:t>  largo = </a:t>
            </a:r>
            <a:r>
              <a:rPr lang="es-MX" b="0" dirty="0">
                <a:solidFill>
                  <a:srgbClr val="9CDCFE"/>
                </a:solidFill>
                <a:effectLst/>
                <a:latin typeface="Consolas" panose="020B0609020204030204" pitchFamily="49" charset="0"/>
              </a:rPr>
              <a:t>lar</a:t>
            </a:r>
            <a:r>
              <a:rPr lang="es-MX" b="0" dirty="0">
                <a:solidFill>
                  <a:srgbClr val="D4D4D4"/>
                </a:solidFill>
                <a:effectLst/>
                <a:latin typeface="Consolas" panose="020B0609020204030204" pitchFamily="49" charset="0"/>
              </a:rPr>
              <a:t>;</a:t>
            </a:r>
            <a:br>
              <a:rPr lang="es-MX" b="0" dirty="0">
                <a:solidFill>
                  <a:srgbClr val="D4D4D4"/>
                </a:solidFill>
                <a:effectLst/>
                <a:latin typeface="Consolas" panose="020B0609020204030204" pitchFamily="49" charset="0"/>
              </a:rPr>
            </a:br>
            <a:r>
              <a:rPr lang="es-MX" b="0" dirty="0">
                <a:solidFill>
                  <a:srgbClr val="D4D4D4"/>
                </a:solidFill>
                <a:effectLst/>
                <a:latin typeface="Consolas" panose="020B0609020204030204" pitchFamily="49" charset="0"/>
              </a:rPr>
              <a:t>  ancho = </a:t>
            </a:r>
            <a:r>
              <a:rPr lang="es-MX" b="0" dirty="0" err="1">
                <a:solidFill>
                  <a:srgbClr val="9CDCFE"/>
                </a:solidFill>
                <a:effectLst/>
                <a:latin typeface="Consolas" panose="020B0609020204030204" pitchFamily="49" charset="0"/>
              </a:rPr>
              <a:t>an</a:t>
            </a:r>
            <a:r>
              <a:rPr lang="es-MX" b="0" dirty="0">
                <a:solidFill>
                  <a:srgbClr val="D4D4D4"/>
                </a:solidFill>
                <a:effectLst/>
                <a:latin typeface="Consolas" panose="020B0609020204030204" pitchFamily="49" charset="0"/>
              </a:rPr>
              <a:t>;</a:t>
            </a:r>
            <a:br>
              <a:rPr lang="es-MX" b="0" dirty="0">
                <a:solidFill>
                  <a:srgbClr val="D4D4D4"/>
                </a:solidFill>
                <a:effectLst/>
                <a:latin typeface="Consolas" panose="020B0609020204030204" pitchFamily="49" charset="0"/>
              </a:rPr>
            </a:br>
            <a:r>
              <a:rPr lang="es-MX" b="0" dirty="0">
                <a:solidFill>
                  <a:srgbClr val="D4D4D4"/>
                </a:solidFill>
                <a:effectLst/>
                <a:latin typeface="Consolas" panose="020B0609020204030204" pitchFamily="49" charset="0"/>
              </a:rPr>
              <a:t>  alto = </a:t>
            </a:r>
            <a:r>
              <a:rPr lang="es-MX" b="0" dirty="0">
                <a:solidFill>
                  <a:srgbClr val="9CDCFE"/>
                </a:solidFill>
                <a:effectLst/>
                <a:latin typeface="Consolas" panose="020B0609020204030204" pitchFamily="49" charset="0"/>
              </a:rPr>
              <a:t>al</a:t>
            </a:r>
            <a:r>
              <a:rPr lang="es-MX" b="0" dirty="0">
                <a:solidFill>
                  <a:srgbClr val="D4D4D4"/>
                </a:solidFill>
                <a:effectLst/>
                <a:latin typeface="Consolas" panose="020B0609020204030204" pitchFamily="49" charset="0"/>
              </a:rPr>
              <a:t>;</a:t>
            </a:r>
            <a:br>
              <a:rPr lang="es-MX" b="0" dirty="0">
                <a:solidFill>
                  <a:srgbClr val="D4D4D4"/>
                </a:solidFill>
                <a:effectLst/>
                <a:latin typeface="Consolas" panose="020B0609020204030204" pitchFamily="49" charset="0"/>
              </a:rPr>
            </a:br>
            <a:r>
              <a:rPr lang="es-MX" b="0" dirty="0">
                <a:solidFill>
                  <a:srgbClr val="D4D4D4"/>
                </a:solidFill>
                <a:effectLst/>
                <a:latin typeface="Consolas" panose="020B0609020204030204" pitchFamily="49" charset="0"/>
              </a:rPr>
              <a:t>}</a:t>
            </a:r>
          </a:p>
        </p:txBody>
      </p:sp>
      <p:sp>
        <p:nvSpPr>
          <p:cNvPr id="13" name="CuadroTexto 12">
            <a:extLst>
              <a:ext uri="{FF2B5EF4-FFF2-40B4-BE49-F238E27FC236}">
                <a16:creationId xmlns:a16="http://schemas.microsoft.com/office/drawing/2014/main" id="{15B39F7E-3A1E-4FCC-AE39-2E8D6A4340FD}"/>
              </a:ext>
            </a:extLst>
          </p:cNvPr>
          <p:cNvSpPr txBox="1"/>
          <p:nvPr/>
        </p:nvSpPr>
        <p:spPr>
          <a:xfrm>
            <a:off x="3348038" y="3637518"/>
            <a:ext cx="6734174" cy="369332"/>
          </a:xfrm>
          <a:prstGeom prst="rect">
            <a:avLst/>
          </a:prstGeom>
          <a:noFill/>
        </p:spPr>
        <p:txBody>
          <a:bodyPr wrap="square">
            <a:spAutoFit/>
          </a:bodyPr>
          <a:lstStyle/>
          <a:p>
            <a:r>
              <a:rPr lang="es-AR" b="0" dirty="0">
                <a:solidFill>
                  <a:srgbClr val="D4D4D4"/>
                </a:solidFill>
                <a:effectLst/>
                <a:latin typeface="Consolas" panose="020B0609020204030204" pitchFamily="49" charset="0"/>
              </a:rPr>
              <a:t>Caja </a:t>
            </a:r>
            <a:r>
              <a:rPr lang="es-AR" b="0" dirty="0">
                <a:solidFill>
                  <a:srgbClr val="9CDCFE"/>
                </a:solidFill>
                <a:effectLst/>
                <a:latin typeface="Consolas" panose="020B0609020204030204" pitchFamily="49" charset="0"/>
              </a:rPr>
              <a:t>caja1</a:t>
            </a:r>
            <a:r>
              <a:rPr lang="es-AR" b="0" dirty="0">
                <a:solidFill>
                  <a:srgbClr val="D4D4D4"/>
                </a:solidFill>
                <a:effectLst/>
                <a:latin typeface="Consolas" panose="020B0609020204030204" pitchFamily="49" charset="0"/>
              </a:rPr>
              <a:t> ;</a:t>
            </a:r>
          </a:p>
        </p:txBody>
      </p:sp>
      <p:sp>
        <p:nvSpPr>
          <p:cNvPr id="15" name="CuadroTexto 14">
            <a:extLst>
              <a:ext uri="{FF2B5EF4-FFF2-40B4-BE49-F238E27FC236}">
                <a16:creationId xmlns:a16="http://schemas.microsoft.com/office/drawing/2014/main" id="{FFC4DFB3-1ACA-4FC9-B69F-4155A6AAC493}"/>
              </a:ext>
            </a:extLst>
          </p:cNvPr>
          <p:cNvSpPr txBox="1"/>
          <p:nvPr/>
        </p:nvSpPr>
        <p:spPr>
          <a:xfrm>
            <a:off x="3348038" y="1795958"/>
            <a:ext cx="6734174" cy="369332"/>
          </a:xfrm>
          <a:prstGeom prst="rect">
            <a:avLst/>
          </a:prstGeom>
          <a:noFill/>
        </p:spPr>
        <p:txBody>
          <a:bodyPr wrap="square">
            <a:spAutoFit/>
          </a:bodyPr>
          <a:lstStyle/>
          <a:p>
            <a:r>
              <a:rPr lang="es-AR" b="0" dirty="0">
                <a:solidFill>
                  <a:srgbClr val="9CDCFE"/>
                </a:solidFill>
                <a:effectLst/>
                <a:latin typeface="Consolas" panose="020B0609020204030204" pitchFamily="49" charset="0"/>
              </a:rPr>
              <a:t>Caja</a:t>
            </a:r>
            <a:r>
              <a:rPr lang="es-AR" b="0" dirty="0">
                <a:solidFill>
                  <a:srgbClr val="D4D4D4"/>
                </a:solidFill>
                <a:effectLst/>
                <a:latin typeface="Consolas" panose="020B0609020204030204" pitchFamily="49" charset="0"/>
              </a:rPr>
              <a:t> ( ) { } ;</a:t>
            </a:r>
          </a:p>
        </p:txBody>
      </p:sp>
    </p:spTree>
    <p:extLst>
      <p:ext uri="{BB962C8B-B14F-4D97-AF65-F5344CB8AC3E}">
        <p14:creationId xmlns:p14="http://schemas.microsoft.com/office/powerpoint/2010/main" val="518554243"/>
      </p:ext>
    </p:extLst>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3548" y="-184150"/>
            <a:ext cx="11586329" cy="1460574"/>
          </a:xfrm>
        </p:spPr>
        <p:txBody>
          <a:bodyPr>
            <a:normAutofit/>
          </a:bodyPr>
          <a:lstStyle/>
          <a:p>
            <a:r>
              <a:rPr lang="es-AR" sz="3600" dirty="0"/>
              <a:t>10. Listas de inicialización </a:t>
            </a:r>
            <a:endParaRPr lang="es-AR" sz="4800" dirty="0"/>
          </a:p>
        </p:txBody>
      </p:sp>
      <p:sp>
        <p:nvSpPr>
          <p:cNvPr id="3" name="Marcador de texto 2"/>
          <p:cNvSpPr>
            <a:spLocks noGrp="1"/>
          </p:cNvSpPr>
          <p:nvPr>
            <p:ph idx="1"/>
          </p:nvPr>
        </p:nvSpPr>
        <p:spPr>
          <a:xfrm>
            <a:off x="925512" y="1055999"/>
            <a:ext cx="11370549" cy="6370975"/>
          </a:xfrm>
        </p:spPr>
        <p:txBody>
          <a:bodyPr>
            <a:normAutofit/>
          </a:bodyPr>
          <a:lstStyle/>
          <a:p>
            <a:pPr marL="0" indent="0">
              <a:buNone/>
            </a:pPr>
            <a:r>
              <a:rPr lang="es-AR" sz="1800" b="1" dirty="0">
                <a:solidFill>
                  <a:schemeClr val="accent5">
                    <a:lumMod val="60000"/>
                    <a:lumOff val="40000"/>
                  </a:schemeClr>
                </a:solidFill>
              </a:rPr>
              <a:t>Listas de inicialización </a:t>
            </a:r>
            <a:endParaRPr lang="es-AR" sz="1800" dirty="0">
              <a:solidFill>
                <a:schemeClr val="accent5">
                  <a:lumMod val="60000"/>
                  <a:lumOff val="40000"/>
                </a:schemeClr>
              </a:solidFill>
            </a:endParaRPr>
          </a:p>
          <a:p>
            <a:pPr marL="0" indent="0">
              <a:buNone/>
            </a:pPr>
            <a:r>
              <a:rPr lang="es-ES" sz="1800" dirty="0"/>
              <a:t>Puede utilizarse una técnica alternativa para inicializar campos en un constructor llamada </a:t>
            </a:r>
            <a:r>
              <a:rPr lang="es-ES" sz="1800" b="1" dirty="0"/>
              <a:t>Listas de inicialización</a:t>
            </a:r>
            <a:r>
              <a:rPr lang="es-ES" sz="1800" dirty="0"/>
              <a:t>, cuyo formato puede verse en el siguiente ejemplo: </a:t>
            </a:r>
            <a:br>
              <a:rPr lang="es-ES" sz="1800" dirty="0"/>
            </a:br>
            <a:endParaRPr lang="es-ES" sz="1800" dirty="0"/>
          </a:p>
          <a:p>
            <a:pPr marL="0" indent="0">
              <a:buNone/>
            </a:pPr>
            <a:endParaRPr lang="es-AR" sz="1800" dirty="0"/>
          </a:p>
          <a:p>
            <a:pPr marL="0" indent="0">
              <a:buNone/>
            </a:pPr>
            <a:endParaRPr lang="es-ES" sz="1800" dirty="0"/>
          </a:p>
          <a:p>
            <a:pPr marL="0" indent="0">
              <a:buNone/>
            </a:pPr>
            <a:r>
              <a:rPr lang="es-ES" sz="1800" dirty="0"/>
              <a:t>Es muy común, que utilizando este estilo, el cuerpo del constructor quede vacío. </a:t>
            </a:r>
          </a:p>
          <a:p>
            <a:pPr marL="0" indent="0">
              <a:buNone/>
            </a:pPr>
            <a:r>
              <a:rPr lang="es-ES" sz="1800" b="1" dirty="0">
                <a:solidFill>
                  <a:schemeClr val="accent5">
                    <a:lumMod val="60000"/>
                    <a:lumOff val="40000"/>
                  </a:schemeClr>
                </a:solidFill>
              </a:rPr>
              <a:t>El constructor de copia por defecto </a:t>
            </a:r>
            <a:endParaRPr lang="es-ES" sz="1800" dirty="0">
              <a:solidFill>
                <a:schemeClr val="accent5">
                  <a:lumMod val="60000"/>
                  <a:lumOff val="40000"/>
                </a:schemeClr>
              </a:solidFill>
            </a:endParaRPr>
          </a:p>
          <a:p>
            <a:pPr marL="0" indent="0">
              <a:buNone/>
            </a:pPr>
            <a:r>
              <a:rPr lang="es-ES" sz="1800" dirty="0"/>
              <a:t>El constructor de copia por defecto (generado por el compilador) es invocado cuando se quiere inicializar un objeto a partir de otro. Por ejemplo: </a:t>
            </a:r>
            <a:br>
              <a:rPr lang="es-ES" sz="1800" dirty="0"/>
            </a:br>
            <a:endParaRPr lang="es-ES" sz="1800" dirty="0"/>
          </a:p>
          <a:p>
            <a:pPr marL="0" indent="0">
              <a:buNone/>
            </a:pPr>
            <a:endParaRPr lang="es-AR" sz="1800" dirty="0"/>
          </a:p>
          <a:p>
            <a:pPr marL="0" indent="0">
              <a:buNone/>
            </a:pPr>
            <a:br>
              <a:rPr lang="es-ES" sz="1800" dirty="0"/>
            </a:br>
            <a:r>
              <a:rPr lang="es-ES" sz="1800" dirty="0"/>
              <a:t>En este caso se inicializa un nuevo objeto llamado </a:t>
            </a:r>
            <a:r>
              <a:rPr lang="es-ES" sz="1800" dirty="0" err="1"/>
              <a:t>otraCaja</a:t>
            </a:r>
            <a:r>
              <a:rPr lang="es-ES" sz="1800" dirty="0"/>
              <a:t> con las mismas dimensiones que el objeto </a:t>
            </a:r>
            <a:r>
              <a:rPr lang="es-ES" sz="1800" dirty="0" err="1"/>
              <a:t>unaCaja</a:t>
            </a:r>
            <a:r>
              <a:rPr lang="es-ES" sz="1800" dirty="0"/>
              <a:t>. En las clases que poseen punteros o arreglos como campos miembro, el constructor de copia por defecto no funciona como se espera, pues los punteros se copian y los punteros del nuevo objeto quedan apuntando a los miembros del primero. En este caso, el programador debe proveer un constructor de copia. Cuando se implementa un constructor de copia, el parámetro debe ser una referencia constante: </a:t>
            </a:r>
          </a:p>
          <a:p>
            <a:pPr marL="0" indent="0">
              <a:buNone/>
            </a:pPr>
            <a:endParaRPr lang="es-ES" sz="1800" dirty="0"/>
          </a:p>
          <a:p>
            <a:pPr marL="0" indent="0">
              <a:buNone/>
            </a:pPr>
            <a:endParaRPr lang="es-AR" sz="1800" dirty="0"/>
          </a:p>
          <a:p>
            <a:pPr marL="0" indent="0">
              <a:buNone/>
            </a:pPr>
            <a:endParaRPr lang="es-AR"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14</a:t>
            </a:fld>
            <a:endParaRPr lang="es-AR" spc="10" dirty="0"/>
          </a:p>
        </p:txBody>
      </p:sp>
      <p:sp>
        <p:nvSpPr>
          <p:cNvPr id="10" name="CuadroTexto 9">
            <a:extLst>
              <a:ext uri="{FF2B5EF4-FFF2-40B4-BE49-F238E27FC236}">
                <a16:creationId xmlns:a16="http://schemas.microsoft.com/office/drawing/2014/main" id="{E9AFDFF9-489C-4D34-9880-F57122E3B04B}"/>
              </a:ext>
            </a:extLst>
          </p:cNvPr>
          <p:cNvSpPr txBox="1"/>
          <p:nvPr/>
        </p:nvSpPr>
        <p:spPr>
          <a:xfrm>
            <a:off x="1839912" y="2073995"/>
            <a:ext cx="6734174" cy="646331"/>
          </a:xfrm>
          <a:prstGeom prst="rect">
            <a:avLst/>
          </a:prstGeom>
          <a:noFill/>
        </p:spPr>
        <p:txBody>
          <a:bodyPr wrap="square">
            <a:spAutoFit/>
          </a:bodyPr>
          <a:lstStyle/>
          <a:p>
            <a:r>
              <a:rPr lang="es-AR" b="0" dirty="0">
                <a:solidFill>
                  <a:srgbClr val="9CDCFE"/>
                </a:solidFill>
                <a:effectLst/>
                <a:latin typeface="Consolas" panose="020B0609020204030204" pitchFamily="49" charset="0"/>
              </a:rPr>
              <a:t>Caja</a:t>
            </a:r>
            <a:r>
              <a:rPr lang="es-AR" b="0" dirty="0">
                <a:solidFill>
                  <a:srgbClr val="D4D4D4"/>
                </a:solidFill>
                <a:effectLst/>
                <a:latin typeface="Consolas" panose="020B0609020204030204" pitchFamily="49" charset="0"/>
              </a:rPr>
              <a:t> ( </a:t>
            </a:r>
            <a:r>
              <a:rPr lang="es-AR" b="0" dirty="0" err="1">
                <a:solidFill>
                  <a:srgbClr val="569CD6"/>
                </a:solidFill>
                <a:effectLst/>
                <a:latin typeface="Consolas" panose="020B0609020204030204" pitchFamily="49" charset="0"/>
              </a:rPr>
              <a:t>double</a:t>
            </a:r>
            <a:r>
              <a:rPr lang="es-AR" b="0" dirty="0">
                <a:solidFill>
                  <a:srgbClr val="D4D4D4"/>
                </a:solidFill>
                <a:effectLst/>
                <a:latin typeface="Consolas" panose="020B0609020204030204" pitchFamily="49" charset="0"/>
              </a:rPr>
              <a:t> lar, </a:t>
            </a:r>
            <a:r>
              <a:rPr lang="es-AR" b="0" dirty="0" err="1">
                <a:solidFill>
                  <a:srgbClr val="569CD6"/>
                </a:solidFill>
                <a:effectLst/>
                <a:latin typeface="Consolas" panose="020B0609020204030204" pitchFamily="49" charset="0"/>
              </a:rPr>
              <a:t>double</a:t>
            </a:r>
            <a:r>
              <a:rPr lang="es-AR" b="0" dirty="0">
                <a:solidFill>
                  <a:srgbClr val="D4D4D4"/>
                </a:solidFill>
                <a:effectLst/>
                <a:latin typeface="Consolas" panose="020B0609020204030204" pitchFamily="49" charset="0"/>
              </a:rPr>
              <a:t> </a:t>
            </a:r>
            <a:r>
              <a:rPr lang="es-AR" b="0" dirty="0" err="1">
                <a:solidFill>
                  <a:srgbClr val="D4D4D4"/>
                </a:solidFill>
                <a:effectLst/>
                <a:latin typeface="Consolas" panose="020B0609020204030204" pitchFamily="49" charset="0"/>
              </a:rPr>
              <a:t>an</a:t>
            </a:r>
            <a:r>
              <a:rPr lang="es-AR" b="0" dirty="0">
                <a:solidFill>
                  <a:srgbClr val="D4D4D4"/>
                </a:solidFill>
                <a:effectLst/>
                <a:latin typeface="Consolas" panose="020B0609020204030204" pitchFamily="49" charset="0"/>
              </a:rPr>
              <a:t>, </a:t>
            </a:r>
            <a:r>
              <a:rPr lang="es-AR" b="0" dirty="0" err="1">
                <a:solidFill>
                  <a:srgbClr val="569CD6"/>
                </a:solidFill>
                <a:effectLst/>
                <a:latin typeface="Consolas" panose="020B0609020204030204" pitchFamily="49" charset="0"/>
              </a:rPr>
              <a:t>double</a:t>
            </a:r>
            <a:r>
              <a:rPr lang="es-AR" b="0" dirty="0">
                <a:solidFill>
                  <a:srgbClr val="D4D4D4"/>
                </a:solidFill>
                <a:effectLst/>
                <a:latin typeface="Consolas" panose="020B0609020204030204" pitchFamily="49" charset="0"/>
              </a:rPr>
              <a:t> al = </a:t>
            </a:r>
            <a:r>
              <a:rPr lang="es-AR" b="0" dirty="0">
                <a:solidFill>
                  <a:srgbClr val="B5CEA8"/>
                </a:solidFill>
                <a:effectLst/>
                <a:latin typeface="Consolas" panose="020B0609020204030204" pitchFamily="49" charset="0"/>
              </a:rPr>
              <a:t>0.8</a:t>
            </a:r>
            <a:r>
              <a:rPr lang="es-AR" b="0" dirty="0">
                <a:solidFill>
                  <a:srgbClr val="D4D4D4"/>
                </a:solidFill>
                <a:effectLst/>
                <a:latin typeface="Consolas" panose="020B0609020204030204" pitchFamily="49" charset="0"/>
              </a:rPr>
              <a:t> ) : </a:t>
            </a:r>
            <a:r>
              <a:rPr lang="es-AR" b="0" dirty="0">
                <a:solidFill>
                  <a:srgbClr val="DCDCAA"/>
                </a:solidFill>
                <a:effectLst/>
                <a:latin typeface="Consolas" panose="020B0609020204030204" pitchFamily="49" charset="0"/>
              </a:rPr>
              <a:t>alto</a:t>
            </a:r>
            <a:r>
              <a:rPr lang="es-AR" b="0" dirty="0">
                <a:solidFill>
                  <a:srgbClr val="D4D4D4"/>
                </a:solidFill>
                <a:effectLst/>
                <a:latin typeface="Consolas" panose="020B0609020204030204" pitchFamily="49" charset="0"/>
              </a:rPr>
              <a:t> ( al ) , </a:t>
            </a:r>
            <a:r>
              <a:rPr lang="es-AR" b="0" dirty="0">
                <a:solidFill>
                  <a:srgbClr val="DCDCAA"/>
                </a:solidFill>
                <a:effectLst/>
                <a:latin typeface="Consolas" panose="020B0609020204030204" pitchFamily="49" charset="0"/>
              </a:rPr>
              <a:t>ancho</a:t>
            </a:r>
            <a:r>
              <a:rPr lang="es-AR" b="0" dirty="0">
                <a:solidFill>
                  <a:srgbClr val="D4D4D4"/>
                </a:solidFill>
                <a:effectLst/>
                <a:latin typeface="Consolas" panose="020B0609020204030204" pitchFamily="49" charset="0"/>
              </a:rPr>
              <a:t> ( </a:t>
            </a:r>
            <a:r>
              <a:rPr lang="es-AR" b="0" dirty="0" err="1">
                <a:solidFill>
                  <a:srgbClr val="D4D4D4"/>
                </a:solidFill>
                <a:effectLst/>
                <a:latin typeface="Consolas" panose="020B0609020204030204" pitchFamily="49" charset="0"/>
              </a:rPr>
              <a:t>an</a:t>
            </a:r>
            <a:r>
              <a:rPr lang="es-AR" b="0" dirty="0">
                <a:solidFill>
                  <a:srgbClr val="D4D4D4"/>
                </a:solidFill>
                <a:effectLst/>
                <a:latin typeface="Consolas" panose="020B0609020204030204" pitchFamily="49" charset="0"/>
              </a:rPr>
              <a:t> ) , </a:t>
            </a:r>
            <a:r>
              <a:rPr lang="es-AR" b="0" dirty="0">
                <a:solidFill>
                  <a:srgbClr val="DCDCAA"/>
                </a:solidFill>
                <a:effectLst/>
                <a:latin typeface="Consolas" panose="020B0609020204030204" pitchFamily="49" charset="0"/>
              </a:rPr>
              <a:t>longitud</a:t>
            </a:r>
            <a:r>
              <a:rPr lang="es-AR" b="0" dirty="0">
                <a:solidFill>
                  <a:srgbClr val="D4D4D4"/>
                </a:solidFill>
                <a:effectLst/>
                <a:latin typeface="Consolas" panose="020B0609020204030204" pitchFamily="49" charset="0"/>
              </a:rPr>
              <a:t> ( </a:t>
            </a:r>
            <a:r>
              <a:rPr lang="es-AR" b="0" dirty="0" err="1">
                <a:solidFill>
                  <a:srgbClr val="D4D4D4"/>
                </a:solidFill>
                <a:effectLst/>
                <a:latin typeface="Consolas" panose="020B0609020204030204" pitchFamily="49" charset="0"/>
              </a:rPr>
              <a:t>logt</a:t>
            </a:r>
            <a:r>
              <a:rPr lang="es-AR" b="0" dirty="0">
                <a:solidFill>
                  <a:srgbClr val="D4D4D4"/>
                </a:solidFill>
                <a:effectLst/>
                <a:latin typeface="Consolas" panose="020B0609020204030204" pitchFamily="49" charset="0"/>
              </a:rPr>
              <a:t> ) { }</a:t>
            </a:r>
          </a:p>
        </p:txBody>
      </p:sp>
      <p:sp>
        <p:nvSpPr>
          <p:cNvPr id="12" name="CuadroTexto 11">
            <a:extLst>
              <a:ext uri="{FF2B5EF4-FFF2-40B4-BE49-F238E27FC236}">
                <a16:creationId xmlns:a16="http://schemas.microsoft.com/office/drawing/2014/main" id="{C6AF3C3C-4AD5-4277-A318-8AE1E1B1DEB2}"/>
              </a:ext>
            </a:extLst>
          </p:cNvPr>
          <p:cNvSpPr txBox="1"/>
          <p:nvPr/>
        </p:nvSpPr>
        <p:spPr>
          <a:xfrm>
            <a:off x="1654176" y="4427318"/>
            <a:ext cx="6734174" cy="646331"/>
          </a:xfrm>
          <a:prstGeom prst="rect">
            <a:avLst/>
          </a:prstGeom>
          <a:noFill/>
        </p:spPr>
        <p:txBody>
          <a:bodyPr wrap="square">
            <a:spAutoFit/>
          </a:bodyPr>
          <a:lstStyle/>
          <a:p>
            <a:r>
              <a:rPr lang="es-MX" b="0" dirty="0">
                <a:solidFill>
                  <a:srgbClr val="4EC9B0"/>
                </a:solidFill>
                <a:effectLst/>
                <a:latin typeface="Consolas" panose="020B0609020204030204" pitchFamily="49" charset="0"/>
              </a:rPr>
              <a:t>Caja</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unaCaja</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0.58</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0.25</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0.55</a:t>
            </a:r>
            <a:r>
              <a:rPr lang="es-MX" b="0" dirty="0">
                <a:solidFill>
                  <a:srgbClr val="D4D4D4"/>
                </a:solidFill>
                <a:effectLst/>
                <a:latin typeface="Consolas" panose="020B0609020204030204" pitchFamily="49" charset="0"/>
              </a:rPr>
              <a:t> ) ;</a:t>
            </a:r>
            <a:br>
              <a:rPr lang="es-MX" b="0" dirty="0">
                <a:solidFill>
                  <a:srgbClr val="D4D4D4"/>
                </a:solidFill>
                <a:effectLst/>
                <a:latin typeface="Consolas" panose="020B0609020204030204" pitchFamily="49" charset="0"/>
              </a:rPr>
            </a:br>
            <a:r>
              <a:rPr lang="es-MX" b="0" dirty="0">
                <a:solidFill>
                  <a:srgbClr val="D4D4D4"/>
                </a:solidFill>
                <a:effectLst/>
                <a:latin typeface="Consolas" panose="020B0609020204030204" pitchFamily="49" charset="0"/>
              </a:rPr>
              <a:t>Caja </a:t>
            </a:r>
            <a:r>
              <a:rPr lang="es-MX" b="0" dirty="0" err="1">
                <a:solidFill>
                  <a:srgbClr val="9CDCFE"/>
                </a:solidFill>
                <a:effectLst/>
                <a:latin typeface="Consolas" panose="020B0609020204030204" pitchFamily="49" charset="0"/>
              </a:rPr>
              <a:t>otraCaja</a:t>
            </a:r>
            <a:r>
              <a:rPr lang="es-MX" b="0" dirty="0">
                <a:solidFill>
                  <a:srgbClr val="D4D4D4"/>
                </a:solidFill>
                <a:effectLst/>
                <a:latin typeface="Consolas" panose="020B0609020204030204" pitchFamily="49" charset="0"/>
              </a:rPr>
              <a:t> = </a:t>
            </a:r>
            <a:r>
              <a:rPr lang="es-MX" b="0" dirty="0" err="1">
                <a:solidFill>
                  <a:srgbClr val="D4D4D4"/>
                </a:solidFill>
                <a:effectLst/>
                <a:latin typeface="Consolas" panose="020B0609020204030204" pitchFamily="49" charset="0"/>
              </a:rPr>
              <a:t>unaCaja</a:t>
            </a:r>
            <a:r>
              <a:rPr lang="es-MX" b="0" dirty="0">
                <a:solidFill>
                  <a:srgbClr val="D4D4D4"/>
                </a:solidFill>
                <a:effectLst/>
                <a:latin typeface="Consolas" panose="020B0609020204030204" pitchFamily="49" charset="0"/>
              </a:rPr>
              <a:t> ;</a:t>
            </a:r>
          </a:p>
        </p:txBody>
      </p:sp>
      <p:sp>
        <p:nvSpPr>
          <p:cNvPr id="14" name="CuadroTexto 13">
            <a:extLst>
              <a:ext uri="{FF2B5EF4-FFF2-40B4-BE49-F238E27FC236}">
                <a16:creationId xmlns:a16="http://schemas.microsoft.com/office/drawing/2014/main" id="{C0BC89DC-C192-4564-91AA-803E699E80C2}"/>
              </a:ext>
            </a:extLst>
          </p:cNvPr>
          <p:cNvSpPr txBox="1"/>
          <p:nvPr/>
        </p:nvSpPr>
        <p:spPr>
          <a:xfrm>
            <a:off x="1687512" y="6914118"/>
            <a:ext cx="6734174" cy="369332"/>
          </a:xfrm>
          <a:prstGeom prst="rect">
            <a:avLst/>
          </a:prstGeom>
          <a:noFill/>
        </p:spPr>
        <p:txBody>
          <a:bodyPr wrap="square">
            <a:spAutoFit/>
          </a:bodyPr>
          <a:lstStyle/>
          <a:p>
            <a:r>
              <a:rPr lang="es-AR" b="0" dirty="0">
                <a:solidFill>
                  <a:srgbClr val="DCDCAA"/>
                </a:solidFill>
                <a:effectLst/>
                <a:latin typeface="Consolas" panose="020B0609020204030204" pitchFamily="49" charset="0"/>
              </a:rPr>
              <a:t>Caja</a:t>
            </a:r>
            <a:r>
              <a:rPr lang="es-AR" b="0" dirty="0">
                <a:solidFill>
                  <a:srgbClr val="D4D4D4"/>
                </a:solidFill>
                <a:effectLst/>
                <a:latin typeface="Consolas" panose="020B0609020204030204" pitchFamily="49" charset="0"/>
              </a:rPr>
              <a:t>(</a:t>
            </a:r>
            <a:r>
              <a:rPr lang="es-AR" b="0" dirty="0" err="1">
                <a:solidFill>
                  <a:srgbClr val="569CD6"/>
                </a:solidFill>
                <a:effectLst/>
                <a:latin typeface="Consolas" panose="020B0609020204030204" pitchFamily="49" charset="0"/>
              </a:rPr>
              <a:t>const</a:t>
            </a:r>
            <a:r>
              <a:rPr lang="es-AR" b="0" dirty="0">
                <a:solidFill>
                  <a:srgbClr val="D4D4D4"/>
                </a:solidFill>
                <a:effectLst/>
                <a:latin typeface="Consolas" panose="020B0609020204030204" pitchFamily="49" charset="0"/>
              </a:rPr>
              <a:t> </a:t>
            </a:r>
            <a:r>
              <a:rPr lang="es-AR" b="0" dirty="0">
                <a:solidFill>
                  <a:srgbClr val="DCDCAA"/>
                </a:solidFill>
                <a:effectLst/>
                <a:latin typeface="Consolas" panose="020B0609020204030204" pitchFamily="49" charset="0"/>
              </a:rPr>
              <a:t>Caja</a:t>
            </a:r>
            <a:r>
              <a:rPr lang="es-AR" b="0" dirty="0">
                <a:solidFill>
                  <a:srgbClr val="D4D4D4"/>
                </a:solidFill>
                <a:effectLst/>
                <a:latin typeface="Consolas" panose="020B0609020204030204" pitchFamily="49" charset="0"/>
              </a:rPr>
              <a:t>&amp; </a:t>
            </a:r>
            <a:r>
              <a:rPr lang="es-AR" b="0" dirty="0" err="1">
                <a:solidFill>
                  <a:srgbClr val="9CDCFE"/>
                </a:solidFill>
                <a:effectLst/>
                <a:latin typeface="Consolas" panose="020B0609020204030204" pitchFamily="49" charset="0"/>
              </a:rPr>
              <a:t>unaCaja</a:t>
            </a:r>
            <a:r>
              <a:rPr lang="es-AR"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704653870"/>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912" y="27656"/>
            <a:ext cx="11586329" cy="1460574"/>
          </a:xfrm>
        </p:spPr>
        <p:txBody>
          <a:bodyPr>
            <a:normAutofit/>
          </a:bodyPr>
          <a:lstStyle/>
          <a:p>
            <a:r>
              <a:rPr lang="es-ES" sz="3600" dirty="0"/>
              <a:t>11. Acceso a campos miembro privados (función GET) </a:t>
            </a:r>
            <a:endParaRPr lang="es-AR" sz="3600" dirty="0"/>
          </a:p>
        </p:txBody>
      </p:sp>
      <p:sp>
        <p:nvSpPr>
          <p:cNvPr id="3" name="Marcador de texto 2"/>
          <p:cNvSpPr>
            <a:spLocks noGrp="1"/>
          </p:cNvSpPr>
          <p:nvPr>
            <p:ph idx="1"/>
          </p:nvPr>
        </p:nvSpPr>
        <p:spPr>
          <a:xfrm>
            <a:off x="1031438" y="1540767"/>
            <a:ext cx="11370549" cy="4847481"/>
          </a:xfrm>
        </p:spPr>
        <p:txBody>
          <a:bodyPr>
            <a:normAutofit/>
          </a:bodyPr>
          <a:lstStyle/>
          <a:p>
            <a:pPr marL="0" indent="0">
              <a:buNone/>
            </a:pPr>
            <a:r>
              <a:rPr lang="es-ES" sz="2000" dirty="0"/>
              <a:t>Como habíamos mencionado, desde afuera de una clase no se puede acceder a sus miembros privados. A la vez, observamos que en un diseño orientado a objetos, el encapsulamiento es una característica esencial. Debemos proteger los campos en la medida de lo posible, pero esto no significa que deban ser secretos. En la sección pública de la clase, se pueden definir funciones para controlar el acceso a los datos privados. Estas funciones tienen como tipo de retorno el mismo tipo del campo miembro en cuestión, se las llama con el prefijo </a:t>
            </a:r>
            <a:r>
              <a:rPr lang="es-ES" sz="2000" dirty="0" err="1"/>
              <a:t>get</a:t>
            </a:r>
            <a:r>
              <a:rPr lang="es-ES" sz="2000" dirty="0"/>
              <a:t> y no reciben ningún argumento. El cuerpo consiste simplemente en retornar el valor actual del atributo. En el siguiente ejemplo se muestra cómo se permite conocer el estado del campo alto desde fuera de la clase: </a:t>
            </a:r>
          </a:p>
          <a:p>
            <a:pPr marL="0" indent="0">
              <a:buNone/>
            </a:pPr>
            <a:endParaRPr lang="es-ES" sz="2000" dirty="0"/>
          </a:p>
          <a:p>
            <a:pPr marL="0" indent="0">
              <a:buNone/>
            </a:pPr>
            <a:endParaRPr lang="es-ES" sz="2000" dirty="0"/>
          </a:p>
          <a:p>
            <a:pPr marL="0" indent="0">
              <a:buNone/>
            </a:pPr>
            <a:endParaRPr lang="es-ES" sz="2000" dirty="0"/>
          </a:p>
          <a:p>
            <a:pPr marL="0" indent="0">
              <a:buNone/>
            </a:pPr>
            <a:endParaRPr lang="es-ES" sz="2000" dirty="0"/>
          </a:p>
          <a:p>
            <a:pPr marL="0" indent="0">
              <a:buNone/>
            </a:pPr>
            <a:r>
              <a:rPr lang="es-ES" sz="2000" dirty="0"/>
              <a:t>En general, se definen funciones similares para cada campo que se quiera hacer disponible desde fuera de la clase sin perjudicar la seguridad de la misma. </a:t>
            </a:r>
            <a:endParaRPr lang="es-AR" sz="20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15</a:t>
            </a:fld>
            <a:endParaRPr lang="es-AR" spc="10" dirty="0"/>
          </a:p>
        </p:txBody>
      </p:sp>
      <p:sp>
        <p:nvSpPr>
          <p:cNvPr id="9" name="CuadroTexto 8">
            <a:extLst>
              <a:ext uri="{FF2B5EF4-FFF2-40B4-BE49-F238E27FC236}">
                <a16:creationId xmlns:a16="http://schemas.microsoft.com/office/drawing/2014/main" id="{EE717B65-C7C7-48B4-AE81-3BA9CA548A5F}"/>
              </a:ext>
            </a:extLst>
          </p:cNvPr>
          <p:cNvSpPr txBox="1"/>
          <p:nvPr/>
        </p:nvSpPr>
        <p:spPr>
          <a:xfrm>
            <a:off x="3349625" y="3951807"/>
            <a:ext cx="6734174" cy="923330"/>
          </a:xfrm>
          <a:prstGeom prst="rect">
            <a:avLst/>
          </a:prstGeom>
          <a:noFill/>
        </p:spPr>
        <p:txBody>
          <a:bodyPr wrap="square">
            <a:spAutoFit/>
          </a:bodyPr>
          <a:lstStyle/>
          <a:p>
            <a:r>
              <a:rPr lang="es-AR" b="0" dirty="0" err="1">
                <a:solidFill>
                  <a:srgbClr val="569CD6"/>
                </a:solidFill>
                <a:effectLst/>
                <a:latin typeface="Consolas" panose="020B0609020204030204" pitchFamily="49" charset="0"/>
              </a:rPr>
              <a:t>double</a:t>
            </a:r>
            <a:r>
              <a:rPr lang="es-AR" b="0" dirty="0">
                <a:solidFill>
                  <a:srgbClr val="D4D4D4"/>
                </a:solidFill>
                <a:effectLst/>
                <a:latin typeface="Consolas" panose="020B0609020204030204" pitchFamily="49" charset="0"/>
              </a:rPr>
              <a:t> </a:t>
            </a:r>
            <a:r>
              <a:rPr lang="es-AR" b="0" dirty="0" err="1">
                <a:solidFill>
                  <a:srgbClr val="DCDCAA"/>
                </a:solidFill>
                <a:effectLst/>
                <a:latin typeface="Consolas" panose="020B0609020204030204" pitchFamily="49" charset="0"/>
              </a:rPr>
              <a:t>getAlto</a:t>
            </a:r>
            <a:r>
              <a:rPr lang="es-AR" b="0" dirty="0">
                <a:solidFill>
                  <a:srgbClr val="D4D4D4"/>
                </a:solidFill>
                <a:effectLst/>
                <a:latin typeface="Consolas" panose="020B0609020204030204" pitchFamily="49" charset="0"/>
              </a:rPr>
              <a:t> ( ) {</a:t>
            </a:r>
            <a:br>
              <a:rPr lang="es-AR" b="0" dirty="0">
                <a:solidFill>
                  <a:srgbClr val="D4D4D4"/>
                </a:solidFill>
                <a:effectLst/>
                <a:latin typeface="Consolas" panose="020B0609020204030204" pitchFamily="49" charset="0"/>
              </a:rPr>
            </a:br>
            <a:r>
              <a:rPr lang="es-AR" b="0" dirty="0" err="1">
                <a:solidFill>
                  <a:srgbClr val="C586C0"/>
                </a:solidFill>
                <a:effectLst/>
                <a:latin typeface="Consolas" panose="020B0609020204030204" pitchFamily="49" charset="0"/>
              </a:rPr>
              <a:t>return</a:t>
            </a:r>
            <a:r>
              <a:rPr lang="es-AR" b="0" dirty="0">
                <a:solidFill>
                  <a:srgbClr val="D4D4D4"/>
                </a:solidFill>
                <a:effectLst/>
                <a:latin typeface="Consolas" panose="020B0609020204030204" pitchFamily="49" charset="0"/>
              </a:rPr>
              <a:t> alto ;</a:t>
            </a:r>
            <a:br>
              <a:rPr lang="es-AR" b="0" dirty="0">
                <a:solidFill>
                  <a:srgbClr val="D4D4D4"/>
                </a:solidFill>
                <a:effectLst/>
                <a:latin typeface="Consolas" panose="020B0609020204030204" pitchFamily="49" charset="0"/>
              </a:rPr>
            </a:br>
            <a:r>
              <a:rPr lang="es-A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45250283"/>
      </p:ext>
    </p:extLst>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4522" y="258762"/>
            <a:ext cx="11784380" cy="636547"/>
          </a:xfrm>
        </p:spPr>
        <p:txBody>
          <a:bodyPr>
            <a:noAutofit/>
          </a:bodyPr>
          <a:lstStyle/>
          <a:p>
            <a:r>
              <a:rPr lang="es-ES" sz="3200" b="1" dirty="0"/>
              <a:t>Modificación de campos miembro privados </a:t>
            </a:r>
            <a:r>
              <a:rPr lang="es-ES" sz="3200" dirty="0"/>
              <a:t>(función SET) </a:t>
            </a:r>
            <a:endParaRPr lang="es-AR" sz="3200" dirty="0"/>
          </a:p>
        </p:txBody>
      </p:sp>
      <p:sp>
        <p:nvSpPr>
          <p:cNvPr id="3" name="Marcador de texto 2"/>
          <p:cNvSpPr>
            <a:spLocks noGrp="1"/>
          </p:cNvSpPr>
          <p:nvPr>
            <p:ph idx="1"/>
          </p:nvPr>
        </p:nvSpPr>
        <p:spPr>
          <a:xfrm>
            <a:off x="1238353" y="1571347"/>
            <a:ext cx="11370549" cy="2585323"/>
          </a:xfrm>
        </p:spPr>
        <p:txBody>
          <a:bodyPr>
            <a:normAutofit/>
          </a:bodyPr>
          <a:lstStyle/>
          <a:p>
            <a:r>
              <a:rPr lang="es-ES" sz="2000" dirty="0"/>
              <a:t>Si se permite </a:t>
            </a:r>
            <a:r>
              <a:rPr lang="es-ES" sz="2000" dirty="0" err="1"/>
              <a:t>setear</a:t>
            </a:r>
            <a:r>
              <a:rPr lang="es-ES" sz="2000" dirty="0"/>
              <a:t> o modificar valores de campos privados, se procede de manera similar, mediante la definición de funciones. Estas últimas no retornan ningún valor, se las llama con el prefijo set y reciben como argumento el valor que será asignado al campo miembro o una referencia del mismo tipo. El cuerpo consiste simplemente en asignar al campo en cuestión, el valor recibido como argumento. En el siguiente ejemplo se muestra cómo se permite modificar el estado del campo alto desde fuera de la clase: </a:t>
            </a:r>
          </a:p>
          <a:p>
            <a:endParaRPr lang="es-AR" sz="2000" dirty="0"/>
          </a:p>
          <a:p>
            <a:endParaRPr lang="es-AR" sz="20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16</a:t>
            </a:fld>
            <a:endParaRPr lang="es-AR" spc="10" dirty="0"/>
          </a:p>
        </p:txBody>
      </p:sp>
      <p:sp>
        <p:nvSpPr>
          <p:cNvPr id="9" name="CuadroTexto 8">
            <a:extLst>
              <a:ext uri="{FF2B5EF4-FFF2-40B4-BE49-F238E27FC236}">
                <a16:creationId xmlns:a16="http://schemas.microsoft.com/office/drawing/2014/main" id="{787C3F96-FE48-454A-AE18-90B93592091A}"/>
              </a:ext>
            </a:extLst>
          </p:cNvPr>
          <p:cNvSpPr txBox="1"/>
          <p:nvPr/>
        </p:nvSpPr>
        <p:spPr>
          <a:xfrm>
            <a:off x="3348038" y="3319760"/>
            <a:ext cx="6734174" cy="923330"/>
          </a:xfrm>
          <a:prstGeom prst="rect">
            <a:avLst/>
          </a:prstGeom>
          <a:noFill/>
        </p:spPr>
        <p:txBody>
          <a:bodyPr wrap="square">
            <a:spAutoFit/>
          </a:bodyPr>
          <a:lstStyle/>
          <a:p>
            <a:r>
              <a:rPr lang="es-AR" b="0" dirty="0" err="1">
                <a:solidFill>
                  <a:srgbClr val="569CD6"/>
                </a:solidFill>
                <a:effectLst/>
                <a:latin typeface="Consolas" panose="020B0609020204030204" pitchFamily="49" charset="0"/>
              </a:rPr>
              <a:t>void</a:t>
            </a:r>
            <a:r>
              <a:rPr lang="es-AR" b="0" dirty="0">
                <a:solidFill>
                  <a:srgbClr val="D4D4D4"/>
                </a:solidFill>
                <a:effectLst/>
                <a:latin typeface="Consolas" panose="020B0609020204030204" pitchFamily="49" charset="0"/>
              </a:rPr>
              <a:t> </a:t>
            </a:r>
            <a:r>
              <a:rPr lang="es-AR" b="0" dirty="0" err="1">
                <a:solidFill>
                  <a:srgbClr val="DCDCAA"/>
                </a:solidFill>
                <a:effectLst/>
                <a:latin typeface="Consolas" panose="020B0609020204030204" pitchFamily="49" charset="0"/>
              </a:rPr>
              <a:t>setAlto</a:t>
            </a:r>
            <a:r>
              <a:rPr lang="es-AR" b="0" dirty="0">
                <a:solidFill>
                  <a:srgbClr val="D4D4D4"/>
                </a:solidFill>
                <a:effectLst/>
                <a:latin typeface="Consolas" panose="020B0609020204030204" pitchFamily="49" charset="0"/>
              </a:rPr>
              <a:t> ( </a:t>
            </a:r>
            <a:r>
              <a:rPr lang="es-AR" b="0" dirty="0" err="1">
                <a:solidFill>
                  <a:srgbClr val="569CD6"/>
                </a:solidFill>
                <a:effectLst/>
                <a:latin typeface="Consolas" panose="020B0609020204030204" pitchFamily="49" charset="0"/>
              </a:rPr>
              <a:t>double</a:t>
            </a:r>
            <a:r>
              <a:rPr lang="es-AR" b="0" dirty="0">
                <a:solidFill>
                  <a:srgbClr val="D4D4D4"/>
                </a:solidFill>
                <a:effectLst/>
                <a:latin typeface="Consolas" panose="020B0609020204030204" pitchFamily="49" charset="0"/>
              </a:rPr>
              <a:t> </a:t>
            </a:r>
            <a:r>
              <a:rPr lang="es-AR" b="0" dirty="0">
                <a:solidFill>
                  <a:srgbClr val="9CDCFE"/>
                </a:solidFill>
                <a:effectLst/>
                <a:latin typeface="Consolas" panose="020B0609020204030204" pitchFamily="49" charset="0"/>
              </a:rPr>
              <a:t>al</a:t>
            </a:r>
            <a:r>
              <a:rPr lang="es-AR" b="0" dirty="0">
                <a:solidFill>
                  <a:srgbClr val="D4D4D4"/>
                </a:solidFill>
                <a:effectLst/>
                <a:latin typeface="Consolas" panose="020B0609020204030204" pitchFamily="49" charset="0"/>
              </a:rPr>
              <a:t> ) {</a:t>
            </a:r>
          </a:p>
          <a:p>
            <a:r>
              <a:rPr lang="es-AR" b="0" dirty="0">
                <a:solidFill>
                  <a:srgbClr val="D4D4D4"/>
                </a:solidFill>
                <a:effectLst/>
                <a:latin typeface="Consolas" panose="020B0609020204030204" pitchFamily="49" charset="0"/>
              </a:rPr>
              <a:t>    alto = al ;</a:t>
            </a:r>
          </a:p>
          <a:p>
            <a:r>
              <a:rPr lang="es-AR"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786585020"/>
      </p:ext>
    </p:extLst>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3924" y="143313"/>
            <a:ext cx="12090083" cy="550999"/>
          </a:xfrm>
        </p:spPr>
        <p:txBody>
          <a:bodyPr>
            <a:normAutofit fontScale="90000"/>
          </a:bodyPr>
          <a:lstStyle/>
          <a:p>
            <a:r>
              <a:rPr lang="es-ES" dirty="0"/>
              <a:t>12. Funciones Amigas – </a:t>
            </a:r>
            <a:r>
              <a:rPr lang="es-ES" dirty="0">
                <a:solidFill>
                  <a:schemeClr val="tx1">
                    <a:lumMod val="50000"/>
                  </a:schemeClr>
                </a:solidFill>
              </a:rPr>
              <a:t>Puntero </a:t>
            </a:r>
            <a:r>
              <a:rPr lang="es-ES" dirty="0" err="1">
                <a:solidFill>
                  <a:schemeClr val="tx1">
                    <a:lumMod val="50000"/>
                  </a:schemeClr>
                </a:solidFill>
              </a:rPr>
              <a:t>This</a:t>
            </a:r>
            <a:endParaRPr lang="es-AR" dirty="0">
              <a:solidFill>
                <a:schemeClr val="tx1">
                  <a:lumMod val="50000"/>
                </a:schemeClr>
              </a:solidFill>
            </a:endParaRPr>
          </a:p>
        </p:txBody>
      </p:sp>
      <p:sp>
        <p:nvSpPr>
          <p:cNvPr id="3" name="Marcador de texto 2"/>
          <p:cNvSpPr>
            <a:spLocks noGrp="1"/>
          </p:cNvSpPr>
          <p:nvPr>
            <p:ph idx="1"/>
          </p:nvPr>
        </p:nvSpPr>
        <p:spPr>
          <a:xfrm>
            <a:off x="617436" y="802729"/>
            <a:ext cx="12500075" cy="2116581"/>
          </a:xfrm>
        </p:spPr>
        <p:txBody>
          <a:bodyPr>
            <a:normAutofit/>
          </a:bodyPr>
          <a:lstStyle/>
          <a:p>
            <a:pPr marL="0" indent="0">
              <a:buNone/>
            </a:pPr>
            <a:r>
              <a:rPr lang="es-AR" sz="2000" b="1" dirty="0">
                <a:solidFill>
                  <a:schemeClr val="accent5">
                    <a:lumMod val="60000"/>
                    <a:lumOff val="40000"/>
                  </a:schemeClr>
                </a:solidFill>
              </a:rPr>
              <a:t>Funciones amigas </a:t>
            </a:r>
            <a:endParaRPr lang="es-AR" sz="2000" dirty="0">
              <a:solidFill>
                <a:schemeClr val="accent5">
                  <a:lumMod val="60000"/>
                  <a:lumOff val="40000"/>
                </a:schemeClr>
              </a:solidFill>
            </a:endParaRPr>
          </a:p>
          <a:p>
            <a:pPr marL="0" indent="0">
              <a:buNone/>
            </a:pPr>
            <a:r>
              <a:rPr lang="es-ES" sz="2000" dirty="0"/>
              <a:t>Existen algunas </a:t>
            </a:r>
            <a:r>
              <a:rPr lang="es-ES" sz="2000" dirty="0" err="1"/>
              <a:t>cirscunstancias</a:t>
            </a:r>
            <a:r>
              <a:rPr lang="es-ES" sz="2000" dirty="0"/>
              <a:t> donde se desea que algunas funciones que no son miembros de una clase, tengan acceso a todos los miembros privados de la misma. Tales funciones son llamadas </a:t>
            </a:r>
            <a:r>
              <a:rPr lang="es-ES" sz="2000" b="1" dirty="0"/>
              <a:t>amigas </a:t>
            </a:r>
            <a:r>
              <a:rPr lang="es-ES" sz="2000" dirty="0"/>
              <a:t>de la clase. Se las declara anteponiendo la palabra clave </a:t>
            </a:r>
            <a:r>
              <a:rPr lang="es-ES" sz="2000" b="1" dirty="0" err="1"/>
              <a:t>friend</a:t>
            </a:r>
            <a:r>
              <a:rPr lang="es-ES" sz="2000" dirty="0"/>
              <a:t>. </a:t>
            </a:r>
            <a:br>
              <a:rPr lang="es-ES" sz="2000" dirty="0"/>
            </a:br>
            <a:r>
              <a:rPr lang="es-ES" sz="2000" dirty="0"/>
              <a:t>Se debe tener en cuenta que si bien el prototipo de las funciones amigas se declara dentro de la definición de la clase, éstas no son miembros de la misma, por lo tanto los atributos de acceso no se aplican sobre ellas </a:t>
            </a:r>
          </a:p>
          <a:p>
            <a:pPr marL="0" indent="0">
              <a:buNone/>
            </a:pPr>
            <a:endParaRPr lang="es-ES" sz="2000" dirty="0"/>
          </a:p>
          <a:p>
            <a:pPr marL="0" indent="0">
              <a:buNone/>
            </a:pPr>
            <a:endParaRPr lang="es-ES" sz="2000" dirty="0">
              <a:solidFill>
                <a:schemeClr val="accent5">
                  <a:lumMod val="60000"/>
                  <a:lumOff val="40000"/>
                </a:schemeClr>
              </a:solidFill>
            </a:endParaRPr>
          </a:p>
        </p:txBody>
      </p:sp>
      <p:sp>
        <p:nvSpPr>
          <p:cNvPr id="5" name="Marcador de fecha 4"/>
          <p:cNvSpPr>
            <a:spLocks noGrp="1"/>
          </p:cNvSpPr>
          <p:nvPr>
            <p:ph type="dt" sz="half" idx="10"/>
          </p:nvPr>
        </p:nvSpPr>
        <p:spPr>
          <a:xfrm>
            <a:off x="136525" y="7208838"/>
            <a:ext cx="3089275" cy="276225"/>
          </a:xfrm>
        </p:spPr>
        <p:txBody>
          <a:bodyPr/>
          <a:lstStyle/>
          <a:p>
            <a:fld id="{21FD5B39-A92E-4AE3-9911-231D8B15064E}" type="datetime12">
              <a:rPr lang="es-AR" smtClean="0">
                <a:solidFill>
                  <a:schemeClr val="bg1">
                    <a:lumMod val="65000"/>
                    <a:lumOff val="35000"/>
                  </a:schemeClr>
                </a:solidFill>
              </a:rPr>
              <a:t>11:38 a. m.</a:t>
            </a:fld>
            <a:endParaRPr lang="en-US">
              <a:solidFill>
                <a:schemeClr val="bg1">
                  <a:lumMod val="65000"/>
                  <a:lumOff val="35000"/>
                </a:schemeClr>
              </a:solidFill>
            </a:endParaRPr>
          </a:p>
        </p:txBody>
      </p:sp>
      <p:sp>
        <p:nvSpPr>
          <p:cNvPr id="4" name="Marcador de pie de página 3"/>
          <p:cNvSpPr>
            <a:spLocks noGrp="1"/>
          </p:cNvSpPr>
          <p:nvPr>
            <p:ph type="ftr" sz="quarter" idx="11"/>
          </p:nvPr>
        </p:nvSpPr>
        <p:spPr>
          <a:xfrm>
            <a:off x="2678112" y="7207250"/>
            <a:ext cx="5045075" cy="276225"/>
          </a:xfrm>
        </p:spPr>
        <p:txBody>
          <a:bodyPr/>
          <a:lstStyle/>
          <a:p>
            <a:r>
              <a:rPr lang="es-ES" dirty="0" err="1">
                <a:solidFill>
                  <a:schemeClr val="bg1">
                    <a:lumMod val="65000"/>
                    <a:lumOff val="35000"/>
                  </a:schemeClr>
                </a:solidFill>
              </a:rPr>
              <a:t>AyED</a:t>
            </a:r>
            <a:r>
              <a:rPr lang="es-ES" dirty="0">
                <a:solidFill>
                  <a:schemeClr val="bg1">
                    <a:lumMod val="65000"/>
                    <a:lumOff val="35000"/>
                  </a:schemeClr>
                </a:solidFill>
              </a:rPr>
              <a:t>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17</a:t>
            </a:fld>
            <a:endParaRPr lang="es-AR" spc="10" dirty="0"/>
          </a:p>
        </p:txBody>
      </p:sp>
      <p:sp>
        <p:nvSpPr>
          <p:cNvPr id="10" name="CuadroTexto 9">
            <a:extLst>
              <a:ext uri="{FF2B5EF4-FFF2-40B4-BE49-F238E27FC236}">
                <a16:creationId xmlns:a16="http://schemas.microsoft.com/office/drawing/2014/main" id="{9BA817F8-4804-4BD9-A593-544AE10AC7AD}"/>
              </a:ext>
            </a:extLst>
          </p:cNvPr>
          <p:cNvSpPr txBox="1"/>
          <p:nvPr/>
        </p:nvSpPr>
        <p:spPr>
          <a:xfrm>
            <a:off x="617436" y="3211323"/>
            <a:ext cx="6737684" cy="1477328"/>
          </a:xfrm>
          <a:prstGeom prst="rect">
            <a:avLst/>
          </a:prstGeom>
          <a:noFill/>
        </p:spPr>
        <p:txBody>
          <a:bodyPr wrap="square">
            <a:spAutoFit/>
          </a:bodyPr>
          <a:lstStyle/>
          <a:p>
            <a:r>
              <a:rPr lang="es-MX" i="0" dirty="0">
                <a:solidFill>
                  <a:schemeClr val="accent5">
                    <a:lumMod val="60000"/>
                    <a:lumOff val="40000"/>
                  </a:schemeClr>
                </a:solidFill>
                <a:effectLst/>
              </a:rPr>
              <a:t>Friends </a:t>
            </a:r>
            <a:r>
              <a:rPr lang="es-MX" i="0" dirty="0" err="1">
                <a:solidFill>
                  <a:schemeClr val="accent5">
                    <a:lumMod val="60000"/>
                    <a:lumOff val="40000"/>
                  </a:schemeClr>
                </a:solidFill>
                <a:effectLst/>
              </a:rPr>
              <a:t>Class</a:t>
            </a:r>
            <a:r>
              <a:rPr lang="es-MX" i="0" dirty="0">
                <a:solidFill>
                  <a:schemeClr val="accent5">
                    <a:lumMod val="60000"/>
                    <a:lumOff val="40000"/>
                  </a:schemeClr>
                </a:solidFill>
                <a:effectLst/>
              </a:rPr>
              <a:t>: </a:t>
            </a:r>
            <a:r>
              <a:rPr lang="es-MX" b="0" i="0" dirty="0">
                <a:effectLst/>
              </a:rPr>
              <a:t>Una clase de amigo puede acceder a miembros privados y protegidos de otra clase en la que se declara como amigo. A veces es útil permitir que una clase en particular acceda a miembros privados de otra clase. Por ejemplo, una clase </a:t>
            </a:r>
            <a:r>
              <a:rPr lang="es-MX" b="0" i="0" dirty="0" err="1">
                <a:effectLst/>
              </a:rPr>
              <a:t>LinkedList</a:t>
            </a:r>
            <a:r>
              <a:rPr lang="es-MX" b="0" i="0" dirty="0">
                <a:effectLst/>
              </a:rPr>
              <a:t> puede tener acceso a miembros privados de </a:t>
            </a:r>
            <a:r>
              <a:rPr lang="es-MX" b="0" i="0" dirty="0" err="1">
                <a:effectLst/>
              </a:rPr>
              <a:t>Node</a:t>
            </a:r>
            <a:r>
              <a:rPr lang="es-MX" b="0" i="0" dirty="0">
                <a:effectLst/>
              </a:rPr>
              <a:t>.</a:t>
            </a:r>
            <a:endParaRPr lang="es-AR" dirty="0"/>
          </a:p>
        </p:txBody>
      </p:sp>
      <p:sp>
        <p:nvSpPr>
          <p:cNvPr id="14" name="CuadroTexto 13">
            <a:extLst>
              <a:ext uri="{FF2B5EF4-FFF2-40B4-BE49-F238E27FC236}">
                <a16:creationId xmlns:a16="http://schemas.microsoft.com/office/drawing/2014/main" id="{F976475F-A26B-4141-A320-72C19381EF33}"/>
              </a:ext>
            </a:extLst>
          </p:cNvPr>
          <p:cNvSpPr txBox="1"/>
          <p:nvPr/>
        </p:nvSpPr>
        <p:spPr>
          <a:xfrm>
            <a:off x="617436" y="5199398"/>
            <a:ext cx="6737684" cy="1754326"/>
          </a:xfrm>
          <a:prstGeom prst="rect">
            <a:avLst/>
          </a:prstGeom>
          <a:noFill/>
        </p:spPr>
        <p:txBody>
          <a:bodyPr wrap="square">
            <a:spAutoFit/>
          </a:bodyPr>
          <a:lstStyle/>
          <a:p>
            <a:r>
              <a:rPr lang="es-MX" b="1" i="0" dirty="0" err="1">
                <a:solidFill>
                  <a:schemeClr val="accent5">
                    <a:lumMod val="60000"/>
                    <a:lumOff val="40000"/>
                  </a:schemeClr>
                </a:solidFill>
                <a:effectLst/>
              </a:rPr>
              <a:t>Function</a:t>
            </a:r>
            <a:r>
              <a:rPr lang="es-MX" b="1" i="0" dirty="0">
                <a:solidFill>
                  <a:schemeClr val="accent5">
                    <a:lumMod val="60000"/>
                    <a:lumOff val="40000"/>
                  </a:schemeClr>
                </a:solidFill>
                <a:effectLst/>
              </a:rPr>
              <a:t> </a:t>
            </a:r>
            <a:r>
              <a:rPr lang="es-MX" b="1" i="0" dirty="0" err="1">
                <a:solidFill>
                  <a:schemeClr val="accent5">
                    <a:lumMod val="60000"/>
                    <a:lumOff val="40000"/>
                  </a:schemeClr>
                </a:solidFill>
                <a:effectLst/>
              </a:rPr>
              <a:t>Frends</a:t>
            </a:r>
            <a:r>
              <a:rPr lang="es-MX" b="1" i="0" dirty="0">
                <a:solidFill>
                  <a:schemeClr val="accent5">
                    <a:lumMod val="60000"/>
                    <a:lumOff val="40000"/>
                  </a:schemeClr>
                </a:solidFill>
                <a:effectLst/>
              </a:rPr>
              <a:t>:</a:t>
            </a:r>
            <a:r>
              <a:rPr lang="es-MX" b="0" i="0" dirty="0">
                <a:effectLst/>
              </a:rPr>
              <a:t> Al igual que la clase de amigos, una función de amigo puede recibir una subvención especial para acceder a miembros privados y protegidos. Una función de</a:t>
            </a:r>
            <a:br>
              <a:rPr lang="es-MX" dirty="0"/>
            </a:br>
            <a:r>
              <a:rPr lang="es-MX" b="0" i="0" dirty="0">
                <a:effectLst/>
              </a:rPr>
              <a:t>amigo puede ser:</a:t>
            </a:r>
            <a:br>
              <a:rPr lang="es-MX" dirty="0"/>
            </a:br>
            <a:r>
              <a:rPr lang="es-MX" dirty="0"/>
              <a:t>   </a:t>
            </a:r>
            <a:r>
              <a:rPr lang="es-MX" b="0" i="0" dirty="0">
                <a:effectLst/>
              </a:rPr>
              <a:t>a) Un miembro de otra clase </a:t>
            </a:r>
            <a:br>
              <a:rPr lang="es-MX" b="0" i="0" dirty="0">
                <a:effectLst/>
              </a:rPr>
            </a:br>
            <a:r>
              <a:rPr lang="es-MX" b="0" i="0" dirty="0">
                <a:effectLst/>
              </a:rPr>
              <a:t>   b) Una función global</a:t>
            </a:r>
            <a:endParaRPr lang="es-AR" dirty="0"/>
          </a:p>
        </p:txBody>
      </p:sp>
      <p:sp>
        <p:nvSpPr>
          <p:cNvPr id="18" name="CuadroTexto 17">
            <a:extLst>
              <a:ext uri="{FF2B5EF4-FFF2-40B4-BE49-F238E27FC236}">
                <a16:creationId xmlns:a16="http://schemas.microsoft.com/office/drawing/2014/main" id="{82C6E9A9-33D8-4969-8C8F-061515FC45B0}"/>
              </a:ext>
            </a:extLst>
          </p:cNvPr>
          <p:cNvSpPr txBox="1"/>
          <p:nvPr/>
        </p:nvSpPr>
        <p:spPr>
          <a:xfrm>
            <a:off x="7710236" y="2982079"/>
            <a:ext cx="4440574" cy="1938992"/>
          </a:xfrm>
          <a:prstGeom prst="rect">
            <a:avLst/>
          </a:prstGeom>
          <a:noFill/>
        </p:spPr>
        <p:txBody>
          <a:bodyPr wrap="square">
            <a:spAutoFit/>
          </a:bodyPr>
          <a:lstStyle/>
          <a:p>
            <a:r>
              <a:rPr lang="en-US" sz="1200" b="0" dirty="0">
                <a:solidFill>
                  <a:srgbClr val="569CD6"/>
                </a:solidFill>
                <a:effectLst/>
                <a:latin typeface="Consolas" panose="020B0609020204030204" pitchFamily="49" charset="0"/>
              </a:rPr>
              <a:t>class</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Node</a:t>
            </a:r>
            <a:r>
              <a:rPr lang="en-US" sz="1200" b="0" dirty="0">
                <a:solidFill>
                  <a:srgbClr val="D4D4D4"/>
                </a:solidFill>
                <a:effectLst/>
                <a:latin typeface="Consolas" panose="020B0609020204030204" pitchFamily="49" charset="0"/>
              </a:rPr>
              <a:t> {</a:t>
            </a:r>
          </a:p>
          <a:p>
            <a:r>
              <a:rPr lang="en-US" sz="1200" b="0" dirty="0">
                <a:solidFill>
                  <a:srgbClr val="569CD6"/>
                </a:solidFill>
                <a:effectLst/>
                <a:latin typeface="Consolas" panose="020B0609020204030204" pitchFamily="49" charset="0"/>
              </a:rPr>
              <a:t>private: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Node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next</a:t>
            </a:r>
            <a:r>
              <a:rPr lang="en-US" sz="1200" b="0" dirty="0">
                <a:solidFill>
                  <a:srgbClr val="D4D4D4"/>
                </a:solidFill>
                <a:effectLst/>
                <a:latin typeface="Consolas" panose="020B0609020204030204" pitchFamily="49" charset="0"/>
              </a:rPr>
              <a:t>;</a:t>
            </a:r>
          </a:p>
          <a:p>
            <a:r>
              <a:rPr lang="en-US" sz="1200" b="0" dirty="0">
                <a:solidFill>
                  <a:srgbClr val="6A9955"/>
                </a:solidFill>
                <a:effectLst/>
                <a:latin typeface="Consolas" panose="020B0609020204030204" pitchFamily="49" charset="0"/>
              </a:rPr>
              <a:t>    /* Other members of Node Class */</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 Now class LinkedList can</a:t>
            </a:r>
            <a:endParaRPr lang="en-US" sz="1200" b="0" dirty="0">
              <a:solidFill>
                <a:srgbClr val="D4D4D4"/>
              </a:solidFill>
              <a:effectLst/>
              <a:latin typeface="Consolas" panose="020B0609020204030204" pitchFamily="49" charset="0"/>
            </a:endParaRPr>
          </a:p>
          <a:p>
            <a:r>
              <a:rPr lang="en-US" sz="1200" b="0" dirty="0">
                <a:solidFill>
                  <a:srgbClr val="6A9955"/>
                </a:solidFill>
                <a:effectLst/>
                <a:latin typeface="Consolas" panose="020B0609020204030204" pitchFamily="49" charset="0"/>
              </a:rPr>
              <a:t>    // access private members of Node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friend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class</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LinkedList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p:txBody>
      </p:sp>
      <p:sp>
        <p:nvSpPr>
          <p:cNvPr id="20" name="CuadroTexto 19">
            <a:extLst>
              <a:ext uri="{FF2B5EF4-FFF2-40B4-BE49-F238E27FC236}">
                <a16:creationId xmlns:a16="http://schemas.microsoft.com/office/drawing/2014/main" id="{FAD9E4DF-782B-4B0B-9DE6-5C4C894F3E02}"/>
              </a:ext>
            </a:extLst>
          </p:cNvPr>
          <p:cNvSpPr txBox="1"/>
          <p:nvPr/>
        </p:nvSpPr>
        <p:spPr>
          <a:xfrm>
            <a:off x="7732278" y="5166418"/>
            <a:ext cx="4571080" cy="1938992"/>
          </a:xfrm>
          <a:prstGeom prst="rect">
            <a:avLst/>
          </a:prstGeom>
          <a:noFill/>
        </p:spPr>
        <p:txBody>
          <a:bodyPr wrap="square">
            <a:spAutoFit/>
          </a:bodyPr>
          <a:lstStyle/>
          <a:p>
            <a:r>
              <a:rPr lang="en-US" sz="1200" b="0" dirty="0">
                <a:solidFill>
                  <a:srgbClr val="569CD6"/>
                </a:solidFill>
                <a:effectLst/>
                <a:latin typeface="Consolas" panose="020B0609020204030204" pitchFamily="49" charset="0"/>
              </a:rPr>
              <a:t>class</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Node</a:t>
            </a:r>
            <a:r>
              <a:rPr lang="en-US" sz="1200" b="0" dirty="0">
                <a:solidFill>
                  <a:srgbClr val="D4D4D4"/>
                </a:solidFill>
                <a:effectLst/>
                <a:latin typeface="Consolas" panose="020B0609020204030204" pitchFamily="49" charset="0"/>
              </a:rPr>
              <a:t> {</a:t>
            </a:r>
          </a:p>
          <a:p>
            <a:r>
              <a:rPr lang="en-US" sz="1200" b="0" dirty="0">
                <a:solidFill>
                  <a:srgbClr val="569CD6"/>
                </a:solidFill>
                <a:effectLst/>
                <a:latin typeface="Consolas" panose="020B0609020204030204" pitchFamily="49" charset="0"/>
              </a:rPr>
              <a:t>private: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Node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next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6A9955"/>
                </a:solidFill>
                <a:effectLst/>
                <a:latin typeface="Consolas" panose="020B0609020204030204" pitchFamily="49" charset="0"/>
              </a:rPr>
              <a:t>    /* Other members of Node Class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friend</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LinkedList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search</a:t>
            </a:r>
            <a:r>
              <a:rPr lang="en-US" sz="1200" b="0" dirty="0">
                <a:solidFill>
                  <a:srgbClr val="D4D4D4"/>
                </a:solidFill>
                <a:effectLst/>
                <a:latin typeface="Consolas" panose="020B0609020204030204" pitchFamily="49" charset="0"/>
              </a:rPr>
              <a:t>();</a:t>
            </a:r>
          </a:p>
          <a:p>
            <a:r>
              <a:rPr lang="en-US" sz="1200" b="0" dirty="0">
                <a:solidFill>
                  <a:srgbClr val="6A9955"/>
                </a:solidFill>
                <a:effectLst/>
                <a:latin typeface="Consolas" panose="020B0609020204030204" pitchFamily="49" charset="0"/>
              </a:rPr>
              <a:t>    // Only search() of </a:t>
            </a:r>
            <a:r>
              <a:rPr lang="en-US" sz="1200" b="0" dirty="0" err="1">
                <a:solidFill>
                  <a:srgbClr val="6A9955"/>
                </a:solidFill>
                <a:effectLst/>
                <a:latin typeface="Consolas" panose="020B0609020204030204" pitchFamily="49" charset="0"/>
              </a:rPr>
              <a:t>linkedList</a:t>
            </a:r>
            <a:endParaRPr lang="en-US" sz="1200" b="0" dirty="0">
              <a:solidFill>
                <a:srgbClr val="D4D4D4"/>
              </a:solidFill>
              <a:effectLst/>
              <a:latin typeface="Consolas" panose="020B0609020204030204" pitchFamily="49" charset="0"/>
            </a:endParaRPr>
          </a:p>
          <a:p>
            <a:r>
              <a:rPr lang="en-US" sz="1200" b="0" dirty="0">
                <a:solidFill>
                  <a:srgbClr val="6A9955"/>
                </a:solidFill>
                <a:effectLst/>
                <a:latin typeface="Consolas" panose="020B0609020204030204" pitchFamily="49" charset="0"/>
              </a:rPr>
              <a:t>    // can access internal members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8276990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8"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429" y="120650"/>
            <a:ext cx="12090083" cy="550999"/>
          </a:xfrm>
        </p:spPr>
        <p:txBody>
          <a:bodyPr>
            <a:normAutofit fontScale="90000"/>
          </a:bodyPr>
          <a:lstStyle/>
          <a:p>
            <a:r>
              <a:rPr lang="es-ES" dirty="0"/>
              <a:t>12. Funciones </a:t>
            </a:r>
            <a:r>
              <a:rPr lang="es-ES" dirty="0">
                <a:solidFill>
                  <a:schemeClr val="tx1">
                    <a:lumMod val="50000"/>
                  </a:schemeClr>
                </a:solidFill>
              </a:rPr>
              <a:t>Amigas</a:t>
            </a:r>
            <a:r>
              <a:rPr lang="es-ES" dirty="0"/>
              <a:t> – Puntero </a:t>
            </a:r>
            <a:r>
              <a:rPr lang="es-ES" dirty="0" err="1"/>
              <a:t>This</a:t>
            </a:r>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18</a:t>
            </a:fld>
            <a:endParaRPr lang="es-AR" spc="10" dirty="0"/>
          </a:p>
        </p:txBody>
      </p:sp>
      <p:sp>
        <p:nvSpPr>
          <p:cNvPr id="8" name="CuadroTexto 7">
            <a:extLst>
              <a:ext uri="{FF2B5EF4-FFF2-40B4-BE49-F238E27FC236}">
                <a16:creationId xmlns:a16="http://schemas.microsoft.com/office/drawing/2014/main" id="{FFBE39DE-357C-4F27-A9E2-9E41BE347E00}"/>
              </a:ext>
            </a:extLst>
          </p:cNvPr>
          <p:cNvSpPr txBox="1"/>
          <p:nvPr/>
        </p:nvSpPr>
        <p:spPr>
          <a:xfrm>
            <a:off x="773112" y="1005522"/>
            <a:ext cx="11963400" cy="1323439"/>
          </a:xfrm>
          <a:prstGeom prst="rect">
            <a:avLst/>
          </a:prstGeom>
          <a:noFill/>
        </p:spPr>
        <p:txBody>
          <a:bodyPr wrap="square">
            <a:spAutoFit/>
          </a:bodyPr>
          <a:lstStyle/>
          <a:p>
            <a:pPr marL="0" indent="0">
              <a:buNone/>
            </a:pPr>
            <a:r>
              <a:rPr lang="es-AR" sz="1600" b="1" dirty="0">
                <a:solidFill>
                  <a:schemeClr val="accent5">
                    <a:lumMod val="60000"/>
                    <a:lumOff val="40000"/>
                  </a:schemeClr>
                </a:solidFill>
              </a:rPr>
              <a:t>El puntero </a:t>
            </a:r>
            <a:r>
              <a:rPr lang="es-AR" sz="1600" b="1" dirty="0" err="1">
                <a:solidFill>
                  <a:schemeClr val="accent5">
                    <a:lumMod val="60000"/>
                    <a:lumOff val="40000"/>
                  </a:schemeClr>
                </a:solidFill>
              </a:rPr>
              <a:t>this</a:t>
            </a:r>
            <a:r>
              <a:rPr lang="es-AR" sz="1600" b="1" dirty="0">
                <a:solidFill>
                  <a:schemeClr val="accent5">
                    <a:lumMod val="60000"/>
                    <a:lumOff val="40000"/>
                  </a:schemeClr>
                </a:solidFill>
              </a:rPr>
              <a:t> </a:t>
            </a:r>
            <a:endParaRPr lang="es-AR" sz="1600" dirty="0">
              <a:solidFill>
                <a:schemeClr val="accent5">
                  <a:lumMod val="60000"/>
                  <a:lumOff val="40000"/>
                </a:schemeClr>
              </a:solidFill>
            </a:endParaRPr>
          </a:p>
          <a:p>
            <a:pPr marL="0" indent="0">
              <a:buNone/>
            </a:pPr>
            <a:r>
              <a:rPr lang="es-ES" sz="1600" dirty="0"/>
              <a:t>Cuando se ejecuta una función miembro, ésta contiene un puntero oculto llamado </a:t>
            </a:r>
            <a:r>
              <a:rPr lang="es-ES" sz="1600" b="1" dirty="0" err="1">
                <a:solidFill>
                  <a:schemeClr val="accent5">
                    <a:lumMod val="60000"/>
                    <a:lumOff val="40000"/>
                  </a:schemeClr>
                </a:solidFill>
              </a:rPr>
              <a:t>this</a:t>
            </a:r>
            <a:r>
              <a:rPr lang="es-ES" sz="1600" dirty="0"/>
              <a:t>, que apunta al objeto mediante el cual se hizo la llamada a la función. Cuando durante la ejecución se accede a un campo miembro de una clase, por ejemplo alto, en realidad la referencia es </a:t>
            </a:r>
            <a:r>
              <a:rPr lang="es-ES" sz="1600" dirty="0" err="1"/>
              <a:t>this</a:t>
            </a:r>
            <a:r>
              <a:rPr lang="es-ES" sz="1600" dirty="0"/>
              <a:t>-&gt;alto. El nombre del puntero </a:t>
            </a:r>
            <a:r>
              <a:rPr lang="es-ES" sz="1600" dirty="0" err="1">
                <a:solidFill>
                  <a:schemeClr val="accent5">
                    <a:lumMod val="60000"/>
                    <a:lumOff val="40000"/>
                  </a:schemeClr>
                </a:solidFill>
              </a:rPr>
              <a:t>this</a:t>
            </a:r>
            <a:r>
              <a:rPr lang="es-ES" sz="1600" dirty="0"/>
              <a:t> es agregado por el compilador a los miembros en las funciones. También se puede hacer mención explícita a este puntero </a:t>
            </a:r>
            <a:endParaRPr lang="es-AR" sz="1600" dirty="0"/>
          </a:p>
        </p:txBody>
      </p:sp>
      <p:sp>
        <p:nvSpPr>
          <p:cNvPr id="12" name="CuadroTexto 11">
            <a:extLst>
              <a:ext uri="{FF2B5EF4-FFF2-40B4-BE49-F238E27FC236}">
                <a16:creationId xmlns:a16="http://schemas.microsoft.com/office/drawing/2014/main" id="{08DC1BDB-2788-48FB-BACE-19B3F3D7642E}"/>
              </a:ext>
            </a:extLst>
          </p:cNvPr>
          <p:cNvSpPr txBox="1"/>
          <p:nvPr/>
        </p:nvSpPr>
        <p:spPr>
          <a:xfrm>
            <a:off x="9840912" y="878185"/>
            <a:ext cx="3744831" cy="461665"/>
          </a:xfrm>
          <a:prstGeom prst="rect">
            <a:avLst/>
          </a:prstGeom>
          <a:noFill/>
        </p:spPr>
        <p:txBody>
          <a:bodyPr wrap="square">
            <a:spAutoFit/>
          </a:bodyPr>
          <a:lstStyle/>
          <a:p>
            <a:pPr algn="l" fontAlgn="base"/>
            <a:r>
              <a:rPr lang="es-AR" sz="2400" b="1" i="0" dirty="0">
                <a:solidFill>
                  <a:srgbClr val="273239"/>
                </a:solidFill>
                <a:effectLst/>
                <a:latin typeface="sofia-pro"/>
              </a:rPr>
              <a:t>‘</a:t>
            </a:r>
            <a:r>
              <a:rPr lang="es-AR" sz="2400" b="1" i="0" dirty="0" err="1">
                <a:solidFill>
                  <a:srgbClr val="273239"/>
                </a:solidFill>
                <a:effectLst/>
                <a:latin typeface="sofia-pro"/>
              </a:rPr>
              <a:t>this</a:t>
            </a:r>
            <a:r>
              <a:rPr lang="es-AR" sz="2400" b="1" i="0" dirty="0">
                <a:solidFill>
                  <a:srgbClr val="273239"/>
                </a:solidFill>
                <a:effectLst/>
                <a:latin typeface="sofia-pro"/>
              </a:rPr>
              <a:t>’ pointer in C++</a:t>
            </a:r>
          </a:p>
        </p:txBody>
      </p:sp>
      <p:sp>
        <p:nvSpPr>
          <p:cNvPr id="13" name="CuadroTexto 12">
            <a:extLst>
              <a:ext uri="{FF2B5EF4-FFF2-40B4-BE49-F238E27FC236}">
                <a16:creationId xmlns:a16="http://schemas.microsoft.com/office/drawing/2014/main" id="{6CE1900C-2E77-4920-B0A8-EEC9A0352094}"/>
              </a:ext>
            </a:extLst>
          </p:cNvPr>
          <p:cNvSpPr txBox="1"/>
          <p:nvPr/>
        </p:nvSpPr>
        <p:spPr>
          <a:xfrm>
            <a:off x="773112" y="2519105"/>
            <a:ext cx="12546147" cy="4278094"/>
          </a:xfrm>
          <a:prstGeom prst="rect">
            <a:avLst/>
          </a:prstGeom>
          <a:noFill/>
        </p:spPr>
        <p:txBody>
          <a:bodyPr wrap="square">
            <a:spAutoFit/>
          </a:bodyPr>
          <a:lstStyle/>
          <a:p>
            <a:pPr algn="l" fontAlgn="base"/>
            <a:r>
              <a:rPr lang="es-MX" sz="1600" b="0" i="0" dirty="0">
                <a:solidFill>
                  <a:schemeClr val="accent5">
                    <a:lumMod val="60000"/>
                    <a:lumOff val="40000"/>
                  </a:schemeClr>
                </a:solidFill>
                <a:effectLst/>
              </a:rPr>
              <a:t>Para entender el puntero ‘</a:t>
            </a:r>
            <a:r>
              <a:rPr lang="es-MX" sz="1600" b="0" i="0" dirty="0" err="1">
                <a:solidFill>
                  <a:schemeClr val="accent5">
                    <a:lumMod val="60000"/>
                    <a:lumOff val="40000"/>
                  </a:schemeClr>
                </a:solidFill>
                <a:effectLst/>
              </a:rPr>
              <a:t>this</a:t>
            </a:r>
            <a:r>
              <a:rPr lang="es-MX" sz="1600" b="0" i="0" dirty="0">
                <a:solidFill>
                  <a:schemeClr val="accent5">
                    <a:lumMod val="60000"/>
                    <a:lumOff val="40000"/>
                  </a:schemeClr>
                </a:solidFill>
                <a:effectLst/>
              </a:rPr>
              <a:t>', es importante saber cómo los objetos miran las funciones y los datos de los miembros de una clase.</a:t>
            </a:r>
            <a:br>
              <a:rPr lang="es-MX" sz="1600" b="0" i="0" dirty="0">
                <a:solidFill>
                  <a:schemeClr val="accent5">
                    <a:lumMod val="60000"/>
                    <a:lumOff val="40000"/>
                  </a:schemeClr>
                </a:solidFill>
                <a:effectLst/>
              </a:rPr>
            </a:br>
            <a:endParaRPr lang="es-MX" sz="1600" b="0" i="0" dirty="0">
              <a:solidFill>
                <a:schemeClr val="accent5">
                  <a:lumMod val="60000"/>
                  <a:lumOff val="40000"/>
                </a:schemeClr>
              </a:solidFill>
              <a:effectLst/>
            </a:endParaRPr>
          </a:p>
          <a:p>
            <a:pPr algn="l" fontAlgn="base">
              <a:buFont typeface="+mj-lt"/>
              <a:buAutoNum type="arabicPeriod"/>
            </a:pPr>
            <a:r>
              <a:rPr lang="es-MX" sz="1600" b="0" i="0" dirty="0">
                <a:solidFill>
                  <a:schemeClr val="accent5">
                    <a:lumMod val="60000"/>
                    <a:lumOff val="40000"/>
                  </a:schemeClr>
                </a:solidFill>
                <a:effectLst/>
              </a:rPr>
              <a:t>Cada objeto obtiene su propia copia del miembro de datos.</a:t>
            </a:r>
          </a:p>
          <a:p>
            <a:pPr algn="l" fontAlgn="base">
              <a:buFont typeface="+mj-lt"/>
              <a:buAutoNum type="arabicPeriod"/>
            </a:pPr>
            <a:r>
              <a:rPr lang="es-MX" sz="1600" b="0" i="0" dirty="0">
                <a:solidFill>
                  <a:schemeClr val="accent5">
                    <a:lumMod val="60000"/>
                    <a:lumOff val="40000"/>
                  </a:schemeClr>
                </a:solidFill>
                <a:effectLst/>
              </a:rPr>
              <a:t>Acceda a todos a la misma definición de función que la presente en el segmento de código.</a:t>
            </a:r>
            <a:br>
              <a:rPr lang="es-MX" sz="1600" b="0" i="0" dirty="0">
                <a:effectLst/>
              </a:rPr>
            </a:br>
            <a:endParaRPr lang="es-MX" sz="1600" b="0" i="0" dirty="0">
              <a:effectLst/>
            </a:endParaRPr>
          </a:p>
          <a:p>
            <a:pPr algn="l" fontAlgn="base"/>
            <a:r>
              <a:rPr lang="es-MX" sz="1600" b="0" i="0" dirty="0">
                <a:effectLst/>
              </a:rPr>
              <a:t>Lo que significa que cada objeto obtiene su propia copia de los miembros de datos y todos los objetos comparten una sola copia de las funciones de los miembros.</a:t>
            </a:r>
            <a:br>
              <a:rPr lang="es-MX" sz="1600" b="0" i="0" dirty="0">
                <a:effectLst/>
              </a:rPr>
            </a:br>
            <a:r>
              <a:rPr lang="es-MX" sz="1600" b="0" i="0" dirty="0">
                <a:effectLst/>
              </a:rPr>
              <a:t>Entonces, ahora la pregunta es que si solo existe una copia de cada función miembro y es utilizada por múltiples objetos, ¿cómo se accede y actualizan los miembros de datos adecuados?</a:t>
            </a:r>
            <a:br>
              <a:rPr lang="es-MX" sz="1600" b="0" i="0" dirty="0">
                <a:effectLst/>
              </a:rPr>
            </a:br>
            <a:br>
              <a:rPr lang="es-MX" sz="1600" b="0" i="0" dirty="0">
                <a:effectLst/>
              </a:rPr>
            </a:br>
            <a:r>
              <a:rPr lang="es-MX" sz="1600" b="0" i="0" dirty="0">
                <a:effectLst/>
              </a:rPr>
              <a:t>El compilador proporciona un puntero implícito junto con los nombres de las funciones conocido como ‘</a:t>
            </a:r>
            <a:r>
              <a:rPr lang="es-MX" sz="1600" b="0" i="0" dirty="0" err="1">
                <a:effectLst/>
              </a:rPr>
              <a:t>this</a:t>
            </a:r>
            <a:r>
              <a:rPr lang="es-MX" sz="1600" b="0" i="0" dirty="0">
                <a:effectLst/>
              </a:rPr>
              <a:t>'.</a:t>
            </a:r>
            <a:br>
              <a:rPr lang="es-MX" sz="1600" b="0" i="0" dirty="0">
                <a:effectLst/>
              </a:rPr>
            </a:br>
            <a:r>
              <a:rPr lang="es-MX" sz="1600" b="0" i="0" dirty="0">
                <a:effectLst/>
              </a:rPr>
              <a:t>El puntero ‘</a:t>
            </a:r>
            <a:r>
              <a:rPr lang="es-MX" sz="1600" b="0" i="0" dirty="0" err="1">
                <a:effectLst/>
              </a:rPr>
              <a:t>this</a:t>
            </a:r>
            <a:r>
              <a:rPr lang="es-MX" sz="1600" b="0" i="0" dirty="0">
                <a:effectLst/>
              </a:rPr>
              <a:t>' se pasa como un argumento oculto a todas las llamadas a funciones de miembros no estáticas (</a:t>
            </a:r>
            <a:r>
              <a:rPr lang="es-MX" sz="1600" b="0" i="0" dirty="0" err="1">
                <a:effectLst/>
              </a:rPr>
              <a:t>Static</a:t>
            </a:r>
            <a:r>
              <a:rPr lang="es-MX" sz="1600" b="0" i="0" dirty="0">
                <a:effectLst/>
              </a:rPr>
              <a:t>) y está disponible como una variable local dentro del cuerpo de todas las funciones no estáticas. </a:t>
            </a:r>
            <a:br>
              <a:rPr lang="es-MX" sz="1600" b="0" i="0" dirty="0">
                <a:effectLst/>
              </a:rPr>
            </a:br>
            <a:br>
              <a:rPr lang="es-MX" sz="1600" b="0" i="0" dirty="0">
                <a:effectLst/>
              </a:rPr>
            </a:br>
            <a:r>
              <a:rPr lang="es-MX" sz="1600" b="0" i="0" dirty="0">
                <a:effectLst/>
              </a:rPr>
              <a:t>Nota: El puntero '</a:t>
            </a:r>
            <a:r>
              <a:rPr lang="es-MX" sz="1600" b="0" i="0" dirty="0" err="1">
                <a:effectLst/>
              </a:rPr>
              <a:t>this</a:t>
            </a:r>
            <a:r>
              <a:rPr lang="es-MX" sz="1600" b="0" i="0" dirty="0">
                <a:effectLst/>
              </a:rPr>
              <a:t>' no está disponible en las funciones de miembro estático, ya que se puede llamar a funciones de miembro estático sin ningún objeto (con nombre de clase). Para una clase X, el tipo de este puntero es 'X*'. Además, si una función miembro de X se declara como </a:t>
            </a:r>
            <a:r>
              <a:rPr lang="es-MX" sz="1600" b="0" i="0" dirty="0" err="1">
                <a:effectLst/>
              </a:rPr>
              <a:t>const</a:t>
            </a:r>
            <a:r>
              <a:rPr lang="es-MX" sz="1600" b="0" i="0" dirty="0">
                <a:effectLst/>
              </a:rPr>
              <a:t>, entonces el tipo de este puntero es '</a:t>
            </a:r>
            <a:r>
              <a:rPr lang="es-MX" sz="1600" b="0" i="0" dirty="0" err="1">
                <a:effectLst/>
              </a:rPr>
              <a:t>const</a:t>
            </a:r>
            <a:r>
              <a:rPr lang="es-MX" sz="1600" b="0" i="0" dirty="0">
                <a:effectLst/>
              </a:rPr>
              <a:t> X *'</a:t>
            </a:r>
          </a:p>
        </p:txBody>
      </p:sp>
    </p:spTree>
    <p:extLst>
      <p:ext uri="{BB962C8B-B14F-4D97-AF65-F5344CB8AC3E}">
        <p14:creationId xmlns:p14="http://schemas.microsoft.com/office/powerpoint/2010/main" val="3815115519"/>
      </p:ext>
    </p:extLst>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429" y="126466"/>
            <a:ext cx="12090083" cy="550999"/>
          </a:xfrm>
        </p:spPr>
        <p:txBody>
          <a:bodyPr>
            <a:noAutofit/>
          </a:bodyPr>
          <a:lstStyle/>
          <a:p>
            <a:r>
              <a:rPr lang="es-ES" sz="3600" dirty="0"/>
              <a:t>12. Puntero </a:t>
            </a:r>
            <a:r>
              <a:rPr lang="es-ES" sz="3600" dirty="0" err="1"/>
              <a:t>This</a:t>
            </a:r>
            <a:endParaRPr lang="es-AR" sz="36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19</a:t>
            </a:fld>
            <a:endParaRPr lang="es-AR" spc="10" dirty="0"/>
          </a:p>
        </p:txBody>
      </p:sp>
      <p:sp>
        <p:nvSpPr>
          <p:cNvPr id="11" name="CuadroTexto 10">
            <a:extLst>
              <a:ext uri="{FF2B5EF4-FFF2-40B4-BE49-F238E27FC236}">
                <a16:creationId xmlns:a16="http://schemas.microsoft.com/office/drawing/2014/main" id="{63EC635F-D473-4982-839F-E1155EDE07B1}"/>
              </a:ext>
            </a:extLst>
          </p:cNvPr>
          <p:cNvSpPr txBox="1"/>
          <p:nvPr/>
        </p:nvSpPr>
        <p:spPr>
          <a:xfrm>
            <a:off x="798830" y="730250"/>
            <a:ext cx="12090082" cy="830997"/>
          </a:xfrm>
          <a:prstGeom prst="rect">
            <a:avLst/>
          </a:prstGeom>
          <a:noFill/>
        </p:spPr>
        <p:txBody>
          <a:bodyPr wrap="square">
            <a:spAutoFit/>
          </a:bodyPr>
          <a:lstStyle/>
          <a:p>
            <a:r>
              <a:rPr lang="es-MX" sz="1600" b="0" i="0" dirty="0">
                <a:effectLst/>
              </a:rPr>
              <a:t>En la versión anterior de C++ se dejaba cambiar 'este' puntero; al hacerlo, un programador podría cambiar en qué objeto estaba trabajando un método. Esta característica finalmente se eliminó, y ahora esto en C ++ es un *r-</a:t>
            </a:r>
            <a:r>
              <a:rPr lang="es-MX" sz="1600" b="0" i="0" dirty="0" err="1">
                <a:effectLst/>
              </a:rPr>
              <a:t>value</a:t>
            </a:r>
            <a:r>
              <a:rPr lang="es-MX" sz="1600" b="0" i="0" dirty="0">
                <a:effectLst/>
              </a:rPr>
              <a:t>. C++ permite que los objetos se destruyan a sí mismos llamando al siguiente código:</a:t>
            </a:r>
            <a:endParaRPr lang="es-AR" sz="1600" dirty="0"/>
          </a:p>
        </p:txBody>
      </p:sp>
      <p:sp>
        <p:nvSpPr>
          <p:cNvPr id="7" name="Rectangle 1">
            <a:extLst>
              <a:ext uri="{FF2B5EF4-FFF2-40B4-BE49-F238E27FC236}">
                <a16:creationId xmlns:a16="http://schemas.microsoft.com/office/drawing/2014/main" id="{0D208255-078A-4507-829E-71FA4AF14537}"/>
              </a:ext>
            </a:extLst>
          </p:cNvPr>
          <p:cNvSpPr>
            <a:spLocks noChangeArrowheads="1"/>
          </p:cNvSpPr>
          <p:nvPr/>
        </p:nvSpPr>
        <p:spPr bwMode="auto">
          <a:xfrm>
            <a:off x="3516312" y="1260673"/>
            <a:ext cx="15981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1" i="0" u="none" strike="noStrike" cap="none" normalizeH="0" baseline="0" dirty="0" err="1">
                <a:ln>
                  <a:noFill/>
                </a:ln>
                <a:solidFill>
                  <a:srgbClr val="006699"/>
                </a:solidFill>
                <a:effectLst/>
                <a:latin typeface="Consolas" panose="020B0609020204030204" pitchFamily="49" charset="0"/>
              </a:rPr>
              <a:t>delete</a:t>
            </a:r>
            <a:r>
              <a:rPr kumimoji="0" lang="es-AR" altLang="es-AR" sz="2000" b="0" i="0" u="none" strike="noStrike" cap="none" normalizeH="0" baseline="0" dirty="0">
                <a:ln>
                  <a:noFill/>
                </a:ln>
                <a:solidFill>
                  <a:srgbClr val="273239"/>
                </a:solidFill>
                <a:effectLst/>
                <a:latin typeface="Consolas" panose="020B0609020204030204" pitchFamily="49" charset="0"/>
              </a:rPr>
              <a:t> </a:t>
            </a:r>
            <a:r>
              <a:rPr kumimoji="0" lang="es-AR" altLang="es-AR" b="1" i="0" u="none" strike="noStrike" cap="none" normalizeH="0" baseline="0" dirty="0" err="1">
                <a:ln>
                  <a:noFill/>
                </a:ln>
                <a:solidFill>
                  <a:srgbClr val="006699"/>
                </a:solidFill>
                <a:effectLst/>
                <a:latin typeface="Consolas" panose="020B0609020204030204" pitchFamily="49" charset="0"/>
              </a:rPr>
              <a:t>this</a:t>
            </a:r>
            <a:r>
              <a:rPr kumimoji="0" lang="es-AR" altLang="es-AR" b="0" i="0" u="none" strike="noStrike" cap="none" normalizeH="0" baseline="0" dirty="0">
                <a:ln>
                  <a:noFill/>
                </a:ln>
                <a:solidFill>
                  <a:srgbClr val="000000"/>
                </a:solidFill>
                <a:effectLst/>
                <a:latin typeface="Consolas" panose="020B0609020204030204" pitchFamily="49" charset="0"/>
              </a:rPr>
              <a:t>;</a:t>
            </a:r>
            <a:r>
              <a:rPr kumimoji="0" lang="es-AR" altLang="es-AR" sz="2000" b="0" i="0" u="none" strike="noStrike" cap="none" normalizeH="0" baseline="0" dirty="0">
                <a:ln>
                  <a:noFill/>
                </a:ln>
                <a:solidFill>
                  <a:schemeClr val="tx1"/>
                </a:solidFill>
                <a:effectLst/>
              </a:rPr>
              <a:t> </a:t>
            </a:r>
            <a:endParaRPr kumimoji="0" lang="es-AR" altLang="es-AR" sz="3200" b="0" i="0" u="none" strike="noStrike" cap="none" normalizeH="0" baseline="0" dirty="0">
              <a:ln>
                <a:noFill/>
              </a:ln>
              <a:solidFill>
                <a:schemeClr val="tx1"/>
              </a:solidFill>
              <a:effectLst/>
              <a:latin typeface="Arial" panose="020B0604020202020204" pitchFamily="34" charset="0"/>
            </a:endParaRPr>
          </a:p>
        </p:txBody>
      </p:sp>
      <p:sp>
        <p:nvSpPr>
          <p:cNvPr id="14" name="CuadroTexto 13">
            <a:extLst>
              <a:ext uri="{FF2B5EF4-FFF2-40B4-BE49-F238E27FC236}">
                <a16:creationId xmlns:a16="http://schemas.microsoft.com/office/drawing/2014/main" id="{14EB8163-159C-4E36-BAE8-3842B85AA2DA}"/>
              </a:ext>
            </a:extLst>
          </p:cNvPr>
          <p:cNvSpPr txBox="1"/>
          <p:nvPr/>
        </p:nvSpPr>
        <p:spPr>
          <a:xfrm>
            <a:off x="773112" y="1681143"/>
            <a:ext cx="11563267" cy="892552"/>
          </a:xfrm>
          <a:prstGeom prst="rect">
            <a:avLst/>
          </a:prstGeom>
          <a:noFill/>
        </p:spPr>
        <p:txBody>
          <a:bodyPr wrap="square">
            <a:spAutoFit/>
          </a:bodyPr>
          <a:lstStyle/>
          <a:p>
            <a:r>
              <a:rPr lang="es-MX" sz="1600" b="0" i="0" dirty="0">
                <a:effectLst/>
                <a:latin typeface="urw-din"/>
              </a:rPr>
              <a:t>Como dijo Stroustrup, “</a:t>
            </a:r>
            <a:r>
              <a:rPr lang="es-MX" sz="1600" b="0" i="0" dirty="0" err="1">
                <a:effectLst/>
                <a:latin typeface="urw-din"/>
              </a:rPr>
              <a:t>this</a:t>
            </a:r>
            <a:r>
              <a:rPr lang="es-MX" sz="1600" b="0" i="0" dirty="0">
                <a:effectLst/>
                <a:latin typeface="urw-din"/>
              </a:rPr>
              <a:t>" podría haber sido una referencia, pero las referencias no estaban presentes en la primera versión de C ++. Si ‘</a:t>
            </a:r>
            <a:r>
              <a:rPr lang="es-MX" sz="1600" b="0" i="0" dirty="0" err="1">
                <a:effectLst/>
                <a:latin typeface="urw-din"/>
              </a:rPr>
              <a:t>this</a:t>
            </a:r>
            <a:r>
              <a:rPr lang="es-MX" sz="1600" b="0" i="0" dirty="0">
                <a:effectLst/>
                <a:latin typeface="urw-din"/>
              </a:rPr>
              <a:t>' se implementa como referencia, entonces, el problema anterior podría evitarse y podría ser más </a:t>
            </a:r>
            <a:r>
              <a:rPr lang="es-MX" b="0" i="0" dirty="0">
                <a:effectLst/>
              </a:rPr>
              <a:t>seguro que el puntero. Las siguientes son las situaciones en las que se utiliza el puntero ‘</a:t>
            </a:r>
            <a:r>
              <a:rPr lang="es-MX" b="0" i="0" dirty="0" err="1">
                <a:effectLst/>
              </a:rPr>
              <a:t>this</a:t>
            </a:r>
            <a:r>
              <a:rPr lang="es-MX" b="0" i="0" dirty="0">
                <a:effectLst/>
              </a:rPr>
              <a:t>':</a:t>
            </a:r>
            <a:endParaRPr lang="es-AR" sz="1600" dirty="0"/>
          </a:p>
        </p:txBody>
      </p:sp>
      <p:sp>
        <p:nvSpPr>
          <p:cNvPr id="16" name="CuadroTexto 15">
            <a:extLst>
              <a:ext uri="{FF2B5EF4-FFF2-40B4-BE49-F238E27FC236}">
                <a16:creationId xmlns:a16="http://schemas.microsoft.com/office/drawing/2014/main" id="{1EE0DE71-4187-4FFD-B717-046F50FE00E2}"/>
              </a:ext>
            </a:extLst>
          </p:cNvPr>
          <p:cNvSpPr txBox="1"/>
          <p:nvPr/>
        </p:nvSpPr>
        <p:spPr>
          <a:xfrm>
            <a:off x="785879" y="2827119"/>
            <a:ext cx="5334000" cy="646331"/>
          </a:xfrm>
          <a:prstGeom prst="rect">
            <a:avLst/>
          </a:prstGeom>
          <a:noFill/>
        </p:spPr>
        <p:txBody>
          <a:bodyPr wrap="square">
            <a:spAutoFit/>
          </a:bodyPr>
          <a:lstStyle/>
          <a:p>
            <a:r>
              <a:rPr lang="es-MX" b="1" i="0" dirty="0">
                <a:effectLst/>
              </a:rPr>
              <a:t>1) Cuando el nombre de la variable local es el mismo que el nombre del miembro</a:t>
            </a:r>
            <a:endParaRPr lang="es-AR" dirty="0"/>
          </a:p>
        </p:txBody>
      </p:sp>
      <p:sp>
        <p:nvSpPr>
          <p:cNvPr id="18" name="CuadroTexto 17">
            <a:extLst>
              <a:ext uri="{FF2B5EF4-FFF2-40B4-BE49-F238E27FC236}">
                <a16:creationId xmlns:a16="http://schemas.microsoft.com/office/drawing/2014/main" id="{B1E6C56F-7DE9-4386-9A27-B357FB10F11E}"/>
              </a:ext>
            </a:extLst>
          </p:cNvPr>
          <p:cNvSpPr txBox="1"/>
          <p:nvPr/>
        </p:nvSpPr>
        <p:spPr>
          <a:xfrm>
            <a:off x="6379828" y="2726869"/>
            <a:ext cx="5747084" cy="4708981"/>
          </a:xfrm>
          <a:prstGeom prst="rect">
            <a:avLst/>
          </a:prstGeom>
          <a:noFill/>
        </p:spPr>
        <p:txBody>
          <a:bodyPr wrap="square">
            <a:spAutoFit/>
          </a:bodyPr>
          <a:lstStyle/>
          <a:p>
            <a:r>
              <a:rPr lang="es-AR" sz="1200" b="0" dirty="0">
                <a:solidFill>
                  <a:srgbClr val="C586C0"/>
                </a:solidFill>
                <a:effectLst/>
                <a:latin typeface="Consolas" panose="020B0609020204030204" pitchFamily="49" charset="0"/>
              </a:rPr>
              <a:t>#include</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namespace</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p>
          <a:p>
            <a:r>
              <a:rPr lang="es-AR" sz="1200" b="0" dirty="0">
                <a:solidFill>
                  <a:srgbClr val="6A9955"/>
                </a:solidFill>
                <a:effectLst/>
                <a:latin typeface="Consolas" panose="020B0609020204030204" pitchFamily="49" charset="0"/>
              </a:rPr>
              <a:t>/* local variable </a:t>
            </a:r>
            <a:r>
              <a:rPr lang="es-AR" sz="1200" b="0" dirty="0" err="1">
                <a:solidFill>
                  <a:srgbClr val="6A9955"/>
                </a:solidFill>
                <a:effectLst/>
                <a:latin typeface="Consolas" panose="020B0609020204030204" pitchFamily="49" charset="0"/>
              </a:rPr>
              <a:t>is</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same</a:t>
            </a:r>
            <a:r>
              <a:rPr lang="es-AR" sz="1200" b="0" dirty="0">
                <a:solidFill>
                  <a:srgbClr val="6A9955"/>
                </a:solidFill>
                <a:effectLst/>
                <a:latin typeface="Consolas" panose="020B0609020204030204" pitchFamily="49" charset="0"/>
              </a:rPr>
              <a:t> as a </a:t>
            </a:r>
            <a:r>
              <a:rPr lang="es-AR" sz="1200" b="0" dirty="0" err="1">
                <a:solidFill>
                  <a:srgbClr val="6A9955"/>
                </a:solidFill>
                <a:effectLst/>
                <a:latin typeface="Consolas" panose="020B0609020204030204" pitchFamily="49" charset="0"/>
              </a:rPr>
              <a:t>member's</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name</a:t>
            </a:r>
            <a:r>
              <a:rPr lang="es-AR" sz="1200" b="0" dirty="0">
                <a:solidFill>
                  <a:srgbClr val="6A9955"/>
                </a:solidFill>
                <a:effectLst/>
                <a:latin typeface="Consolas" panose="020B0609020204030204" pitchFamily="49" charset="0"/>
              </a:rPr>
              <a:t> */</a:t>
            </a:r>
            <a:endParaRPr lang="es-AR" sz="1200" b="0" dirty="0">
              <a:solidFill>
                <a:srgbClr val="D4D4D4"/>
              </a:solidFill>
              <a:effectLst/>
              <a:latin typeface="Consolas" panose="020B0609020204030204" pitchFamily="49" charset="0"/>
            </a:endParaRPr>
          </a:p>
          <a:p>
            <a:r>
              <a:rPr lang="es-AR" sz="1200" b="0" dirty="0" err="1">
                <a:solidFill>
                  <a:srgbClr val="569CD6"/>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Test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private</a:t>
            </a:r>
            <a:r>
              <a:rPr lang="es-AR" sz="1200" b="0" dirty="0">
                <a:solidFill>
                  <a:srgbClr val="569CD6"/>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x</a:t>
            </a:r>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public</a:t>
            </a:r>
            <a:r>
              <a:rPr lang="es-AR" sz="1200" b="0" dirty="0">
                <a:solidFill>
                  <a:srgbClr val="569CD6"/>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setX</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x</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a:p>
            <a:r>
              <a:rPr lang="es-AR" sz="1200" b="0" dirty="0">
                <a:solidFill>
                  <a:srgbClr val="6A9955"/>
                </a:solidFill>
                <a:effectLst/>
                <a:latin typeface="Consolas" panose="020B0609020204030204" pitchFamily="49" charset="0"/>
              </a:rPr>
              <a:t>       // </a:t>
            </a:r>
            <a:r>
              <a:rPr lang="es-AR" sz="1200" b="0" dirty="0" err="1">
                <a:solidFill>
                  <a:srgbClr val="6A9955"/>
                </a:solidFill>
                <a:effectLst/>
                <a:latin typeface="Consolas" panose="020B0609020204030204" pitchFamily="49" charset="0"/>
              </a:rPr>
              <a:t>The</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this</a:t>
            </a:r>
            <a:r>
              <a:rPr lang="es-AR" sz="1200" b="0" dirty="0">
                <a:solidFill>
                  <a:srgbClr val="6A9955"/>
                </a:solidFill>
                <a:effectLst/>
                <a:latin typeface="Consolas" panose="020B0609020204030204" pitchFamily="49" charset="0"/>
              </a:rPr>
              <a:t>' pointer </a:t>
            </a:r>
            <a:r>
              <a:rPr lang="es-AR" sz="1200" b="0" dirty="0" err="1">
                <a:solidFill>
                  <a:srgbClr val="6A9955"/>
                </a:solidFill>
                <a:effectLst/>
                <a:latin typeface="Consolas" panose="020B0609020204030204" pitchFamily="49" charset="0"/>
              </a:rPr>
              <a:t>is</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used</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to</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retrieve</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the</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object's</a:t>
            </a:r>
            <a:r>
              <a:rPr lang="es-AR" sz="1200" b="0" dirty="0">
                <a:solidFill>
                  <a:srgbClr val="6A9955"/>
                </a:solidFill>
                <a:effectLst/>
                <a:latin typeface="Consolas" panose="020B0609020204030204" pitchFamily="49" charset="0"/>
              </a:rPr>
              <a:t> x</a:t>
            </a:r>
            <a:endParaRPr lang="es-AR" sz="1200" b="0" dirty="0">
              <a:solidFill>
                <a:srgbClr val="D4D4D4"/>
              </a:solidFill>
              <a:effectLst/>
              <a:latin typeface="Consolas" panose="020B0609020204030204" pitchFamily="49" charset="0"/>
            </a:endParaRPr>
          </a:p>
          <a:p>
            <a:r>
              <a:rPr lang="es-AR" sz="1200" b="0" dirty="0">
                <a:solidFill>
                  <a:srgbClr val="6A9955"/>
                </a:solidFill>
                <a:effectLst/>
                <a:latin typeface="Consolas" panose="020B0609020204030204" pitchFamily="49" charset="0"/>
              </a:rPr>
              <a:t>       // </a:t>
            </a:r>
            <a:r>
              <a:rPr lang="es-AR" sz="1200" b="0" dirty="0" err="1">
                <a:solidFill>
                  <a:srgbClr val="6A9955"/>
                </a:solidFill>
                <a:effectLst/>
                <a:latin typeface="Consolas" panose="020B0609020204030204" pitchFamily="49" charset="0"/>
              </a:rPr>
              <a:t>hidden</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by</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the</a:t>
            </a:r>
            <a:r>
              <a:rPr lang="es-AR" sz="1200" b="0" dirty="0">
                <a:solidFill>
                  <a:srgbClr val="6A9955"/>
                </a:solidFill>
                <a:effectLst/>
                <a:latin typeface="Consolas" panose="020B0609020204030204" pitchFamily="49" charset="0"/>
              </a:rPr>
              <a:t> local variable 'x'</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this</a:t>
            </a:r>
            <a:r>
              <a:rPr lang="es-AR" sz="1200" b="0" dirty="0">
                <a:solidFill>
                  <a:srgbClr val="D4D4D4"/>
                </a:solidFill>
                <a:effectLst/>
                <a:latin typeface="Consolas" panose="020B0609020204030204" pitchFamily="49" charset="0"/>
              </a:rPr>
              <a:t>-&gt;</a:t>
            </a:r>
            <a:r>
              <a:rPr lang="es-AR" sz="1200" b="0" dirty="0">
                <a:solidFill>
                  <a:srgbClr val="9CDCFE"/>
                </a:solidFill>
                <a:effectLst/>
                <a:latin typeface="Consolas" panose="020B0609020204030204" pitchFamily="49" charset="0"/>
              </a:rPr>
              <a:t>x</a:t>
            </a:r>
            <a:r>
              <a:rPr lang="es-AR" sz="1200" b="0" dirty="0">
                <a:solidFill>
                  <a:srgbClr val="D4D4D4"/>
                </a:solidFill>
                <a:effectLst/>
                <a:latin typeface="Consolas" panose="020B0609020204030204" pitchFamily="49" charset="0"/>
              </a:rPr>
              <a:t> = </a:t>
            </a:r>
            <a:r>
              <a:rPr lang="es-AR" sz="1200" b="0" dirty="0">
                <a:solidFill>
                  <a:srgbClr val="9CDCFE"/>
                </a:solidFill>
                <a:effectLst/>
                <a:latin typeface="Consolas" panose="020B0609020204030204" pitchFamily="49" charset="0"/>
              </a:rPr>
              <a:t>x</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print</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"x = "</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x</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a:p>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main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Test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obj</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x</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20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obj</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setX</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x</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obj</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print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p:txBody>
      </p:sp>
      <p:sp>
        <p:nvSpPr>
          <p:cNvPr id="27" name="Rectangle 2">
            <a:extLst>
              <a:ext uri="{FF2B5EF4-FFF2-40B4-BE49-F238E27FC236}">
                <a16:creationId xmlns:a16="http://schemas.microsoft.com/office/drawing/2014/main" id="{7A655581-B605-4AA3-A5F6-E44A558903BE}"/>
              </a:ext>
            </a:extLst>
          </p:cNvPr>
          <p:cNvSpPr>
            <a:spLocks noChangeArrowheads="1"/>
          </p:cNvSpPr>
          <p:nvPr/>
        </p:nvSpPr>
        <p:spPr bwMode="auto">
          <a:xfrm>
            <a:off x="9078912" y="6107165"/>
            <a:ext cx="1382712" cy="53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effectLst/>
                <a:latin typeface="urw-din"/>
              </a:rPr>
              <a:t>Salida:</a:t>
            </a:r>
            <a:endParaRPr kumimoji="0" lang="es-AR" altLang="es-AR" sz="14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effectLst/>
                <a:latin typeface="Consolas" panose="020B0609020204030204" pitchFamily="49" charset="0"/>
              </a:rPr>
              <a:t>x = 20</a:t>
            </a:r>
            <a:r>
              <a:rPr kumimoji="0" lang="es-AR" altLang="es-AR" sz="1400" b="0" i="0" u="none" strike="noStrike" cap="none" normalizeH="0" baseline="0" dirty="0">
                <a:ln>
                  <a:noFill/>
                </a:ln>
                <a:effectLst/>
              </a:rPr>
              <a:t> </a:t>
            </a:r>
            <a:endParaRPr kumimoji="0" lang="es-AR" altLang="es-AR" sz="2000" b="0" i="0" u="none" strike="noStrike" cap="none" normalizeH="0" baseline="0" dirty="0">
              <a:ln>
                <a:noFill/>
              </a:ln>
              <a:effectLst/>
              <a:latin typeface="Arial" panose="020B0604020202020204" pitchFamily="34" charset="0"/>
            </a:endParaRPr>
          </a:p>
        </p:txBody>
      </p:sp>
      <p:sp>
        <p:nvSpPr>
          <p:cNvPr id="12" name="CuadroTexto 11">
            <a:extLst>
              <a:ext uri="{FF2B5EF4-FFF2-40B4-BE49-F238E27FC236}">
                <a16:creationId xmlns:a16="http://schemas.microsoft.com/office/drawing/2014/main" id="{E72A2DBF-6E37-4642-A5D3-DA81D35C1F71}"/>
              </a:ext>
            </a:extLst>
          </p:cNvPr>
          <p:cNvSpPr txBox="1"/>
          <p:nvPr/>
        </p:nvSpPr>
        <p:spPr>
          <a:xfrm>
            <a:off x="728162" y="4083050"/>
            <a:ext cx="5074150" cy="2677656"/>
          </a:xfrm>
          <a:prstGeom prst="rect">
            <a:avLst/>
          </a:prstGeom>
          <a:noFill/>
        </p:spPr>
        <p:txBody>
          <a:bodyPr wrap="square">
            <a:spAutoFit/>
          </a:bodyPr>
          <a:lstStyle/>
          <a:p>
            <a:r>
              <a:rPr lang="es-MX" sz="1400" b="0" i="0" dirty="0">
                <a:solidFill>
                  <a:schemeClr val="tx1">
                    <a:lumMod val="50000"/>
                  </a:schemeClr>
                </a:solidFill>
                <a:effectLst/>
              </a:rPr>
              <a:t>Cada expresión de C++ tiene un tipo y pertenece a una </a:t>
            </a:r>
            <a:r>
              <a:rPr lang="es-MX" sz="1400" b="0" i="1" dirty="0">
                <a:solidFill>
                  <a:schemeClr val="tx1">
                    <a:lumMod val="50000"/>
                  </a:schemeClr>
                </a:solidFill>
                <a:effectLst/>
              </a:rPr>
              <a:t>categoría de valores.</a:t>
            </a:r>
            <a:r>
              <a:rPr lang="es-MX" sz="1400" b="0" i="0" dirty="0">
                <a:solidFill>
                  <a:schemeClr val="tx1">
                    <a:lumMod val="50000"/>
                  </a:schemeClr>
                </a:solidFill>
                <a:effectLst/>
              </a:rPr>
              <a:t> Las categorías de valores son la base de las reglas que los compiladores deben seguir al crear, copiar y mover objetos temporales durante la evaluación de la expresión.</a:t>
            </a:r>
          </a:p>
          <a:p>
            <a:pPr algn="l" fontAlgn="base"/>
            <a:r>
              <a:rPr lang="es-MX" sz="1400" b="0" i="0" dirty="0">
                <a:solidFill>
                  <a:schemeClr val="tx1">
                    <a:lumMod val="50000"/>
                  </a:schemeClr>
                </a:solidFill>
                <a:effectLst/>
              </a:rPr>
              <a:t>Todas las expresiones de C++ son o un</a:t>
            </a:r>
            <a:r>
              <a:rPr lang="es-MX" sz="1400" b="1" i="0" dirty="0">
                <a:solidFill>
                  <a:schemeClr val="tx1">
                    <a:lumMod val="50000"/>
                  </a:schemeClr>
                </a:solidFill>
                <a:effectLst/>
              </a:rPr>
              <a:t> </a:t>
            </a:r>
            <a:r>
              <a:rPr lang="es-MX" sz="1400" b="1" i="1" dirty="0" err="1">
                <a:solidFill>
                  <a:schemeClr val="tx1">
                    <a:lumMod val="50000"/>
                  </a:schemeClr>
                </a:solidFill>
                <a:effectLst/>
              </a:rPr>
              <a:t>lvalue</a:t>
            </a:r>
            <a:r>
              <a:rPr lang="es-MX" sz="1400" b="1" i="0" dirty="0">
                <a:solidFill>
                  <a:schemeClr val="tx1">
                    <a:lumMod val="50000"/>
                  </a:schemeClr>
                </a:solidFill>
                <a:effectLst/>
              </a:rPr>
              <a:t> </a:t>
            </a:r>
            <a:r>
              <a:rPr lang="es-MX" sz="1400" b="0" i="0" dirty="0">
                <a:solidFill>
                  <a:schemeClr val="tx1">
                    <a:lumMod val="50000"/>
                  </a:schemeClr>
                </a:solidFill>
                <a:effectLst/>
              </a:rPr>
              <a:t>o un</a:t>
            </a:r>
            <a:r>
              <a:rPr lang="es-MX" sz="1400" b="1" i="0" dirty="0">
                <a:solidFill>
                  <a:schemeClr val="tx1">
                    <a:lumMod val="50000"/>
                  </a:schemeClr>
                </a:solidFill>
                <a:effectLst/>
              </a:rPr>
              <a:t> </a:t>
            </a:r>
            <a:r>
              <a:rPr lang="es-MX" sz="1400" b="1" i="1" dirty="0" err="1">
                <a:solidFill>
                  <a:schemeClr val="tx1">
                    <a:lumMod val="50000"/>
                  </a:schemeClr>
                </a:solidFill>
                <a:effectLst/>
              </a:rPr>
              <a:t>rvalue</a:t>
            </a:r>
            <a:r>
              <a:rPr lang="es-MX" sz="1400" b="0" i="0" dirty="0">
                <a:solidFill>
                  <a:schemeClr val="tx1">
                    <a:lumMod val="50000"/>
                  </a:schemeClr>
                </a:solidFill>
                <a:effectLst/>
              </a:rPr>
              <a:t>. </a:t>
            </a:r>
            <a:br>
              <a:rPr lang="es-MX" sz="1400" b="0" i="0" dirty="0">
                <a:solidFill>
                  <a:schemeClr val="tx1">
                    <a:lumMod val="50000"/>
                  </a:schemeClr>
                </a:solidFill>
                <a:effectLst/>
              </a:rPr>
            </a:br>
            <a:r>
              <a:rPr lang="es-MX" sz="1400" b="1" i="0" dirty="0">
                <a:solidFill>
                  <a:schemeClr val="tx1">
                    <a:lumMod val="50000"/>
                  </a:schemeClr>
                </a:solidFill>
                <a:effectLst/>
              </a:rPr>
              <a:t>Un </a:t>
            </a:r>
            <a:r>
              <a:rPr lang="es-MX" sz="1400" b="1" i="0" dirty="0" err="1">
                <a:solidFill>
                  <a:schemeClr val="tx1">
                    <a:lumMod val="50000"/>
                  </a:schemeClr>
                </a:solidFill>
                <a:effectLst/>
              </a:rPr>
              <a:t>lvalue</a:t>
            </a:r>
            <a:r>
              <a:rPr lang="es-MX" sz="1400" b="1" i="0" dirty="0">
                <a:solidFill>
                  <a:schemeClr val="tx1">
                    <a:lumMod val="50000"/>
                  </a:schemeClr>
                </a:solidFill>
                <a:effectLst/>
              </a:rPr>
              <a:t> es un objeto que persiste más allá de una expresión</a:t>
            </a:r>
            <a:r>
              <a:rPr lang="es-MX" sz="1400" b="0" i="0" dirty="0">
                <a:solidFill>
                  <a:schemeClr val="tx1">
                    <a:lumMod val="50000"/>
                  </a:schemeClr>
                </a:solidFill>
                <a:effectLst/>
              </a:rPr>
              <a:t>. Se puede pensar en un </a:t>
            </a:r>
            <a:r>
              <a:rPr lang="es-MX" sz="1400" b="0" i="1" dirty="0" err="1">
                <a:solidFill>
                  <a:schemeClr val="tx1">
                    <a:lumMod val="50000"/>
                  </a:schemeClr>
                </a:solidFill>
                <a:effectLst/>
              </a:rPr>
              <a:t>lvalue</a:t>
            </a:r>
            <a:r>
              <a:rPr lang="es-MX" sz="1400" b="0" i="0" dirty="0">
                <a:solidFill>
                  <a:schemeClr val="tx1">
                    <a:lumMod val="50000"/>
                  </a:schemeClr>
                </a:solidFill>
                <a:effectLst/>
              </a:rPr>
              <a:t> como en un objeto que tiene un nombre. Todas las variables, incluyendo las no modificables (</a:t>
            </a:r>
            <a:r>
              <a:rPr lang="es-MX" sz="1400" b="0" i="0" dirty="0" err="1">
                <a:solidFill>
                  <a:schemeClr val="tx1">
                    <a:lumMod val="50000"/>
                  </a:schemeClr>
                </a:solidFill>
                <a:effectLst/>
              </a:rPr>
              <a:t>const</a:t>
            </a:r>
            <a:r>
              <a:rPr lang="es-MX" sz="1400" b="0" i="0" dirty="0">
                <a:solidFill>
                  <a:schemeClr val="tx1">
                    <a:lumMod val="50000"/>
                  </a:schemeClr>
                </a:solidFill>
                <a:effectLst/>
              </a:rPr>
              <a:t>) son </a:t>
            </a:r>
            <a:r>
              <a:rPr lang="es-MX" sz="1400" b="0" i="1" dirty="0" err="1">
                <a:solidFill>
                  <a:schemeClr val="tx1">
                    <a:lumMod val="50000"/>
                  </a:schemeClr>
                </a:solidFill>
                <a:effectLst/>
              </a:rPr>
              <a:t>lvalues</a:t>
            </a:r>
            <a:r>
              <a:rPr lang="es-MX" sz="1400" b="0" i="0" dirty="0">
                <a:solidFill>
                  <a:schemeClr val="tx1">
                    <a:lumMod val="50000"/>
                  </a:schemeClr>
                </a:solidFill>
                <a:effectLst/>
              </a:rPr>
              <a:t>.</a:t>
            </a:r>
          </a:p>
          <a:p>
            <a:pPr algn="l" fontAlgn="base"/>
            <a:r>
              <a:rPr lang="es-MX" sz="1400" b="1" i="0" dirty="0">
                <a:solidFill>
                  <a:schemeClr val="tx1">
                    <a:lumMod val="50000"/>
                  </a:schemeClr>
                </a:solidFill>
                <a:effectLst/>
              </a:rPr>
              <a:t>Un </a:t>
            </a:r>
            <a:r>
              <a:rPr lang="es-MX" sz="1400" b="1" i="0" dirty="0" err="1">
                <a:solidFill>
                  <a:schemeClr val="tx1">
                    <a:lumMod val="50000"/>
                  </a:schemeClr>
                </a:solidFill>
                <a:effectLst/>
              </a:rPr>
              <a:t>rvalue</a:t>
            </a:r>
            <a:r>
              <a:rPr lang="es-MX" sz="1400" b="1" i="0" dirty="0">
                <a:solidFill>
                  <a:schemeClr val="tx1">
                    <a:lumMod val="50000"/>
                  </a:schemeClr>
                </a:solidFill>
                <a:effectLst/>
              </a:rPr>
              <a:t> es un valor temporal </a:t>
            </a:r>
            <a:r>
              <a:rPr lang="es-MX" sz="1400" i="0" dirty="0">
                <a:solidFill>
                  <a:schemeClr val="tx1">
                    <a:lumMod val="50000"/>
                  </a:schemeClr>
                </a:solidFill>
                <a:effectLst/>
              </a:rPr>
              <a:t>que no persiste más allá de la expresión en la que se usa</a:t>
            </a:r>
            <a:r>
              <a:rPr lang="es-MX" sz="1400" b="0" i="0" dirty="0">
                <a:solidFill>
                  <a:schemeClr val="tx1">
                    <a:lumMod val="50000"/>
                  </a:schemeClr>
                </a:solidFill>
                <a:effectLst/>
              </a:rPr>
              <a:t>.</a:t>
            </a:r>
          </a:p>
          <a:p>
            <a:endParaRPr lang="es-AR" sz="1400" dirty="0">
              <a:solidFill>
                <a:schemeClr val="tx1">
                  <a:lumMod val="50000"/>
                </a:schemeClr>
              </a:solidFill>
            </a:endParaRPr>
          </a:p>
        </p:txBody>
      </p:sp>
      <p:sp>
        <p:nvSpPr>
          <p:cNvPr id="13" name="CuadroTexto 12">
            <a:extLst>
              <a:ext uri="{FF2B5EF4-FFF2-40B4-BE49-F238E27FC236}">
                <a16:creationId xmlns:a16="http://schemas.microsoft.com/office/drawing/2014/main" id="{AD86B002-9E86-4725-9A2E-249BAB4E565D}"/>
              </a:ext>
            </a:extLst>
          </p:cNvPr>
          <p:cNvSpPr txBox="1"/>
          <p:nvPr/>
        </p:nvSpPr>
        <p:spPr>
          <a:xfrm rot="16200000">
            <a:off x="-80697" y="5071232"/>
            <a:ext cx="1050993" cy="369332"/>
          </a:xfrm>
          <a:prstGeom prst="rect">
            <a:avLst/>
          </a:prstGeom>
          <a:noFill/>
        </p:spPr>
        <p:txBody>
          <a:bodyPr wrap="none" rtlCol="0">
            <a:spAutoFit/>
          </a:bodyPr>
          <a:lstStyle/>
          <a:p>
            <a:r>
              <a:rPr lang="es-AR" dirty="0"/>
              <a:t>*</a:t>
            </a:r>
            <a:r>
              <a:rPr lang="es-AR" sz="1400" dirty="0">
                <a:solidFill>
                  <a:schemeClr val="tx1">
                    <a:lumMod val="50000"/>
                  </a:schemeClr>
                </a:solidFill>
              </a:rPr>
              <a:t>Concepto</a:t>
            </a:r>
            <a:r>
              <a:rPr lang="es-AR" dirty="0"/>
              <a:t> </a:t>
            </a:r>
          </a:p>
        </p:txBody>
      </p:sp>
      <p:sp>
        <p:nvSpPr>
          <p:cNvPr id="15" name="Flecha: a la derecha 14">
            <a:extLst>
              <a:ext uri="{FF2B5EF4-FFF2-40B4-BE49-F238E27FC236}">
                <a16:creationId xmlns:a16="http://schemas.microsoft.com/office/drawing/2014/main" id="{651A4524-290F-47EA-962D-3CC8A3B711B0}"/>
              </a:ext>
            </a:extLst>
          </p:cNvPr>
          <p:cNvSpPr/>
          <p:nvPr/>
        </p:nvSpPr>
        <p:spPr>
          <a:xfrm rot="10800000">
            <a:off x="7859712" y="6410179"/>
            <a:ext cx="629752" cy="251114"/>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Flecha: a la derecha 16">
            <a:extLst>
              <a:ext uri="{FF2B5EF4-FFF2-40B4-BE49-F238E27FC236}">
                <a16:creationId xmlns:a16="http://schemas.microsoft.com/office/drawing/2014/main" id="{C4AC3B17-15F2-41C9-B19E-01E9691600A0}"/>
              </a:ext>
            </a:extLst>
          </p:cNvPr>
          <p:cNvSpPr/>
          <p:nvPr/>
        </p:nvSpPr>
        <p:spPr>
          <a:xfrm rot="10800000">
            <a:off x="7780049" y="3854450"/>
            <a:ext cx="692727" cy="207532"/>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95665179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931357"/>
            <a:ext cx="13445961" cy="5690897"/>
          </a:xfrm>
          <a:prstGeom prst="rect">
            <a:avLst/>
          </a:prstGeom>
        </p:spPr>
      </p:pic>
      <p:sp>
        <p:nvSpPr>
          <p:cNvPr id="2" name="Título 1"/>
          <p:cNvSpPr>
            <a:spLocks noGrp="1"/>
          </p:cNvSpPr>
          <p:nvPr>
            <p:ph type="title"/>
          </p:nvPr>
        </p:nvSpPr>
        <p:spPr>
          <a:xfrm>
            <a:off x="7402512" y="2046834"/>
            <a:ext cx="7937208" cy="515526"/>
          </a:xfrm>
        </p:spPr>
        <p:txBody>
          <a:bodyPr>
            <a:normAutofit fontScale="90000"/>
          </a:bodyPr>
          <a:lstStyle/>
          <a:p>
            <a:r>
              <a:rPr lang="es-ES" dirty="0"/>
              <a:t>Parte II </a:t>
            </a:r>
            <a:endParaRPr lang="es-AR" dirty="0"/>
          </a:p>
        </p:txBody>
      </p:sp>
      <p:sp>
        <p:nvSpPr>
          <p:cNvPr id="5" name="Marcador de fecha 4"/>
          <p:cNvSpPr>
            <a:spLocks noGrp="1"/>
          </p:cNvSpPr>
          <p:nvPr>
            <p:ph type="dt" sz="half" idx="10"/>
          </p:nvPr>
        </p:nvSpPr>
        <p:spPr>
          <a:xfrm>
            <a:off x="0" y="7027863"/>
            <a:ext cx="3089275" cy="276225"/>
          </a:xfrm>
        </p:spPr>
        <p:txBody>
          <a:bodyPr/>
          <a:lstStyle/>
          <a:p>
            <a:fld id="{91E88D50-EC2F-4769-87EB-716C5D0B7A7D}"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a:t>
            </a:fld>
            <a:endParaRPr lang="es-AR" spc="10" dirty="0"/>
          </a:p>
        </p:txBody>
      </p:sp>
      <p:pic>
        <p:nvPicPr>
          <p:cNvPr id="8" name="Imagen 7">
            <a:extLst>
              <a:ext uri="{FF2B5EF4-FFF2-40B4-BE49-F238E27FC236}">
                <a16:creationId xmlns:a16="http://schemas.microsoft.com/office/drawing/2014/main" id="{D14DE530-8CD2-4FA7-9909-3EEE60555F57}"/>
              </a:ext>
            </a:extLst>
          </p:cNvPr>
          <p:cNvPicPr>
            <a:picLocks noChangeAspect="1"/>
          </p:cNvPicPr>
          <p:nvPr/>
        </p:nvPicPr>
        <p:blipFill>
          <a:blip r:embed="rId3"/>
          <a:stretch>
            <a:fillRect/>
          </a:stretch>
        </p:blipFill>
        <p:spPr>
          <a:xfrm>
            <a:off x="468312" y="2025862"/>
            <a:ext cx="6626980" cy="3732437"/>
          </a:xfrm>
          <a:prstGeom prst="rect">
            <a:avLst/>
          </a:prstGeom>
        </p:spPr>
      </p:pic>
      <p:sp>
        <p:nvSpPr>
          <p:cNvPr id="11" name="Marcador de texto 2">
            <a:extLst>
              <a:ext uri="{FF2B5EF4-FFF2-40B4-BE49-F238E27FC236}">
                <a16:creationId xmlns:a16="http://schemas.microsoft.com/office/drawing/2014/main" id="{C6FEEE4D-8E31-4335-B25F-41AFF03396D2}"/>
              </a:ext>
            </a:extLst>
          </p:cNvPr>
          <p:cNvSpPr txBox="1">
            <a:spLocks/>
          </p:cNvSpPr>
          <p:nvPr/>
        </p:nvSpPr>
        <p:spPr>
          <a:xfrm>
            <a:off x="7429666" y="2901544"/>
            <a:ext cx="5687846" cy="2629306"/>
          </a:xfrm>
          <a:prstGeom prst="rect">
            <a:avLst/>
          </a:prstGeom>
        </p:spPr>
        <p:txBody>
          <a:bodyPr vert="horz" lIns="91440" tIns="45720" rIns="91440" bIns="45720" rtlCol="0">
            <a:noAutofit/>
          </a:bodyPr>
          <a:lstStyle>
            <a:lvl1pPr marL="251871" indent="-251871" algn="l" defTabSz="1007486" rtl="0" eaLnBrk="1" latinLnBrk="0" hangingPunct="1">
              <a:lnSpc>
                <a:spcPct val="90000"/>
              </a:lnSpc>
              <a:spcBef>
                <a:spcPts val="1102"/>
              </a:spcBef>
              <a:buFont typeface="Arial" panose="020B0604020202020204" pitchFamily="34" charset="0"/>
              <a:buChar char="•"/>
              <a:defRPr sz="3085" kern="1200">
                <a:solidFill>
                  <a:schemeClr val="tx1"/>
                </a:solidFill>
                <a:latin typeface="+mn-lt"/>
                <a:ea typeface="+mn-ea"/>
                <a:cs typeface="+mn-cs"/>
              </a:defRPr>
            </a:lvl1pPr>
            <a:lvl2pPr marL="755614" indent="-251871" algn="l" defTabSz="1007486" rtl="0" eaLnBrk="1" latinLnBrk="0" hangingPunct="1">
              <a:lnSpc>
                <a:spcPct val="90000"/>
              </a:lnSpc>
              <a:spcBef>
                <a:spcPts val="551"/>
              </a:spcBef>
              <a:buFont typeface="Arial" panose="020B0604020202020204" pitchFamily="34" charset="0"/>
              <a:buChar char="•"/>
              <a:defRPr sz="2644" kern="1200">
                <a:solidFill>
                  <a:schemeClr val="tx1"/>
                </a:solidFill>
                <a:latin typeface="+mn-lt"/>
                <a:ea typeface="+mn-ea"/>
                <a:cs typeface="+mn-cs"/>
              </a:defRPr>
            </a:lvl2pPr>
            <a:lvl3pPr marL="1259357" indent="-251871" algn="l" defTabSz="1007486" rtl="0" eaLnBrk="1" latinLnBrk="0" hangingPunct="1">
              <a:lnSpc>
                <a:spcPct val="90000"/>
              </a:lnSpc>
              <a:spcBef>
                <a:spcPts val="551"/>
              </a:spcBef>
              <a:buFont typeface="Arial" panose="020B0604020202020204" pitchFamily="34" charset="0"/>
              <a:buChar char="•"/>
              <a:defRPr sz="2204" kern="1200">
                <a:solidFill>
                  <a:schemeClr val="tx1"/>
                </a:solidFill>
                <a:latin typeface="+mn-lt"/>
                <a:ea typeface="+mn-ea"/>
                <a:cs typeface="+mn-cs"/>
              </a:defRPr>
            </a:lvl3pPr>
            <a:lvl4pPr marL="1763100"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4pPr>
            <a:lvl5pPr marL="2266843"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5pPr>
            <a:lvl6pPr marL="2770586"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6pPr>
            <a:lvl7pPr marL="3274329"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7pPr>
            <a:lvl8pPr marL="3778072"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8pPr>
            <a:lvl9pPr marL="4281815"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9pPr>
          </a:lstStyle>
          <a:p>
            <a:r>
              <a:rPr lang="es-ES" sz="4000" dirty="0"/>
              <a:t>Repaso y Profundización</a:t>
            </a:r>
          </a:p>
          <a:p>
            <a:r>
              <a:rPr lang="es-ES" sz="4000" dirty="0"/>
              <a:t>Clases y Objetos en C++ </a:t>
            </a:r>
          </a:p>
          <a:p>
            <a:r>
              <a:rPr lang="es-ES" sz="4000" dirty="0"/>
              <a:t>Laboratorio</a:t>
            </a:r>
          </a:p>
          <a:p>
            <a:pPr marL="0" indent="0">
              <a:buFont typeface="Arial" panose="020B0604020202020204" pitchFamily="34" charset="0"/>
              <a:buNone/>
            </a:pPr>
            <a:endParaRPr lang="es-AR" sz="4000" dirty="0"/>
          </a:p>
        </p:txBody>
      </p:sp>
      <p:sp>
        <p:nvSpPr>
          <p:cNvPr id="3" name="CuadroTexto 2">
            <a:extLst>
              <a:ext uri="{FF2B5EF4-FFF2-40B4-BE49-F238E27FC236}">
                <a16:creationId xmlns:a16="http://schemas.microsoft.com/office/drawing/2014/main" id="{124DA671-C422-42C1-B747-47539888174F}"/>
              </a:ext>
            </a:extLst>
          </p:cNvPr>
          <p:cNvSpPr txBox="1"/>
          <p:nvPr/>
        </p:nvSpPr>
        <p:spPr>
          <a:xfrm>
            <a:off x="10942505" y="5998230"/>
            <a:ext cx="2403607" cy="523220"/>
          </a:xfrm>
          <a:prstGeom prst="rect">
            <a:avLst/>
          </a:prstGeom>
          <a:noFill/>
        </p:spPr>
        <p:txBody>
          <a:bodyPr wrap="none" rtlCol="0">
            <a:spAutoFit/>
          </a:bodyPr>
          <a:lstStyle/>
          <a:p>
            <a:r>
              <a:rPr lang="es-AR" sz="2800" dirty="0"/>
              <a:t>Objetos en C++</a:t>
            </a:r>
          </a:p>
        </p:txBody>
      </p:sp>
      <p:sp>
        <p:nvSpPr>
          <p:cNvPr id="10" name="CuadroTexto 9">
            <a:extLst>
              <a:ext uri="{FF2B5EF4-FFF2-40B4-BE49-F238E27FC236}">
                <a16:creationId xmlns:a16="http://schemas.microsoft.com/office/drawing/2014/main" id="{D82E6C04-3129-42C7-87DE-E04B4A1859F9}"/>
              </a:ext>
            </a:extLst>
          </p:cNvPr>
          <p:cNvSpPr txBox="1"/>
          <p:nvPr/>
        </p:nvSpPr>
        <p:spPr>
          <a:xfrm>
            <a:off x="468312" y="1151870"/>
            <a:ext cx="5248168" cy="646331"/>
          </a:xfrm>
          <a:prstGeom prst="rect">
            <a:avLst/>
          </a:prstGeom>
          <a:noFill/>
        </p:spPr>
        <p:txBody>
          <a:bodyPr wrap="none" rtlCol="0">
            <a:spAutoFit/>
          </a:bodyPr>
          <a:lstStyle/>
          <a:p>
            <a:r>
              <a:rPr lang="es-AR" sz="3600" b="1" dirty="0"/>
              <a:t>Unidad 10  Objetos en C++</a:t>
            </a:r>
          </a:p>
        </p:txBody>
      </p:sp>
    </p:spTree>
    <p:extLst>
      <p:ext uri="{BB962C8B-B14F-4D97-AF65-F5344CB8AC3E}">
        <p14:creationId xmlns:p14="http://schemas.microsoft.com/office/powerpoint/2010/main" val="3837909480"/>
      </p:ext>
    </p:extLst>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0713" y="126466"/>
            <a:ext cx="5029200" cy="550999"/>
          </a:xfrm>
        </p:spPr>
        <p:txBody>
          <a:bodyPr>
            <a:noAutofit/>
          </a:bodyPr>
          <a:lstStyle/>
          <a:p>
            <a:r>
              <a:rPr lang="es-ES" sz="3600" dirty="0"/>
              <a:t>12. Puntero </a:t>
            </a:r>
            <a:r>
              <a:rPr lang="es-ES" sz="3600" dirty="0" err="1"/>
              <a:t>This</a:t>
            </a:r>
            <a:endParaRPr lang="es-AR" sz="36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20</a:t>
            </a:fld>
            <a:endParaRPr lang="es-AR" spc="10" dirty="0"/>
          </a:p>
        </p:txBody>
      </p:sp>
      <p:sp>
        <p:nvSpPr>
          <p:cNvPr id="11" name="CuadroTexto 10">
            <a:extLst>
              <a:ext uri="{FF2B5EF4-FFF2-40B4-BE49-F238E27FC236}">
                <a16:creationId xmlns:a16="http://schemas.microsoft.com/office/drawing/2014/main" id="{63EC635F-D473-4982-839F-E1155EDE07B1}"/>
              </a:ext>
            </a:extLst>
          </p:cNvPr>
          <p:cNvSpPr txBox="1"/>
          <p:nvPr/>
        </p:nvSpPr>
        <p:spPr>
          <a:xfrm>
            <a:off x="773112" y="730250"/>
            <a:ext cx="12090082" cy="830997"/>
          </a:xfrm>
          <a:prstGeom prst="rect">
            <a:avLst/>
          </a:prstGeom>
          <a:noFill/>
        </p:spPr>
        <p:txBody>
          <a:bodyPr wrap="square">
            <a:spAutoFit/>
          </a:bodyPr>
          <a:lstStyle/>
          <a:p>
            <a:r>
              <a:rPr lang="es-MX" sz="1600" b="0" i="0" dirty="0">
                <a:effectLst/>
              </a:rPr>
              <a:t>En la versión anterior de C++ se dejaba cambiar el  puntero ‘</a:t>
            </a:r>
            <a:r>
              <a:rPr lang="es-MX" sz="1600" b="0" i="0" dirty="0" err="1">
                <a:effectLst/>
              </a:rPr>
              <a:t>this</a:t>
            </a:r>
            <a:r>
              <a:rPr lang="es-MX" sz="1600" b="0" i="0" dirty="0">
                <a:effectLst/>
              </a:rPr>
              <a:t>’;  al hacerlo, un programador podría cambiar en qué objeto estaba trabajando un método. Esta característica finalmente se eliminó, y ahora esto en C ++ es un r-</a:t>
            </a:r>
            <a:r>
              <a:rPr lang="es-MX" sz="1600" b="0" i="0" dirty="0" err="1">
                <a:effectLst/>
              </a:rPr>
              <a:t>value</a:t>
            </a:r>
            <a:r>
              <a:rPr lang="es-MX" sz="1600" b="0" i="0" dirty="0">
                <a:effectLst/>
              </a:rPr>
              <a:t>. C++ permite que los objetos se destruyan a sí mismos llamando al siguiente código:</a:t>
            </a:r>
            <a:endParaRPr lang="es-AR" sz="1600" dirty="0"/>
          </a:p>
        </p:txBody>
      </p:sp>
      <p:sp>
        <p:nvSpPr>
          <p:cNvPr id="7" name="Rectangle 1">
            <a:extLst>
              <a:ext uri="{FF2B5EF4-FFF2-40B4-BE49-F238E27FC236}">
                <a16:creationId xmlns:a16="http://schemas.microsoft.com/office/drawing/2014/main" id="{0D208255-078A-4507-829E-71FA4AF14537}"/>
              </a:ext>
            </a:extLst>
          </p:cNvPr>
          <p:cNvSpPr>
            <a:spLocks noChangeArrowheads="1"/>
          </p:cNvSpPr>
          <p:nvPr/>
        </p:nvSpPr>
        <p:spPr bwMode="auto">
          <a:xfrm>
            <a:off x="3516312" y="1260673"/>
            <a:ext cx="15981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1" i="0" u="none" strike="noStrike" cap="none" normalizeH="0" baseline="0" dirty="0" err="1">
                <a:ln>
                  <a:noFill/>
                </a:ln>
                <a:solidFill>
                  <a:srgbClr val="006699"/>
                </a:solidFill>
                <a:effectLst/>
                <a:latin typeface="Consolas" panose="020B0609020204030204" pitchFamily="49" charset="0"/>
              </a:rPr>
              <a:t>delete</a:t>
            </a:r>
            <a:r>
              <a:rPr kumimoji="0" lang="es-AR" altLang="es-AR" sz="2000" b="0" i="0" u="none" strike="noStrike" cap="none" normalizeH="0" baseline="0" dirty="0">
                <a:ln>
                  <a:noFill/>
                </a:ln>
                <a:solidFill>
                  <a:srgbClr val="273239"/>
                </a:solidFill>
                <a:effectLst/>
                <a:latin typeface="Consolas" panose="020B0609020204030204" pitchFamily="49" charset="0"/>
              </a:rPr>
              <a:t> </a:t>
            </a:r>
            <a:r>
              <a:rPr kumimoji="0" lang="es-AR" altLang="es-AR" b="1" i="0" u="none" strike="noStrike" cap="none" normalizeH="0" baseline="0" dirty="0" err="1">
                <a:ln>
                  <a:noFill/>
                </a:ln>
                <a:solidFill>
                  <a:srgbClr val="006699"/>
                </a:solidFill>
                <a:effectLst/>
                <a:latin typeface="Consolas" panose="020B0609020204030204" pitchFamily="49" charset="0"/>
              </a:rPr>
              <a:t>this</a:t>
            </a:r>
            <a:r>
              <a:rPr kumimoji="0" lang="es-AR" altLang="es-AR" b="0" i="0" u="none" strike="noStrike" cap="none" normalizeH="0" baseline="0" dirty="0">
                <a:ln>
                  <a:noFill/>
                </a:ln>
                <a:solidFill>
                  <a:srgbClr val="000000"/>
                </a:solidFill>
                <a:effectLst/>
                <a:latin typeface="Consolas" panose="020B0609020204030204" pitchFamily="49" charset="0"/>
              </a:rPr>
              <a:t>;</a:t>
            </a:r>
            <a:r>
              <a:rPr kumimoji="0" lang="es-AR" altLang="es-AR" sz="2000" b="0" i="0" u="none" strike="noStrike" cap="none" normalizeH="0" baseline="0" dirty="0">
                <a:ln>
                  <a:noFill/>
                </a:ln>
                <a:solidFill>
                  <a:schemeClr val="tx1"/>
                </a:solidFill>
                <a:effectLst/>
              </a:rPr>
              <a:t> </a:t>
            </a:r>
            <a:endParaRPr kumimoji="0" lang="es-AR" altLang="es-AR" sz="3200" b="0" i="0" u="none" strike="noStrike" cap="none" normalizeH="0" baseline="0" dirty="0">
              <a:ln>
                <a:noFill/>
              </a:ln>
              <a:solidFill>
                <a:schemeClr val="tx1"/>
              </a:solidFill>
              <a:effectLst/>
              <a:latin typeface="Arial" panose="020B0604020202020204" pitchFamily="34" charset="0"/>
            </a:endParaRPr>
          </a:p>
        </p:txBody>
      </p:sp>
      <p:sp>
        <p:nvSpPr>
          <p:cNvPr id="14" name="CuadroTexto 13">
            <a:extLst>
              <a:ext uri="{FF2B5EF4-FFF2-40B4-BE49-F238E27FC236}">
                <a16:creationId xmlns:a16="http://schemas.microsoft.com/office/drawing/2014/main" id="{14EB8163-159C-4E36-BAE8-3842B85AA2DA}"/>
              </a:ext>
            </a:extLst>
          </p:cNvPr>
          <p:cNvSpPr txBox="1"/>
          <p:nvPr/>
        </p:nvSpPr>
        <p:spPr>
          <a:xfrm>
            <a:off x="639845" y="1666498"/>
            <a:ext cx="12249067" cy="892552"/>
          </a:xfrm>
          <a:prstGeom prst="rect">
            <a:avLst/>
          </a:prstGeom>
          <a:noFill/>
        </p:spPr>
        <p:txBody>
          <a:bodyPr wrap="square">
            <a:spAutoFit/>
          </a:bodyPr>
          <a:lstStyle/>
          <a:p>
            <a:r>
              <a:rPr lang="es-MX" sz="1600" b="0" i="0" dirty="0">
                <a:effectLst/>
                <a:latin typeface="urw-din"/>
              </a:rPr>
              <a:t>Como dijo Stroustrup, “</a:t>
            </a:r>
            <a:r>
              <a:rPr lang="es-MX" sz="1600" b="0" i="0" dirty="0" err="1">
                <a:effectLst/>
                <a:latin typeface="urw-din"/>
              </a:rPr>
              <a:t>this</a:t>
            </a:r>
            <a:r>
              <a:rPr lang="es-MX" sz="1600" b="0" i="0" dirty="0">
                <a:effectLst/>
                <a:latin typeface="urw-din"/>
              </a:rPr>
              <a:t>" podría haber sido una referencia, pero las referencias no estaban presentes en la primera versión de C ++. Si 'esto' se implementa como referencia, entonces, el problema anterior podría evitarse y podría ser más </a:t>
            </a:r>
            <a:r>
              <a:rPr lang="es-MX" b="0" i="0" dirty="0">
                <a:effectLst/>
              </a:rPr>
              <a:t>seguro que el puntero. Las siguientes son las situaciones en las que se utiliza el puntero ‘</a:t>
            </a:r>
            <a:r>
              <a:rPr lang="es-MX" b="0" i="0" dirty="0" err="1">
                <a:effectLst/>
              </a:rPr>
              <a:t>this</a:t>
            </a:r>
            <a:r>
              <a:rPr lang="es-MX" b="0" i="0" dirty="0">
                <a:effectLst/>
              </a:rPr>
              <a:t>':</a:t>
            </a:r>
            <a:endParaRPr lang="es-AR" sz="1600" dirty="0"/>
          </a:p>
        </p:txBody>
      </p:sp>
      <p:sp>
        <p:nvSpPr>
          <p:cNvPr id="20" name="CuadroTexto 19">
            <a:extLst>
              <a:ext uri="{FF2B5EF4-FFF2-40B4-BE49-F238E27FC236}">
                <a16:creationId xmlns:a16="http://schemas.microsoft.com/office/drawing/2014/main" id="{B5C520EC-3BFB-40E9-B95C-859818BCE0EA}"/>
              </a:ext>
            </a:extLst>
          </p:cNvPr>
          <p:cNvSpPr txBox="1"/>
          <p:nvPr/>
        </p:nvSpPr>
        <p:spPr>
          <a:xfrm>
            <a:off x="639845" y="2760425"/>
            <a:ext cx="6737684" cy="369332"/>
          </a:xfrm>
          <a:prstGeom prst="rect">
            <a:avLst/>
          </a:prstGeom>
          <a:noFill/>
        </p:spPr>
        <p:txBody>
          <a:bodyPr wrap="square">
            <a:spAutoFit/>
          </a:bodyPr>
          <a:lstStyle/>
          <a:p>
            <a:r>
              <a:rPr lang="es-MX" i="0" dirty="0">
                <a:effectLst/>
                <a:latin typeface="urw-din"/>
              </a:rPr>
              <a:t>2) Para devolver la referencia al objeto de llamada</a:t>
            </a:r>
            <a:endParaRPr lang="es-AR" dirty="0"/>
          </a:p>
        </p:txBody>
      </p:sp>
      <p:sp>
        <p:nvSpPr>
          <p:cNvPr id="22" name="CuadroTexto 21">
            <a:extLst>
              <a:ext uri="{FF2B5EF4-FFF2-40B4-BE49-F238E27FC236}">
                <a16:creationId xmlns:a16="http://schemas.microsoft.com/office/drawing/2014/main" id="{A9577D67-A6C2-41E7-AD7B-8B5B458FC377}"/>
              </a:ext>
            </a:extLst>
          </p:cNvPr>
          <p:cNvSpPr txBox="1"/>
          <p:nvPr/>
        </p:nvSpPr>
        <p:spPr>
          <a:xfrm>
            <a:off x="1049287" y="3180707"/>
            <a:ext cx="5486400" cy="1200329"/>
          </a:xfrm>
          <a:prstGeom prst="rect">
            <a:avLst/>
          </a:prstGeom>
          <a:noFill/>
        </p:spPr>
        <p:txBody>
          <a:bodyPr wrap="square">
            <a:spAutoFit/>
          </a:bodyPr>
          <a:lstStyle/>
          <a:p>
            <a:r>
              <a:rPr lang="en-US" sz="1200" b="0" dirty="0">
                <a:solidFill>
                  <a:srgbClr val="6A9955"/>
                </a:solidFill>
                <a:effectLst/>
                <a:latin typeface="Consolas" panose="020B0609020204030204" pitchFamily="49" charset="0"/>
              </a:rPr>
              <a:t>/* Reference to the calling object can be returned */</a:t>
            </a:r>
            <a:r>
              <a:rPr lang="en-US" sz="1200" b="0" dirty="0">
                <a:solidFill>
                  <a:srgbClr val="D4D4D4"/>
                </a:solidFill>
                <a:effectLst/>
                <a:latin typeface="Consolas" panose="020B0609020204030204" pitchFamily="49" charset="0"/>
              </a:rPr>
              <a:t> </a:t>
            </a:r>
          </a:p>
          <a:p>
            <a:r>
              <a:rPr lang="en-US" sz="1200" b="0" dirty="0">
                <a:solidFill>
                  <a:srgbClr val="9CDCFE"/>
                </a:solidFill>
                <a:effectLst/>
                <a:latin typeface="Consolas" panose="020B0609020204030204" pitchFamily="49" charset="0"/>
              </a:rPr>
              <a:t>Test</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a:t>
            </a:r>
            <a:r>
              <a:rPr lang="en-US" sz="1200" b="0" dirty="0">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func</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6A9955"/>
                </a:solidFill>
                <a:effectLst/>
                <a:latin typeface="Consolas" panose="020B0609020204030204" pitchFamily="49" charset="0"/>
              </a:rPr>
              <a:t>   // Some processing</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24" name="CuadroTexto 23">
            <a:extLst>
              <a:ext uri="{FF2B5EF4-FFF2-40B4-BE49-F238E27FC236}">
                <a16:creationId xmlns:a16="http://schemas.microsoft.com/office/drawing/2014/main" id="{8ABF69BB-4805-4175-B305-F38C615222DD}"/>
              </a:ext>
            </a:extLst>
          </p:cNvPr>
          <p:cNvSpPr txBox="1"/>
          <p:nvPr/>
        </p:nvSpPr>
        <p:spPr>
          <a:xfrm>
            <a:off x="543961" y="4426744"/>
            <a:ext cx="5991726" cy="830997"/>
          </a:xfrm>
          <a:prstGeom prst="rect">
            <a:avLst/>
          </a:prstGeom>
          <a:noFill/>
        </p:spPr>
        <p:txBody>
          <a:bodyPr wrap="square">
            <a:spAutoFit/>
          </a:bodyPr>
          <a:lstStyle/>
          <a:p>
            <a:r>
              <a:rPr lang="es-MX" sz="1600" b="0" i="0" dirty="0">
                <a:effectLst/>
              </a:rPr>
              <a:t>Cuando se devuelve una referencia a un objeto local, la referencia devuelta se puede utilizar para </a:t>
            </a:r>
            <a:r>
              <a:rPr lang="es-MX" sz="1600" b="1" i="0" dirty="0">
                <a:effectLst/>
              </a:rPr>
              <a:t>encadenar llamadas</a:t>
            </a:r>
            <a:r>
              <a:rPr lang="es-MX" sz="1600" b="0" i="0" dirty="0">
                <a:effectLst/>
              </a:rPr>
              <a:t> a funciones en un solo objeto.</a:t>
            </a:r>
            <a:endParaRPr lang="es-AR" sz="1600" dirty="0"/>
          </a:p>
        </p:txBody>
      </p:sp>
      <p:sp>
        <p:nvSpPr>
          <p:cNvPr id="26" name="CuadroTexto 25">
            <a:extLst>
              <a:ext uri="{FF2B5EF4-FFF2-40B4-BE49-F238E27FC236}">
                <a16:creationId xmlns:a16="http://schemas.microsoft.com/office/drawing/2014/main" id="{D712D038-B473-4E9A-9B63-36893C27E719}"/>
              </a:ext>
            </a:extLst>
          </p:cNvPr>
          <p:cNvSpPr txBox="1"/>
          <p:nvPr/>
        </p:nvSpPr>
        <p:spPr>
          <a:xfrm>
            <a:off x="7344525" y="2534325"/>
            <a:ext cx="5146675" cy="4662815"/>
          </a:xfrm>
          <a:prstGeom prst="rect">
            <a:avLst/>
          </a:prstGeom>
          <a:noFill/>
        </p:spPr>
        <p:txBody>
          <a:bodyPr wrap="square">
            <a:spAutoFit/>
          </a:bodyPr>
          <a:lstStyle/>
          <a:p>
            <a:r>
              <a:rPr lang="es-AR" sz="1100" b="0" dirty="0">
                <a:solidFill>
                  <a:srgbClr val="C586C0"/>
                </a:solidFill>
                <a:effectLst/>
                <a:latin typeface="Consolas" panose="020B0609020204030204" pitchFamily="49" charset="0"/>
              </a:rPr>
              <a:t>#include</a:t>
            </a:r>
            <a:r>
              <a:rPr lang="es-AR" sz="1100" b="0" dirty="0">
                <a:solidFill>
                  <a:srgbClr val="CE9178"/>
                </a:solidFill>
                <a:effectLst/>
                <a:latin typeface="Consolas" panose="020B0609020204030204" pitchFamily="49" charset="0"/>
              </a:rPr>
              <a:t>&lt;iostream&gt;</a:t>
            </a:r>
            <a:endParaRPr lang="es-AR" sz="1100" b="0" dirty="0">
              <a:solidFill>
                <a:srgbClr val="D4D4D4"/>
              </a:solidFill>
              <a:effectLst/>
              <a:latin typeface="Consolas" panose="020B0609020204030204" pitchFamily="49" charset="0"/>
            </a:endParaRPr>
          </a:p>
          <a:p>
            <a:r>
              <a:rPr lang="es-AR" sz="1100" b="0" dirty="0" err="1">
                <a:solidFill>
                  <a:srgbClr val="C586C0"/>
                </a:solidFill>
                <a:effectLst/>
                <a:latin typeface="Consolas" panose="020B0609020204030204" pitchFamily="49" charset="0"/>
              </a:rPr>
              <a:t>using</a:t>
            </a:r>
            <a:r>
              <a:rPr lang="es-AR" sz="1100" b="0" dirty="0">
                <a:solidFill>
                  <a:srgbClr val="D4D4D4"/>
                </a:solidFill>
                <a:effectLst/>
                <a:latin typeface="Consolas" panose="020B0609020204030204" pitchFamily="49" charset="0"/>
              </a:rPr>
              <a:t> </a:t>
            </a:r>
            <a:r>
              <a:rPr lang="es-AR" sz="1100" b="0" dirty="0" err="1">
                <a:solidFill>
                  <a:srgbClr val="569CD6"/>
                </a:solidFill>
                <a:effectLst/>
                <a:latin typeface="Consolas" panose="020B0609020204030204" pitchFamily="49" charset="0"/>
              </a:rPr>
              <a:t>namespace</a:t>
            </a:r>
            <a:r>
              <a:rPr lang="es-AR" sz="1100" b="0" dirty="0">
                <a:solidFill>
                  <a:srgbClr val="D4D4D4"/>
                </a:solidFill>
                <a:effectLst/>
                <a:latin typeface="Consolas" panose="020B0609020204030204" pitchFamily="49" charset="0"/>
              </a:rPr>
              <a:t> </a:t>
            </a:r>
            <a:r>
              <a:rPr lang="es-AR" sz="1100" b="0" dirty="0" err="1">
                <a:solidFill>
                  <a:srgbClr val="4EC9B0"/>
                </a:solidFill>
                <a:effectLst/>
                <a:latin typeface="Consolas" panose="020B0609020204030204" pitchFamily="49" charset="0"/>
              </a:rPr>
              <a:t>std</a:t>
            </a:r>
            <a:r>
              <a:rPr lang="es-AR" sz="1100" b="0" dirty="0">
                <a:solidFill>
                  <a:srgbClr val="D4D4D4"/>
                </a:solidFill>
                <a:effectLst/>
                <a:latin typeface="Consolas" panose="020B0609020204030204" pitchFamily="49" charset="0"/>
              </a:rPr>
              <a:t>;</a:t>
            </a:r>
          </a:p>
          <a:p>
            <a:br>
              <a:rPr lang="es-AR" sz="1100" b="0" dirty="0">
                <a:solidFill>
                  <a:srgbClr val="D4D4D4"/>
                </a:solidFill>
                <a:effectLst/>
                <a:latin typeface="Consolas" panose="020B0609020204030204" pitchFamily="49" charset="0"/>
              </a:rPr>
            </a:br>
            <a:r>
              <a:rPr lang="es-AR" sz="1100" b="0" dirty="0" err="1">
                <a:solidFill>
                  <a:srgbClr val="569CD6"/>
                </a:solidFill>
                <a:effectLst/>
                <a:latin typeface="Consolas" panose="020B0609020204030204" pitchFamily="49" charset="0"/>
              </a:rPr>
              <a:t>class</a:t>
            </a:r>
            <a:r>
              <a:rPr lang="es-AR" sz="1100" b="0" dirty="0">
                <a:solidFill>
                  <a:srgbClr val="D4D4D4"/>
                </a:solidFill>
                <a:effectLst/>
                <a:latin typeface="Consolas" panose="020B0609020204030204" pitchFamily="49" charset="0"/>
              </a:rPr>
              <a:t> </a:t>
            </a:r>
            <a:r>
              <a:rPr lang="es-AR" sz="1100" b="0" dirty="0">
                <a:solidFill>
                  <a:srgbClr val="4EC9B0"/>
                </a:solidFill>
                <a:effectLst/>
                <a:latin typeface="Consolas" panose="020B0609020204030204" pitchFamily="49" charset="0"/>
              </a:rPr>
              <a:t>Test</a:t>
            </a:r>
            <a:endParaRPr lang="es-AR" sz="1100" b="0" dirty="0">
              <a:solidFill>
                <a:srgbClr val="D4D4D4"/>
              </a:solidFill>
              <a:effectLst/>
              <a:latin typeface="Consolas" panose="020B0609020204030204" pitchFamily="49" charset="0"/>
            </a:endParaRPr>
          </a:p>
          <a:p>
            <a:r>
              <a:rPr lang="es-AR" sz="1100" b="0" dirty="0">
                <a:solidFill>
                  <a:srgbClr val="D4D4D4"/>
                </a:solidFill>
                <a:effectLst/>
                <a:latin typeface="Consolas" panose="020B0609020204030204" pitchFamily="49" charset="0"/>
              </a:rPr>
              <a:t>{</a:t>
            </a:r>
          </a:p>
          <a:p>
            <a:r>
              <a:rPr lang="es-AR" sz="1100" b="0" dirty="0" err="1">
                <a:solidFill>
                  <a:srgbClr val="569CD6"/>
                </a:solidFill>
                <a:effectLst/>
                <a:latin typeface="Consolas" panose="020B0609020204030204" pitchFamily="49" charset="0"/>
              </a:rPr>
              <a:t>private</a:t>
            </a:r>
            <a:r>
              <a:rPr lang="es-AR" sz="1100" b="0" dirty="0">
                <a:solidFill>
                  <a:srgbClr val="569CD6"/>
                </a:solidFill>
                <a:effectLst/>
                <a:latin typeface="Consolas" panose="020B0609020204030204" pitchFamily="49" charset="0"/>
              </a:rPr>
              <a:t>:</a:t>
            </a:r>
            <a:endParaRPr lang="es-AR" sz="1100" b="0" dirty="0">
              <a:solidFill>
                <a:srgbClr val="D4D4D4"/>
              </a:solidFill>
              <a:effectLst/>
              <a:latin typeface="Consolas" panose="020B0609020204030204" pitchFamily="49" charset="0"/>
            </a:endParaRPr>
          </a:p>
          <a:p>
            <a:r>
              <a:rPr lang="es-AR" sz="1100" b="0" dirty="0" err="1">
                <a:solidFill>
                  <a:srgbClr val="569CD6"/>
                </a:solidFill>
                <a:effectLst/>
                <a:latin typeface="Consolas" panose="020B0609020204030204" pitchFamily="49" charset="0"/>
              </a:rPr>
              <a:t>int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x</a:t>
            </a:r>
            <a:r>
              <a:rPr lang="es-AR" sz="1100" b="0" dirty="0">
                <a:solidFill>
                  <a:srgbClr val="D4D4D4"/>
                </a:solidFill>
                <a:effectLst/>
                <a:latin typeface="Consolas" panose="020B0609020204030204" pitchFamily="49" charset="0"/>
              </a:rPr>
              <a:t>;</a:t>
            </a:r>
          </a:p>
          <a:p>
            <a:r>
              <a:rPr lang="es-AR" sz="1100" b="0" dirty="0" err="1">
                <a:solidFill>
                  <a:srgbClr val="569CD6"/>
                </a:solidFill>
                <a:effectLst/>
                <a:latin typeface="Consolas" panose="020B0609020204030204" pitchFamily="49" charset="0"/>
              </a:rPr>
              <a:t>int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y</a:t>
            </a:r>
            <a:r>
              <a:rPr lang="es-AR" sz="1100" b="0" dirty="0">
                <a:solidFill>
                  <a:srgbClr val="D4D4D4"/>
                </a:solidFill>
                <a:effectLst/>
                <a:latin typeface="Consolas" panose="020B0609020204030204" pitchFamily="49" charset="0"/>
              </a:rPr>
              <a:t>;</a:t>
            </a:r>
          </a:p>
          <a:p>
            <a:r>
              <a:rPr lang="es-AR" sz="1100" b="0" dirty="0" err="1">
                <a:solidFill>
                  <a:srgbClr val="569CD6"/>
                </a:solidFill>
                <a:effectLst/>
                <a:latin typeface="Consolas" panose="020B0609020204030204" pitchFamily="49" charset="0"/>
              </a:rPr>
              <a:t>public</a:t>
            </a:r>
            <a:r>
              <a:rPr lang="es-AR" sz="1100" b="0" dirty="0">
                <a:solidFill>
                  <a:srgbClr val="569CD6"/>
                </a:solidFill>
                <a:effectLst/>
                <a:latin typeface="Consolas" panose="020B0609020204030204" pitchFamily="49" charset="0"/>
              </a:rPr>
              <a:t>:</a:t>
            </a:r>
            <a:endParaRPr lang="es-AR" sz="1100" b="0" dirty="0">
              <a:solidFill>
                <a:srgbClr val="D4D4D4"/>
              </a:solidFill>
              <a:effectLst/>
              <a:latin typeface="Consolas" panose="020B0609020204030204" pitchFamily="49" charset="0"/>
            </a:endParaRPr>
          </a:p>
          <a:p>
            <a:r>
              <a:rPr lang="es-AR" sz="1100" b="0" dirty="0">
                <a:solidFill>
                  <a:srgbClr val="DCDCAA"/>
                </a:solidFill>
                <a:effectLst/>
                <a:latin typeface="Consolas" panose="020B0609020204030204" pitchFamily="49" charset="0"/>
              </a:rPr>
              <a:t>Test</a:t>
            </a:r>
            <a:r>
              <a:rPr lang="es-AR" sz="1100" b="0" dirty="0">
                <a:solidFill>
                  <a:srgbClr val="D4D4D4"/>
                </a:solidFill>
                <a:effectLst/>
                <a:latin typeface="Consolas" panose="020B0609020204030204" pitchFamily="49" charset="0"/>
              </a:rPr>
              <a:t>(</a:t>
            </a:r>
            <a:r>
              <a:rPr lang="es-AR" sz="1100" b="0" dirty="0" err="1">
                <a:solidFill>
                  <a:srgbClr val="569CD6"/>
                </a:solidFill>
                <a:effectLst/>
                <a:latin typeface="Consolas" panose="020B0609020204030204" pitchFamily="49" charset="0"/>
              </a:rPr>
              <a:t>int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x</a:t>
            </a:r>
            <a:r>
              <a:rPr lang="es-AR" sz="1100" b="0" dirty="0">
                <a:solidFill>
                  <a:srgbClr val="D4D4D4"/>
                </a:solidFill>
                <a:effectLst/>
                <a:latin typeface="Consolas" panose="020B0609020204030204" pitchFamily="49" charset="0"/>
              </a:rPr>
              <a:t> = </a:t>
            </a:r>
            <a:r>
              <a:rPr lang="es-AR" sz="1100" b="0" dirty="0">
                <a:solidFill>
                  <a:srgbClr val="B5CEA8"/>
                </a:solidFill>
                <a:effectLst/>
                <a:latin typeface="Consolas" panose="020B0609020204030204" pitchFamily="49" charset="0"/>
              </a:rPr>
              <a:t>0</a:t>
            </a:r>
            <a:r>
              <a:rPr lang="es-AR" sz="1100" b="0" dirty="0">
                <a:solidFill>
                  <a:srgbClr val="D4D4D4"/>
                </a:solidFill>
                <a:effectLst/>
                <a:latin typeface="Consolas" panose="020B0609020204030204" pitchFamily="49" charset="0"/>
              </a:rPr>
              <a:t>, </a:t>
            </a:r>
            <a:r>
              <a:rPr lang="es-AR" sz="1100" b="0" dirty="0" err="1">
                <a:solidFill>
                  <a:srgbClr val="569CD6"/>
                </a:solidFill>
                <a:effectLst/>
                <a:latin typeface="Consolas" panose="020B0609020204030204" pitchFamily="49" charset="0"/>
              </a:rPr>
              <a:t>int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y</a:t>
            </a:r>
            <a:r>
              <a:rPr lang="es-AR" sz="1100" b="0" dirty="0">
                <a:solidFill>
                  <a:srgbClr val="D4D4D4"/>
                </a:solidFill>
                <a:effectLst/>
                <a:latin typeface="Consolas" panose="020B0609020204030204" pitchFamily="49" charset="0"/>
              </a:rPr>
              <a:t> = </a:t>
            </a:r>
            <a:r>
              <a:rPr lang="es-AR" sz="1100" b="0" dirty="0">
                <a:solidFill>
                  <a:srgbClr val="B5CEA8"/>
                </a:solidFill>
                <a:effectLst/>
                <a:latin typeface="Consolas" panose="020B0609020204030204" pitchFamily="49" charset="0"/>
              </a:rPr>
              <a:t>0</a:t>
            </a:r>
            <a:r>
              <a:rPr lang="es-AR" sz="1100" b="0" dirty="0">
                <a:solidFill>
                  <a:srgbClr val="D4D4D4"/>
                </a:solidFill>
                <a:effectLst/>
                <a:latin typeface="Consolas" panose="020B0609020204030204" pitchFamily="49" charset="0"/>
              </a:rPr>
              <a:t>) { </a:t>
            </a:r>
            <a:r>
              <a:rPr lang="es-AR" sz="1100" b="0" dirty="0" err="1">
                <a:solidFill>
                  <a:srgbClr val="569CD6"/>
                </a:solidFill>
                <a:effectLst/>
                <a:latin typeface="Consolas" panose="020B0609020204030204" pitchFamily="49" charset="0"/>
              </a:rPr>
              <a:t>this</a:t>
            </a:r>
            <a:r>
              <a:rPr lang="es-AR" sz="1100" b="0" dirty="0">
                <a:solidFill>
                  <a:srgbClr val="D4D4D4"/>
                </a:solidFill>
                <a:effectLst/>
                <a:latin typeface="Consolas" panose="020B0609020204030204" pitchFamily="49" charset="0"/>
              </a:rPr>
              <a:t>-&gt;</a:t>
            </a:r>
            <a:r>
              <a:rPr lang="es-AR" sz="1100" b="0" dirty="0">
                <a:solidFill>
                  <a:srgbClr val="9CDCFE"/>
                </a:solidFill>
                <a:effectLst/>
                <a:latin typeface="Consolas" panose="020B0609020204030204" pitchFamily="49" charset="0"/>
              </a:rPr>
              <a:t>x</a:t>
            </a:r>
            <a:r>
              <a:rPr lang="es-AR" sz="1100" b="0" dirty="0">
                <a:solidFill>
                  <a:srgbClr val="D4D4D4"/>
                </a:solidFill>
                <a:effectLst/>
                <a:latin typeface="Consolas" panose="020B0609020204030204" pitchFamily="49" charset="0"/>
              </a:rPr>
              <a:t> = </a:t>
            </a:r>
            <a:r>
              <a:rPr lang="es-AR" sz="1100" b="0" dirty="0">
                <a:solidFill>
                  <a:srgbClr val="9CDCFE"/>
                </a:solidFill>
                <a:effectLst/>
                <a:latin typeface="Consolas" panose="020B0609020204030204" pitchFamily="49" charset="0"/>
              </a:rPr>
              <a:t>x</a:t>
            </a:r>
            <a:r>
              <a:rPr lang="es-AR" sz="1100" b="0" dirty="0">
                <a:solidFill>
                  <a:srgbClr val="D4D4D4"/>
                </a:solidFill>
                <a:effectLst/>
                <a:latin typeface="Consolas" panose="020B0609020204030204" pitchFamily="49" charset="0"/>
              </a:rPr>
              <a:t>; </a:t>
            </a:r>
            <a:r>
              <a:rPr lang="es-AR" sz="1100" b="0" dirty="0" err="1">
                <a:solidFill>
                  <a:srgbClr val="569CD6"/>
                </a:solidFill>
                <a:effectLst/>
                <a:latin typeface="Consolas" panose="020B0609020204030204" pitchFamily="49" charset="0"/>
              </a:rPr>
              <a:t>this</a:t>
            </a:r>
            <a:r>
              <a:rPr lang="es-AR" sz="1100" b="0" dirty="0">
                <a:solidFill>
                  <a:srgbClr val="D4D4D4"/>
                </a:solidFill>
                <a:effectLst/>
                <a:latin typeface="Consolas" panose="020B0609020204030204" pitchFamily="49" charset="0"/>
              </a:rPr>
              <a:t>-&gt;</a:t>
            </a:r>
            <a:r>
              <a:rPr lang="es-AR" sz="1100" b="0" dirty="0">
                <a:solidFill>
                  <a:srgbClr val="9CDCFE"/>
                </a:solidFill>
                <a:effectLst/>
                <a:latin typeface="Consolas" panose="020B0609020204030204" pitchFamily="49" charset="0"/>
              </a:rPr>
              <a:t>y</a:t>
            </a:r>
            <a:r>
              <a:rPr lang="es-AR" sz="1100" b="0" dirty="0">
                <a:solidFill>
                  <a:srgbClr val="D4D4D4"/>
                </a:solidFill>
                <a:effectLst/>
                <a:latin typeface="Consolas" panose="020B0609020204030204" pitchFamily="49" charset="0"/>
              </a:rPr>
              <a:t> = </a:t>
            </a:r>
            <a:r>
              <a:rPr lang="es-AR" sz="1100" b="0" dirty="0">
                <a:solidFill>
                  <a:srgbClr val="9CDCFE"/>
                </a:solidFill>
                <a:effectLst/>
                <a:latin typeface="Consolas" panose="020B0609020204030204" pitchFamily="49" charset="0"/>
              </a:rPr>
              <a:t>y</a:t>
            </a:r>
            <a:r>
              <a:rPr lang="es-AR" sz="1100" b="0" dirty="0">
                <a:solidFill>
                  <a:srgbClr val="D4D4D4"/>
                </a:solidFill>
                <a:effectLst/>
                <a:latin typeface="Consolas" panose="020B0609020204030204" pitchFamily="49" charset="0"/>
              </a:rPr>
              <a:t>; }</a:t>
            </a:r>
          </a:p>
          <a:p>
            <a:r>
              <a:rPr lang="es-AR" sz="1100" b="0" dirty="0">
                <a:solidFill>
                  <a:srgbClr val="4EC9B0"/>
                </a:solidFill>
                <a:effectLst/>
                <a:latin typeface="Consolas" panose="020B0609020204030204" pitchFamily="49" charset="0"/>
              </a:rPr>
              <a:t>Test</a:t>
            </a:r>
            <a:r>
              <a:rPr lang="es-AR" sz="1100" b="0" dirty="0">
                <a:solidFill>
                  <a:srgbClr val="D4D4D4"/>
                </a:solidFill>
                <a:effectLst/>
                <a:latin typeface="Consolas" panose="020B0609020204030204" pitchFamily="49" charset="0"/>
              </a:rPr>
              <a:t> </a:t>
            </a:r>
            <a:r>
              <a:rPr lang="es-AR" sz="1100" b="0" dirty="0">
                <a:solidFill>
                  <a:srgbClr val="569CD6"/>
                </a:solidFill>
                <a:effectLst/>
                <a:latin typeface="Consolas" panose="020B0609020204030204" pitchFamily="49" charset="0"/>
              </a:rPr>
              <a:t>&amp;</a:t>
            </a:r>
            <a:r>
              <a:rPr lang="es-AR" sz="1100" b="0" dirty="0" err="1">
                <a:solidFill>
                  <a:srgbClr val="DCDCAA"/>
                </a:solidFill>
                <a:effectLst/>
                <a:latin typeface="Consolas" panose="020B0609020204030204" pitchFamily="49" charset="0"/>
              </a:rPr>
              <a:t>setX</a:t>
            </a:r>
            <a:r>
              <a:rPr lang="es-AR" sz="1100" b="0" dirty="0">
                <a:solidFill>
                  <a:srgbClr val="D4D4D4"/>
                </a:solidFill>
                <a:effectLst/>
                <a:latin typeface="Consolas" panose="020B0609020204030204" pitchFamily="49" charset="0"/>
              </a:rPr>
              <a:t>(</a:t>
            </a:r>
            <a:r>
              <a:rPr lang="es-AR" sz="1100" b="0" dirty="0" err="1">
                <a:solidFill>
                  <a:srgbClr val="569CD6"/>
                </a:solidFill>
                <a:effectLst/>
                <a:latin typeface="Consolas" panose="020B0609020204030204" pitchFamily="49" charset="0"/>
              </a:rPr>
              <a:t>int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a</a:t>
            </a:r>
            <a:r>
              <a:rPr lang="es-AR" sz="1100" b="0" dirty="0">
                <a:solidFill>
                  <a:srgbClr val="D4D4D4"/>
                </a:solidFill>
                <a:effectLst/>
                <a:latin typeface="Consolas" panose="020B0609020204030204" pitchFamily="49" charset="0"/>
              </a:rPr>
              <a:t>) { </a:t>
            </a:r>
            <a:r>
              <a:rPr lang="es-AR" sz="1100" b="0" dirty="0">
                <a:solidFill>
                  <a:srgbClr val="9CDCFE"/>
                </a:solidFill>
                <a:effectLst/>
                <a:latin typeface="Consolas" panose="020B0609020204030204" pitchFamily="49" charset="0"/>
              </a:rPr>
              <a:t>x</a:t>
            </a:r>
            <a:r>
              <a:rPr lang="es-AR" sz="1100" b="0" dirty="0">
                <a:solidFill>
                  <a:srgbClr val="D4D4D4"/>
                </a:solidFill>
                <a:effectLst/>
                <a:latin typeface="Consolas" panose="020B0609020204030204" pitchFamily="49" charset="0"/>
              </a:rPr>
              <a:t> = </a:t>
            </a:r>
            <a:r>
              <a:rPr lang="es-AR" sz="1100" b="0" dirty="0">
                <a:solidFill>
                  <a:srgbClr val="9CDCFE"/>
                </a:solidFill>
                <a:effectLst/>
                <a:latin typeface="Consolas" panose="020B0609020204030204" pitchFamily="49" charset="0"/>
              </a:rPr>
              <a:t>a</a:t>
            </a:r>
            <a:r>
              <a:rPr lang="es-AR" sz="1100" b="0" dirty="0">
                <a:solidFill>
                  <a:srgbClr val="D4D4D4"/>
                </a:solidFill>
                <a:effectLst/>
                <a:latin typeface="Consolas" panose="020B0609020204030204" pitchFamily="49" charset="0"/>
              </a:rPr>
              <a:t>; </a:t>
            </a:r>
            <a:r>
              <a:rPr lang="es-AR" sz="1100" b="0" dirty="0" err="1">
                <a:solidFill>
                  <a:srgbClr val="C586C0"/>
                </a:solidFill>
                <a:effectLst/>
                <a:latin typeface="Consolas" panose="020B0609020204030204" pitchFamily="49" charset="0"/>
              </a:rPr>
              <a:t>return</a:t>
            </a:r>
            <a:r>
              <a:rPr lang="es-AR" sz="1100" b="0" dirty="0">
                <a:solidFill>
                  <a:srgbClr val="D4D4D4"/>
                </a:solidFill>
                <a:effectLst/>
                <a:latin typeface="Consolas" panose="020B0609020204030204" pitchFamily="49" charset="0"/>
              </a:rPr>
              <a:t> *</a:t>
            </a:r>
            <a:r>
              <a:rPr lang="es-AR" sz="1100" b="0" dirty="0" err="1">
                <a:solidFill>
                  <a:srgbClr val="569CD6"/>
                </a:solidFill>
                <a:effectLst/>
                <a:latin typeface="Consolas" panose="020B0609020204030204" pitchFamily="49" charset="0"/>
              </a:rPr>
              <a:t>this</a:t>
            </a:r>
            <a:r>
              <a:rPr lang="es-AR" sz="1100" b="0" dirty="0">
                <a:solidFill>
                  <a:srgbClr val="D4D4D4"/>
                </a:solidFill>
                <a:effectLst/>
                <a:latin typeface="Consolas" panose="020B0609020204030204" pitchFamily="49" charset="0"/>
              </a:rPr>
              <a:t>; }</a:t>
            </a:r>
          </a:p>
          <a:p>
            <a:r>
              <a:rPr lang="es-AR" sz="1100" b="0" dirty="0">
                <a:solidFill>
                  <a:srgbClr val="4EC9B0"/>
                </a:solidFill>
                <a:effectLst/>
                <a:latin typeface="Consolas" panose="020B0609020204030204" pitchFamily="49" charset="0"/>
              </a:rPr>
              <a:t>Test</a:t>
            </a:r>
            <a:r>
              <a:rPr lang="es-AR" sz="1100" b="0" dirty="0">
                <a:solidFill>
                  <a:srgbClr val="D4D4D4"/>
                </a:solidFill>
                <a:effectLst/>
                <a:latin typeface="Consolas" panose="020B0609020204030204" pitchFamily="49" charset="0"/>
              </a:rPr>
              <a:t> </a:t>
            </a:r>
            <a:r>
              <a:rPr lang="es-AR" sz="1100" b="0" dirty="0">
                <a:solidFill>
                  <a:srgbClr val="569CD6"/>
                </a:solidFill>
                <a:effectLst/>
                <a:latin typeface="Consolas" panose="020B0609020204030204" pitchFamily="49" charset="0"/>
              </a:rPr>
              <a:t>&amp;</a:t>
            </a:r>
            <a:r>
              <a:rPr lang="es-AR" sz="1100" b="0" dirty="0" err="1">
                <a:solidFill>
                  <a:srgbClr val="DCDCAA"/>
                </a:solidFill>
                <a:effectLst/>
                <a:latin typeface="Consolas" panose="020B0609020204030204" pitchFamily="49" charset="0"/>
              </a:rPr>
              <a:t>setY</a:t>
            </a:r>
            <a:r>
              <a:rPr lang="es-AR" sz="1100" b="0" dirty="0">
                <a:solidFill>
                  <a:srgbClr val="D4D4D4"/>
                </a:solidFill>
                <a:effectLst/>
                <a:latin typeface="Consolas" panose="020B0609020204030204" pitchFamily="49" charset="0"/>
              </a:rPr>
              <a:t>(</a:t>
            </a:r>
            <a:r>
              <a:rPr lang="es-AR" sz="1100" b="0" dirty="0" err="1">
                <a:solidFill>
                  <a:srgbClr val="569CD6"/>
                </a:solidFill>
                <a:effectLst/>
                <a:latin typeface="Consolas" panose="020B0609020204030204" pitchFamily="49" charset="0"/>
              </a:rPr>
              <a:t>int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b</a:t>
            </a:r>
            <a:r>
              <a:rPr lang="es-AR" sz="1100" b="0" dirty="0">
                <a:solidFill>
                  <a:srgbClr val="D4D4D4"/>
                </a:solidFill>
                <a:effectLst/>
                <a:latin typeface="Consolas" panose="020B0609020204030204" pitchFamily="49" charset="0"/>
              </a:rPr>
              <a:t>) { </a:t>
            </a:r>
            <a:r>
              <a:rPr lang="es-AR" sz="1100" b="0" dirty="0">
                <a:solidFill>
                  <a:srgbClr val="9CDCFE"/>
                </a:solidFill>
                <a:effectLst/>
                <a:latin typeface="Consolas" panose="020B0609020204030204" pitchFamily="49" charset="0"/>
              </a:rPr>
              <a:t>y</a:t>
            </a:r>
            <a:r>
              <a:rPr lang="es-AR" sz="1100" b="0" dirty="0">
                <a:solidFill>
                  <a:srgbClr val="D4D4D4"/>
                </a:solidFill>
                <a:effectLst/>
                <a:latin typeface="Consolas" panose="020B0609020204030204" pitchFamily="49" charset="0"/>
              </a:rPr>
              <a:t> = </a:t>
            </a:r>
            <a:r>
              <a:rPr lang="es-AR" sz="1100" b="0" dirty="0">
                <a:solidFill>
                  <a:srgbClr val="9CDCFE"/>
                </a:solidFill>
                <a:effectLst/>
                <a:latin typeface="Consolas" panose="020B0609020204030204" pitchFamily="49" charset="0"/>
              </a:rPr>
              <a:t>b</a:t>
            </a:r>
            <a:r>
              <a:rPr lang="es-AR" sz="1100" b="0" dirty="0">
                <a:solidFill>
                  <a:srgbClr val="D4D4D4"/>
                </a:solidFill>
                <a:effectLst/>
                <a:latin typeface="Consolas" panose="020B0609020204030204" pitchFamily="49" charset="0"/>
              </a:rPr>
              <a:t>; </a:t>
            </a:r>
            <a:r>
              <a:rPr lang="es-AR" sz="1100" b="0" dirty="0" err="1">
                <a:solidFill>
                  <a:srgbClr val="C586C0"/>
                </a:solidFill>
                <a:effectLst/>
                <a:latin typeface="Consolas" panose="020B0609020204030204" pitchFamily="49" charset="0"/>
              </a:rPr>
              <a:t>return</a:t>
            </a:r>
            <a:r>
              <a:rPr lang="es-AR" sz="1100" b="0" dirty="0">
                <a:solidFill>
                  <a:srgbClr val="D4D4D4"/>
                </a:solidFill>
                <a:effectLst/>
                <a:latin typeface="Consolas" panose="020B0609020204030204" pitchFamily="49" charset="0"/>
              </a:rPr>
              <a:t> *</a:t>
            </a:r>
            <a:r>
              <a:rPr lang="es-AR" sz="1100" b="0" dirty="0" err="1">
                <a:solidFill>
                  <a:srgbClr val="569CD6"/>
                </a:solidFill>
                <a:effectLst/>
                <a:latin typeface="Consolas" panose="020B0609020204030204" pitchFamily="49" charset="0"/>
              </a:rPr>
              <a:t>this</a:t>
            </a:r>
            <a:r>
              <a:rPr lang="es-AR" sz="1100" b="0" dirty="0">
                <a:solidFill>
                  <a:srgbClr val="D4D4D4"/>
                </a:solidFill>
                <a:effectLst/>
                <a:latin typeface="Consolas" panose="020B0609020204030204" pitchFamily="49" charset="0"/>
              </a:rPr>
              <a:t>; }</a:t>
            </a:r>
          </a:p>
          <a:p>
            <a:r>
              <a:rPr lang="es-AR" sz="1100" b="0" dirty="0" err="1">
                <a:solidFill>
                  <a:srgbClr val="569CD6"/>
                </a:solidFill>
                <a:effectLst/>
                <a:latin typeface="Consolas" panose="020B0609020204030204" pitchFamily="49" charset="0"/>
              </a:rPr>
              <a:t>void</a:t>
            </a:r>
            <a:r>
              <a:rPr lang="es-AR" sz="1100" b="0" dirty="0">
                <a:solidFill>
                  <a:srgbClr val="D4D4D4"/>
                </a:solidFill>
                <a:effectLst/>
                <a:latin typeface="Consolas" panose="020B0609020204030204" pitchFamily="49" charset="0"/>
              </a:rPr>
              <a:t> </a:t>
            </a:r>
            <a:r>
              <a:rPr lang="es-AR" sz="1100" b="0" dirty="0" err="1">
                <a:solidFill>
                  <a:srgbClr val="DCDCAA"/>
                </a:solidFill>
                <a:effectLst/>
                <a:latin typeface="Consolas" panose="020B0609020204030204" pitchFamily="49" charset="0"/>
              </a:rPr>
              <a:t>print</a:t>
            </a:r>
            <a:r>
              <a:rPr lang="es-AR" sz="1100" b="0" dirty="0">
                <a:solidFill>
                  <a:srgbClr val="D4D4D4"/>
                </a:solidFill>
                <a:effectLst/>
                <a:latin typeface="Consolas" panose="020B0609020204030204" pitchFamily="49" charset="0"/>
              </a:rPr>
              <a:t>() { </a:t>
            </a:r>
            <a:r>
              <a:rPr lang="es-AR" sz="1100" b="0" dirty="0" err="1">
                <a:solidFill>
                  <a:srgbClr val="9CDCFE"/>
                </a:solidFill>
                <a:effectLst/>
                <a:latin typeface="Consolas" panose="020B0609020204030204" pitchFamily="49" charset="0"/>
              </a:rPr>
              <a:t>cout</a:t>
            </a:r>
            <a:r>
              <a:rPr lang="es-AR" sz="1100" b="0" dirty="0">
                <a:solidFill>
                  <a:srgbClr val="D4D4D4"/>
                </a:solidFill>
                <a:effectLst/>
                <a:latin typeface="Consolas" panose="020B0609020204030204" pitchFamily="49" charset="0"/>
              </a:rPr>
              <a:t> </a:t>
            </a:r>
            <a:r>
              <a:rPr lang="es-AR" sz="1100" b="0" dirty="0">
                <a:solidFill>
                  <a:srgbClr val="DCDCAA"/>
                </a:solidFill>
                <a:effectLst/>
                <a:latin typeface="Consolas" panose="020B0609020204030204" pitchFamily="49" charset="0"/>
              </a:rPr>
              <a:t>&lt;&lt;</a:t>
            </a:r>
            <a:r>
              <a:rPr lang="es-AR" sz="1100" b="0" dirty="0">
                <a:solidFill>
                  <a:srgbClr val="D4D4D4"/>
                </a:solidFill>
                <a:effectLst/>
                <a:latin typeface="Consolas" panose="020B0609020204030204" pitchFamily="49" charset="0"/>
              </a:rPr>
              <a:t> </a:t>
            </a:r>
            <a:r>
              <a:rPr lang="es-AR" sz="1100" b="0" dirty="0">
                <a:solidFill>
                  <a:srgbClr val="CE9178"/>
                </a:solidFill>
                <a:effectLst/>
                <a:latin typeface="Consolas" panose="020B0609020204030204" pitchFamily="49" charset="0"/>
              </a:rPr>
              <a:t>"x = "</a:t>
            </a:r>
            <a:r>
              <a:rPr lang="es-AR" sz="1100" b="0" dirty="0">
                <a:solidFill>
                  <a:srgbClr val="D4D4D4"/>
                </a:solidFill>
                <a:effectLst/>
                <a:latin typeface="Consolas" panose="020B0609020204030204" pitchFamily="49" charset="0"/>
              </a:rPr>
              <a:t> </a:t>
            </a:r>
            <a:r>
              <a:rPr lang="es-AR" sz="1100" b="0" dirty="0">
                <a:solidFill>
                  <a:srgbClr val="DCDCAA"/>
                </a:solidFill>
                <a:effectLst/>
                <a:latin typeface="Consolas" panose="020B0609020204030204" pitchFamily="49" charset="0"/>
              </a:rPr>
              <a:t>&lt;&lt;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x</a:t>
            </a:r>
            <a:r>
              <a:rPr lang="es-AR" sz="1100" b="0" dirty="0">
                <a:solidFill>
                  <a:srgbClr val="D4D4D4"/>
                </a:solidFill>
                <a:effectLst/>
                <a:latin typeface="Consolas" panose="020B0609020204030204" pitchFamily="49" charset="0"/>
              </a:rPr>
              <a:t> </a:t>
            </a:r>
            <a:r>
              <a:rPr lang="es-AR" sz="1100" b="0" dirty="0">
                <a:solidFill>
                  <a:srgbClr val="DCDCAA"/>
                </a:solidFill>
                <a:effectLst/>
                <a:latin typeface="Consolas" panose="020B0609020204030204" pitchFamily="49" charset="0"/>
              </a:rPr>
              <a:t>&lt;&lt;</a:t>
            </a:r>
            <a:r>
              <a:rPr lang="es-AR" sz="1100" b="0" dirty="0">
                <a:solidFill>
                  <a:srgbClr val="D4D4D4"/>
                </a:solidFill>
                <a:effectLst/>
                <a:latin typeface="Consolas" panose="020B0609020204030204" pitchFamily="49" charset="0"/>
              </a:rPr>
              <a:t> </a:t>
            </a:r>
            <a:r>
              <a:rPr lang="es-AR" sz="1100" b="0" dirty="0">
                <a:solidFill>
                  <a:srgbClr val="CE9178"/>
                </a:solidFill>
                <a:effectLst/>
                <a:latin typeface="Consolas" panose="020B0609020204030204" pitchFamily="49" charset="0"/>
              </a:rPr>
              <a:t>" y = "</a:t>
            </a:r>
            <a:r>
              <a:rPr lang="es-AR" sz="1100" b="0" dirty="0">
                <a:solidFill>
                  <a:srgbClr val="D4D4D4"/>
                </a:solidFill>
                <a:effectLst/>
                <a:latin typeface="Consolas" panose="020B0609020204030204" pitchFamily="49" charset="0"/>
              </a:rPr>
              <a:t> </a:t>
            </a:r>
            <a:r>
              <a:rPr lang="es-AR" sz="1100" b="0" dirty="0">
                <a:solidFill>
                  <a:srgbClr val="DCDCAA"/>
                </a:solidFill>
                <a:effectLst/>
                <a:latin typeface="Consolas" panose="020B0609020204030204" pitchFamily="49" charset="0"/>
              </a:rPr>
              <a:t>&lt;&lt;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y</a:t>
            </a:r>
            <a:r>
              <a:rPr lang="es-AR" sz="1100" b="0" dirty="0">
                <a:solidFill>
                  <a:srgbClr val="D4D4D4"/>
                </a:solidFill>
                <a:effectLst/>
                <a:latin typeface="Consolas" panose="020B0609020204030204" pitchFamily="49" charset="0"/>
              </a:rPr>
              <a:t> </a:t>
            </a:r>
            <a:r>
              <a:rPr lang="es-AR" sz="1100" b="0" dirty="0">
                <a:solidFill>
                  <a:srgbClr val="DCDCAA"/>
                </a:solidFill>
                <a:effectLst/>
                <a:latin typeface="Consolas" panose="020B0609020204030204" pitchFamily="49" charset="0"/>
              </a:rPr>
              <a:t>&lt;&lt;</a:t>
            </a:r>
            <a:r>
              <a:rPr lang="es-AR" sz="1100" b="0" dirty="0">
                <a:solidFill>
                  <a:srgbClr val="D4D4D4"/>
                </a:solidFill>
                <a:effectLst/>
                <a:latin typeface="Consolas" panose="020B0609020204030204" pitchFamily="49" charset="0"/>
              </a:rPr>
              <a:t> </a:t>
            </a:r>
            <a:r>
              <a:rPr lang="es-AR" sz="1100" b="0" dirty="0" err="1">
                <a:solidFill>
                  <a:srgbClr val="DCDCAA"/>
                </a:solidFill>
                <a:effectLst/>
                <a:latin typeface="Consolas" panose="020B0609020204030204" pitchFamily="49" charset="0"/>
              </a:rPr>
              <a:t>endl</a:t>
            </a:r>
            <a:r>
              <a:rPr lang="es-AR" sz="1100" b="0" dirty="0">
                <a:solidFill>
                  <a:srgbClr val="D4D4D4"/>
                </a:solidFill>
                <a:effectLst/>
                <a:latin typeface="Consolas" panose="020B0609020204030204" pitchFamily="49" charset="0"/>
              </a:rPr>
              <a:t>; }</a:t>
            </a:r>
          </a:p>
          <a:p>
            <a:r>
              <a:rPr lang="es-AR" sz="1100" b="0" dirty="0">
                <a:solidFill>
                  <a:srgbClr val="D4D4D4"/>
                </a:solidFill>
                <a:effectLst/>
                <a:latin typeface="Consolas" panose="020B0609020204030204" pitchFamily="49" charset="0"/>
              </a:rPr>
              <a:t>};</a:t>
            </a:r>
          </a:p>
          <a:p>
            <a:br>
              <a:rPr lang="es-AR" sz="1100" b="0" dirty="0">
                <a:solidFill>
                  <a:srgbClr val="D4D4D4"/>
                </a:solidFill>
                <a:effectLst/>
                <a:latin typeface="Consolas" panose="020B0609020204030204" pitchFamily="49" charset="0"/>
              </a:rPr>
            </a:br>
            <a:r>
              <a:rPr lang="es-AR" sz="1100" b="0" dirty="0" err="1">
                <a:solidFill>
                  <a:srgbClr val="569CD6"/>
                </a:solidFill>
                <a:effectLst/>
                <a:latin typeface="Consolas" panose="020B0609020204030204" pitchFamily="49" charset="0"/>
              </a:rPr>
              <a:t>int</a:t>
            </a:r>
            <a:r>
              <a:rPr lang="es-AR" sz="1100" b="0" dirty="0">
                <a:solidFill>
                  <a:srgbClr val="D4D4D4"/>
                </a:solidFill>
                <a:effectLst/>
                <a:latin typeface="Consolas" panose="020B0609020204030204" pitchFamily="49" charset="0"/>
              </a:rPr>
              <a:t> </a:t>
            </a:r>
            <a:r>
              <a:rPr lang="es-AR" sz="1100" b="0" dirty="0" err="1">
                <a:solidFill>
                  <a:srgbClr val="DCDCAA"/>
                </a:solidFill>
                <a:effectLst/>
                <a:latin typeface="Consolas" panose="020B0609020204030204" pitchFamily="49" charset="0"/>
              </a:rPr>
              <a:t>main</a:t>
            </a:r>
            <a:r>
              <a:rPr lang="es-AR" sz="1100" b="0" dirty="0">
                <a:solidFill>
                  <a:srgbClr val="D4D4D4"/>
                </a:solidFill>
                <a:effectLst/>
                <a:latin typeface="Consolas" panose="020B0609020204030204" pitchFamily="49" charset="0"/>
              </a:rPr>
              <a:t>()</a:t>
            </a:r>
          </a:p>
          <a:p>
            <a:r>
              <a:rPr lang="es-AR" sz="1100" b="0" dirty="0">
                <a:solidFill>
                  <a:srgbClr val="D4D4D4"/>
                </a:solidFill>
                <a:effectLst/>
                <a:latin typeface="Consolas" panose="020B0609020204030204" pitchFamily="49" charset="0"/>
              </a:rPr>
              <a:t>{</a:t>
            </a:r>
          </a:p>
          <a:p>
            <a:r>
              <a:rPr lang="es-AR" sz="1100" b="0" dirty="0">
                <a:solidFill>
                  <a:srgbClr val="4EC9B0"/>
                </a:solidFill>
                <a:effectLst/>
                <a:latin typeface="Consolas" panose="020B0609020204030204" pitchFamily="49" charset="0"/>
              </a:rPr>
              <a:t>Test</a:t>
            </a:r>
            <a:r>
              <a:rPr lang="es-AR" sz="1100" b="0" dirty="0">
                <a:solidFill>
                  <a:srgbClr val="D4D4D4"/>
                </a:solidFill>
                <a:effectLst/>
                <a:latin typeface="Consolas" panose="020B0609020204030204" pitchFamily="49" charset="0"/>
              </a:rPr>
              <a:t> </a:t>
            </a:r>
            <a:r>
              <a:rPr lang="es-AR" sz="1100" b="0" dirty="0">
                <a:solidFill>
                  <a:srgbClr val="9CDCFE"/>
                </a:solidFill>
                <a:effectLst/>
                <a:latin typeface="Consolas" panose="020B0609020204030204" pitchFamily="49" charset="0"/>
              </a:rPr>
              <a:t>obj1</a:t>
            </a:r>
            <a:r>
              <a:rPr lang="es-AR" sz="1100" b="0" dirty="0">
                <a:solidFill>
                  <a:srgbClr val="D4D4D4"/>
                </a:solidFill>
                <a:effectLst/>
                <a:latin typeface="Consolas" panose="020B0609020204030204" pitchFamily="49" charset="0"/>
              </a:rPr>
              <a:t>(</a:t>
            </a:r>
            <a:r>
              <a:rPr lang="es-AR" sz="1100" b="0" dirty="0">
                <a:solidFill>
                  <a:srgbClr val="B5CEA8"/>
                </a:solidFill>
                <a:effectLst/>
                <a:latin typeface="Consolas" panose="020B0609020204030204" pitchFamily="49" charset="0"/>
              </a:rPr>
              <a:t>5</a:t>
            </a:r>
            <a:r>
              <a:rPr lang="es-AR" sz="1100" b="0" dirty="0">
                <a:solidFill>
                  <a:srgbClr val="D4D4D4"/>
                </a:solidFill>
                <a:effectLst/>
                <a:latin typeface="Consolas" panose="020B0609020204030204" pitchFamily="49" charset="0"/>
              </a:rPr>
              <a:t>, </a:t>
            </a:r>
            <a:r>
              <a:rPr lang="es-AR" sz="1100" b="0" dirty="0">
                <a:solidFill>
                  <a:srgbClr val="B5CEA8"/>
                </a:solidFill>
                <a:effectLst/>
                <a:latin typeface="Consolas" panose="020B0609020204030204" pitchFamily="49" charset="0"/>
              </a:rPr>
              <a:t>5</a:t>
            </a:r>
            <a:r>
              <a:rPr lang="es-AR" sz="1100" b="0" dirty="0">
                <a:solidFill>
                  <a:srgbClr val="D4D4D4"/>
                </a:solidFill>
                <a:effectLst/>
                <a:latin typeface="Consolas" panose="020B0609020204030204" pitchFamily="49" charset="0"/>
              </a:rPr>
              <a:t>);</a:t>
            </a:r>
          </a:p>
          <a:p>
            <a:br>
              <a:rPr lang="es-AR" sz="1100" b="0" dirty="0">
                <a:solidFill>
                  <a:srgbClr val="D4D4D4"/>
                </a:solidFill>
                <a:effectLst/>
                <a:latin typeface="Consolas" panose="020B0609020204030204" pitchFamily="49" charset="0"/>
              </a:rPr>
            </a:b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Chained</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function</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calls</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All</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calls</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modify</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the</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same</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object</a:t>
            </a:r>
            <a:endParaRPr lang="es-AR" sz="1100" b="0" dirty="0">
              <a:solidFill>
                <a:srgbClr val="D4D4D4"/>
              </a:solidFill>
              <a:effectLst/>
              <a:latin typeface="Consolas" panose="020B0609020204030204" pitchFamily="49" charset="0"/>
            </a:endParaRPr>
          </a:p>
          <a:p>
            <a:r>
              <a:rPr lang="es-AR" sz="1100" b="0" dirty="0">
                <a:solidFill>
                  <a:srgbClr val="6A9955"/>
                </a:solidFill>
                <a:effectLst/>
                <a:latin typeface="Consolas" panose="020B0609020204030204" pitchFamily="49" charset="0"/>
              </a:rPr>
              <a:t>// as </a:t>
            </a:r>
            <a:r>
              <a:rPr lang="es-AR" sz="1100" b="0" dirty="0" err="1">
                <a:solidFill>
                  <a:srgbClr val="6A9955"/>
                </a:solidFill>
                <a:effectLst/>
                <a:latin typeface="Consolas" panose="020B0609020204030204" pitchFamily="49" charset="0"/>
              </a:rPr>
              <a:t>the</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same</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object</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is</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returned</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by</a:t>
            </a:r>
            <a:r>
              <a:rPr lang="es-AR" sz="1100" b="0" dirty="0">
                <a:solidFill>
                  <a:srgbClr val="6A9955"/>
                </a:solidFill>
                <a:effectLst/>
                <a:latin typeface="Consolas" panose="020B0609020204030204" pitchFamily="49" charset="0"/>
              </a:rPr>
              <a:t> </a:t>
            </a:r>
            <a:r>
              <a:rPr lang="es-AR" sz="1100" b="0" dirty="0" err="1">
                <a:solidFill>
                  <a:srgbClr val="6A9955"/>
                </a:solidFill>
                <a:effectLst/>
                <a:latin typeface="Consolas" panose="020B0609020204030204" pitchFamily="49" charset="0"/>
              </a:rPr>
              <a:t>reference</a:t>
            </a:r>
            <a:br>
              <a:rPr lang="es-AR" sz="1100" b="0" dirty="0">
                <a:solidFill>
                  <a:srgbClr val="6A9955"/>
                </a:solidFill>
                <a:effectLst/>
                <a:latin typeface="Consolas" panose="020B0609020204030204" pitchFamily="49" charset="0"/>
              </a:rPr>
            </a:br>
            <a:endParaRPr lang="es-AR" sz="1100" b="0" dirty="0">
              <a:solidFill>
                <a:srgbClr val="D4D4D4"/>
              </a:solidFill>
              <a:effectLst/>
              <a:latin typeface="Consolas" panose="020B0609020204030204" pitchFamily="49" charset="0"/>
            </a:endParaRPr>
          </a:p>
          <a:p>
            <a:r>
              <a:rPr lang="es-AR" sz="1100" b="0" dirty="0">
                <a:solidFill>
                  <a:srgbClr val="9CDCFE"/>
                </a:solidFill>
                <a:effectLst/>
                <a:latin typeface="Consolas" panose="020B0609020204030204" pitchFamily="49" charset="0"/>
              </a:rPr>
              <a:t>obj1</a:t>
            </a:r>
            <a:r>
              <a:rPr lang="es-AR" sz="1100" b="0" dirty="0">
                <a:solidFill>
                  <a:srgbClr val="D4D4D4"/>
                </a:solidFill>
                <a:effectLst/>
                <a:latin typeface="Consolas" panose="020B0609020204030204" pitchFamily="49" charset="0"/>
              </a:rPr>
              <a:t>.</a:t>
            </a:r>
            <a:r>
              <a:rPr lang="es-AR" sz="1100" b="0" dirty="0">
                <a:solidFill>
                  <a:srgbClr val="DCDCAA"/>
                </a:solidFill>
                <a:effectLst/>
                <a:latin typeface="Consolas" panose="020B0609020204030204" pitchFamily="49" charset="0"/>
              </a:rPr>
              <a:t>setX</a:t>
            </a:r>
            <a:r>
              <a:rPr lang="es-AR" sz="1100" b="0" dirty="0">
                <a:solidFill>
                  <a:srgbClr val="D4D4D4"/>
                </a:solidFill>
                <a:effectLst/>
                <a:latin typeface="Consolas" panose="020B0609020204030204" pitchFamily="49" charset="0"/>
              </a:rPr>
              <a:t>(</a:t>
            </a:r>
            <a:r>
              <a:rPr lang="es-AR" sz="1100" b="0" dirty="0">
                <a:solidFill>
                  <a:srgbClr val="B5CEA8"/>
                </a:solidFill>
                <a:effectLst/>
                <a:latin typeface="Consolas" panose="020B0609020204030204" pitchFamily="49" charset="0"/>
              </a:rPr>
              <a:t>10</a:t>
            </a:r>
            <a:r>
              <a:rPr lang="es-AR" sz="1100" b="0" dirty="0">
                <a:solidFill>
                  <a:srgbClr val="D4D4D4"/>
                </a:solidFill>
                <a:effectLst/>
                <a:latin typeface="Consolas" panose="020B0609020204030204" pitchFamily="49" charset="0"/>
              </a:rPr>
              <a:t>).</a:t>
            </a:r>
            <a:r>
              <a:rPr lang="es-AR" sz="1100" b="0" dirty="0" err="1">
                <a:solidFill>
                  <a:srgbClr val="DCDCAA"/>
                </a:solidFill>
                <a:effectLst/>
                <a:latin typeface="Consolas" panose="020B0609020204030204" pitchFamily="49" charset="0"/>
              </a:rPr>
              <a:t>setY</a:t>
            </a:r>
            <a:r>
              <a:rPr lang="es-AR" sz="1100" b="0" dirty="0">
                <a:solidFill>
                  <a:srgbClr val="D4D4D4"/>
                </a:solidFill>
                <a:effectLst/>
                <a:latin typeface="Consolas" panose="020B0609020204030204" pitchFamily="49" charset="0"/>
              </a:rPr>
              <a:t>(</a:t>
            </a:r>
            <a:r>
              <a:rPr lang="es-AR" sz="1100" b="0" dirty="0">
                <a:solidFill>
                  <a:srgbClr val="B5CEA8"/>
                </a:solidFill>
                <a:effectLst/>
                <a:latin typeface="Consolas" panose="020B0609020204030204" pitchFamily="49" charset="0"/>
              </a:rPr>
              <a:t>20</a:t>
            </a:r>
            <a:r>
              <a:rPr lang="es-AR" sz="1100" b="0" dirty="0">
                <a:solidFill>
                  <a:srgbClr val="D4D4D4"/>
                </a:solidFill>
                <a:effectLst/>
                <a:latin typeface="Consolas" panose="020B0609020204030204" pitchFamily="49" charset="0"/>
              </a:rPr>
              <a:t>);</a:t>
            </a:r>
          </a:p>
          <a:p>
            <a:br>
              <a:rPr lang="es-AR" sz="1100" b="0" dirty="0">
                <a:solidFill>
                  <a:srgbClr val="D4D4D4"/>
                </a:solidFill>
                <a:effectLst/>
                <a:latin typeface="Consolas" panose="020B0609020204030204" pitchFamily="49" charset="0"/>
              </a:rPr>
            </a:br>
            <a:r>
              <a:rPr lang="es-AR" sz="1100" b="0" dirty="0">
                <a:solidFill>
                  <a:srgbClr val="9CDCFE"/>
                </a:solidFill>
                <a:effectLst/>
                <a:latin typeface="Consolas" panose="020B0609020204030204" pitchFamily="49" charset="0"/>
              </a:rPr>
              <a:t>obj1</a:t>
            </a:r>
            <a:r>
              <a:rPr lang="es-AR" sz="1100" b="0" dirty="0">
                <a:solidFill>
                  <a:srgbClr val="D4D4D4"/>
                </a:solidFill>
                <a:effectLst/>
                <a:latin typeface="Consolas" panose="020B0609020204030204" pitchFamily="49" charset="0"/>
              </a:rPr>
              <a:t>.</a:t>
            </a:r>
            <a:r>
              <a:rPr lang="es-AR" sz="1100" b="0" dirty="0">
                <a:solidFill>
                  <a:srgbClr val="DCDCAA"/>
                </a:solidFill>
                <a:effectLst/>
                <a:latin typeface="Consolas" panose="020B0609020204030204" pitchFamily="49" charset="0"/>
              </a:rPr>
              <a:t>print</a:t>
            </a:r>
            <a:r>
              <a:rPr lang="es-AR" sz="1100" b="0" dirty="0">
                <a:solidFill>
                  <a:srgbClr val="D4D4D4"/>
                </a:solidFill>
                <a:effectLst/>
                <a:latin typeface="Consolas" panose="020B0609020204030204" pitchFamily="49" charset="0"/>
              </a:rPr>
              <a:t>();</a:t>
            </a:r>
          </a:p>
          <a:p>
            <a:r>
              <a:rPr lang="es-AR" sz="1100" b="0" dirty="0" err="1">
                <a:solidFill>
                  <a:srgbClr val="C586C0"/>
                </a:solidFill>
                <a:effectLst/>
                <a:latin typeface="Consolas" panose="020B0609020204030204" pitchFamily="49" charset="0"/>
              </a:rPr>
              <a:t>return</a:t>
            </a:r>
            <a:r>
              <a:rPr lang="es-AR" sz="1100" b="0" dirty="0">
                <a:solidFill>
                  <a:srgbClr val="D4D4D4"/>
                </a:solidFill>
                <a:effectLst/>
                <a:latin typeface="Consolas" panose="020B0609020204030204" pitchFamily="49" charset="0"/>
              </a:rPr>
              <a:t> </a:t>
            </a:r>
            <a:r>
              <a:rPr lang="es-AR" sz="1100" b="0" dirty="0">
                <a:solidFill>
                  <a:srgbClr val="B5CEA8"/>
                </a:solidFill>
                <a:effectLst/>
                <a:latin typeface="Consolas" panose="020B0609020204030204" pitchFamily="49" charset="0"/>
              </a:rPr>
              <a:t>0</a:t>
            </a:r>
            <a:r>
              <a:rPr lang="es-AR" sz="1100" b="0" dirty="0">
                <a:solidFill>
                  <a:srgbClr val="D4D4D4"/>
                </a:solidFill>
                <a:effectLst/>
                <a:latin typeface="Consolas" panose="020B0609020204030204" pitchFamily="49" charset="0"/>
              </a:rPr>
              <a:t>;</a:t>
            </a:r>
          </a:p>
          <a:p>
            <a:r>
              <a:rPr lang="es-AR" sz="1100" b="0" dirty="0">
                <a:solidFill>
                  <a:srgbClr val="D4D4D4"/>
                </a:solidFill>
                <a:effectLst/>
                <a:latin typeface="Consolas" panose="020B0609020204030204" pitchFamily="49" charset="0"/>
              </a:rPr>
              <a:t>}</a:t>
            </a:r>
          </a:p>
        </p:txBody>
      </p:sp>
      <p:sp>
        <p:nvSpPr>
          <p:cNvPr id="3" name="Rectangle 1">
            <a:extLst>
              <a:ext uri="{FF2B5EF4-FFF2-40B4-BE49-F238E27FC236}">
                <a16:creationId xmlns:a16="http://schemas.microsoft.com/office/drawing/2014/main" id="{7E6DCED2-BF82-4756-95DE-C0CF433D4B1F}"/>
              </a:ext>
            </a:extLst>
          </p:cNvPr>
          <p:cNvSpPr>
            <a:spLocks noChangeArrowheads="1"/>
          </p:cNvSpPr>
          <p:nvPr/>
        </p:nvSpPr>
        <p:spPr bwMode="auto">
          <a:xfrm>
            <a:off x="9119819" y="6591906"/>
            <a:ext cx="2522805" cy="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effectLst/>
                <a:latin typeface="Consolas" panose="020B0609020204030204" pitchFamily="49" charset="0"/>
              </a:rPr>
              <a:t>El Programa devuelve:</a:t>
            </a:r>
            <a:br>
              <a:rPr kumimoji="0" lang="es-AR" altLang="es-AR" sz="1200" b="0" i="0" u="none" strike="noStrike" cap="none" normalizeH="0" baseline="0" dirty="0">
                <a:ln>
                  <a:noFill/>
                </a:ln>
                <a:effectLst/>
                <a:latin typeface="Consolas" panose="020B0609020204030204" pitchFamily="49" charset="0"/>
              </a:rPr>
            </a:br>
            <a:r>
              <a:rPr kumimoji="0" lang="es-AR" altLang="es-AR" sz="1200" b="0" i="0" u="none" strike="noStrike" cap="none" normalizeH="0" baseline="0" dirty="0">
                <a:ln>
                  <a:noFill/>
                </a:ln>
                <a:effectLst/>
                <a:latin typeface="Consolas" panose="020B0609020204030204" pitchFamily="49" charset="0"/>
              </a:rPr>
              <a:t>x = 10 y = 20</a:t>
            </a:r>
            <a:r>
              <a:rPr kumimoji="0" lang="es-AR" altLang="es-AR" sz="1200" b="0" i="0" u="none" strike="noStrike" cap="none" normalizeH="0" baseline="0" dirty="0">
                <a:ln>
                  <a:noFill/>
                </a:ln>
                <a:effectLst/>
              </a:rPr>
              <a:t> </a:t>
            </a:r>
            <a:endParaRPr kumimoji="0" lang="es-AR" altLang="es-AR" sz="1800" b="0" i="0" u="none" strike="noStrike" cap="none" normalizeH="0" baseline="0" dirty="0">
              <a:ln>
                <a:noFill/>
              </a:ln>
              <a:effectLst/>
              <a:latin typeface="Arial" panose="020B0604020202020204" pitchFamily="34" charset="0"/>
            </a:endParaRPr>
          </a:p>
        </p:txBody>
      </p:sp>
      <p:sp>
        <p:nvSpPr>
          <p:cNvPr id="17" name="CuadroTexto 16">
            <a:extLst>
              <a:ext uri="{FF2B5EF4-FFF2-40B4-BE49-F238E27FC236}">
                <a16:creationId xmlns:a16="http://schemas.microsoft.com/office/drawing/2014/main" id="{72C49071-FC5C-42C9-BBB1-B2053661F72D}"/>
              </a:ext>
            </a:extLst>
          </p:cNvPr>
          <p:cNvSpPr txBox="1"/>
          <p:nvPr/>
        </p:nvSpPr>
        <p:spPr>
          <a:xfrm>
            <a:off x="423362" y="5353111"/>
            <a:ext cx="6737684" cy="1815882"/>
          </a:xfrm>
          <a:prstGeom prst="rect">
            <a:avLst/>
          </a:prstGeom>
          <a:noFill/>
        </p:spPr>
        <p:txBody>
          <a:bodyPr wrap="square">
            <a:spAutoFit/>
          </a:bodyPr>
          <a:lstStyle/>
          <a:p>
            <a:r>
              <a:rPr lang="es-MX" sz="1400" b="0" i="0" dirty="0">
                <a:solidFill>
                  <a:schemeClr val="tx1">
                    <a:lumMod val="50000"/>
                  </a:schemeClr>
                </a:solidFill>
                <a:effectLst/>
              </a:rPr>
              <a:t>Cada expresión de C++ tiene un tipo y pertenece a una </a:t>
            </a:r>
            <a:r>
              <a:rPr lang="es-MX" sz="1400" b="0" i="1" dirty="0">
                <a:solidFill>
                  <a:schemeClr val="tx1">
                    <a:lumMod val="50000"/>
                  </a:schemeClr>
                </a:solidFill>
                <a:effectLst/>
              </a:rPr>
              <a:t>categoría de valores.</a:t>
            </a:r>
            <a:r>
              <a:rPr lang="es-MX" sz="1400" b="0" i="0" dirty="0">
                <a:solidFill>
                  <a:schemeClr val="tx1">
                    <a:lumMod val="50000"/>
                  </a:schemeClr>
                </a:solidFill>
                <a:effectLst/>
              </a:rPr>
              <a:t> Las categorías de valores son la base de las reglas que los compiladores deben seguir al crear, copiar y mover objetos temporales durante la evaluación de la expresión.</a:t>
            </a:r>
          </a:p>
          <a:p>
            <a:pPr algn="l" fontAlgn="base"/>
            <a:r>
              <a:rPr lang="es-MX" sz="1400" b="0" i="0" dirty="0">
                <a:solidFill>
                  <a:schemeClr val="tx1">
                    <a:lumMod val="50000"/>
                  </a:schemeClr>
                </a:solidFill>
                <a:effectLst/>
              </a:rPr>
              <a:t>Todas las expresiones de C++ son o un </a:t>
            </a:r>
            <a:r>
              <a:rPr lang="es-MX" sz="1400" b="0" i="1" dirty="0" err="1">
                <a:solidFill>
                  <a:schemeClr val="tx1">
                    <a:lumMod val="50000"/>
                  </a:schemeClr>
                </a:solidFill>
                <a:effectLst/>
              </a:rPr>
              <a:t>lvalue</a:t>
            </a:r>
            <a:r>
              <a:rPr lang="es-MX" sz="1400" b="0" i="0" dirty="0">
                <a:solidFill>
                  <a:schemeClr val="tx1">
                    <a:lumMod val="50000"/>
                  </a:schemeClr>
                </a:solidFill>
                <a:effectLst/>
              </a:rPr>
              <a:t> o un </a:t>
            </a:r>
            <a:r>
              <a:rPr lang="es-MX" sz="1400" b="0" i="1" dirty="0" err="1">
                <a:solidFill>
                  <a:schemeClr val="tx1">
                    <a:lumMod val="50000"/>
                  </a:schemeClr>
                </a:solidFill>
                <a:effectLst/>
              </a:rPr>
              <a:t>rvalue</a:t>
            </a:r>
            <a:r>
              <a:rPr lang="es-MX" sz="1400" b="0" i="0" dirty="0">
                <a:solidFill>
                  <a:schemeClr val="tx1">
                    <a:lumMod val="50000"/>
                  </a:schemeClr>
                </a:solidFill>
                <a:effectLst/>
              </a:rPr>
              <a:t>. </a:t>
            </a:r>
            <a:r>
              <a:rPr lang="es-MX" sz="1400" b="1" i="0" dirty="0">
                <a:solidFill>
                  <a:schemeClr val="tx1">
                    <a:lumMod val="50000"/>
                  </a:schemeClr>
                </a:solidFill>
                <a:effectLst/>
              </a:rPr>
              <a:t>Un </a:t>
            </a:r>
            <a:r>
              <a:rPr lang="es-MX" sz="1400" b="1" i="0" dirty="0" err="1">
                <a:solidFill>
                  <a:schemeClr val="tx1">
                    <a:lumMod val="50000"/>
                  </a:schemeClr>
                </a:solidFill>
                <a:effectLst/>
              </a:rPr>
              <a:t>lvalue</a:t>
            </a:r>
            <a:r>
              <a:rPr lang="es-MX" sz="1400" b="1" i="0" dirty="0">
                <a:solidFill>
                  <a:schemeClr val="tx1">
                    <a:lumMod val="50000"/>
                  </a:schemeClr>
                </a:solidFill>
                <a:effectLst/>
              </a:rPr>
              <a:t> es un objeto que persiste más allá de una expresión</a:t>
            </a:r>
            <a:r>
              <a:rPr lang="es-MX" sz="1400" b="0" i="0" dirty="0">
                <a:solidFill>
                  <a:schemeClr val="tx1">
                    <a:lumMod val="50000"/>
                  </a:schemeClr>
                </a:solidFill>
                <a:effectLst/>
              </a:rPr>
              <a:t>. Se puede pensar en un </a:t>
            </a:r>
            <a:r>
              <a:rPr lang="es-MX" sz="1400" b="0" i="1" dirty="0" err="1">
                <a:solidFill>
                  <a:schemeClr val="tx1">
                    <a:lumMod val="50000"/>
                  </a:schemeClr>
                </a:solidFill>
                <a:effectLst/>
              </a:rPr>
              <a:t>lvalue</a:t>
            </a:r>
            <a:r>
              <a:rPr lang="es-MX" sz="1400" b="0" i="0" dirty="0">
                <a:solidFill>
                  <a:schemeClr val="tx1">
                    <a:lumMod val="50000"/>
                  </a:schemeClr>
                </a:solidFill>
                <a:effectLst/>
              </a:rPr>
              <a:t> como en un objeto que tiene un nombre. Todas las variables, incluyendo las no modificables (</a:t>
            </a:r>
            <a:r>
              <a:rPr lang="es-MX" sz="1400" b="0" i="0" dirty="0" err="1">
                <a:solidFill>
                  <a:schemeClr val="tx1">
                    <a:lumMod val="50000"/>
                  </a:schemeClr>
                </a:solidFill>
                <a:effectLst/>
              </a:rPr>
              <a:t>const</a:t>
            </a:r>
            <a:r>
              <a:rPr lang="es-MX" sz="1400" b="0" i="0" dirty="0">
                <a:solidFill>
                  <a:schemeClr val="tx1">
                    <a:lumMod val="50000"/>
                  </a:schemeClr>
                </a:solidFill>
                <a:effectLst/>
              </a:rPr>
              <a:t>) son </a:t>
            </a:r>
            <a:r>
              <a:rPr lang="es-MX" sz="1400" b="0" i="1" dirty="0" err="1">
                <a:solidFill>
                  <a:schemeClr val="tx1">
                    <a:lumMod val="50000"/>
                  </a:schemeClr>
                </a:solidFill>
                <a:effectLst/>
              </a:rPr>
              <a:t>lvalues</a:t>
            </a:r>
            <a:r>
              <a:rPr lang="es-MX" sz="1400" b="0" i="0" dirty="0">
                <a:solidFill>
                  <a:schemeClr val="tx1">
                    <a:lumMod val="50000"/>
                  </a:schemeClr>
                </a:solidFill>
                <a:effectLst/>
              </a:rPr>
              <a:t>.</a:t>
            </a:r>
          </a:p>
          <a:p>
            <a:pPr algn="l" fontAlgn="base"/>
            <a:r>
              <a:rPr lang="es-MX" sz="1400" b="1" i="0" dirty="0">
                <a:solidFill>
                  <a:schemeClr val="tx1">
                    <a:lumMod val="50000"/>
                  </a:schemeClr>
                </a:solidFill>
                <a:effectLst/>
              </a:rPr>
              <a:t>Un </a:t>
            </a:r>
            <a:r>
              <a:rPr lang="es-MX" sz="1400" b="1" i="0" dirty="0" err="1">
                <a:solidFill>
                  <a:schemeClr val="tx1">
                    <a:lumMod val="50000"/>
                  </a:schemeClr>
                </a:solidFill>
                <a:effectLst/>
              </a:rPr>
              <a:t>rvalue</a:t>
            </a:r>
            <a:r>
              <a:rPr lang="es-MX" sz="1400" b="1" i="0" dirty="0">
                <a:solidFill>
                  <a:schemeClr val="tx1">
                    <a:lumMod val="50000"/>
                  </a:schemeClr>
                </a:solidFill>
                <a:effectLst/>
              </a:rPr>
              <a:t> es un valor temporal que no persiste más allá de la expresión en la que se usa</a:t>
            </a:r>
            <a:r>
              <a:rPr lang="es-MX" sz="1400" b="0" i="0" dirty="0">
                <a:solidFill>
                  <a:schemeClr val="tx1">
                    <a:lumMod val="50000"/>
                  </a:schemeClr>
                </a:solidFill>
                <a:effectLst/>
              </a:rPr>
              <a:t>.</a:t>
            </a:r>
          </a:p>
          <a:p>
            <a:endParaRPr lang="es-AR" sz="1400" dirty="0">
              <a:solidFill>
                <a:schemeClr val="tx1">
                  <a:lumMod val="50000"/>
                </a:schemeClr>
              </a:solidFill>
            </a:endParaRPr>
          </a:p>
        </p:txBody>
      </p:sp>
      <p:sp>
        <p:nvSpPr>
          <p:cNvPr id="9" name="CuadroTexto 8">
            <a:extLst>
              <a:ext uri="{FF2B5EF4-FFF2-40B4-BE49-F238E27FC236}">
                <a16:creationId xmlns:a16="http://schemas.microsoft.com/office/drawing/2014/main" id="{FC6662ED-87F7-4FC2-9EAF-90F574B8FAF7}"/>
              </a:ext>
            </a:extLst>
          </p:cNvPr>
          <p:cNvSpPr txBox="1"/>
          <p:nvPr/>
        </p:nvSpPr>
        <p:spPr>
          <a:xfrm rot="16200000">
            <a:off x="-303764" y="6051734"/>
            <a:ext cx="1050993" cy="369332"/>
          </a:xfrm>
          <a:prstGeom prst="rect">
            <a:avLst/>
          </a:prstGeom>
          <a:noFill/>
        </p:spPr>
        <p:txBody>
          <a:bodyPr wrap="none" rtlCol="0">
            <a:spAutoFit/>
          </a:bodyPr>
          <a:lstStyle/>
          <a:p>
            <a:r>
              <a:rPr lang="es-AR" dirty="0"/>
              <a:t>*</a:t>
            </a:r>
            <a:r>
              <a:rPr lang="es-AR" sz="1400" dirty="0">
                <a:solidFill>
                  <a:schemeClr val="tx1">
                    <a:lumMod val="50000"/>
                  </a:schemeClr>
                </a:solidFill>
              </a:rPr>
              <a:t>Concepto</a:t>
            </a:r>
            <a:r>
              <a:rPr lang="es-AR" dirty="0"/>
              <a:t> </a:t>
            </a:r>
          </a:p>
        </p:txBody>
      </p:sp>
      <p:sp>
        <p:nvSpPr>
          <p:cNvPr id="16" name="Flecha: a la derecha 15">
            <a:extLst>
              <a:ext uri="{FF2B5EF4-FFF2-40B4-BE49-F238E27FC236}">
                <a16:creationId xmlns:a16="http://schemas.microsoft.com/office/drawing/2014/main" id="{4F7E5EB3-1F66-4B1F-9FDB-A0F40C5BC520}"/>
              </a:ext>
            </a:extLst>
          </p:cNvPr>
          <p:cNvSpPr/>
          <p:nvPr/>
        </p:nvSpPr>
        <p:spPr>
          <a:xfrm rot="10800000">
            <a:off x="2969127" y="3930650"/>
            <a:ext cx="838200" cy="276225"/>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Flecha: a la derecha 17">
            <a:extLst>
              <a:ext uri="{FF2B5EF4-FFF2-40B4-BE49-F238E27FC236}">
                <a16:creationId xmlns:a16="http://schemas.microsoft.com/office/drawing/2014/main" id="{4C269550-CE2A-4E53-B0BE-4F3F835FCC4D}"/>
              </a:ext>
            </a:extLst>
          </p:cNvPr>
          <p:cNvSpPr/>
          <p:nvPr/>
        </p:nvSpPr>
        <p:spPr>
          <a:xfrm rot="10800000">
            <a:off x="9383712" y="6245224"/>
            <a:ext cx="838200" cy="276225"/>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Flecha: a la derecha 18">
            <a:extLst>
              <a:ext uri="{FF2B5EF4-FFF2-40B4-BE49-F238E27FC236}">
                <a16:creationId xmlns:a16="http://schemas.microsoft.com/office/drawing/2014/main" id="{3D5124C2-BCA5-4348-B7FA-B7BB1C86944E}"/>
              </a:ext>
            </a:extLst>
          </p:cNvPr>
          <p:cNvSpPr/>
          <p:nvPr/>
        </p:nvSpPr>
        <p:spPr>
          <a:xfrm rot="10800000">
            <a:off x="10907712" y="4299252"/>
            <a:ext cx="838200" cy="276225"/>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02206484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912" y="-260350"/>
            <a:ext cx="11586329" cy="1460574"/>
          </a:xfrm>
        </p:spPr>
        <p:txBody>
          <a:bodyPr>
            <a:normAutofit/>
          </a:bodyPr>
          <a:lstStyle/>
          <a:p>
            <a:r>
              <a:rPr lang="es-ES" sz="4000" b="1" dirty="0"/>
              <a:t>13. </a:t>
            </a:r>
            <a:r>
              <a:rPr lang="es-ES" sz="4000" b="1" dirty="0" err="1"/>
              <a:t>Static</a:t>
            </a:r>
            <a:r>
              <a:rPr lang="es-ES" sz="4000" b="1" dirty="0"/>
              <a:t> - Miembros estáticos de una clase </a:t>
            </a:r>
            <a:endParaRPr lang="es-AR" sz="4000" dirty="0"/>
          </a:p>
        </p:txBody>
      </p:sp>
      <p:sp>
        <p:nvSpPr>
          <p:cNvPr id="3" name="Marcador de texto 2"/>
          <p:cNvSpPr>
            <a:spLocks noGrp="1"/>
          </p:cNvSpPr>
          <p:nvPr>
            <p:ph idx="1"/>
          </p:nvPr>
        </p:nvSpPr>
        <p:spPr>
          <a:xfrm>
            <a:off x="610853" y="837763"/>
            <a:ext cx="11648122" cy="6217087"/>
          </a:xfrm>
          <a:noFill/>
        </p:spPr>
        <p:txBody>
          <a:bodyPr>
            <a:normAutofit/>
          </a:bodyPr>
          <a:lstStyle/>
          <a:p>
            <a:pPr marL="0" indent="0">
              <a:buNone/>
            </a:pPr>
            <a:r>
              <a:rPr lang="es-ES" sz="1600" dirty="0"/>
              <a:t>Los datos y las funciones miembro de una clase pueden ser declarados </a:t>
            </a:r>
            <a:r>
              <a:rPr lang="es-ES" sz="1600" dirty="0" err="1"/>
              <a:t>static</a:t>
            </a:r>
            <a:r>
              <a:rPr lang="es-ES" sz="1600" dirty="0"/>
              <a:t>. </a:t>
            </a:r>
          </a:p>
          <a:p>
            <a:pPr marL="0" indent="0">
              <a:buNone/>
            </a:pPr>
            <a:r>
              <a:rPr lang="es-ES" sz="1600" dirty="0"/>
              <a:t>Cuando se declara como estático un campo miembro, éste se crea una única vez y es compartido por todos los objetos de la clase. Cada objeto posee su propia copia de cada uno de los campos miembro ordinarios, pero existe sólo una instancia de los campos miembro estáticos, independientemente de la cantidad de objetos de la clase que sean creados [4]. Un uso común de un dato miembro estático es para contar cuántos objetos de una clase existen. Por ejemplo, se puede declarar en la sección pública de una clase: </a:t>
            </a:r>
            <a:br>
              <a:rPr lang="es-ES" sz="1600" dirty="0"/>
            </a:br>
            <a:endParaRPr lang="es-ES" sz="1600" dirty="0"/>
          </a:p>
          <a:p>
            <a:pPr marL="0" indent="0">
              <a:buNone/>
            </a:pPr>
            <a:br>
              <a:rPr lang="es-AR" sz="1600" dirty="0"/>
            </a:br>
            <a:br>
              <a:rPr lang="es-AR" sz="1600" dirty="0"/>
            </a:br>
            <a:r>
              <a:rPr lang="es-ES" sz="1600" dirty="0"/>
              <a:t>No se puede inicializar un dato miembro estático en la definición de la clase. Por ello, la sentencia debe estar fuera de la clase, por ejemplo de la siguiente manera: </a:t>
            </a:r>
            <a:br>
              <a:rPr lang="es-ES" sz="1600" dirty="0"/>
            </a:br>
            <a:endParaRPr lang="es-ES" sz="1600" dirty="0"/>
          </a:p>
          <a:p>
            <a:pPr marL="0" indent="0">
              <a:buNone/>
            </a:pPr>
            <a:br>
              <a:rPr lang="es-ES" sz="1600" dirty="0">
                <a:solidFill>
                  <a:srgbClr val="000066"/>
                </a:solidFill>
                <a:latin typeface="Courier New" panose="02070309020205020404" pitchFamily="49" charset="0"/>
              </a:rPr>
            </a:br>
            <a:br>
              <a:rPr lang="es-AR" sz="1600" dirty="0"/>
            </a:br>
            <a:r>
              <a:rPr lang="es-ES" sz="1600" dirty="0"/>
              <a:t>Se puede hacer referencia a un campo miembro estático desde una instancia de la clase o desde la clase misma: </a:t>
            </a:r>
            <a:br>
              <a:rPr lang="es-ES" sz="1600" dirty="0"/>
            </a:br>
            <a:endParaRPr lang="es-ES" sz="1600" dirty="0"/>
          </a:p>
          <a:p>
            <a:pPr marL="0" indent="0">
              <a:buNone/>
            </a:pPr>
            <a:br>
              <a:rPr lang="es-AR" sz="1600" dirty="0"/>
            </a:br>
            <a:endParaRPr lang="es-AR" sz="1600" dirty="0"/>
          </a:p>
          <a:p>
            <a:pPr marL="0" indent="0">
              <a:buNone/>
            </a:pPr>
            <a:r>
              <a:rPr lang="es-ES" sz="1600" dirty="0"/>
              <a:t>Los campos estáticos de una clase se crean automáticamente cuando el programa comienza y se inicializan con el valor 0, es por ello que existen a pesar de que no se instancie ningún objeto de la clase. </a:t>
            </a:r>
          </a:p>
          <a:p>
            <a:pPr marL="0" indent="0">
              <a:buNone/>
            </a:pPr>
            <a:r>
              <a:rPr lang="es-ES" sz="1600" dirty="0"/>
              <a:t>Cuando se declara como estática una función, se la hace independiente de cualquier objeto de la clase. La ventaja es que existe y puede ser invocada antes de que se instancie cualquier objeto. Estas funciones, al igual que los campos miembro estáticos, pueden llamarse desde un objeto instanciado o a partir del nombre de la clase. </a:t>
            </a:r>
            <a:endParaRPr lang="es-AR" sz="16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21</a:t>
            </a:fld>
            <a:endParaRPr lang="es-AR" spc="10" dirty="0"/>
          </a:p>
        </p:txBody>
      </p:sp>
      <p:sp>
        <p:nvSpPr>
          <p:cNvPr id="7" name="Rectángulo 6"/>
          <p:cNvSpPr/>
          <p:nvPr/>
        </p:nvSpPr>
        <p:spPr>
          <a:xfrm>
            <a:off x="9150123" y="2330450"/>
            <a:ext cx="6715125" cy="1200329"/>
          </a:xfrm>
          <a:prstGeom prst="rect">
            <a:avLst/>
          </a:prstGeom>
        </p:spPr>
        <p:txBody>
          <a:bodyPr>
            <a:spAutoFit/>
          </a:bodyPr>
          <a:lstStyle/>
          <a:p>
            <a:br>
              <a:rPr lang="es-ES" b="0" i="0" dirty="0">
                <a:solidFill>
                  <a:srgbClr val="000066"/>
                </a:solidFill>
                <a:effectLst/>
                <a:latin typeface="Courier New" panose="02070309020205020404" pitchFamily="49" charset="0"/>
              </a:rPr>
            </a:br>
            <a:br>
              <a:rPr lang="es-ES" b="0" i="0" dirty="0">
                <a:solidFill>
                  <a:srgbClr val="000066"/>
                </a:solidFill>
                <a:effectLst/>
                <a:latin typeface="Courier New" panose="02070309020205020404" pitchFamily="49" charset="0"/>
              </a:rPr>
            </a:br>
            <a:br>
              <a:rPr lang="es-ES" b="0" i="0" dirty="0">
                <a:solidFill>
                  <a:srgbClr val="000066"/>
                </a:solidFill>
                <a:effectLst/>
                <a:latin typeface="Courier New" panose="02070309020205020404" pitchFamily="49" charset="0"/>
              </a:rPr>
            </a:br>
            <a:endParaRPr lang="es-AR" dirty="0"/>
          </a:p>
        </p:txBody>
      </p:sp>
      <p:sp>
        <p:nvSpPr>
          <p:cNvPr id="12" name="CuadroTexto 11">
            <a:extLst>
              <a:ext uri="{FF2B5EF4-FFF2-40B4-BE49-F238E27FC236}">
                <a16:creationId xmlns:a16="http://schemas.microsoft.com/office/drawing/2014/main" id="{A8283416-2274-4147-85DC-F8FC2A50E6BB}"/>
              </a:ext>
            </a:extLst>
          </p:cNvPr>
          <p:cNvSpPr txBox="1"/>
          <p:nvPr/>
        </p:nvSpPr>
        <p:spPr>
          <a:xfrm>
            <a:off x="925739" y="2254250"/>
            <a:ext cx="7943850" cy="338554"/>
          </a:xfrm>
          <a:prstGeom prst="rect">
            <a:avLst/>
          </a:prstGeom>
          <a:noFill/>
        </p:spPr>
        <p:txBody>
          <a:bodyPr wrap="square">
            <a:spAutoFit/>
          </a:bodyPr>
          <a:lstStyle/>
          <a:p>
            <a:r>
              <a:rPr lang="es-AR" sz="1600" b="0" dirty="0" err="1">
                <a:solidFill>
                  <a:srgbClr val="569CD6"/>
                </a:solidFill>
                <a:effectLst/>
                <a:latin typeface="Consolas" panose="020B0609020204030204" pitchFamily="49" charset="0"/>
              </a:rPr>
              <a:t>static</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int</a:t>
            </a:r>
            <a:r>
              <a:rPr lang="es-AR" sz="1600" b="0" dirty="0">
                <a:solidFill>
                  <a:srgbClr val="D4D4D4"/>
                </a:solidFill>
                <a:effectLst/>
                <a:latin typeface="Consolas" panose="020B0609020204030204" pitchFamily="49" charset="0"/>
              </a:rPr>
              <a:t> </a:t>
            </a:r>
            <a:r>
              <a:rPr lang="es-AR" sz="1600" b="0" dirty="0" err="1">
                <a:solidFill>
                  <a:srgbClr val="D4D4D4"/>
                </a:solidFill>
                <a:effectLst/>
                <a:latin typeface="Consolas" panose="020B0609020204030204" pitchFamily="49" charset="0"/>
              </a:rPr>
              <a:t>cantCajas</a:t>
            </a:r>
            <a:r>
              <a:rPr lang="es-AR" sz="1600" b="0" dirty="0">
                <a:solidFill>
                  <a:srgbClr val="D4D4D4"/>
                </a:solidFill>
                <a:effectLst/>
                <a:latin typeface="Consolas" panose="020B0609020204030204" pitchFamily="49" charset="0"/>
              </a:rPr>
              <a:t> ;</a:t>
            </a:r>
          </a:p>
        </p:txBody>
      </p:sp>
      <p:sp>
        <p:nvSpPr>
          <p:cNvPr id="14" name="CuadroTexto 13">
            <a:extLst>
              <a:ext uri="{FF2B5EF4-FFF2-40B4-BE49-F238E27FC236}">
                <a16:creationId xmlns:a16="http://schemas.microsoft.com/office/drawing/2014/main" id="{DBEF8179-CA78-4BEA-8CF6-943AA66B24F5}"/>
              </a:ext>
            </a:extLst>
          </p:cNvPr>
          <p:cNvSpPr txBox="1"/>
          <p:nvPr/>
        </p:nvSpPr>
        <p:spPr>
          <a:xfrm>
            <a:off x="898751" y="3561318"/>
            <a:ext cx="7943850" cy="338554"/>
          </a:xfrm>
          <a:prstGeom prst="rect">
            <a:avLst/>
          </a:prstGeom>
          <a:noFill/>
        </p:spPr>
        <p:txBody>
          <a:bodyPr wrap="square">
            <a:spAutoFit/>
          </a:bodyPr>
          <a:lstStyle/>
          <a:p>
            <a:r>
              <a:rPr lang="es-AR" sz="1600" b="0" dirty="0" err="1">
                <a:solidFill>
                  <a:srgbClr val="569CD6"/>
                </a:solidFill>
                <a:effectLst/>
                <a:latin typeface="Consolas" panose="020B0609020204030204" pitchFamily="49" charset="0"/>
              </a:rPr>
              <a:t>int</a:t>
            </a:r>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Caja</a:t>
            </a:r>
            <a:r>
              <a:rPr lang="es-AR" sz="1600" b="0" dirty="0">
                <a:solidFill>
                  <a:srgbClr val="D4D4D4"/>
                </a:solidFill>
                <a:effectLst/>
                <a:latin typeface="Consolas" panose="020B0609020204030204" pitchFamily="49" charset="0"/>
              </a:rPr>
              <a:t> :: </a:t>
            </a:r>
            <a:r>
              <a:rPr lang="es-AR" sz="1600" b="0" dirty="0" err="1">
                <a:solidFill>
                  <a:srgbClr val="D4D4D4"/>
                </a:solidFill>
                <a:effectLst/>
                <a:latin typeface="Consolas" panose="020B0609020204030204" pitchFamily="49" charset="0"/>
              </a:rPr>
              <a:t>cantCajas</a:t>
            </a:r>
            <a:r>
              <a:rPr lang="es-AR" sz="1600" b="0" dirty="0">
                <a:solidFill>
                  <a:srgbClr val="D4D4D4"/>
                </a:solidFill>
                <a:effectLst/>
                <a:latin typeface="Consolas" panose="020B0609020204030204" pitchFamily="49" charset="0"/>
              </a:rPr>
              <a:t> = </a:t>
            </a:r>
            <a:r>
              <a:rPr lang="es-AR" sz="1600" b="0" dirty="0">
                <a:solidFill>
                  <a:srgbClr val="B5CEA8"/>
                </a:solidFill>
                <a:effectLst/>
                <a:latin typeface="Consolas" panose="020B0609020204030204" pitchFamily="49" charset="0"/>
              </a:rPr>
              <a:t>0</a:t>
            </a:r>
            <a:r>
              <a:rPr lang="es-AR" sz="1600" b="0" dirty="0">
                <a:solidFill>
                  <a:srgbClr val="D4D4D4"/>
                </a:solidFill>
                <a:effectLst/>
                <a:latin typeface="Consolas" panose="020B0609020204030204" pitchFamily="49" charset="0"/>
              </a:rPr>
              <a:t> ;</a:t>
            </a:r>
          </a:p>
        </p:txBody>
      </p:sp>
      <p:sp>
        <p:nvSpPr>
          <p:cNvPr id="16" name="CuadroTexto 15">
            <a:extLst>
              <a:ext uri="{FF2B5EF4-FFF2-40B4-BE49-F238E27FC236}">
                <a16:creationId xmlns:a16="http://schemas.microsoft.com/office/drawing/2014/main" id="{E16B48CC-0EC8-4FC0-A964-F9F34026D6D7}"/>
              </a:ext>
            </a:extLst>
          </p:cNvPr>
          <p:cNvSpPr txBox="1"/>
          <p:nvPr/>
        </p:nvSpPr>
        <p:spPr>
          <a:xfrm>
            <a:off x="898751" y="4226520"/>
            <a:ext cx="7943850" cy="861774"/>
          </a:xfrm>
          <a:prstGeom prst="rect">
            <a:avLst/>
          </a:prstGeom>
          <a:noFill/>
        </p:spPr>
        <p:txBody>
          <a:bodyPr wrap="square">
            <a:spAutoFit/>
          </a:bodyPr>
          <a:lstStyle/>
          <a:p>
            <a:br>
              <a:rPr lang="es-MX" sz="1600" b="0" dirty="0">
                <a:solidFill>
                  <a:srgbClr val="D4D4D4"/>
                </a:solidFill>
                <a:effectLst/>
                <a:latin typeface="Consolas" panose="020B0609020204030204" pitchFamily="49" charset="0"/>
              </a:rPr>
            </a:br>
            <a:r>
              <a:rPr lang="es-MX" sz="1600" b="0" dirty="0" err="1">
                <a:solidFill>
                  <a:srgbClr val="9CDCFE"/>
                </a:solidFill>
                <a:effectLst/>
                <a:latin typeface="Consolas" panose="020B0609020204030204" pitchFamily="49" charset="0"/>
              </a:rPr>
              <a:t>cout</a:t>
            </a:r>
            <a:r>
              <a:rPr lang="es-MX" sz="1600" b="0" dirty="0">
                <a:solidFill>
                  <a:srgbClr val="D4D4D4"/>
                </a:solidFill>
                <a:effectLst/>
                <a:latin typeface="Consolas" panose="020B0609020204030204" pitchFamily="49" charset="0"/>
              </a:rPr>
              <a:t> &lt;&lt; </a:t>
            </a:r>
            <a:r>
              <a:rPr lang="es-MX" sz="1600" b="0" dirty="0" err="1">
                <a:solidFill>
                  <a:srgbClr val="9CDCFE"/>
                </a:solidFill>
                <a:effectLst/>
                <a:latin typeface="Consolas" panose="020B0609020204030204" pitchFamily="49" charset="0"/>
              </a:rPr>
              <a:t>unaCaja</a:t>
            </a:r>
            <a:r>
              <a:rPr lang="es-MX" sz="1600" b="0" dirty="0">
                <a:solidFill>
                  <a:srgbClr val="D4D4D4"/>
                </a:solidFill>
                <a:effectLst/>
                <a:latin typeface="Consolas" panose="020B0609020204030204" pitchFamily="49" charset="0"/>
              </a:rPr>
              <a:t>. </a:t>
            </a:r>
            <a:r>
              <a:rPr lang="es-MX" sz="1600" b="0" dirty="0" err="1">
                <a:solidFill>
                  <a:srgbClr val="9CDCFE"/>
                </a:solidFill>
                <a:effectLst/>
                <a:latin typeface="Consolas" panose="020B0609020204030204" pitchFamily="49" charset="0"/>
              </a:rPr>
              <a:t>cantCajas</a:t>
            </a:r>
            <a:r>
              <a:rPr lang="es-MX" sz="1600" b="0" dirty="0">
                <a:solidFill>
                  <a:srgbClr val="D4D4D4"/>
                </a:solidFill>
                <a:effectLst/>
                <a:latin typeface="Consolas" panose="020B0609020204030204" pitchFamily="49" charset="0"/>
              </a:rPr>
              <a:t> ;</a:t>
            </a:r>
          </a:p>
          <a:p>
            <a:r>
              <a:rPr lang="es-MX" sz="1600" b="0" dirty="0" err="1">
                <a:solidFill>
                  <a:srgbClr val="9CDCFE"/>
                </a:solidFill>
                <a:effectLst/>
                <a:latin typeface="Consolas" panose="020B0609020204030204" pitchFamily="49" charset="0"/>
              </a:rPr>
              <a:t>cout</a:t>
            </a:r>
            <a:r>
              <a:rPr lang="es-MX" sz="1600" b="0" dirty="0">
                <a:solidFill>
                  <a:srgbClr val="D4D4D4"/>
                </a:solidFill>
                <a:effectLst/>
                <a:latin typeface="Consolas" panose="020B0609020204030204" pitchFamily="49" charset="0"/>
              </a:rPr>
              <a:t> &lt;&lt; </a:t>
            </a:r>
            <a:r>
              <a:rPr lang="es-MX" sz="1600" b="0" dirty="0">
                <a:solidFill>
                  <a:srgbClr val="4EC9B0"/>
                </a:solidFill>
                <a:effectLst/>
                <a:latin typeface="Consolas" panose="020B0609020204030204" pitchFamily="49" charset="0"/>
              </a:rPr>
              <a:t>Caja</a:t>
            </a:r>
            <a:r>
              <a:rPr lang="es-MX" sz="1600" b="0" dirty="0">
                <a:solidFill>
                  <a:srgbClr val="D4D4D4"/>
                </a:solidFill>
                <a:effectLst/>
                <a:latin typeface="Consolas" panose="020B0609020204030204" pitchFamily="49" charset="0"/>
              </a:rPr>
              <a:t> :: </a:t>
            </a:r>
            <a:r>
              <a:rPr lang="es-MX" sz="1600" b="0" dirty="0" err="1">
                <a:solidFill>
                  <a:srgbClr val="D4D4D4"/>
                </a:solidFill>
                <a:effectLst/>
                <a:latin typeface="Consolas" panose="020B0609020204030204" pitchFamily="49" charset="0"/>
              </a:rPr>
              <a:t>cantCajas</a:t>
            </a:r>
            <a:r>
              <a:rPr lang="es-MX"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409462016"/>
      </p:ext>
    </p:extLst>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2112" y="-120724"/>
            <a:ext cx="11586329" cy="1460574"/>
          </a:xfrm>
        </p:spPr>
        <p:txBody>
          <a:bodyPr>
            <a:normAutofit/>
          </a:bodyPr>
          <a:lstStyle/>
          <a:p>
            <a:r>
              <a:rPr lang="es-AR" sz="3600" b="1" dirty="0"/>
              <a:t>14. Destructores </a:t>
            </a:r>
            <a:endParaRPr lang="es-AR" sz="3600" dirty="0"/>
          </a:p>
        </p:txBody>
      </p:sp>
      <p:sp>
        <p:nvSpPr>
          <p:cNvPr id="3" name="Marcador de texto 2"/>
          <p:cNvSpPr>
            <a:spLocks noGrp="1"/>
          </p:cNvSpPr>
          <p:nvPr>
            <p:ph idx="1"/>
          </p:nvPr>
        </p:nvSpPr>
        <p:spPr>
          <a:xfrm>
            <a:off x="771087" y="1305282"/>
            <a:ext cx="11370549" cy="2585323"/>
          </a:xfrm>
        </p:spPr>
        <p:txBody>
          <a:bodyPr>
            <a:normAutofit/>
          </a:bodyPr>
          <a:lstStyle/>
          <a:p>
            <a:r>
              <a:rPr lang="es-ES" sz="1800" dirty="0"/>
              <a:t>Un destructor es una función miembro que destruye un objeto cuando ya no se lo necesita o cuando queda fuera de alcance. Tiene el mismo nombre que la clase pero precedido con tilde o Virgulilla (~). No retorna ningún valor y tampoco toma ningún parámetro, por lo que sólo puede existir un único destructor por clase </a:t>
            </a:r>
          </a:p>
          <a:p>
            <a:r>
              <a:rPr lang="es-ES" sz="1800" dirty="0"/>
              <a:t>Si no se define un destructor para una clase, el compilador siempre genera un destructor por defecto, pero éste no elimina objetos que han alocado memoria con el operador new. Por eso se debe definir el destructor con el correspondiente operador delete.* </a:t>
            </a:r>
          </a:p>
          <a:p>
            <a:r>
              <a:rPr lang="es-ES" sz="1800" dirty="0"/>
              <a:t>Por ejemplo, si un constructor de una clase </a:t>
            </a:r>
            <a:r>
              <a:rPr lang="es-ES" sz="1800" dirty="0" err="1"/>
              <a:t>ClaseA</a:t>
            </a:r>
            <a:r>
              <a:rPr lang="es-ES" sz="1800" dirty="0"/>
              <a:t> es: </a:t>
            </a: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22</a:t>
            </a:fld>
            <a:endParaRPr lang="es-AR" spc="10" dirty="0"/>
          </a:p>
        </p:txBody>
      </p:sp>
      <p:sp>
        <p:nvSpPr>
          <p:cNvPr id="9" name="CuadroTexto 8">
            <a:extLst>
              <a:ext uri="{FF2B5EF4-FFF2-40B4-BE49-F238E27FC236}">
                <a16:creationId xmlns:a16="http://schemas.microsoft.com/office/drawing/2014/main" id="{6F0F5D4C-61DD-4084-943B-290B9FD82A56}"/>
              </a:ext>
            </a:extLst>
          </p:cNvPr>
          <p:cNvSpPr txBox="1"/>
          <p:nvPr/>
        </p:nvSpPr>
        <p:spPr>
          <a:xfrm>
            <a:off x="3062287" y="3949343"/>
            <a:ext cx="6734174" cy="2831544"/>
          </a:xfrm>
          <a:prstGeom prst="rect">
            <a:avLst/>
          </a:prstGeom>
          <a:noFill/>
        </p:spPr>
        <p:txBody>
          <a:bodyPr wrap="square">
            <a:spAutoFit/>
          </a:bodyPr>
          <a:lstStyle/>
          <a:p>
            <a:r>
              <a:rPr lang="es-AR" sz="1600" b="0" dirty="0" err="1">
                <a:solidFill>
                  <a:srgbClr val="DCDCAA"/>
                </a:solidFill>
                <a:effectLst/>
                <a:latin typeface="Consolas" panose="020B0609020204030204" pitchFamily="49" charset="0"/>
              </a:rPr>
              <a:t>ClaseA</a:t>
            </a:r>
            <a:r>
              <a:rPr lang="es-AR" sz="1600" b="0" dirty="0">
                <a:solidFill>
                  <a:srgbClr val="D4D4D4"/>
                </a:solidFill>
                <a:effectLst/>
                <a:latin typeface="Consolas" panose="020B0609020204030204" pitchFamily="49" charset="0"/>
              </a:rPr>
              <a:t>(</a:t>
            </a:r>
            <a:r>
              <a:rPr lang="es-AR" sz="1600" b="0" dirty="0" err="1">
                <a:solidFill>
                  <a:srgbClr val="569CD6"/>
                </a:solidFill>
                <a:effectLst/>
                <a:latin typeface="Consolas" panose="020B0609020204030204" pitchFamily="49" charset="0"/>
              </a:rPr>
              <a:t>const</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char</a:t>
            </a:r>
            <a:r>
              <a:rPr lang="es-AR" sz="1600" b="0" dirty="0">
                <a:solidFill>
                  <a:srgbClr val="D4D4D4"/>
                </a:solidFill>
                <a:effectLst/>
                <a:latin typeface="Consolas" panose="020B0609020204030204" pitchFamily="49" charset="0"/>
              </a:rPr>
              <a:t> * </a:t>
            </a:r>
            <a:r>
              <a:rPr lang="es-AR" sz="1600" b="0" dirty="0">
                <a:solidFill>
                  <a:srgbClr val="9CDCFE"/>
                </a:solidFill>
                <a:effectLst/>
                <a:latin typeface="Consolas" panose="020B0609020204030204" pitchFamily="49" charset="0"/>
              </a:rPr>
              <a:t>texto</a:t>
            </a:r>
            <a:r>
              <a:rPr lang="es-AR" sz="1600" b="0" dirty="0">
                <a:solidFill>
                  <a:srgbClr val="D4D4D4"/>
                </a:solidFill>
                <a:effectLst/>
                <a:latin typeface="Consolas" panose="020B0609020204030204" pitchFamily="49" charset="0"/>
              </a:rPr>
              <a:t> = </a:t>
            </a:r>
            <a:r>
              <a:rPr lang="es-AR" sz="1600" b="0" dirty="0">
                <a:solidFill>
                  <a:srgbClr val="CE9178"/>
                </a:solidFill>
                <a:effectLst/>
                <a:latin typeface="Consolas" panose="020B0609020204030204" pitchFamily="49" charset="0"/>
              </a:rPr>
              <a:t>"Un mensaje"</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mensaje = </a:t>
            </a:r>
            <a:r>
              <a:rPr lang="es-AR" sz="1600" b="0" dirty="0">
                <a:solidFill>
                  <a:srgbClr val="C586C0"/>
                </a:solidFill>
                <a:effectLst/>
                <a:latin typeface="Consolas" panose="020B0609020204030204" pitchFamily="49" charset="0"/>
              </a:rPr>
              <a:t>new</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char</a:t>
            </a:r>
            <a:r>
              <a:rPr lang="es-AR" sz="1600" b="0" dirty="0">
                <a:solidFill>
                  <a:srgbClr val="D4D4D4"/>
                </a:solidFill>
                <a:effectLst/>
                <a:latin typeface="Consolas" panose="020B0609020204030204" pitchFamily="49" charset="0"/>
              </a:rPr>
              <a:t>[</a:t>
            </a:r>
            <a:r>
              <a:rPr lang="es-AR" sz="1600" b="0" dirty="0" err="1">
                <a:solidFill>
                  <a:srgbClr val="DCDCAA"/>
                </a:solidFill>
                <a:effectLst/>
                <a:latin typeface="Consolas" panose="020B0609020204030204" pitchFamily="49" charset="0"/>
              </a:rPr>
              <a:t>strlen</a:t>
            </a:r>
            <a:r>
              <a:rPr lang="es-AR" sz="1600" b="0" dirty="0">
                <a:solidFill>
                  <a:srgbClr val="D4D4D4"/>
                </a:solidFill>
                <a:effectLst/>
                <a:latin typeface="Consolas" panose="020B0609020204030204" pitchFamily="49" charset="0"/>
              </a:rPr>
              <a:t>(</a:t>
            </a:r>
            <a:r>
              <a:rPr lang="es-AR" sz="1600" b="0" dirty="0">
                <a:solidFill>
                  <a:srgbClr val="9CDCFE"/>
                </a:solidFill>
                <a:effectLst/>
                <a:latin typeface="Consolas" panose="020B0609020204030204" pitchFamily="49" charset="0"/>
              </a:rPr>
              <a:t>texto</a:t>
            </a:r>
            <a:r>
              <a:rPr lang="es-AR" sz="1600" b="0" dirty="0">
                <a:solidFill>
                  <a:srgbClr val="D4D4D4"/>
                </a:solidFill>
                <a:effectLst/>
                <a:latin typeface="Consolas" panose="020B0609020204030204" pitchFamily="49" charset="0"/>
              </a:rPr>
              <a:t>) + </a:t>
            </a:r>
            <a:r>
              <a:rPr lang="es-AR" sz="1600" b="0" dirty="0">
                <a:solidFill>
                  <a:srgbClr val="B5CEA8"/>
                </a:solidFill>
                <a:effectLst/>
                <a:latin typeface="Consolas" panose="020B0609020204030204" pitchFamily="49" charset="0"/>
              </a:rPr>
              <a:t>1</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strcpy</a:t>
            </a:r>
            <a:r>
              <a:rPr lang="es-AR" sz="1600" b="0" dirty="0">
                <a:solidFill>
                  <a:srgbClr val="D4D4D4"/>
                </a:solidFill>
                <a:effectLst/>
                <a:latin typeface="Consolas" panose="020B0609020204030204" pitchFamily="49" charset="0"/>
              </a:rPr>
              <a:t>(mensaje, </a:t>
            </a:r>
            <a:r>
              <a:rPr lang="es-AR" sz="1600" b="0" dirty="0">
                <a:solidFill>
                  <a:srgbClr val="9CDCFE"/>
                </a:solidFill>
                <a:effectLst/>
                <a:latin typeface="Consolas" panose="020B0609020204030204" pitchFamily="49" charset="0"/>
              </a:rPr>
              <a:t>texto</a:t>
            </a:r>
            <a:r>
              <a:rPr lang="es-AR" sz="1600" b="0" dirty="0">
                <a:solidFill>
                  <a:srgbClr val="D4D4D4"/>
                </a:solidFill>
                <a:effectLst/>
                <a:latin typeface="Consolas" panose="020B0609020204030204" pitchFamily="49" charset="0"/>
              </a:rPr>
              <a:t>);</a:t>
            </a:r>
            <a:br>
              <a:rPr lang="es-AR" sz="1600" b="0" dirty="0">
                <a:solidFill>
                  <a:srgbClr val="D4D4D4"/>
                </a:solidFill>
                <a:effectLst/>
                <a:latin typeface="Consolas" panose="020B0609020204030204" pitchFamily="49" charset="0"/>
              </a:rPr>
            </a:b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a:t>
            </a:r>
          </a:p>
          <a:p>
            <a:r>
              <a:rPr lang="es-AR" sz="1600" b="0" dirty="0">
                <a:solidFill>
                  <a:srgbClr val="6A9955"/>
                </a:solidFill>
                <a:effectLst/>
                <a:latin typeface="Consolas" panose="020B0609020204030204" pitchFamily="49" charset="0"/>
              </a:rPr>
              <a:t>//Entonces el destructor puede ser:</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a:t>
            </a:r>
            <a:r>
              <a:rPr lang="es-AR" sz="1600" b="0" dirty="0" err="1">
                <a:solidFill>
                  <a:srgbClr val="DCDCAA"/>
                </a:solidFill>
                <a:effectLst/>
                <a:latin typeface="Consolas" panose="020B0609020204030204" pitchFamily="49" charset="0"/>
              </a:rPr>
              <a:t>ClaseA</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C586C0"/>
                </a:solidFill>
                <a:effectLst/>
                <a:latin typeface="Consolas" panose="020B0609020204030204" pitchFamily="49" charset="0"/>
              </a:rPr>
              <a:t>delete</a:t>
            </a:r>
            <a:r>
              <a:rPr lang="es-AR" sz="1600" b="0" dirty="0">
                <a:solidFill>
                  <a:srgbClr val="C586C0"/>
                </a:solidFill>
                <a:effectLst/>
                <a:latin typeface="Consolas" panose="020B0609020204030204" pitchFamily="49" charset="0"/>
              </a:rPr>
              <a:t>[]</a:t>
            </a:r>
            <a:r>
              <a:rPr lang="es-AR" sz="1600" b="0" dirty="0">
                <a:solidFill>
                  <a:srgbClr val="D4D4D4"/>
                </a:solidFill>
                <a:effectLst/>
                <a:latin typeface="Consolas" panose="020B0609020204030204" pitchFamily="49" charset="0"/>
              </a:rPr>
              <a:t> mensaje;</a:t>
            </a:r>
            <a:br>
              <a:rPr lang="es-AR" sz="1600" b="0" dirty="0">
                <a:solidFill>
                  <a:srgbClr val="D4D4D4"/>
                </a:solidFill>
                <a:effectLst/>
                <a:latin typeface="Consolas" panose="020B0609020204030204" pitchFamily="49" charset="0"/>
              </a:rPr>
            </a:b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a:t>
            </a:r>
          </a:p>
        </p:txBody>
      </p:sp>
      <p:sp>
        <p:nvSpPr>
          <p:cNvPr id="10" name="CuadroTexto 9">
            <a:extLst>
              <a:ext uri="{FF2B5EF4-FFF2-40B4-BE49-F238E27FC236}">
                <a16:creationId xmlns:a16="http://schemas.microsoft.com/office/drawing/2014/main" id="{7F0B4C03-06DD-4CDC-A4A6-0CDA450D0AC0}"/>
              </a:ext>
            </a:extLst>
          </p:cNvPr>
          <p:cNvSpPr txBox="1"/>
          <p:nvPr/>
        </p:nvSpPr>
        <p:spPr>
          <a:xfrm>
            <a:off x="1154112" y="5349029"/>
            <a:ext cx="1367631" cy="830997"/>
          </a:xfrm>
          <a:prstGeom prst="rect">
            <a:avLst/>
          </a:prstGeom>
          <a:noFill/>
        </p:spPr>
        <p:txBody>
          <a:bodyPr wrap="square">
            <a:spAutoFit/>
          </a:bodyPr>
          <a:lstStyle/>
          <a:p>
            <a:r>
              <a:rPr lang="es-ES" sz="4800" dirty="0">
                <a:solidFill>
                  <a:schemeClr val="tx1">
                    <a:lumMod val="50000"/>
                  </a:schemeClr>
                </a:solidFill>
              </a:rPr>
              <a:t>(~)</a:t>
            </a:r>
            <a:endParaRPr lang="es-AR" sz="4800" dirty="0">
              <a:solidFill>
                <a:schemeClr val="tx1">
                  <a:lumMod val="50000"/>
                </a:schemeClr>
              </a:solidFill>
            </a:endParaRPr>
          </a:p>
        </p:txBody>
      </p:sp>
      <p:sp>
        <p:nvSpPr>
          <p:cNvPr id="12" name="Flecha: a la derecha 11">
            <a:extLst>
              <a:ext uri="{FF2B5EF4-FFF2-40B4-BE49-F238E27FC236}">
                <a16:creationId xmlns:a16="http://schemas.microsoft.com/office/drawing/2014/main" id="{10C9AC95-6626-4AE0-8BE5-EC87234B0DC9}"/>
              </a:ext>
            </a:extLst>
          </p:cNvPr>
          <p:cNvSpPr/>
          <p:nvPr/>
        </p:nvSpPr>
        <p:spPr>
          <a:xfrm>
            <a:off x="2065337" y="5590013"/>
            <a:ext cx="917575" cy="474237"/>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CuadroTexto 12">
            <a:extLst>
              <a:ext uri="{FF2B5EF4-FFF2-40B4-BE49-F238E27FC236}">
                <a16:creationId xmlns:a16="http://schemas.microsoft.com/office/drawing/2014/main" id="{3CB0DBB0-A624-4EF1-8E92-7BB714DC6608}"/>
              </a:ext>
            </a:extLst>
          </p:cNvPr>
          <p:cNvSpPr txBox="1"/>
          <p:nvPr/>
        </p:nvSpPr>
        <p:spPr>
          <a:xfrm>
            <a:off x="8997982" y="6258044"/>
            <a:ext cx="3580596" cy="584775"/>
          </a:xfrm>
          <a:prstGeom prst="rect">
            <a:avLst/>
          </a:prstGeom>
          <a:noFill/>
        </p:spPr>
        <p:txBody>
          <a:bodyPr wrap="none" rtlCol="0">
            <a:spAutoFit/>
          </a:bodyPr>
          <a:lstStyle/>
          <a:p>
            <a:r>
              <a:rPr lang="es-AR" sz="1600" dirty="0">
                <a:solidFill>
                  <a:schemeClr val="tx1">
                    <a:lumMod val="50000"/>
                  </a:schemeClr>
                </a:solidFill>
              </a:rPr>
              <a:t>* En Algo2 veremos el Patrón RAII</a:t>
            </a:r>
            <a:br>
              <a:rPr lang="es-AR" sz="1600" dirty="0">
                <a:solidFill>
                  <a:schemeClr val="tx1">
                    <a:lumMod val="50000"/>
                  </a:schemeClr>
                </a:solidFill>
              </a:rPr>
            </a:br>
            <a:r>
              <a:rPr lang="es-AR" sz="1600" dirty="0">
                <a:solidFill>
                  <a:schemeClr val="tx1">
                    <a:lumMod val="50000"/>
                  </a:schemeClr>
                </a:solidFill>
              </a:rPr>
              <a:t>en El Marco de la Unidad </a:t>
            </a:r>
            <a:r>
              <a:rPr lang="es-AR" sz="1600" dirty="0" err="1">
                <a:solidFill>
                  <a:schemeClr val="tx1">
                    <a:lumMod val="50000"/>
                  </a:schemeClr>
                </a:solidFill>
              </a:rPr>
              <a:t>Memory</a:t>
            </a:r>
            <a:r>
              <a:rPr lang="es-AR" sz="1600" dirty="0">
                <a:solidFill>
                  <a:schemeClr val="tx1">
                    <a:lumMod val="50000"/>
                  </a:schemeClr>
                </a:solidFill>
              </a:rPr>
              <a:t> </a:t>
            </a:r>
            <a:r>
              <a:rPr lang="es-AR" sz="1600" dirty="0" err="1">
                <a:solidFill>
                  <a:schemeClr val="tx1">
                    <a:lumMod val="50000"/>
                  </a:schemeClr>
                </a:solidFill>
              </a:rPr>
              <a:t>Leaks</a:t>
            </a:r>
            <a:r>
              <a:rPr lang="es-AR" sz="1600" dirty="0">
                <a:solidFill>
                  <a:schemeClr val="tx1">
                    <a:lumMod val="50000"/>
                  </a:schemeClr>
                </a:solidFill>
              </a:rPr>
              <a:t>.</a:t>
            </a:r>
          </a:p>
        </p:txBody>
      </p:sp>
    </p:spTree>
    <p:extLst>
      <p:ext uri="{BB962C8B-B14F-4D97-AF65-F5344CB8AC3E}">
        <p14:creationId xmlns:p14="http://schemas.microsoft.com/office/powerpoint/2010/main" val="281036092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912" y="-184150"/>
            <a:ext cx="11586329" cy="1460574"/>
          </a:xfrm>
        </p:spPr>
        <p:txBody>
          <a:bodyPr>
            <a:normAutofit/>
          </a:bodyPr>
          <a:lstStyle/>
          <a:p>
            <a:r>
              <a:rPr lang="es-AR" sz="3600" b="1" dirty="0"/>
              <a:t>15. Sobrecarga de operadores </a:t>
            </a: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23</a:t>
            </a:fld>
            <a:endParaRPr lang="es-AR" spc="10" dirty="0"/>
          </a:p>
        </p:txBody>
      </p:sp>
      <p:sp>
        <p:nvSpPr>
          <p:cNvPr id="8" name="CuadroTexto 7">
            <a:extLst>
              <a:ext uri="{FF2B5EF4-FFF2-40B4-BE49-F238E27FC236}">
                <a16:creationId xmlns:a16="http://schemas.microsoft.com/office/drawing/2014/main" id="{54E055A9-B5A7-4C8F-8FC5-4A65091F9921}"/>
              </a:ext>
            </a:extLst>
          </p:cNvPr>
          <p:cNvSpPr txBox="1"/>
          <p:nvPr/>
        </p:nvSpPr>
        <p:spPr>
          <a:xfrm>
            <a:off x="566737" y="962094"/>
            <a:ext cx="12496800" cy="5909310"/>
          </a:xfrm>
          <a:prstGeom prst="rect">
            <a:avLst/>
          </a:prstGeom>
          <a:noFill/>
        </p:spPr>
        <p:txBody>
          <a:bodyPr wrap="square">
            <a:spAutoFit/>
          </a:bodyPr>
          <a:lstStyle/>
          <a:p>
            <a:pPr marL="0" indent="0">
              <a:buNone/>
            </a:pPr>
            <a:r>
              <a:rPr lang="es-ES" sz="1800" i="0" dirty="0">
                <a:ea typeface="Tahoma" panose="020B0604030504040204" pitchFamily="34" charset="0"/>
                <a:cs typeface="Tahoma" panose="020B0604030504040204" pitchFamily="34" charset="0"/>
              </a:rPr>
              <a:t>La sobrecarga de operadores permite que los operadores estándares de C++ puedan programarse para operar con los tipos de datos o clases definidas por el usuario. No está permitido inventar nuevos operadores ni cambiar la precedencia de los existentes. Obviamente, se espera que el comportamiento de un operador sobrecargado sea consistente con el uso normal que se le da al mismo y razonablemente intuitivo. </a:t>
            </a:r>
            <a:br>
              <a:rPr lang="es-ES" sz="1800" i="0" dirty="0">
                <a:ea typeface="Tahoma" panose="020B0604030504040204" pitchFamily="34" charset="0"/>
                <a:cs typeface="Tahoma" panose="020B0604030504040204" pitchFamily="34" charset="0"/>
              </a:rPr>
            </a:br>
            <a:endParaRPr lang="es-ES" sz="1800" i="0" dirty="0">
              <a:ea typeface="Tahoma" panose="020B0604030504040204" pitchFamily="34" charset="0"/>
              <a:cs typeface="Tahoma" panose="020B0604030504040204" pitchFamily="34" charset="0"/>
            </a:endParaRPr>
          </a:p>
          <a:p>
            <a:pPr marL="0" indent="0">
              <a:buNone/>
            </a:pPr>
            <a:r>
              <a:rPr lang="es-ES" sz="1800" i="0" dirty="0">
                <a:ea typeface="Tahoma" panose="020B0604030504040204" pitchFamily="34" charset="0"/>
                <a:cs typeface="Tahoma" panose="020B0604030504040204" pitchFamily="34" charset="0"/>
              </a:rPr>
              <a:t>      Sólo algunos operadores no pueden sobrecargarse: (::, ?:, ., </a:t>
            </a:r>
            <a:r>
              <a:rPr lang="es-ES" sz="1800" i="0" dirty="0" err="1">
                <a:ea typeface="Tahoma" panose="020B0604030504040204" pitchFamily="34" charset="0"/>
                <a:cs typeface="Tahoma" panose="020B0604030504040204" pitchFamily="34" charset="0"/>
              </a:rPr>
              <a:t>sizeof</a:t>
            </a:r>
            <a:r>
              <a:rPr lang="es-ES" sz="1800" i="0" dirty="0">
                <a:ea typeface="Tahoma" panose="020B0604030504040204" pitchFamily="34" charset="0"/>
                <a:cs typeface="Tahoma" panose="020B0604030504040204" pitchFamily="34" charset="0"/>
              </a:rPr>
              <a:t> y .*) </a:t>
            </a:r>
            <a:br>
              <a:rPr lang="es-ES" sz="1800" i="0" dirty="0">
                <a:ea typeface="Tahoma" panose="020B0604030504040204" pitchFamily="34" charset="0"/>
                <a:cs typeface="Tahoma" panose="020B0604030504040204" pitchFamily="34" charset="0"/>
              </a:rPr>
            </a:br>
            <a:endParaRPr lang="es-ES" sz="1800" i="0" dirty="0">
              <a:ea typeface="Tahoma" panose="020B0604030504040204" pitchFamily="34" charset="0"/>
              <a:cs typeface="Tahoma" panose="020B0604030504040204" pitchFamily="34" charset="0"/>
            </a:endParaRPr>
          </a:p>
          <a:p>
            <a:pPr marL="0" indent="0">
              <a:buNone/>
            </a:pPr>
            <a:r>
              <a:rPr lang="es-AR" sz="1800" i="0" dirty="0">
                <a:ea typeface="Tahoma" panose="020B0604030504040204" pitchFamily="34" charset="0"/>
                <a:cs typeface="Tahoma" panose="020B0604030504040204" pitchFamily="34" charset="0"/>
              </a:rPr>
              <a:t>Ejemplo:  </a:t>
            </a:r>
            <a:r>
              <a:rPr lang="es-ES" sz="1800" i="0" dirty="0">
                <a:ea typeface="Tahoma" panose="020B0604030504040204" pitchFamily="34" charset="0"/>
                <a:cs typeface="Tahoma" panose="020B0604030504040204" pitchFamily="34" charset="0"/>
              </a:rPr>
              <a:t>Sobrecargamos el operador &lt; (menor) para la clase Caja, </a:t>
            </a:r>
            <a:br>
              <a:rPr lang="es-ES" sz="1800" i="0" dirty="0">
                <a:ea typeface="Tahoma" panose="020B0604030504040204" pitchFamily="34" charset="0"/>
                <a:cs typeface="Tahoma" panose="020B0604030504040204" pitchFamily="34" charset="0"/>
              </a:rPr>
            </a:br>
            <a:r>
              <a:rPr lang="es-ES" sz="1800" i="0" dirty="0">
                <a:ea typeface="Tahoma" panose="020B0604030504040204" pitchFamily="34" charset="0"/>
                <a:cs typeface="Tahoma" panose="020B0604030504040204" pitchFamily="34" charset="0"/>
              </a:rPr>
              <a:t>considerando que 'esta' caja es menor que otra si tiene menor </a:t>
            </a:r>
            <a:r>
              <a:rPr lang="es-ES" sz="1800" i="0" dirty="0" err="1">
                <a:ea typeface="Tahoma" panose="020B0604030504040204" pitchFamily="34" charset="0"/>
                <a:cs typeface="Tahoma" panose="020B0604030504040204" pitchFamily="34" charset="0"/>
              </a:rPr>
              <a:t>volúmen</a:t>
            </a:r>
            <a:r>
              <a:rPr lang="es-ES" sz="1800" i="0" dirty="0">
                <a:ea typeface="Tahoma" panose="020B0604030504040204" pitchFamily="34" charset="0"/>
                <a:cs typeface="Tahoma" panose="020B0604030504040204" pitchFamily="34" charset="0"/>
              </a:rPr>
              <a:t>. </a:t>
            </a:r>
            <a:br>
              <a:rPr lang="es-ES" sz="1800" i="0" dirty="0">
                <a:ea typeface="Tahoma" panose="020B0604030504040204" pitchFamily="34" charset="0"/>
                <a:cs typeface="Tahoma" panose="020B0604030504040204" pitchFamily="34" charset="0"/>
              </a:rPr>
            </a:br>
            <a:endParaRPr lang="es-ES" sz="1800" i="0" dirty="0">
              <a:ea typeface="Tahoma" panose="020B0604030504040204" pitchFamily="34" charset="0"/>
              <a:cs typeface="Tahoma" panose="020B0604030504040204" pitchFamily="34" charset="0"/>
            </a:endParaRPr>
          </a:p>
          <a:p>
            <a:pPr marL="0" indent="0">
              <a:buNone/>
            </a:pPr>
            <a:endParaRPr lang="es-ES" sz="1800" i="0" dirty="0">
              <a:ea typeface="Tahoma" panose="020B0604030504040204" pitchFamily="34" charset="0"/>
              <a:cs typeface="Tahoma" panose="020B0604030504040204" pitchFamily="34" charset="0"/>
            </a:endParaRPr>
          </a:p>
          <a:p>
            <a:pPr marL="0" indent="0">
              <a:buNone/>
            </a:pPr>
            <a:endParaRPr lang="es-ES" sz="1800" i="0" dirty="0">
              <a:ea typeface="Tahoma" panose="020B0604030504040204" pitchFamily="34" charset="0"/>
              <a:cs typeface="Tahoma" panose="020B0604030504040204" pitchFamily="34" charset="0"/>
            </a:endParaRPr>
          </a:p>
          <a:p>
            <a:pPr marL="0" indent="0">
              <a:buNone/>
            </a:pPr>
            <a:endParaRPr lang="es-ES" dirty="0">
              <a:ea typeface="Tahoma" panose="020B0604030504040204" pitchFamily="34" charset="0"/>
              <a:cs typeface="Tahoma" panose="020B0604030504040204" pitchFamily="34" charset="0"/>
            </a:endParaRPr>
          </a:p>
          <a:p>
            <a:pPr marL="0" indent="0">
              <a:buNone/>
            </a:pPr>
            <a:endParaRPr lang="es-ES" sz="1800" i="0" dirty="0">
              <a:ea typeface="Tahoma" panose="020B0604030504040204" pitchFamily="34" charset="0"/>
              <a:cs typeface="Tahoma" panose="020B0604030504040204" pitchFamily="34" charset="0"/>
            </a:endParaRPr>
          </a:p>
          <a:p>
            <a:pPr marL="0" indent="0">
              <a:buNone/>
            </a:pPr>
            <a:r>
              <a:rPr lang="es-ES" sz="1800" i="0" dirty="0">
                <a:ea typeface="Tahoma" panose="020B0604030504040204" pitchFamily="34" charset="0"/>
                <a:cs typeface="Tahoma" panose="020B0604030504040204" pitchFamily="34" charset="0"/>
              </a:rPr>
              <a:t>Aquí </a:t>
            </a:r>
            <a:r>
              <a:rPr lang="es-ES" sz="1800" i="0" dirty="0" err="1">
                <a:ea typeface="Tahoma" panose="020B0604030504040204" pitchFamily="34" charset="0"/>
                <a:cs typeface="Tahoma" panose="020B0604030504040204" pitchFamily="34" charset="0"/>
              </a:rPr>
              <a:t>operator</a:t>
            </a:r>
            <a:r>
              <a:rPr lang="es-ES" sz="1800" i="0" dirty="0">
                <a:ea typeface="Tahoma" panose="020B0604030504040204" pitchFamily="34" charset="0"/>
                <a:cs typeface="Tahoma" panose="020B0604030504040204" pitchFamily="34" charset="0"/>
              </a:rPr>
              <a:t> es una palabra clave, que junto con el operador (separado por espacio o no) definen el nombre de la función. Notar que la función se define </a:t>
            </a:r>
            <a:r>
              <a:rPr lang="es-ES" sz="1800" i="0" dirty="0" err="1">
                <a:ea typeface="Tahoma" panose="020B0604030504040204" pitchFamily="34" charset="0"/>
                <a:cs typeface="Tahoma" panose="020B0604030504040204" pitchFamily="34" charset="0"/>
              </a:rPr>
              <a:t>const</a:t>
            </a:r>
            <a:r>
              <a:rPr lang="es-ES" sz="1800" i="0" dirty="0">
                <a:ea typeface="Tahoma" panose="020B0604030504040204" pitchFamily="34" charset="0"/>
                <a:cs typeface="Tahoma" panose="020B0604030504040204" pitchFamily="34" charset="0"/>
              </a:rPr>
              <a:t> porque no modifica los datos miembro de la clase. También el argumento debe ser una referencia constante. </a:t>
            </a:r>
          </a:p>
          <a:p>
            <a:pPr marL="0" indent="0">
              <a:buNone/>
            </a:pPr>
            <a:r>
              <a:rPr lang="es-ES" sz="1800" i="0" dirty="0">
                <a:ea typeface="Tahoma" panose="020B0604030504040204" pitchFamily="34" charset="0"/>
                <a:cs typeface="Tahoma" panose="020B0604030504040204" pitchFamily="34" charset="0"/>
              </a:rPr>
              <a:t>El operador &lt; es binario infijo, es decir, toma un operando a la izquierda y un operando a la derecha. En este caso, podremos escribir </a:t>
            </a:r>
            <a:br>
              <a:rPr lang="es-ES" sz="1800" i="0" dirty="0">
                <a:ea typeface="Tahoma" panose="020B0604030504040204" pitchFamily="34" charset="0"/>
                <a:cs typeface="Tahoma" panose="020B0604030504040204" pitchFamily="34" charset="0"/>
              </a:rPr>
            </a:br>
            <a:endParaRPr lang="es-ES" sz="1800" i="0" dirty="0">
              <a:ea typeface="Tahoma" panose="020B0604030504040204" pitchFamily="34" charset="0"/>
              <a:cs typeface="Tahoma" panose="020B0604030504040204" pitchFamily="34" charset="0"/>
            </a:endParaRPr>
          </a:p>
          <a:p>
            <a:pPr marL="0" indent="0">
              <a:buNone/>
            </a:pPr>
            <a:r>
              <a:rPr lang="es-ES" sz="1800" i="0" dirty="0" err="1">
                <a:solidFill>
                  <a:schemeClr val="accent5">
                    <a:lumMod val="60000"/>
                    <a:lumOff val="40000"/>
                  </a:schemeClr>
                </a:solidFill>
                <a:ea typeface="Tahoma" panose="020B0604030504040204" pitchFamily="34" charset="0"/>
                <a:cs typeface="Tahoma" panose="020B0604030504040204" pitchFamily="34" charset="0"/>
              </a:rPr>
              <a:t>if</a:t>
            </a:r>
            <a:r>
              <a:rPr lang="es-ES" sz="1800" i="0" dirty="0">
                <a:solidFill>
                  <a:schemeClr val="accent5">
                    <a:lumMod val="60000"/>
                    <a:lumOff val="40000"/>
                  </a:schemeClr>
                </a:solidFill>
                <a:ea typeface="Tahoma" panose="020B0604030504040204" pitchFamily="34" charset="0"/>
                <a:cs typeface="Tahoma" panose="020B0604030504040204" pitchFamily="34" charset="0"/>
              </a:rPr>
              <a:t> (caja1 &lt; caja2) </a:t>
            </a:r>
            <a:r>
              <a:rPr lang="es-ES" sz="1800" i="0" dirty="0" err="1">
                <a:solidFill>
                  <a:schemeClr val="accent5">
                    <a:lumMod val="60000"/>
                    <a:lumOff val="40000"/>
                  </a:schemeClr>
                </a:solidFill>
                <a:ea typeface="Tahoma" panose="020B0604030504040204" pitchFamily="34" charset="0"/>
                <a:cs typeface="Tahoma" panose="020B0604030504040204" pitchFamily="34" charset="0"/>
              </a:rPr>
              <a:t>cout</a:t>
            </a:r>
            <a:r>
              <a:rPr lang="es-ES" sz="1800" i="0" dirty="0">
                <a:solidFill>
                  <a:schemeClr val="accent5">
                    <a:lumMod val="60000"/>
                    <a:lumOff val="40000"/>
                  </a:schemeClr>
                </a:solidFill>
                <a:ea typeface="Tahoma" panose="020B0604030504040204" pitchFamily="34" charset="0"/>
                <a:cs typeface="Tahoma" panose="020B0604030504040204" pitchFamily="34" charset="0"/>
              </a:rPr>
              <a:t> &lt;&lt; "La caja1 es menor que la caja2 "; </a:t>
            </a:r>
            <a:br>
              <a:rPr lang="es-ES" sz="1800" i="0" dirty="0">
                <a:solidFill>
                  <a:schemeClr val="accent5">
                    <a:lumMod val="60000"/>
                    <a:lumOff val="40000"/>
                  </a:schemeClr>
                </a:solidFill>
                <a:ea typeface="Tahoma" panose="020B0604030504040204" pitchFamily="34" charset="0"/>
                <a:cs typeface="Tahoma" panose="020B0604030504040204" pitchFamily="34" charset="0"/>
              </a:rPr>
            </a:br>
            <a:r>
              <a:rPr lang="es-ES" sz="1800" i="0" dirty="0">
                <a:solidFill>
                  <a:schemeClr val="accent5">
                    <a:lumMod val="60000"/>
                    <a:lumOff val="40000"/>
                  </a:schemeClr>
                </a:solidFill>
                <a:ea typeface="Tahoma" panose="020B0604030504040204" pitchFamily="34" charset="0"/>
                <a:cs typeface="Tahoma" panose="020B0604030504040204" pitchFamily="34" charset="0"/>
              </a:rPr>
              <a:t>cuya expresión entre paréntesis es equivalente a:    </a:t>
            </a:r>
            <a:r>
              <a:rPr lang="es-AR" sz="1800" i="0" dirty="0">
                <a:solidFill>
                  <a:schemeClr val="accent5">
                    <a:lumMod val="60000"/>
                    <a:lumOff val="40000"/>
                  </a:schemeClr>
                </a:solidFill>
                <a:ea typeface="Tahoma" panose="020B0604030504040204" pitchFamily="34" charset="0"/>
                <a:cs typeface="Tahoma" panose="020B0604030504040204" pitchFamily="34" charset="0"/>
              </a:rPr>
              <a:t>caja1.operator&lt;(caja2) </a:t>
            </a:r>
          </a:p>
        </p:txBody>
      </p:sp>
      <p:sp>
        <p:nvSpPr>
          <p:cNvPr id="10" name="CuadroTexto 9">
            <a:extLst>
              <a:ext uri="{FF2B5EF4-FFF2-40B4-BE49-F238E27FC236}">
                <a16:creationId xmlns:a16="http://schemas.microsoft.com/office/drawing/2014/main" id="{FC3725BC-4581-4992-94D9-7C6687CCBFA0}"/>
              </a:ext>
            </a:extLst>
          </p:cNvPr>
          <p:cNvSpPr txBox="1"/>
          <p:nvPr/>
        </p:nvSpPr>
        <p:spPr>
          <a:xfrm>
            <a:off x="1839912" y="3778250"/>
            <a:ext cx="6734174" cy="861774"/>
          </a:xfrm>
          <a:prstGeom prst="rect">
            <a:avLst/>
          </a:prstGeom>
          <a:noFill/>
        </p:spPr>
        <p:txBody>
          <a:bodyPr wrap="square">
            <a:spAutoFit/>
          </a:bodyPr>
          <a:lstStyle/>
          <a:p>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bool</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Caja</a:t>
            </a:r>
            <a:r>
              <a:rPr lang="es-AR" sz="1600" b="0" dirty="0">
                <a:solidFill>
                  <a:srgbClr val="D4D4D4"/>
                </a:solidFill>
                <a:effectLst/>
                <a:latin typeface="Consolas" panose="020B0609020204030204" pitchFamily="49" charset="0"/>
              </a:rPr>
              <a:t>::</a:t>
            </a:r>
            <a:r>
              <a:rPr lang="es-AR" sz="1600" b="0" dirty="0" err="1">
                <a:solidFill>
                  <a:srgbClr val="C586C0"/>
                </a:solidFill>
                <a:effectLst/>
                <a:latin typeface="Consolas" panose="020B0609020204030204" pitchFamily="49" charset="0"/>
              </a:rPr>
              <a:t>operator</a:t>
            </a:r>
            <a:r>
              <a:rPr lang="es-AR" sz="1600" b="0" dirty="0">
                <a:solidFill>
                  <a:srgbClr val="C586C0"/>
                </a:solidFill>
                <a:effectLst/>
                <a:latin typeface="Consolas" panose="020B0609020204030204" pitchFamily="49" charset="0"/>
              </a:rPr>
              <a:t>&lt;</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const</a:t>
            </a:r>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Caja</a:t>
            </a:r>
            <a:r>
              <a:rPr lang="es-AR" sz="1600" b="0" dirty="0">
                <a:solidFill>
                  <a:srgbClr val="569CD6"/>
                </a:solidFill>
                <a:effectLst/>
                <a:latin typeface="Consolas" panose="020B0609020204030204" pitchFamily="49" charset="0"/>
              </a:rPr>
              <a:t>&amp;</a:t>
            </a:r>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unaCaja</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const</a:t>
            </a:r>
            <a:r>
              <a:rPr lang="es-AR" sz="1600" b="0" dirty="0">
                <a:solidFill>
                  <a:srgbClr val="D4D4D4"/>
                </a:solidFill>
                <a:effectLst/>
                <a:latin typeface="Consolas" panose="020B0609020204030204" pitchFamily="49" charset="0"/>
              </a:rPr>
              <a:t> { </a:t>
            </a:r>
          </a:p>
          <a:p>
            <a:r>
              <a:rPr lang="es-AR" sz="1600" b="0" dirty="0" err="1">
                <a:solidFill>
                  <a:srgbClr val="C586C0"/>
                </a:solidFill>
                <a:effectLst/>
                <a:latin typeface="Consolas" panose="020B0609020204030204" pitchFamily="49" charset="0"/>
              </a:rPr>
              <a:t>return</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this</a:t>
            </a:r>
            <a:r>
              <a:rPr lang="es-AR" sz="1600" b="0" dirty="0">
                <a:solidFill>
                  <a:srgbClr val="D4D4D4"/>
                </a:solidFill>
                <a:effectLst/>
                <a:latin typeface="Consolas" panose="020B0609020204030204" pitchFamily="49" charset="0"/>
              </a:rPr>
              <a:t>-&gt;</a:t>
            </a:r>
            <a:r>
              <a:rPr lang="es-AR" sz="1600" b="0" dirty="0">
                <a:solidFill>
                  <a:srgbClr val="DCDCAA"/>
                </a:solidFill>
                <a:effectLst/>
                <a:latin typeface="Consolas" panose="020B0609020204030204" pitchFamily="49" charset="0"/>
              </a:rPr>
              <a:t>Volumen</a:t>
            </a:r>
            <a:r>
              <a:rPr lang="es-AR" sz="1600" b="0" dirty="0">
                <a:solidFill>
                  <a:srgbClr val="D4D4D4"/>
                </a:solidFill>
                <a:effectLst/>
                <a:latin typeface="Consolas" panose="020B0609020204030204" pitchFamily="49" charset="0"/>
              </a:rPr>
              <a:t>() &lt; </a:t>
            </a:r>
            <a:r>
              <a:rPr lang="es-AR" sz="1600" b="0" dirty="0" err="1">
                <a:solidFill>
                  <a:srgbClr val="9CDCFE"/>
                </a:solidFill>
                <a:effectLst/>
                <a:latin typeface="Consolas" panose="020B0609020204030204" pitchFamily="49" charset="0"/>
              </a:rPr>
              <a:t>unaCaja</a:t>
            </a:r>
            <a:r>
              <a:rPr lang="es-AR" sz="1600" b="0" dirty="0" err="1">
                <a:solidFill>
                  <a:srgbClr val="D4D4D4"/>
                </a:solidFill>
                <a:effectLst/>
                <a:latin typeface="Consolas" panose="020B0609020204030204" pitchFamily="49" charset="0"/>
              </a:rPr>
              <a:t>.</a:t>
            </a:r>
            <a:r>
              <a:rPr lang="es-AR" sz="1600" b="0" dirty="0" err="1">
                <a:solidFill>
                  <a:srgbClr val="DCDCAA"/>
                </a:solidFill>
                <a:effectLst/>
                <a:latin typeface="Consolas" panose="020B0609020204030204" pitchFamily="49" charset="0"/>
              </a:rPr>
              <a:t>Volumen</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220432989"/>
      </p:ext>
    </p:extLst>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9712" y="-260350"/>
            <a:ext cx="11586329" cy="1460574"/>
          </a:xfrm>
        </p:spPr>
        <p:txBody>
          <a:bodyPr>
            <a:normAutofit/>
          </a:bodyPr>
          <a:lstStyle/>
          <a:p>
            <a:r>
              <a:rPr lang="es-ES" sz="3600" b="1" dirty="0"/>
              <a:t>16. Funciones de sobrecarga</a:t>
            </a:r>
            <a:endParaRPr lang="es-AR" sz="3600" b="1"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24</a:t>
            </a:fld>
            <a:endParaRPr lang="es-AR" spc="10" dirty="0"/>
          </a:p>
        </p:txBody>
      </p:sp>
      <p:sp>
        <p:nvSpPr>
          <p:cNvPr id="8" name="CuadroTexto 7">
            <a:extLst>
              <a:ext uri="{FF2B5EF4-FFF2-40B4-BE49-F238E27FC236}">
                <a16:creationId xmlns:a16="http://schemas.microsoft.com/office/drawing/2014/main" id="{7968C23F-47F3-4207-8FC2-2D13DA08516F}"/>
              </a:ext>
            </a:extLst>
          </p:cNvPr>
          <p:cNvSpPr txBox="1"/>
          <p:nvPr/>
        </p:nvSpPr>
        <p:spPr>
          <a:xfrm>
            <a:off x="3884613" y="3244850"/>
            <a:ext cx="9007474" cy="3416320"/>
          </a:xfrm>
          <a:prstGeom prst="rect">
            <a:avLst/>
          </a:prstGeom>
          <a:noFill/>
        </p:spPr>
        <p:txBody>
          <a:bodyPr wrap="square">
            <a:spAutoFit/>
          </a:bodyPr>
          <a:lstStyle/>
          <a:p>
            <a:pPr marL="0" indent="0">
              <a:buNone/>
            </a:pPr>
            <a:r>
              <a:rPr lang="es-ES" sz="1800" b="1" dirty="0">
                <a:solidFill>
                  <a:schemeClr val="accent5">
                    <a:lumMod val="60000"/>
                    <a:lumOff val="40000"/>
                  </a:schemeClr>
                </a:solidFill>
              </a:rPr>
              <a:t>Funciones de sobrecarga miembros de la clase </a:t>
            </a:r>
            <a:endParaRPr lang="es-ES" sz="1800" dirty="0">
              <a:solidFill>
                <a:schemeClr val="accent5">
                  <a:lumMod val="60000"/>
                  <a:lumOff val="40000"/>
                </a:schemeClr>
              </a:solidFill>
            </a:endParaRPr>
          </a:p>
          <a:p>
            <a:pPr marL="0" indent="0">
              <a:buNone/>
            </a:pPr>
            <a:r>
              <a:rPr lang="es-ES" sz="1800" dirty="0"/>
              <a:t>La sobrecarga de un operador binario mediante una función miembro, como en el ejemplo anterior, determina implícitamente el operando de la izquierda como el objeto que hace la llamada (</a:t>
            </a:r>
            <a:r>
              <a:rPr lang="es-ES" sz="1800" dirty="0" err="1"/>
              <a:t>this</a:t>
            </a:r>
            <a:r>
              <a:rPr lang="es-ES" sz="1800" dirty="0"/>
              <a:t>). Ejemplos de estas sobrecargas son: asignación, comparaciones contra sí, incremento/decremento, etc. </a:t>
            </a:r>
            <a:br>
              <a:rPr lang="es-ES" sz="1800" dirty="0"/>
            </a:br>
            <a:endParaRPr lang="es-ES" sz="1800" dirty="0"/>
          </a:p>
          <a:p>
            <a:pPr marL="0" indent="0">
              <a:buNone/>
            </a:pPr>
            <a:endParaRPr lang="es-ES" sz="1800" dirty="0"/>
          </a:p>
          <a:p>
            <a:pPr marL="0" indent="0">
              <a:buNone/>
            </a:pPr>
            <a:r>
              <a:rPr lang="es-ES" sz="1800" b="1" dirty="0">
                <a:solidFill>
                  <a:schemeClr val="accent5">
                    <a:lumMod val="60000"/>
                    <a:lumOff val="40000"/>
                  </a:schemeClr>
                </a:solidFill>
              </a:rPr>
              <a:t>Funciones de sobrecarga no miembros de la clase </a:t>
            </a:r>
            <a:endParaRPr lang="es-ES" sz="1800" dirty="0">
              <a:solidFill>
                <a:schemeClr val="accent5">
                  <a:lumMod val="60000"/>
                  <a:lumOff val="40000"/>
                </a:schemeClr>
              </a:solidFill>
            </a:endParaRPr>
          </a:p>
          <a:p>
            <a:pPr marL="0" indent="0">
              <a:buNone/>
            </a:pPr>
            <a:r>
              <a:rPr lang="es-ES" sz="1800" dirty="0"/>
              <a:t>Si se desea sobrecargar un operador en el cual el primer operando no es el puntero </a:t>
            </a:r>
            <a:r>
              <a:rPr lang="es-ES" sz="1800" dirty="0" err="1"/>
              <a:t>this</a:t>
            </a:r>
            <a:r>
              <a:rPr lang="es-ES" sz="1800" dirty="0"/>
              <a:t>, la función de sobrecarga debe ser una función ordinaria o una función amiga. Esta última es de utilidad cuando se necesita acceder a los miembros privados de la clase, por ejemplo cuando se sobrecarga &lt;&lt; o (). </a:t>
            </a:r>
            <a:endParaRPr lang="es-AR" sz="1800" dirty="0"/>
          </a:p>
        </p:txBody>
      </p:sp>
      <p:sp>
        <p:nvSpPr>
          <p:cNvPr id="7" name="Flecha: a la derecha 6">
            <a:extLst>
              <a:ext uri="{FF2B5EF4-FFF2-40B4-BE49-F238E27FC236}">
                <a16:creationId xmlns:a16="http://schemas.microsoft.com/office/drawing/2014/main" id="{425E2D05-EEDB-4BAF-A954-EC9A8EC7A6C6}"/>
              </a:ext>
            </a:extLst>
          </p:cNvPr>
          <p:cNvSpPr/>
          <p:nvPr/>
        </p:nvSpPr>
        <p:spPr>
          <a:xfrm>
            <a:off x="2589213" y="3810010"/>
            <a:ext cx="917575" cy="474237"/>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Flecha: a la derecha 8">
            <a:extLst>
              <a:ext uri="{FF2B5EF4-FFF2-40B4-BE49-F238E27FC236}">
                <a16:creationId xmlns:a16="http://schemas.microsoft.com/office/drawing/2014/main" id="{371055BA-1775-4B08-97D5-1BCC95CEE7A4}"/>
              </a:ext>
            </a:extLst>
          </p:cNvPr>
          <p:cNvSpPr/>
          <p:nvPr/>
        </p:nvSpPr>
        <p:spPr>
          <a:xfrm>
            <a:off x="2589212" y="5669505"/>
            <a:ext cx="917575" cy="474237"/>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172BF595-804C-4A48-80E3-AD249ADFE262}"/>
              </a:ext>
            </a:extLst>
          </p:cNvPr>
          <p:cNvSpPr txBox="1"/>
          <p:nvPr/>
        </p:nvSpPr>
        <p:spPr>
          <a:xfrm>
            <a:off x="541338" y="4441979"/>
            <a:ext cx="2663101" cy="830997"/>
          </a:xfrm>
          <a:prstGeom prst="rect">
            <a:avLst/>
          </a:prstGeom>
          <a:noFill/>
        </p:spPr>
        <p:txBody>
          <a:bodyPr wrap="none" rtlCol="0">
            <a:spAutoFit/>
          </a:bodyPr>
          <a:lstStyle/>
          <a:p>
            <a:r>
              <a:rPr lang="es-AR" sz="2400" b="1" dirty="0" err="1"/>
              <a:t>Function</a:t>
            </a:r>
            <a:r>
              <a:rPr lang="es-AR" sz="2400" b="1" dirty="0"/>
              <a:t>  </a:t>
            </a:r>
            <a:r>
              <a:rPr lang="es-AR" sz="2400" b="1" dirty="0" err="1"/>
              <a:t>Operator</a:t>
            </a:r>
            <a:r>
              <a:rPr lang="es-AR" sz="2400" b="1" dirty="0"/>
              <a:t> </a:t>
            </a:r>
            <a:br>
              <a:rPr lang="es-AR" sz="2400" b="1" dirty="0"/>
            </a:br>
            <a:r>
              <a:rPr lang="es-AR" sz="2400" b="1" dirty="0" err="1"/>
              <a:t>Overload</a:t>
            </a:r>
            <a:endParaRPr lang="es-AR" sz="2400" b="1" dirty="0"/>
          </a:p>
        </p:txBody>
      </p:sp>
      <p:sp>
        <p:nvSpPr>
          <p:cNvPr id="11" name="CuadroTexto 10">
            <a:extLst>
              <a:ext uri="{FF2B5EF4-FFF2-40B4-BE49-F238E27FC236}">
                <a16:creationId xmlns:a16="http://schemas.microsoft.com/office/drawing/2014/main" id="{63E971C9-397D-4A6F-8FB4-1253BA9CD609}"/>
              </a:ext>
            </a:extLst>
          </p:cNvPr>
          <p:cNvSpPr txBox="1"/>
          <p:nvPr/>
        </p:nvSpPr>
        <p:spPr>
          <a:xfrm>
            <a:off x="468312" y="1200368"/>
            <a:ext cx="12652374" cy="1815882"/>
          </a:xfrm>
          <a:prstGeom prst="rect">
            <a:avLst/>
          </a:prstGeom>
          <a:noFill/>
        </p:spPr>
        <p:txBody>
          <a:bodyPr wrap="square">
            <a:spAutoFit/>
          </a:bodyPr>
          <a:lstStyle/>
          <a:p>
            <a:pPr algn="l"/>
            <a:r>
              <a:rPr lang="es-MX" sz="1600" b="1" i="0" dirty="0">
                <a:effectLst/>
              </a:rPr>
              <a:t>Seleccionando funciones </a:t>
            </a:r>
            <a:r>
              <a:rPr lang="es-MX" sz="1600" b="1" i="0" dirty="0" err="1">
                <a:effectLst/>
              </a:rPr>
              <a:t>friend</a:t>
            </a:r>
            <a:r>
              <a:rPr lang="es-MX" sz="1600" b="1" i="0" dirty="0">
                <a:effectLst/>
              </a:rPr>
              <a:t> o funciones miembro para sobrecarga de  operadores</a:t>
            </a:r>
            <a:r>
              <a:rPr lang="es-MX" sz="1600" b="0" i="0" dirty="0">
                <a:effectLst/>
              </a:rPr>
              <a:t>. En muchas situaciones se obtienen </a:t>
            </a:r>
            <a:r>
              <a:rPr lang="es-MX" sz="1600" b="0" i="0" dirty="0" err="1">
                <a:effectLst/>
              </a:rPr>
              <a:t>resu</a:t>
            </a:r>
            <a:r>
              <a:rPr lang="es-MX" sz="1600" b="0" i="0" dirty="0">
                <a:effectLst/>
              </a:rPr>
              <a:t> </a:t>
            </a:r>
            <a:r>
              <a:rPr lang="es-MX" sz="1600" b="0" i="0" dirty="0" err="1">
                <a:effectLst/>
              </a:rPr>
              <a:t>ltados</a:t>
            </a:r>
            <a:r>
              <a:rPr lang="es-MX" sz="1600" b="0" i="0" dirty="0">
                <a:effectLst/>
              </a:rPr>
              <a:t> equivalentes si se usa tanto una  función </a:t>
            </a:r>
            <a:r>
              <a:rPr lang="es-MX" sz="1600" b="0" i="0" dirty="0" err="1">
                <a:effectLst/>
              </a:rPr>
              <a:t>friend</a:t>
            </a:r>
            <a:r>
              <a:rPr lang="es-MX" sz="1600" b="0" i="0" dirty="0">
                <a:effectLst/>
              </a:rPr>
              <a:t> o una función miembro cuando  se sobrecarga un  operador. Una función  </a:t>
            </a:r>
            <a:r>
              <a:rPr lang="es-MX" sz="1600" b="0" i="0" dirty="0" err="1">
                <a:effectLst/>
              </a:rPr>
              <a:t>friend</a:t>
            </a:r>
            <a:r>
              <a:rPr lang="es-MX" sz="1600" b="0" i="0" dirty="0">
                <a:effectLst/>
              </a:rPr>
              <a:t> solo contiene un argumento extra. (la función </a:t>
            </a:r>
            <a:r>
              <a:rPr lang="es-MX" sz="1600" b="0" i="0" dirty="0" err="1">
                <a:effectLst/>
              </a:rPr>
              <a:t>friend</a:t>
            </a:r>
            <a:r>
              <a:rPr lang="es-MX" sz="1600" b="0" i="0" dirty="0">
                <a:effectLst/>
              </a:rPr>
              <a:t> deberá  tener ambos objetos  pasados como argumento a ella, mientras la  función miembro solo requiere de un  argumento). Una pregunta interesante es:  ¿Porqué existen ambas alternativas?.  Si se usa una función miembro y un </a:t>
            </a:r>
            <a:r>
              <a:rPr lang="es-MX" sz="1600" b="0" i="0" dirty="0" err="1">
                <a:effectLst/>
              </a:rPr>
              <a:t>argum</a:t>
            </a:r>
            <a:r>
              <a:rPr lang="es-MX" sz="1600" b="0" i="0" dirty="0">
                <a:effectLst/>
              </a:rPr>
              <a:t> </a:t>
            </a:r>
            <a:r>
              <a:rPr lang="es-MX" sz="1600" b="0" i="0" dirty="0" err="1">
                <a:effectLst/>
              </a:rPr>
              <a:t>ento</a:t>
            </a:r>
            <a:r>
              <a:rPr lang="es-MX" sz="1600" b="0" i="0" dirty="0">
                <a:effectLst/>
              </a:rPr>
              <a:t> de un tipo diferente, la función  miembro solo nos permite que el nuevo ti </a:t>
            </a:r>
            <a:r>
              <a:rPr lang="es-MX" sz="1600" b="0" i="0" dirty="0" err="1">
                <a:effectLst/>
              </a:rPr>
              <a:t>po</a:t>
            </a:r>
            <a:r>
              <a:rPr lang="es-MX" sz="1600" b="0" i="0" dirty="0">
                <a:effectLst/>
              </a:rPr>
              <a:t> se encuentre en el lado derecho del  operador. </a:t>
            </a:r>
            <a:r>
              <a:rPr lang="es-MX" sz="1600" b="0" i="0" dirty="0">
                <a:effectLst/>
                <a:latin typeface="Arial" panose="020B0604020202020204" pitchFamily="34" charset="0"/>
              </a:rPr>
              <a:t>Esto es, A + 2, puede ser válido, pero 2 + A, no lo es. </a:t>
            </a:r>
          </a:p>
          <a:p>
            <a:pPr algn="l"/>
            <a:r>
              <a:rPr lang="es-MX" sz="1600" b="0" i="0" dirty="0">
                <a:effectLst/>
                <a:latin typeface="Arial" panose="020B0604020202020204" pitchFamily="34" charset="0"/>
              </a:rPr>
              <a:t>Una función </a:t>
            </a:r>
            <a:r>
              <a:rPr lang="es-MX" sz="1600" b="0" i="0" dirty="0" err="1">
                <a:effectLst/>
                <a:latin typeface="Arial" panose="020B0604020202020204" pitchFamily="34" charset="0"/>
              </a:rPr>
              <a:t>friend</a:t>
            </a:r>
            <a:r>
              <a:rPr lang="es-MX" sz="1600" b="0" i="0" dirty="0">
                <a:effectLst/>
                <a:latin typeface="Arial" panose="020B0604020202020204" pitchFamily="34" charset="0"/>
              </a:rPr>
              <a:t>, nos permite ambas combinaciones.</a:t>
            </a:r>
          </a:p>
          <a:p>
            <a:pPr algn="l"/>
            <a:endParaRPr lang="es-MX" sz="1600" b="0" i="0" dirty="0">
              <a:effectLst/>
            </a:endParaRPr>
          </a:p>
        </p:txBody>
      </p:sp>
    </p:spTree>
    <p:extLst>
      <p:ext uri="{BB962C8B-B14F-4D97-AF65-F5344CB8AC3E}">
        <p14:creationId xmlns:p14="http://schemas.microsoft.com/office/powerpoint/2010/main" val="3232201951"/>
      </p:ext>
    </p:extLst>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2112" y="257174"/>
            <a:ext cx="12090083" cy="550999"/>
          </a:xfrm>
        </p:spPr>
        <p:txBody>
          <a:bodyPr>
            <a:noAutofit/>
          </a:bodyPr>
          <a:lstStyle/>
          <a:p>
            <a:r>
              <a:rPr lang="es-AR" sz="3600" b="1" dirty="0"/>
              <a:t>17. Herencia - Clases derivadas (otra perspectiva…) </a:t>
            </a:r>
          </a:p>
        </p:txBody>
      </p:sp>
      <p:sp>
        <p:nvSpPr>
          <p:cNvPr id="3" name="Marcador de texto 2"/>
          <p:cNvSpPr>
            <a:spLocks noGrp="1"/>
          </p:cNvSpPr>
          <p:nvPr>
            <p:ph idx="1"/>
          </p:nvPr>
        </p:nvSpPr>
        <p:spPr>
          <a:xfrm>
            <a:off x="538955" y="1111250"/>
            <a:ext cx="12355513" cy="6647974"/>
          </a:xfrm>
        </p:spPr>
        <p:txBody>
          <a:bodyPr>
            <a:normAutofit/>
          </a:bodyPr>
          <a:lstStyle/>
          <a:p>
            <a:pPr marL="0" indent="0">
              <a:buNone/>
            </a:pPr>
            <a:r>
              <a:rPr lang="es-AR" sz="1800" b="1" dirty="0"/>
              <a:t> </a:t>
            </a:r>
            <a:r>
              <a:rPr lang="es-ES" sz="1800" dirty="0"/>
              <a:t>Un concepto (Objeto) no existe en forma aislada. Coexiste con otros próximos a él y, gran parte de su fuerza radica en las relaciones entre ellos. Si se piensa en un auto, rápidamente se lo asocia con las nociones de: rueda, motor, conductor, camión, ambulancia, carreteras, gasolina, exceso de velocidad, etc. Puesto que, usamos clases para representar los conceptos, la cuestión es cómo representar las relaciones entre ellos. </a:t>
            </a:r>
            <a:br>
              <a:rPr lang="es-ES" sz="1800" dirty="0"/>
            </a:br>
            <a:br>
              <a:rPr lang="es-ES" sz="1800" dirty="0"/>
            </a:br>
            <a:r>
              <a:rPr lang="es-ES" sz="1800" dirty="0"/>
              <a:t>La mente humana clasifica los conceptos de acuerdo a dos dimensiones: </a:t>
            </a:r>
            <a:r>
              <a:rPr lang="es-ES" sz="1800" dirty="0">
                <a:solidFill>
                  <a:schemeClr val="accent5">
                    <a:lumMod val="60000"/>
                    <a:lumOff val="40000"/>
                  </a:schemeClr>
                </a:solidFill>
              </a:rPr>
              <a:t>Variedad y Pertenencia</a:t>
            </a:r>
            <a:r>
              <a:rPr lang="es-ES" sz="1800" dirty="0"/>
              <a:t>. Puede decirse que un taxi es un tipo especial de auto (relación de variedad o, en inglés, una relación de tipo “</a:t>
            </a:r>
            <a:r>
              <a:rPr lang="es-ES" sz="1800" i="1" dirty="0" err="1"/>
              <a:t>is</a:t>
            </a:r>
            <a:r>
              <a:rPr lang="es-ES" sz="1800" i="1" dirty="0"/>
              <a:t> a”</a:t>
            </a:r>
            <a:r>
              <a:rPr lang="es-ES" sz="1800" dirty="0"/>
              <a:t>) y que, una rueda es parte de un auto (relación de pertenencia o, en inglés, una relación de tipo “</a:t>
            </a:r>
            <a:r>
              <a:rPr lang="es-ES" sz="1800" i="1" dirty="0"/>
              <a:t>has a”</a:t>
            </a:r>
            <a:r>
              <a:rPr lang="es-ES" sz="1800" dirty="0"/>
              <a:t>). </a:t>
            </a:r>
          </a:p>
          <a:p>
            <a:pPr marL="0" indent="0">
              <a:buNone/>
            </a:pPr>
            <a:r>
              <a:rPr lang="es-ES" sz="1800" dirty="0"/>
              <a:t>C++ permite implementar ambos tipos de relaciones. La combinación de ambos tipos de relaciones es potente: la </a:t>
            </a:r>
            <a:r>
              <a:rPr lang="es-ES" sz="1800" dirty="0">
                <a:solidFill>
                  <a:schemeClr val="accent5">
                    <a:lumMod val="60000"/>
                    <a:lumOff val="40000"/>
                  </a:schemeClr>
                </a:solidFill>
              </a:rPr>
              <a:t>relación de pertenencia (Agregación y Composición) </a:t>
            </a:r>
            <a:r>
              <a:rPr lang="es-ES" sz="1800" dirty="0"/>
              <a:t>permite el agrupamiento físico de estructuras relacionadas lógicamente y la  </a:t>
            </a:r>
            <a:r>
              <a:rPr lang="es-ES" sz="1800" dirty="0">
                <a:solidFill>
                  <a:schemeClr val="accent5">
                    <a:lumMod val="60000"/>
                    <a:lumOff val="40000"/>
                  </a:schemeClr>
                </a:solidFill>
              </a:rPr>
              <a:t>relación de  variedad o herencia</a:t>
            </a:r>
            <a:r>
              <a:rPr lang="es-ES" sz="1800" dirty="0"/>
              <a:t> permite que estos grupos de aparición frecuente se reutilicen con facilidad en distintas abstracciones. </a:t>
            </a:r>
          </a:p>
          <a:p>
            <a:pPr marL="0" indent="0">
              <a:buNone/>
            </a:pPr>
            <a:r>
              <a:rPr lang="es-ES" sz="1800" dirty="0"/>
              <a:t>La noción de clase derivada y los mecanismos del lenguaje asociados a la misma sirven para expresar relaciones </a:t>
            </a:r>
            <a:r>
              <a:rPr lang="es-ES" sz="1800" dirty="0">
                <a:solidFill>
                  <a:schemeClr val="accent5">
                    <a:lumMod val="60000"/>
                    <a:lumOff val="40000"/>
                  </a:schemeClr>
                </a:solidFill>
              </a:rPr>
              <a:t>jerárquicas</a:t>
            </a:r>
            <a:r>
              <a:rPr lang="es-ES" sz="1800" dirty="0"/>
              <a:t>, es decir, para caracterizar aspectos comunes entre las clases. Por ejemplo, los conceptos de círculo y triángulo están relacionados por cuanto ambos son formas, o sea, tienen en común el concepto de forma. Así pues, debe definirse explícitamente las clases Circulo y Triangulo de modo que tengan en común una clase </a:t>
            </a:r>
            <a:r>
              <a:rPr lang="es-ES" sz="1800" dirty="0" err="1"/>
              <a:t>FormaGeometricaPlana</a:t>
            </a:r>
            <a:r>
              <a:rPr lang="es-ES" sz="1800" dirty="0"/>
              <a:t>. La herencia implica una relación de generalización/especialización en la que, una clase derivada especializa el comportamiento o estructura más general de sus clases bases. Realmente esta es la piedra de toque de la herencia: </a:t>
            </a:r>
            <a:r>
              <a:rPr lang="es-ES" sz="1800" b="1" dirty="0"/>
              <a:t>si B no es un tipo de A, entonces B no debería heredar de A</a:t>
            </a:r>
            <a:r>
              <a:rPr lang="es-ES" sz="1800" dirty="0"/>
              <a:t>. Las clases bases representan abstracciones generalizadas y, las clases derivadas representan especializaciones en las que, los datos y funciones miembros de la clase base, sufren añadidos, modificaciones o incluso ocultaciones. </a:t>
            </a:r>
          </a:p>
          <a:p>
            <a:pPr marL="0" indent="0">
              <a:buNone/>
            </a:pPr>
            <a:r>
              <a:rPr lang="es-ES" sz="1800" dirty="0"/>
              <a:t>Una de las ventajas del mecanismo de derivación de clases es la posibilidad de reutilizar código si tener que escribirlo nuevamente; las clases derivadas pueden utilizar código de la clase base de la jerarquía, sin tener que volver a definirlo en cada una de ellas. </a:t>
            </a:r>
            <a:endParaRPr lang="es-AR"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25</a:t>
            </a:fld>
            <a:endParaRPr lang="es-AR" spc="10" dirty="0"/>
          </a:p>
        </p:txBody>
      </p:sp>
    </p:spTree>
    <p:extLst>
      <p:ext uri="{BB962C8B-B14F-4D97-AF65-F5344CB8AC3E}">
        <p14:creationId xmlns:p14="http://schemas.microsoft.com/office/powerpoint/2010/main" val="1686550938"/>
      </p:ext>
    </p:extLst>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035" y="-175334"/>
            <a:ext cx="11586329" cy="1460574"/>
          </a:xfrm>
        </p:spPr>
        <p:txBody>
          <a:bodyPr>
            <a:normAutofit/>
          </a:bodyPr>
          <a:lstStyle/>
          <a:p>
            <a:r>
              <a:rPr lang="es-AR" sz="3600" b="1" dirty="0"/>
              <a:t>Clases derivadas </a:t>
            </a:r>
          </a:p>
        </p:txBody>
      </p:sp>
      <p:sp>
        <p:nvSpPr>
          <p:cNvPr id="3" name="Marcador de texto 2"/>
          <p:cNvSpPr>
            <a:spLocks noGrp="1"/>
          </p:cNvSpPr>
          <p:nvPr>
            <p:ph idx="1"/>
          </p:nvPr>
        </p:nvSpPr>
        <p:spPr>
          <a:xfrm>
            <a:off x="447168" y="980082"/>
            <a:ext cx="12598241" cy="1107996"/>
          </a:xfrm>
        </p:spPr>
        <p:txBody>
          <a:bodyPr/>
          <a:lstStyle/>
          <a:p>
            <a:pPr marL="0" indent="0">
              <a:buNone/>
            </a:pPr>
            <a:r>
              <a:rPr lang="es-ES" sz="1800" dirty="0"/>
              <a:t>Considere la construcción de una aplicación que maneje cajas de distintos tipos. La clase Caja , define una caja en términos de sus dimensiones más un conjunto de funciones públicas que podrían aplicarse a objetos de tipo Caja para resolver problemas asociados a las mismas. La misma tendría este aspecto: </a:t>
            </a:r>
          </a:p>
          <a:p>
            <a:pPr marL="0" indent="0">
              <a:buNone/>
            </a:pPr>
            <a:endParaRPr lang="es-ES"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26</a:t>
            </a:fld>
            <a:endParaRPr lang="es-AR" spc="10" dirty="0"/>
          </a:p>
        </p:txBody>
      </p:sp>
      <p:sp>
        <p:nvSpPr>
          <p:cNvPr id="12" name="CuadroTexto 11">
            <a:extLst>
              <a:ext uri="{FF2B5EF4-FFF2-40B4-BE49-F238E27FC236}">
                <a16:creationId xmlns:a16="http://schemas.microsoft.com/office/drawing/2014/main" id="{294C965F-F19B-4920-84BC-B67AA09198FA}"/>
              </a:ext>
            </a:extLst>
          </p:cNvPr>
          <p:cNvSpPr txBox="1"/>
          <p:nvPr/>
        </p:nvSpPr>
        <p:spPr>
          <a:xfrm>
            <a:off x="458197" y="2339419"/>
            <a:ext cx="6112689" cy="3539430"/>
          </a:xfrm>
          <a:prstGeom prst="rect">
            <a:avLst/>
          </a:prstGeom>
          <a:noFill/>
        </p:spPr>
        <p:txBody>
          <a:bodyPr wrap="square">
            <a:spAutoFit/>
          </a:bodyPr>
          <a:lstStyle/>
          <a:p>
            <a:r>
              <a:rPr lang="es-AR" sz="1400" b="0" dirty="0">
                <a:solidFill>
                  <a:srgbClr val="6A9955"/>
                </a:solidFill>
                <a:effectLst/>
                <a:latin typeface="Consolas" panose="020B0609020204030204" pitchFamily="49" charset="0"/>
              </a:rPr>
              <a:t>//Archivo cabecera </a:t>
            </a:r>
            <a:r>
              <a:rPr lang="es-AR" sz="1400" b="0" dirty="0" err="1">
                <a:solidFill>
                  <a:srgbClr val="6A9955"/>
                </a:solidFill>
                <a:effectLst/>
                <a:latin typeface="Consolas" panose="020B0609020204030204" pitchFamily="49" charset="0"/>
              </a:rPr>
              <a:t>Caja.h</a:t>
            </a:r>
            <a:endParaRPr lang="es-AR" sz="1400" b="0" dirty="0">
              <a:solidFill>
                <a:srgbClr val="D4D4D4"/>
              </a:solidFill>
              <a:effectLst/>
              <a:latin typeface="Consolas" panose="020B0609020204030204" pitchFamily="49" charset="0"/>
            </a:endParaRPr>
          </a:p>
          <a:p>
            <a:r>
              <a:rPr lang="es-AR" sz="1400" b="0" dirty="0">
                <a:solidFill>
                  <a:srgbClr val="C586C0"/>
                </a:solidFill>
                <a:effectLst/>
                <a:latin typeface="Consolas" panose="020B0609020204030204" pitchFamily="49" charset="0"/>
              </a:rPr>
              <a:t>#pragma</a:t>
            </a:r>
            <a:r>
              <a:rPr lang="es-AR" sz="1400" b="0" dirty="0">
                <a:solidFill>
                  <a:srgbClr val="569CD6"/>
                </a:solidFill>
                <a:effectLst/>
                <a:latin typeface="Consolas" panose="020B0609020204030204" pitchFamily="49" charset="0"/>
              </a:rPr>
              <a:t> </a:t>
            </a:r>
            <a:r>
              <a:rPr lang="es-AR" sz="1400" b="0" dirty="0">
                <a:solidFill>
                  <a:srgbClr val="9CDCFE"/>
                </a:solidFill>
                <a:effectLst/>
                <a:latin typeface="Consolas" panose="020B0609020204030204" pitchFamily="49" charset="0"/>
              </a:rPr>
              <a:t>once</a:t>
            </a:r>
            <a:endParaRPr lang="es-AR" sz="1400" b="0" dirty="0">
              <a:solidFill>
                <a:srgbClr val="D4D4D4"/>
              </a:solidFill>
              <a:effectLst/>
              <a:latin typeface="Consolas" panose="020B0609020204030204" pitchFamily="49" charset="0"/>
            </a:endParaRPr>
          </a:p>
          <a:p>
            <a:r>
              <a:rPr lang="es-AR" sz="1400" b="0" dirty="0" err="1">
                <a:solidFill>
                  <a:srgbClr val="569CD6"/>
                </a:solidFill>
                <a:effectLst/>
                <a:latin typeface="Consolas" panose="020B0609020204030204" pitchFamily="49" charset="0"/>
              </a:rPr>
              <a:t>class</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public</a:t>
            </a:r>
            <a:r>
              <a:rPr lang="es-AR" sz="1400" b="0" dirty="0">
                <a:solidFill>
                  <a:srgbClr val="569CD6"/>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l</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an</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D4D4D4"/>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private</a:t>
            </a:r>
            <a:r>
              <a:rPr lang="es-AR" sz="1400" b="0" dirty="0">
                <a:solidFill>
                  <a:srgbClr val="569CD6"/>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largo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ancho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alto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br>
              <a:rPr lang="es-AR" sz="1400" b="0" dirty="0">
                <a:solidFill>
                  <a:srgbClr val="D4D4D4"/>
                </a:solidFill>
                <a:effectLst/>
                <a:latin typeface="Consolas" panose="020B0609020204030204" pitchFamily="49" charset="0"/>
              </a:rPr>
            </a:br>
            <a:endParaRPr lang="es-AR" sz="1400" b="0" dirty="0">
              <a:solidFill>
                <a:srgbClr val="D4D4D4"/>
              </a:solidFill>
              <a:effectLst/>
              <a:latin typeface="Consolas" panose="020B0609020204030204" pitchFamily="49" charset="0"/>
            </a:endParaRPr>
          </a:p>
        </p:txBody>
      </p:sp>
      <p:sp>
        <p:nvSpPr>
          <p:cNvPr id="14" name="CuadroTexto 13">
            <a:extLst>
              <a:ext uri="{FF2B5EF4-FFF2-40B4-BE49-F238E27FC236}">
                <a16:creationId xmlns:a16="http://schemas.microsoft.com/office/drawing/2014/main" id="{8B5F667F-C990-4212-81A4-2166E5D23087}"/>
              </a:ext>
            </a:extLst>
          </p:cNvPr>
          <p:cNvSpPr txBox="1"/>
          <p:nvPr/>
        </p:nvSpPr>
        <p:spPr>
          <a:xfrm>
            <a:off x="7021512" y="1616730"/>
            <a:ext cx="6734174" cy="4185761"/>
          </a:xfrm>
          <a:prstGeom prst="rect">
            <a:avLst/>
          </a:prstGeom>
          <a:noFill/>
        </p:spPr>
        <p:txBody>
          <a:bodyPr wrap="square">
            <a:spAutoFit/>
          </a:bodyPr>
          <a:lstStyle/>
          <a:p>
            <a:br>
              <a:rPr lang="es-AR" sz="1400" b="0" dirty="0">
                <a:solidFill>
                  <a:srgbClr val="D4D4D4"/>
                </a:solidFill>
                <a:effectLst/>
                <a:latin typeface="Consolas" panose="020B0609020204030204" pitchFamily="49" charset="0"/>
              </a:rPr>
            </a:br>
            <a:r>
              <a:rPr lang="es-AR" sz="1400" b="0" dirty="0">
                <a:solidFill>
                  <a:srgbClr val="6A9955"/>
                </a:solidFill>
                <a:effectLst/>
                <a:latin typeface="Consolas" panose="020B0609020204030204" pitchFamily="49" charset="0"/>
              </a:rPr>
              <a:t>//Archivo Caja.cpp</a:t>
            </a:r>
            <a:endParaRPr lang="es-AR" sz="1400" b="0" dirty="0">
              <a:solidFill>
                <a:srgbClr val="D4D4D4"/>
              </a:solidFill>
              <a:effectLst/>
              <a:latin typeface="Consolas" panose="020B0609020204030204" pitchFamily="49" charset="0"/>
            </a:endParaRPr>
          </a:p>
          <a:p>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caja.h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&lt;iostream&gt;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a:t>
            </a:r>
          </a:p>
          <a:p>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9CDCFE"/>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l,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an</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al) {</a:t>
            </a:r>
          </a:p>
          <a:p>
            <a:r>
              <a:rPr lang="es-AR" sz="1400" b="0" dirty="0">
                <a:solidFill>
                  <a:srgbClr val="D4D4D4"/>
                </a:solidFill>
                <a:effectLst/>
                <a:latin typeface="Consolas" panose="020B0609020204030204" pitchFamily="49" charset="0"/>
              </a:rPr>
              <a:t>  largo = l;</a:t>
            </a:r>
          </a:p>
          <a:p>
            <a:r>
              <a:rPr lang="es-AR" sz="1400" b="0" dirty="0">
                <a:solidFill>
                  <a:srgbClr val="D4D4D4"/>
                </a:solidFill>
                <a:effectLst/>
                <a:latin typeface="Consolas" panose="020B0609020204030204" pitchFamily="49" charset="0"/>
              </a:rPr>
              <a:t>  ancho = </a:t>
            </a:r>
            <a:r>
              <a:rPr lang="es-AR" sz="1400" b="0" dirty="0" err="1">
                <a:solidFill>
                  <a:srgbClr val="D4D4D4"/>
                </a:solidFill>
                <a:effectLst/>
                <a:latin typeface="Consolas" panose="020B0609020204030204" pitchFamily="49" charset="0"/>
              </a:rPr>
              <a:t>an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alto = al;</a:t>
            </a:r>
          </a:p>
          <a:p>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return</a:t>
            </a:r>
            <a:r>
              <a:rPr lang="es-AR" sz="1400" b="0" dirty="0">
                <a:solidFill>
                  <a:srgbClr val="D4D4D4"/>
                </a:solidFill>
                <a:effectLst/>
                <a:latin typeface="Consolas" panose="020B0609020204030204" pitchFamily="49" charset="0"/>
              </a:rPr>
              <a:t> largo * ancho * alto;</a:t>
            </a:r>
          </a:p>
          <a:p>
            <a:r>
              <a:rPr lang="es-AR" sz="1400" b="0" dirty="0">
                <a:solidFill>
                  <a:srgbClr val="D4D4D4"/>
                </a:solidFill>
                <a:effectLst/>
                <a:latin typeface="Consolas" panose="020B0609020204030204" pitchFamily="49" charset="0"/>
              </a:rPr>
              <a:t>}</a:t>
            </a:r>
          </a:p>
          <a:p>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p>
          <a:p>
            <a:r>
              <a:rPr lang="es-AR" sz="1400" b="0" dirty="0">
                <a:solidFill>
                  <a:srgbClr val="6A9955"/>
                </a:solidFill>
                <a:effectLst/>
                <a:latin typeface="Consolas" panose="020B0609020204030204" pitchFamily="49" charset="0"/>
              </a:rPr>
              <a:t>  //</a:t>
            </a:r>
            <a:r>
              <a:rPr lang="es-AR" sz="1400" b="0" dirty="0" err="1">
                <a:solidFill>
                  <a:srgbClr val="6A9955"/>
                </a:solidFill>
                <a:effectLst/>
                <a:latin typeface="Consolas" panose="020B0609020204030204" pitchFamily="49" charset="0"/>
              </a:rPr>
              <a:t>cout</a:t>
            </a:r>
            <a:r>
              <a:rPr lang="es-AR" sz="1400" b="0" dirty="0">
                <a:solidFill>
                  <a:srgbClr val="6A9955"/>
                </a:solidFill>
                <a:effectLst/>
                <a:latin typeface="Consolas" panose="020B0609020204030204" pitchFamily="49" charset="0"/>
              </a:rPr>
              <a:t> &lt;&lt; "Se invoca al destructor de Caja" &lt;&lt; </a:t>
            </a:r>
            <a:r>
              <a:rPr lang="es-AR" sz="1400" b="0" dirty="0" err="1">
                <a:solidFill>
                  <a:srgbClr val="6A9955"/>
                </a:solidFill>
                <a:effectLst/>
                <a:latin typeface="Consolas" panose="020B0609020204030204" pitchFamily="49" charset="0"/>
              </a:rPr>
              <a:t>endl</a:t>
            </a:r>
            <a:r>
              <a:rPr lang="es-AR" sz="1400" b="0" dirty="0">
                <a:solidFill>
                  <a:srgbClr val="6A9955"/>
                </a:solidFill>
                <a:effectLst/>
                <a:latin typeface="Consolas" panose="020B0609020204030204" pitchFamily="49" charset="0"/>
              </a:rPr>
              <a:t>; </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a:t>
            </a:r>
          </a:p>
        </p:txBody>
      </p:sp>
      <p:grpSp>
        <p:nvGrpSpPr>
          <p:cNvPr id="9" name="Grupo 8">
            <a:extLst>
              <a:ext uri="{FF2B5EF4-FFF2-40B4-BE49-F238E27FC236}">
                <a16:creationId xmlns:a16="http://schemas.microsoft.com/office/drawing/2014/main" id="{934E6186-547F-416A-A7A2-891C8BE536BC}"/>
              </a:ext>
            </a:extLst>
          </p:cNvPr>
          <p:cNvGrpSpPr/>
          <p:nvPr/>
        </p:nvGrpSpPr>
        <p:grpSpPr>
          <a:xfrm>
            <a:off x="4535827" y="4109134"/>
            <a:ext cx="1021433" cy="1119939"/>
            <a:chOff x="1217584" y="3068318"/>
            <a:chExt cx="1584347" cy="1310532"/>
          </a:xfrm>
        </p:grpSpPr>
        <p:pic>
          <p:nvPicPr>
            <p:cNvPr id="10" name="Imagen 9">
              <a:extLst>
                <a:ext uri="{FF2B5EF4-FFF2-40B4-BE49-F238E27FC236}">
                  <a16:creationId xmlns:a16="http://schemas.microsoft.com/office/drawing/2014/main" id="{B3F3C384-3508-4470-8DF4-88DC2E5C7F62}"/>
                </a:ext>
              </a:extLst>
            </p:cNvPr>
            <p:cNvPicPr>
              <a:picLocks noChangeAspect="1"/>
            </p:cNvPicPr>
            <p:nvPr/>
          </p:nvPicPr>
          <p:blipFill>
            <a:blip r:embed="rId2">
              <a:duotone>
                <a:prstClr val="black"/>
                <a:schemeClr val="accent1">
                  <a:tint val="45000"/>
                  <a:satMod val="400000"/>
                </a:schemeClr>
              </a:duotone>
            </a:blip>
            <a:stretch>
              <a:fillRect/>
            </a:stretch>
          </p:blipFill>
          <p:spPr>
            <a:xfrm>
              <a:off x="1217584" y="3068318"/>
              <a:ext cx="1434999" cy="888657"/>
            </a:xfrm>
            <a:prstGeom prst="rect">
              <a:avLst/>
            </a:prstGeom>
          </p:spPr>
        </p:pic>
        <p:sp>
          <p:nvSpPr>
            <p:cNvPr id="11" name="CuadroTexto 10">
              <a:extLst>
                <a:ext uri="{FF2B5EF4-FFF2-40B4-BE49-F238E27FC236}">
                  <a16:creationId xmlns:a16="http://schemas.microsoft.com/office/drawing/2014/main" id="{A66D76F6-47CE-4A58-924B-4EE62A7F8682}"/>
                </a:ext>
              </a:extLst>
            </p:cNvPr>
            <p:cNvSpPr txBox="1"/>
            <p:nvPr/>
          </p:nvSpPr>
          <p:spPr>
            <a:xfrm>
              <a:off x="1217584" y="3982680"/>
              <a:ext cx="1584347" cy="396170"/>
            </a:xfrm>
            <a:prstGeom prst="rect">
              <a:avLst/>
            </a:prstGeom>
            <a:noFill/>
          </p:spPr>
          <p:txBody>
            <a:bodyPr wrap="none" rtlCol="0">
              <a:spAutoFit/>
            </a:bodyPr>
            <a:lstStyle/>
            <a:p>
              <a:r>
                <a:rPr lang="es-AR" sz="1600" dirty="0">
                  <a:solidFill>
                    <a:schemeClr val="bg1">
                      <a:lumMod val="50000"/>
                      <a:lumOff val="50000"/>
                    </a:schemeClr>
                  </a:solidFill>
                </a:rPr>
                <a:t>Clase Caja</a:t>
              </a:r>
            </a:p>
          </p:txBody>
        </p:sp>
      </p:grpSp>
      <p:grpSp>
        <p:nvGrpSpPr>
          <p:cNvPr id="13" name="Grupo 12">
            <a:extLst>
              <a:ext uri="{FF2B5EF4-FFF2-40B4-BE49-F238E27FC236}">
                <a16:creationId xmlns:a16="http://schemas.microsoft.com/office/drawing/2014/main" id="{274C8DA3-126E-4692-8572-E9F3D1C6ABA7}"/>
              </a:ext>
            </a:extLst>
          </p:cNvPr>
          <p:cNvGrpSpPr/>
          <p:nvPr/>
        </p:nvGrpSpPr>
        <p:grpSpPr>
          <a:xfrm>
            <a:off x="5367231" y="5389162"/>
            <a:ext cx="1162498" cy="1304605"/>
            <a:chOff x="1217584" y="3068318"/>
            <a:chExt cx="1803152" cy="1526624"/>
          </a:xfrm>
        </p:grpSpPr>
        <p:pic>
          <p:nvPicPr>
            <p:cNvPr id="15" name="Imagen 14">
              <a:extLst>
                <a:ext uri="{FF2B5EF4-FFF2-40B4-BE49-F238E27FC236}">
                  <a16:creationId xmlns:a16="http://schemas.microsoft.com/office/drawing/2014/main" id="{C2FD47C9-A76E-425E-96B3-FDD7198E7AC1}"/>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artisticPlasticWrap/>
                      </a14:imgEffect>
                    </a14:imgLayer>
                  </a14:imgProps>
                </a:ext>
              </a:extLst>
            </a:blip>
            <a:stretch>
              <a:fillRect/>
            </a:stretch>
          </p:blipFill>
          <p:spPr>
            <a:xfrm>
              <a:off x="1217584" y="3068318"/>
              <a:ext cx="1434999" cy="888657"/>
            </a:xfrm>
            <a:prstGeom prst="rect">
              <a:avLst/>
            </a:prstGeom>
          </p:spPr>
        </p:pic>
        <p:sp>
          <p:nvSpPr>
            <p:cNvPr id="16" name="CuadroTexto 15">
              <a:extLst>
                <a:ext uri="{FF2B5EF4-FFF2-40B4-BE49-F238E27FC236}">
                  <a16:creationId xmlns:a16="http://schemas.microsoft.com/office/drawing/2014/main" id="{89BF7158-F136-4AD6-9370-D15B9A99E42B}"/>
                </a:ext>
              </a:extLst>
            </p:cNvPr>
            <p:cNvSpPr txBox="1"/>
            <p:nvPr/>
          </p:nvSpPr>
          <p:spPr>
            <a:xfrm>
              <a:off x="1217584" y="3982680"/>
              <a:ext cx="1803152" cy="612262"/>
            </a:xfrm>
            <a:prstGeom prst="rect">
              <a:avLst/>
            </a:prstGeom>
            <a:noFill/>
          </p:spPr>
          <p:txBody>
            <a:bodyPr wrap="none" rtlCol="0">
              <a:spAutoFit/>
            </a:bodyPr>
            <a:lstStyle/>
            <a:p>
              <a:r>
                <a:rPr lang="es-AR" sz="1400" dirty="0">
                  <a:solidFill>
                    <a:schemeClr val="bg1">
                      <a:lumMod val="50000"/>
                      <a:lumOff val="50000"/>
                    </a:schemeClr>
                  </a:solidFill>
                </a:rPr>
                <a:t>Otro “Tipos” </a:t>
              </a:r>
            </a:p>
            <a:p>
              <a:r>
                <a:rPr lang="es-AR" sz="1400" dirty="0">
                  <a:solidFill>
                    <a:schemeClr val="bg1">
                      <a:lumMod val="50000"/>
                      <a:lumOff val="50000"/>
                    </a:schemeClr>
                  </a:solidFill>
                </a:rPr>
                <a:t>De Clase Caja</a:t>
              </a:r>
            </a:p>
          </p:txBody>
        </p:sp>
      </p:grpSp>
      <p:sp>
        <p:nvSpPr>
          <p:cNvPr id="17" name="CuadroTexto 16">
            <a:extLst>
              <a:ext uri="{FF2B5EF4-FFF2-40B4-BE49-F238E27FC236}">
                <a16:creationId xmlns:a16="http://schemas.microsoft.com/office/drawing/2014/main" id="{1644B611-2CE1-4D7E-B1B6-6351BBBF3921}"/>
              </a:ext>
            </a:extLst>
          </p:cNvPr>
          <p:cNvSpPr txBox="1"/>
          <p:nvPr/>
        </p:nvSpPr>
        <p:spPr>
          <a:xfrm>
            <a:off x="7028613" y="5908754"/>
            <a:ext cx="6882062" cy="954107"/>
          </a:xfrm>
          <a:prstGeom prst="rect">
            <a:avLst/>
          </a:prstGeom>
          <a:noFill/>
        </p:spPr>
        <p:txBody>
          <a:bodyPr wrap="square">
            <a:spAutoFit/>
          </a:bodyPr>
          <a:lstStyle/>
          <a:p>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main</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unaCaja</a:t>
            </a:r>
            <a:r>
              <a:rPr lang="es-AR" sz="1400" b="0" dirty="0">
                <a:solidFill>
                  <a:srgbClr val="D4D4D4"/>
                </a:solidFill>
                <a:effectLst/>
                <a:latin typeface="Consolas" panose="020B0609020204030204" pitchFamily="49" charset="0"/>
              </a:rPr>
              <a:t>(</a:t>
            </a:r>
            <a:r>
              <a:rPr lang="es-AR" sz="1400" b="0" dirty="0">
                <a:solidFill>
                  <a:srgbClr val="B5CEA8"/>
                </a:solidFill>
                <a:effectLst/>
                <a:latin typeface="Consolas" panose="020B0609020204030204" pitchFamily="49" charset="0"/>
              </a:rPr>
              <a:t>0.58</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0.25</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0.55</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Volúmen</a:t>
            </a:r>
            <a:r>
              <a:rPr lang="es-AR" sz="1400" b="0" dirty="0">
                <a:solidFill>
                  <a:srgbClr val="CE9178"/>
                </a:solidFill>
                <a:effectLst/>
                <a:latin typeface="Consolas" panose="020B0609020204030204" pitchFamily="49" charset="0"/>
              </a:rPr>
              <a:t> de la caja: "</a:t>
            </a:r>
            <a:r>
              <a:rPr lang="es-AR" sz="1400" b="0" dirty="0">
                <a:solidFill>
                  <a:srgbClr val="D4D4D4"/>
                </a:solidFill>
                <a:effectLst/>
                <a:latin typeface="Consolas" panose="020B0609020204030204" pitchFamily="49" charset="0"/>
              </a:rPr>
              <a:t> &lt;&lt; </a:t>
            </a:r>
            <a:r>
              <a:rPr lang="es-AR" sz="1400" b="0" dirty="0" err="1">
                <a:solidFill>
                  <a:srgbClr val="9CDCFE"/>
                </a:solidFill>
                <a:effectLst/>
                <a:latin typeface="Consolas" panose="020B0609020204030204" pitchFamily="49" charset="0"/>
              </a:rPr>
              <a:t>unaCaja</a:t>
            </a:r>
            <a:r>
              <a:rPr lang="es-AR" sz="1400" b="0" dirty="0" err="1">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p:txBody>
      </p:sp>
      <p:grpSp>
        <p:nvGrpSpPr>
          <p:cNvPr id="18" name="Grupo 17">
            <a:extLst>
              <a:ext uri="{FF2B5EF4-FFF2-40B4-BE49-F238E27FC236}">
                <a16:creationId xmlns:a16="http://schemas.microsoft.com/office/drawing/2014/main" id="{9A371EBD-C611-4C48-B0D0-0DE2E4054B25}"/>
              </a:ext>
            </a:extLst>
          </p:cNvPr>
          <p:cNvGrpSpPr/>
          <p:nvPr/>
        </p:nvGrpSpPr>
        <p:grpSpPr>
          <a:xfrm>
            <a:off x="3668712" y="5518244"/>
            <a:ext cx="1162498" cy="1304605"/>
            <a:chOff x="1217584" y="3068318"/>
            <a:chExt cx="1803151" cy="1526624"/>
          </a:xfrm>
        </p:grpSpPr>
        <p:pic>
          <p:nvPicPr>
            <p:cNvPr id="19" name="Imagen 18">
              <a:extLst>
                <a:ext uri="{FF2B5EF4-FFF2-40B4-BE49-F238E27FC236}">
                  <a16:creationId xmlns:a16="http://schemas.microsoft.com/office/drawing/2014/main" id="{8766BE31-FBA3-4038-84E4-1A6FAB855F29}"/>
                </a:ext>
              </a:extLst>
            </p:cNvPr>
            <p:cNvPicPr>
              <a:picLocks noChangeAspect="1"/>
            </p:cNvPicPr>
            <p:nvPr/>
          </p:nvPicPr>
          <p:blipFill>
            <a:blip r:embed="rId5">
              <a:duotone>
                <a:prstClr val="black"/>
                <a:schemeClr val="accent1">
                  <a:tint val="45000"/>
                  <a:satMod val="400000"/>
                </a:schemeClr>
              </a:duotone>
              <a:extLst>
                <a:ext uri="{BEBA8EAE-BF5A-486C-A8C5-ECC9F3942E4B}">
                  <a14:imgProps xmlns:a14="http://schemas.microsoft.com/office/drawing/2010/main">
                    <a14:imgLayer r:embed="rId4">
                      <a14:imgEffect>
                        <a14:artisticLightScreen/>
                      </a14:imgEffect>
                    </a14:imgLayer>
                  </a14:imgProps>
                </a:ext>
              </a:extLst>
            </a:blip>
            <a:stretch>
              <a:fillRect/>
            </a:stretch>
          </p:blipFill>
          <p:spPr>
            <a:xfrm>
              <a:off x="1217584" y="3068318"/>
              <a:ext cx="1434999" cy="888657"/>
            </a:xfrm>
            <a:prstGeom prst="rect">
              <a:avLst/>
            </a:prstGeom>
          </p:spPr>
        </p:pic>
        <p:sp>
          <p:nvSpPr>
            <p:cNvPr id="20" name="CuadroTexto 19">
              <a:extLst>
                <a:ext uri="{FF2B5EF4-FFF2-40B4-BE49-F238E27FC236}">
                  <a16:creationId xmlns:a16="http://schemas.microsoft.com/office/drawing/2014/main" id="{E3E89F41-6A5F-4E1A-B61A-5F9A3F859837}"/>
                </a:ext>
              </a:extLst>
            </p:cNvPr>
            <p:cNvSpPr txBox="1"/>
            <p:nvPr/>
          </p:nvSpPr>
          <p:spPr>
            <a:xfrm>
              <a:off x="1217584" y="3982680"/>
              <a:ext cx="1803151" cy="612262"/>
            </a:xfrm>
            <a:prstGeom prst="rect">
              <a:avLst/>
            </a:prstGeom>
            <a:noFill/>
          </p:spPr>
          <p:txBody>
            <a:bodyPr wrap="none" rtlCol="0">
              <a:spAutoFit/>
            </a:bodyPr>
            <a:lstStyle/>
            <a:p>
              <a:r>
                <a:rPr lang="es-AR" sz="1400" dirty="0">
                  <a:solidFill>
                    <a:schemeClr val="bg1">
                      <a:lumMod val="50000"/>
                      <a:lumOff val="50000"/>
                    </a:schemeClr>
                  </a:solidFill>
                </a:rPr>
                <a:t>Otro “Tipos” </a:t>
              </a:r>
            </a:p>
            <a:p>
              <a:r>
                <a:rPr lang="es-AR" sz="1400" dirty="0">
                  <a:solidFill>
                    <a:schemeClr val="bg1">
                      <a:lumMod val="50000"/>
                      <a:lumOff val="50000"/>
                    </a:schemeClr>
                  </a:solidFill>
                </a:rPr>
                <a:t>De Clase Caja</a:t>
              </a:r>
            </a:p>
          </p:txBody>
        </p:sp>
      </p:grpSp>
      <p:sp>
        <p:nvSpPr>
          <p:cNvPr id="21" name="Flecha: a la derecha 20">
            <a:extLst>
              <a:ext uri="{FF2B5EF4-FFF2-40B4-BE49-F238E27FC236}">
                <a16:creationId xmlns:a16="http://schemas.microsoft.com/office/drawing/2014/main" id="{C351E045-6529-4AC0-99AA-113EA4AFC2FB}"/>
              </a:ext>
            </a:extLst>
          </p:cNvPr>
          <p:cNvSpPr/>
          <p:nvPr/>
        </p:nvSpPr>
        <p:spPr>
          <a:xfrm>
            <a:off x="2376599" y="4199577"/>
            <a:ext cx="1676400" cy="578532"/>
          </a:xfrm>
          <a:prstGeom prst="rightArrow">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60981861"/>
      </p:ext>
    </p:extLst>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9087" y="-153462"/>
            <a:ext cx="11586329" cy="1460574"/>
          </a:xfrm>
        </p:spPr>
        <p:txBody>
          <a:bodyPr>
            <a:normAutofit/>
          </a:bodyPr>
          <a:lstStyle/>
          <a:p>
            <a:r>
              <a:rPr lang="es-AR" sz="3600" b="1" dirty="0"/>
              <a:t>17. Clases derivadas </a:t>
            </a:r>
            <a:r>
              <a:rPr lang="es-AR" sz="3600" b="1" dirty="0" err="1"/>
              <a:t>cont</a:t>
            </a:r>
            <a:r>
              <a:rPr lang="es-AR" sz="3600" b="1" dirty="0"/>
              <a:t>…</a:t>
            </a:r>
          </a:p>
        </p:txBody>
      </p:sp>
      <p:sp>
        <p:nvSpPr>
          <p:cNvPr id="3" name="Marcador de texto 2"/>
          <p:cNvSpPr>
            <a:spLocks noGrp="1"/>
          </p:cNvSpPr>
          <p:nvPr>
            <p:ph idx="1"/>
          </p:nvPr>
        </p:nvSpPr>
        <p:spPr>
          <a:xfrm>
            <a:off x="734846" y="1405910"/>
            <a:ext cx="4953000" cy="5760065"/>
          </a:xfrm>
        </p:spPr>
        <p:txBody>
          <a:bodyPr>
            <a:normAutofit/>
          </a:bodyPr>
          <a:lstStyle/>
          <a:p>
            <a:pPr marL="0" indent="0" algn="r">
              <a:buNone/>
            </a:pPr>
            <a:r>
              <a:rPr lang="es-ES" sz="1800" i="0" dirty="0">
                <a:effectLst/>
              </a:rPr>
              <a:t>En el mundo real hay muchos tipos de cajas de base rectangular; se las podría diferenciar por la clase de material que contienen, aquél del que están hechas y en muchas otras formas. Se puede definir una clase particular de caja de base rectangular con las características genéricas de todas ellas: alto, ancho, largo y, añadir algunas características adicionales al tipo de caja básica para diferenciarlas del resto. Probablemente habrá nuevas cosas para hacer con este tipo de cajas que no se pueda hacer con otras o, algunas acciones necesitarán redefinirse. </a:t>
            </a:r>
          </a:p>
          <a:p>
            <a:pPr marL="0" indent="0" algn="r">
              <a:buNone/>
            </a:pPr>
            <a:r>
              <a:rPr lang="es-ES" sz="1800" i="0" dirty="0">
                <a:effectLst/>
              </a:rPr>
              <a:t>Para representar todo esto puede definirse un tipo genérico de cajas de base rectangular con las características básicas y especificar otras clases de cajas como especializaciones de ellas. En la figura se ilustra un ejemplo de estas relaciones que podrían definirse entre diferentes clases de cajas de base rectangular. </a:t>
            </a:r>
            <a:endParaRPr lang="es-AR" sz="1800" i="0" dirty="0">
              <a:effectLst/>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27</a:t>
            </a:fld>
            <a:endParaRPr lang="es-AR" spc="10" dirty="0"/>
          </a:p>
        </p:txBody>
      </p:sp>
      <p:sp>
        <p:nvSpPr>
          <p:cNvPr id="9" name="Marcador de texto 2">
            <a:extLst>
              <a:ext uri="{FF2B5EF4-FFF2-40B4-BE49-F238E27FC236}">
                <a16:creationId xmlns:a16="http://schemas.microsoft.com/office/drawing/2014/main" id="{1F04C298-6CC6-4E77-8C6A-91C461C35B19}"/>
              </a:ext>
            </a:extLst>
          </p:cNvPr>
          <p:cNvSpPr txBox="1">
            <a:spLocks/>
          </p:cNvSpPr>
          <p:nvPr/>
        </p:nvSpPr>
        <p:spPr>
          <a:xfrm>
            <a:off x="6519589" y="1292594"/>
            <a:ext cx="6178990" cy="5632311"/>
          </a:xfrm>
          <a:prstGeom prst="rect">
            <a:avLst/>
          </a:prstGeom>
        </p:spPr>
        <p:txBody>
          <a:bodyPr vert="horz" lIns="91440" tIns="45720" rIns="91440" bIns="45720" rtlCol="0">
            <a:normAutofit/>
          </a:bodyPr>
          <a:lstStyle>
            <a:lvl1pPr marL="251871" indent="-251871" algn="l" defTabSz="1007486" rtl="0" eaLnBrk="1" latinLnBrk="0" hangingPunct="1">
              <a:lnSpc>
                <a:spcPct val="90000"/>
              </a:lnSpc>
              <a:spcBef>
                <a:spcPts val="1102"/>
              </a:spcBef>
              <a:buFont typeface="Arial" panose="020B0604020202020204" pitchFamily="34" charset="0"/>
              <a:buChar char="•"/>
              <a:defRPr sz="3085" kern="1200">
                <a:solidFill>
                  <a:schemeClr val="tx1"/>
                </a:solidFill>
                <a:latin typeface="+mn-lt"/>
                <a:ea typeface="+mn-ea"/>
                <a:cs typeface="+mn-cs"/>
              </a:defRPr>
            </a:lvl1pPr>
            <a:lvl2pPr marL="755614" indent="-251871" algn="l" defTabSz="1007486" rtl="0" eaLnBrk="1" latinLnBrk="0" hangingPunct="1">
              <a:lnSpc>
                <a:spcPct val="90000"/>
              </a:lnSpc>
              <a:spcBef>
                <a:spcPts val="551"/>
              </a:spcBef>
              <a:buFont typeface="Arial" panose="020B0604020202020204" pitchFamily="34" charset="0"/>
              <a:buChar char="•"/>
              <a:defRPr sz="2644" kern="1200">
                <a:solidFill>
                  <a:schemeClr val="tx1"/>
                </a:solidFill>
                <a:latin typeface="+mn-lt"/>
                <a:ea typeface="+mn-ea"/>
                <a:cs typeface="+mn-cs"/>
              </a:defRPr>
            </a:lvl2pPr>
            <a:lvl3pPr marL="1259357" indent="-251871" algn="l" defTabSz="1007486" rtl="0" eaLnBrk="1" latinLnBrk="0" hangingPunct="1">
              <a:lnSpc>
                <a:spcPct val="90000"/>
              </a:lnSpc>
              <a:spcBef>
                <a:spcPts val="551"/>
              </a:spcBef>
              <a:buFont typeface="Arial" panose="020B0604020202020204" pitchFamily="34" charset="0"/>
              <a:buChar char="•"/>
              <a:defRPr sz="2204" kern="1200">
                <a:solidFill>
                  <a:schemeClr val="tx1"/>
                </a:solidFill>
                <a:latin typeface="+mn-lt"/>
                <a:ea typeface="+mn-ea"/>
                <a:cs typeface="+mn-cs"/>
              </a:defRPr>
            </a:lvl3pPr>
            <a:lvl4pPr marL="1763100"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4pPr>
            <a:lvl5pPr marL="2266843"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5pPr>
            <a:lvl6pPr marL="2770586"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6pPr>
            <a:lvl7pPr marL="3274329"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7pPr>
            <a:lvl8pPr marL="3778072"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8pPr>
            <a:lvl9pPr marL="4281815" indent="-251871" algn="l" defTabSz="1007486"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9pPr>
          </a:lstStyle>
          <a:p>
            <a:pPr marL="0" indent="0">
              <a:buFont typeface="Arial" panose="020B0604020202020204" pitchFamily="34" charset="0"/>
              <a:buNone/>
            </a:pPr>
            <a:r>
              <a:rPr lang="es-ES" sz="1800" dirty="0"/>
              <a:t>Con frecuencia se dice  que una clase derivada hereda todas las propiedades de su clase base, por lo que la relación suele llamarse herencia. Lo mismo ocurre con las funciones miembros, con algunas restricciones, entre otras</a:t>
            </a:r>
            <a:r>
              <a:rPr lang="es-ES" sz="1800" dirty="0">
                <a:solidFill>
                  <a:schemeClr val="accent5">
                    <a:lumMod val="60000"/>
                    <a:lumOff val="40000"/>
                  </a:schemeClr>
                </a:solidFill>
              </a:rPr>
              <a:t>: la clase derivada no hereda el constructor y destructor de la clase base como tampoco el operador de asignación sobrecargado en dicha clase ni funciones y/o datos miembros estáticos de la clase base; </a:t>
            </a:r>
            <a:r>
              <a:rPr lang="es-ES" sz="1800" dirty="0"/>
              <a:t>las clases derivadas tendrán sus propias versiones de constructor, destructor y operador de asignación sobrecargado. </a:t>
            </a:r>
          </a:p>
          <a:p>
            <a:pPr marL="0" indent="0">
              <a:buFont typeface="Arial" panose="020B0604020202020204" pitchFamily="34" charset="0"/>
              <a:buNone/>
            </a:pPr>
            <a:r>
              <a:rPr lang="es-ES" sz="1800" dirty="0"/>
              <a:t>Cuando se dice que estas funciones no se heredan no significa que no existen como miembros en un objeto de la clase derivada; ellas existen aún para la parte de la clase base que conforma un objeto de la clase derivada. </a:t>
            </a:r>
          </a:p>
          <a:p>
            <a:pPr marL="0" indent="0">
              <a:buFont typeface="Arial" panose="020B0604020202020204" pitchFamily="34" charset="0"/>
              <a:buNone/>
            </a:pPr>
            <a:r>
              <a:rPr lang="es-ES" sz="1800" dirty="0"/>
              <a:t>A veces se denomina a la clase base superclase y a la clase derivada subclase. Sin embargo, esta terminología induce a error a quien observa que los datos de un objeto de clase derivada son un superconjunto de los datos de un objeto de la clase base. </a:t>
            </a:r>
            <a:r>
              <a:rPr lang="es-ES" sz="1800" dirty="0">
                <a:solidFill>
                  <a:schemeClr val="accent5">
                    <a:lumMod val="60000"/>
                    <a:lumOff val="40000"/>
                  </a:schemeClr>
                </a:solidFill>
              </a:rPr>
              <a:t>Una clase derivada es mayor que su clase base en el sentido que, usualmente contiene más datos y proporciona más funciones que esta última. </a:t>
            </a:r>
            <a:endParaRPr lang="es-AR" sz="1800" dirty="0">
              <a:solidFill>
                <a:schemeClr val="accent5">
                  <a:lumMod val="60000"/>
                  <a:lumOff val="40000"/>
                </a:schemeClr>
              </a:solidFill>
            </a:endParaRPr>
          </a:p>
        </p:txBody>
      </p:sp>
      <p:sp>
        <p:nvSpPr>
          <p:cNvPr id="11" name="CuadroTexto 10">
            <a:extLst>
              <a:ext uri="{FF2B5EF4-FFF2-40B4-BE49-F238E27FC236}">
                <a16:creationId xmlns:a16="http://schemas.microsoft.com/office/drawing/2014/main" id="{1AE367BF-F6A9-4C98-AFF4-66FB433EF673}"/>
              </a:ext>
            </a:extLst>
          </p:cNvPr>
          <p:cNvSpPr txBox="1"/>
          <p:nvPr/>
        </p:nvSpPr>
        <p:spPr>
          <a:xfrm rot="16200000">
            <a:off x="3995838" y="3728796"/>
            <a:ext cx="4232825" cy="369332"/>
          </a:xfrm>
          <a:prstGeom prst="rect">
            <a:avLst/>
          </a:prstGeom>
          <a:solidFill>
            <a:schemeClr val="tx2">
              <a:lumMod val="25000"/>
            </a:schemeClr>
          </a:solidFill>
        </p:spPr>
        <p:txBody>
          <a:bodyPr wrap="none" rtlCol="0">
            <a:spAutoFit/>
          </a:bodyPr>
          <a:lstStyle/>
          <a:p>
            <a:r>
              <a:rPr lang="es-AR" dirty="0">
                <a:solidFill>
                  <a:schemeClr val="accent5">
                    <a:lumMod val="60000"/>
                    <a:lumOff val="40000"/>
                  </a:schemeClr>
                </a:solidFill>
              </a:rPr>
              <a:t>Herencia – Generalización y Especialización</a:t>
            </a:r>
          </a:p>
        </p:txBody>
      </p:sp>
    </p:spTree>
    <p:extLst>
      <p:ext uri="{BB962C8B-B14F-4D97-AF65-F5344CB8AC3E}">
        <p14:creationId xmlns:p14="http://schemas.microsoft.com/office/powerpoint/2010/main" val="4048432743"/>
      </p:ext>
    </p:extLst>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675" y="-128588"/>
            <a:ext cx="11586329" cy="1460574"/>
          </a:xfrm>
        </p:spPr>
        <p:txBody>
          <a:bodyPr>
            <a:normAutofit/>
          </a:bodyPr>
          <a:lstStyle/>
          <a:p>
            <a:r>
              <a:rPr lang="es-AR" sz="3600" b="1" dirty="0"/>
              <a:t>17. Clases derivadas </a:t>
            </a:r>
            <a:r>
              <a:rPr lang="es-AR" sz="3600" b="1" dirty="0" err="1"/>
              <a:t>cont</a:t>
            </a:r>
            <a:r>
              <a:rPr lang="es-AR" sz="3600" b="1" dirty="0"/>
              <a:t>…</a:t>
            </a: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28</a:t>
            </a:fld>
            <a:endParaRPr lang="es-AR" spc="10" dirty="0"/>
          </a:p>
        </p:txBody>
      </p:sp>
      <p:sp>
        <p:nvSpPr>
          <p:cNvPr id="7" name="CuadroTexto 6"/>
          <p:cNvSpPr txBox="1"/>
          <p:nvPr/>
        </p:nvSpPr>
        <p:spPr>
          <a:xfrm>
            <a:off x="315912" y="1193939"/>
            <a:ext cx="6248400" cy="5262979"/>
          </a:xfrm>
          <a:prstGeom prst="rect">
            <a:avLst/>
          </a:prstGeom>
          <a:noFill/>
        </p:spPr>
        <p:txBody>
          <a:bodyPr wrap="square" rtlCol="0">
            <a:spAutoFit/>
          </a:bodyPr>
          <a:lstStyle/>
          <a:p>
            <a:r>
              <a:rPr lang="es-ES" sz="1600" dirty="0">
                <a:ea typeface="Cambria" panose="02040503050406030204" pitchFamily="18" charset="0"/>
                <a:cs typeface="Tahoma" panose="020B0604030504040204" pitchFamily="34" charset="0"/>
              </a:rPr>
              <a:t>Derivar </a:t>
            </a:r>
            <a:r>
              <a:rPr lang="es-ES" sz="1600" dirty="0" err="1">
                <a:ea typeface="Cambria" panose="02040503050406030204" pitchFamily="18" charset="0"/>
                <a:cs typeface="Tahoma" panose="020B0604030504040204" pitchFamily="34" charset="0"/>
              </a:rPr>
              <a:t>CajadeBotellas</a:t>
            </a:r>
            <a:r>
              <a:rPr lang="es-ES" sz="1600" dirty="0">
                <a:ea typeface="Cambria" panose="02040503050406030204" pitchFamily="18" charset="0"/>
                <a:cs typeface="Tahoma" panose="020B0604030504040204" pitchFamily="34" charset="0"/>
              </a:rPr>
              <a:t> de Caja de esta forma, hace que, </a:t>
            </a:r>
            <a:r>
              <a:rPr lang="es-ES" sz="1600" dirty="0" err="1">
                <a:ea typeface="Cambria" panose="02040503050406030204" pitchFamily="18" charset="0"/>
                <a:cs typeface="Tahoma" panose="020B0604030504040204" pitchFamily="34" charset="0"/>
              </a:rPr>
              <a:t>CajadeBotellas</a:t>
            </a:r>
            <a:r>
              <a:rPr lang="es-ES" sz="1600" dirty="0">
                <a:ea typeface="Cambria" panose="02040503050406030204" pitchFamily="18" charset="0"/>
                <a:cs typeface="Tahoma" panose="020B0604030504040204" pitchFamily="34" charset="0"/>
              </a:rPr>
              <a:t> pueda usarse en todos los lugares de un programa donde sea aceptable Caja. Es decir, una </a:t>
            </a:r>
            <a:r>
              <a:rPr lang="es-ES" sz="1600" dirty="0" err="1">
                <a:ea typeface="Cambria" panose="02040503050406030204" pitchFamily="18" charset="0"/>
                <a:cs typeface="Tahoma" panose="020B0604030504040204" pitchFamily="34" charset="0"/>
              </a:rPr>
              <a:t>CajadeBotellas</a:t>
            </a:r>
            <a:r>
              <a:rPr lang="es-ES" sz="1600" dirty="0">
                <a:ea typeface="Cambria" panose="02040503050406030204" pitchFamily="18" charset="0"/>
                <a:cs typeface="Tahoma" panose="020B0604030504040204" pitchFamily="34" charset="0"/>
              </a:rPr>
              <a:t> es (también) una Caja por lo que, puede usarse un puntero </a:t>
            </a:r>
            <a:r>
              <a:rPr lang="es-ES" sz="1600" dirty="0" err="1">
                <a:ea typeface="Cambria" panose="02040503050406030204" pitchFamily="18" charset="0"/>
                <a:cs typeface="Tahoma" panose="020B0604030504040204" pitchFamily="34" charset="0"/>
              </a:rPr>
              <a:t>CajadeBotellas</a:t>
            </a:r>
            <a:r>
              <a:rPr lang="es-ES" sz="1600" dirty="0">
                <a:ea typeface="Cambria" panose="02040503050406030204" pitchFamily="18" charset="0"/>
                <a:cs typeface="Tahoma" panose="020B0604030504040204" pitchFamily="34" charset="0"/>
              </a:rPr>
              <a:t>* como uno Caja* sin conversión explícita de tipos.</a:t>
            </a:r>
          </a:p>
          <a:p>
            <a:endParaRPr lang="es-ES" sz="1600" dirty="0">
              <a:ea typeface="Cambria" panose="02040503050406030204" pitchFamily="18" charset="0"/>
              <a:cs typeface="Tahoma" panose="020B0604030504040204" pitchFamily="34" charset="0"/>
            </a:endParaRPr>
          </a:p>
          <a:p>
            <a:r>
              <a:rPr lang="es-MX" sz="1600" b="0" dirty="0">
                <a:solidFill>
                  <a:srgbClr val="4EC9B0"/>
                </a:solidFill>
                <a:effectLst/>
              </a:rPr>
              <a:t>Caja</a:t>
            </a:r>
            <a:r>
              <a:rPr lang="es-MX" sz="1600" b="0" dirty="0">
                <a:solidFill>
                  <a:srgbClr val="D4D4D4"/>
                </a:solidFill>
                <a:effectLst/>
              </a:rPr>
              <a:t>* </a:t>
            </a:r>
            <a:r>
              <a:rPr lang="es-MX" sz="1600" b="0" dirty="0">
                <a:solidFill>
                  <a:srgbClr val="9CDCFE"/>
                </a:solidFill>
                <a:effectLst/>
              </a:rPr>
              <a:t>box1</a:t>
            </a:r>
            <a:r>
              <a:rPr lang="es-MX" sz="1600" b="0" dirty="0">
                <a:solidFill>
                  <a:srgbClr val="D4D4D4"/>
                </a:solidFill>
                <a:effectLst/>
              </a:rPr>
              <a:t>=</a:t>
            </a:r>
            <a:r>
              <a:rPr lang="es-MX" sz="1600" b="0" dirty="0">
                <a:solidFill>
                  <a:srgbClr val="C586C0"/>
                </a:solidFill>
                <a:effectLst/>
              </a:rPr>
              <a:t>new</a:t>
            </a:r>
            <a:r>
              <a:rPr lang="es-MX" sz="1600" b="0" dirty="0">
                <a:solidFill>
                  <a:srgbClr val="D4D4D4"/>
                </a:solidFill>
                <a:effectLst/>
              </a:rPr>
              <a:t> </a:t>
            </a:r>
            <a:r>
              <a:rPr lang="es-MX" sz="1600" b="0" dirty="0" err="1">
                <a:solidFill>
                  <a:srgbClr val="4EC9B0"/>
                </a:solidFill>
                <a:effectLst/>
              </a:rPr>
              <a:t>CajaBotellas</a:t>
            </a:r>
            <a:r>
              <a:rPr lang="es-MX" sz="1600" b="0" dirty="0">
                <a:solidFill>
                  <a:srgbClr val="D4D4D4"/>
                </a:solidFill>
                <a:effectLst/>
              </a:rPr>
              <a:t>(</a:t>
            </a:r>
            <a:r>
              <a:rPr lang="es-MX" sz="1600" b="0" dirty="0">
                <a:solidFill>
                  <a:srgbClr val="B5CEA8"/>
                </a:solidFill>
                <a:effectLst/>
              </a:rPr>
              <a:t>2.0</a:t>
            </a:r>
            <a:r>
              <a:rPr lang="es-MX" sz="1600" b="0" dirty="0">
                <a:solidFill>
                  <a:srgbClr val="D4D4D4"/>
                </a:solidFill>
                <a:effectLst/>
              </a:rPr>
              <a:t>, </a:t>
            </a:r>
            <a:r>
              <a:rPr lang="es-MX" sz="1600" b="0" dirty="0">
                <a:solidFill>
                  <a:srgbClr val="B5CEA8"/>
                </a:solidFill>
                <a:effectLst/>
              </a:rPr>
              <a:t>3.0</a:t>
            </a:r>
            <a:r>
              <a:rPr lang="es-MX" sz="1600" b="0" dirty="0">
                <a:solidFill>
                  <a:srgbClr val="D4D4D4"/>
                </a:solidFill>
                <a:effectLst/>
              </a:rPr>
              <a:t>, </a:t>
            </a:r>
            <a:r>
              <a:rPr lang="es-MX" sz="1600" b="0" dirty="0">
                <a:solidFill>
                  <a:srgbClr val="B5CEA8"/>
                </a:solidFill>
                <a:effectLst/>
              </a:rPr>
              <a:t>4.0</a:t>
            </a:r>
            <a:r>
              <a:rPr lang="es-MX" sz="1600" b="0" dirty="0">
                <a:solidFill>
                  <a:srgbClr val="D4D4D4"/>
                </a:solidFill>
                <a:effectLst/>
              </a:rPr>
              <a:t>);</a:t>
            </a:r>
          </a:p>
          <a:p>
            <a:endParaRPr lang="es-ES" sz="1600" dirty="0">
              <a:ea typeface="Cambria" panose="02040503050406030204" pitchFamily="18" charset="0"/>
              <a:cs typeface="Tahoma" panose="020B0604030504040204" pitchFamily="34" charset="0"/>
            </a:endParaRPr>
          </a:p>
          <a:p>
            <a:r>
              <a:rPr lang="es-ES" sz="1600" dirty="0">
                <a:ea typeface="Cambria" panose="02040503050406030204" pitchFamily="18" charset="0"/>
                <a:cs typeface="Tahoma" panose="020B0604030504040204" pitchFamily="34" charset="0"/>
              </a:rPr>
              <a:t> Sin embargo una Caja no es necesariamente una </a:t>
            </a:r>
            <a:r>
              <a:rPr lang="es-ES" sz="1600" dirty="0" err="1">
                <a:ea typeface="Cambria" panose="02040503050406030204" pitchFamily="18" charset="0"/>
                <a:cs typeface="Tahoma" panose="020B0604030504040204" pitchFamily="34" charset="0"/>
              </a:rPr>
              <a:t>CajadeBotellas</a:t>
            </a:r>
            <a:r>
              <a:rPr lang="es-ES" sz="1600" dirty="0">
                <a:ea typeface="Cambria" panose="02040503050406030204" pitchFamily="18" charset="0"/>
                <a:cs typeface="Tahoma" panose="020B0604030504040204" pitchFamily="34" charset="0"/>
              </a:rPr>
              <a:t> por lo que, no puede usarse un puntero Caja* como uno </a:t>
            </a:r>
            <a:r>
              <a:rPr lang="es-ES" sz="1600" dirty="0" err="1">
                <a:ea typeface="Cambria" panose="02040503050406030204" pitchFamily="18" charset="0"/>
                <a:cs typeface="Tahoma" panose="020B0604030504040204" pitchFamily="34" charset="0"/>
              </a:rPr>
              <a:t>CajadeBotellas</a:t>
            </a:r>
            <a:r>
              <a:rPr lang="es-ES" sz="1600" dirty="0">
                <a:ea typeface="Cambria" panose="02040503050406030204" pitchFamily="18" charset="0"/>
                <a:cs typeface="Tahoma" panose="020B0604030504040204" pitchFamily="34" charset="0"/>
              </a:rPr>
              <a:t>*, la  conversión tiene que ser explícita (</a:t>
            </a:r>
            <a:r>
              <a:rPr lang="es-ES" sz="1600" i="1" dirty="0" err="1">
                <a:ea typeface="Cambria" panose="02040503050406030204" pitchFamily="18" charset="0"/>
                <a:cs typeface="Tahoma" panose="020B0604030504040204" pitchFamily="34" charset="0"/>
              </a:rPr>
              <a:t>cast</a:t>
            </a:r>
            <a:r>
              <a:rPr lang="es-ES" sz="1600" dirty="0">
                <a:ea typeface="Cambria" panose="02040503050406030204" pitchFamily="18" charset="0"/>
                <a:cs typeface="Tahoma" panose="020B0604030504040204" pitchFamily="34" charset="0"/>
              </a:rPr>
              <a:t>). </a:t>
            </a:r>
          </a:p>
          <a:p>
            <a:endParaRPr lang="es-ES" sz="1600" dirty="0">
              <a:ea typeface="Cambria" panose="02040503050406030204" pitchFamily="18" charset="0"/>
              <a:cs typeface="Tahoma" panose="020B0604030504040204" pitchFamily="34" charset="0"/>
            </a:endParaRPr>
          </a:p>
          <a:p>
            <a:r>
              <a:rPr lang="es-ES" sz="1600" dirty="0">
                <a:ea typeface="Cambria" panose="02040503050406030204" pitchFamily="18" charset="0"/>
                <a:cs typeface="Tahoma" panose="020B0604030504040204" pitchFamily="34" charset="0"/>
              </a:rPr>
              <a:t>Dicho de otro modo, un objeto de una clase derivada puede tratarse como un objeto de su clase base, cuando se manipula a través de punteros y referencias. Lo contrario no es cierto. </a:t>
            </a:r>
          </a:p>
          <a:p>
            <a:r>
              <a:rPr lang="es-ES" sz="1600" dirty="0">
                <a:ea typeface="Cambria" panose="02040503050406030204" pitchFamily="18" charset="0"/>
                <a:cs typeface="Tahoma" panose="020B0604030504040204" pitchFamily="34" charset="0"/>
              </a:rPr>
              <a:t>Esta propiedad es muy utilizada para construir listas de objetos heterogéneos (conectados mediante relaciones de herencia). Sólo hay que tener en cuenta que, de este modo sólo puede referirse a miembros de la clase base (funciones y datos). Si mediante el puntero de tipo de la clase base se hace referencia a miembros (funciones y datos) que figuran sólo en la clase derivada, el compilador informará de un error de sintaxis </a:t>
            </a:r>
            <a:endParaRPr lang="es-AR" sz="1600" dirty="0">
              <a:ea typeface="Cambria" panose="02040503050406030204" pitchFamily="18" charset="0"/>
              <a:cs typeface="Tahoma" panose="020B0604030504040204" pitchFamily="34" charset="0"/>
            </a:endParaRPr>
          </a:p>
        </p:txBody>
      </p:sp>
      <p:grpSp>
        <p:nvGrpSpPr>
          <p:cNvPr id="25" name="Grupo 24">
            <a:extLst>
              <a:ext uri="{FF2B5EF4-FFF2-40B4-BE49-F238E27FC236}">
                <a16:creationId xmlns:a16="http://schemas.microsoft.com/office/drawing/2014/main" id="{6956355F-5ACA-4660-BCC7-36011A4748FA}"/>
              </a:ext>
            </a:extLst>
          </p:cNvPr>
          <p:cNvGrpSpPr/>
          <p:nvPr/>
        </p:nvGrpSpPr>
        <p:grpSpPr>
          <a:xfrm>
            <a:off x="6966340" y="1035050"/>
            <a:ext cx="5705085" cy="5149830"/>
            <a:chOff x="6966340" y="1035050"/>
            <a:chExt cx="5705085" cy="5149830"/>
          </a:xfrm>
        </p:grpSpPr>
        <p:pic>
          <p:nvPicPr>
            <p:cNvPr id="14" name="Imagen 13">
              <a:extLst>
                <a:ext uri="{FF2B5EF4-FFF2-40B4-BE49-F238E27FC236}">
                  <a16:creationId xmlns:a16="http://schemas.microsoft.com/office/drawing/2014/main" id="{C639C967-8630-401C-9EDC-06886157436A}"/>
                </a:ext>
              </a:extLst>
            </p:cNvPr>
            <p:cNvPicPr>
              <a:picLocks noChangeAspect="1"/>
            </p:cNvPicPr>
            <p:nvPr/>
          </p:nvPicPr>
          <p:blipFill>
            <a:blip r:embed="rId2"/>
            <a:stretch>
              <a:fillRect/>
            </a:stretch>
          </p:blipFill>
          <p:spPr>
            <a:xfrm>
              <a:off x="6966340" y="1035050"/>
              <a:ext cx="5705085" cy="5149830"/>
            </a:xfrm>
            <a:prstGeom prst="rect">
              <a:avLst/>
            </a:prstGeom>
          </p:spPr>
        </p:pic>
        <p:cxnSp>
          <p:nvCxnSpPr>
            <p:cNvPr id="16" name="Conector recto 15">
              <a:extLst>
                <a:ext uri="{FF2B5EF4-FFF2-40B4-BE49-F238E27FC236}">
                  <a16:creationId xmlns:a16="http://schemas.microsoft.com/office/drawing/2014/main" id="{E8076391-9FDC-492B-BADC-D332ABE50603}"/>
                </a:ext>
              </a:extLst>
            </p:cNvPr>
            <p:cNvCxnSpPr/>
            <p:nvPr/>
          </p:nvCxnSpPr>
          <p:spPr>
            <a:xfrm>
              <a:off x="8164512" y="2406650"/>
              <a:ext cx="33707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9D83FD47-A77E-458C-BDA1-CDD426AB875E}"/>
                </a:ext>
              </a:extLst>
            </p:cNvPr>
            <p:cNvCxnSpPr/>
            <p:nvPr/>
          </p:nvCxnSpPr>
          <p:spPr>
            <a:xfrm flipV="1">
              <a:off x="10069512" y="202565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BC63113C-342D-43C4-B967-C5AAB22C8C8B}"/>
                </a:ext>
              </a:extLst>
            </p:cNvPr>
            <p:cNvCxnSpPr/>
            <p:nvPr/>
          </p:nvCxnSpPr>
          <p:spPr>
            <a:xfrm>
              <a:off x="11535308" y="240665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EDC5222B-4978-4043-86B2-35F8A86834E3}"/>
                </a:ext>
              </a:extLst>
            </p:cNvPr>
            <p:cNvCxnSpPr/>
            <p:nvPr/>
          </p:nvCxnSpPr>
          <p:spPr>
            <a:xfrm>
              <a:off x="8164512" y="240665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00F8DE62-18C9-4AE2-B605-E6B3E95CE3BF}"/>
                </a:ext>
              </a:extLst>
            </p:cNvPr>
            <p:cNvCxnSpPr/>
            <p:nvPr/>
          </p:nvCxnSpPr>
          <p:spPr>
            <a:xfrm flipV="1">
              <a:off x="11060112" y="438785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8903960"/>
      </p:ext>
    </p:extLst>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a:xfrm>
            <a:off x="163512" y="654050"/>
            <a:ext cx="7471032" cy="2585323"/>
          </a:xfrm>
        </p:spPr>
        <p:txBody>
          <a:bodyPr>
            <a:noAutofit/>
          </a:bodyPr>
          <a:lstStyle/>
          <a:p>
            <a:pPr marL="0" indent="0">
              <a:buNone/>
            </a:pPr>
            <a:r>
              <a:rPr lang="es-ES" sz="1400" dirty="0"/>
              <a:t>Para derivar la clase </a:t>
            </a:r>
            <a:r>
              <a:rPr lang="es-ES" sz="1400" dirty="0" err="1"/>
              <a:t>CajaBotellas</a:t>
            </a:r>
            <a:r>
              <a:rPr lang="es-ES" sz="1400" dirty="0"/>
              <a:t> de Caja, debemos agregar la directiva #</a:t>
            </a:r>
            <a:r>
              <a:rPr lang="es-ES" sz="1400" dirty="0" err="1"/>
              <a:t>include</a:t>
            </a:r>
            <a:r>
              <a:rPr lang="es-ES" sz="1400" dirty="0"/>
              <a:t> para el archivo cabecera </a:t>
            </a:r>
            <a:r>
              <a:rPr lang="es-ES" sz="1400" dirty="0" err="1"/>
              <a:t>Caja.h</a:t>
            </a:r>
            <a:r>
              <a:rPr lang="es-ES" sz="1400" dirty="0"/>
              <a:t>, debido a que la clase Caja está en el código de la clase derivada. El nombre de la clase base aparece después del nombre de la clase derivada </a:t>
            </a:r>
            <a:r>
              <a:rPr lang="es-ES" sz="1400" dirty="0" err="1"/>
              <a:t>CajaBotellas</a:t>
            </a:r>
            <a:r>
              <a:rPr lang="es-ES" sz="1400" dirty="0"/>
              <a:t> y separada por :, sino se especifica nada más, el compilador supone que el estatus de los </a:t>
            </a:r>
            <a:r>
              <a:rPr lang="es-ES" sz="1400" i="0" dirty="0">
                <a:effectLst/>
              </a:rPr>
              <a:t>miembros</a:t>
            </a:r>
            <a:r>
              <a:rPr lang="es-ES" sz="1400" dirty="0"/>
              <a:t> heredados en la clase derivada es privado: </a:t>
            </a:r>
            <a:r>
              <a:rPr lang="es-ES" sz="1400" dirty="0" err="1"/>
              <a:t>class</a:t>
            </a:r>
            <a:r>
              <a:rPr lang="es-ES" sz="1400" dirty="0"/>
              <a:t> </a:t>
            </a:r>
            <a:r>
              <a:rPr lang="es-ES" sz="1400" dirty="0" err="1"/>
              <a:t>CajaBotellas</a:t>
            </a:r>
            <a:r>
              <a:rPr lang="es-ES" sz="1400" dirty="0"/>
              <a:t> :</a:t>
            </a:r>
            <a:r>
              <a:rPr lang="es-ES" sz="1400" dirty="0" err="1"/>
              <a:t>public</a:t>
            </a:r>
            <a:r>
              <a:rPr lang="es-ES" sz="1400" dirty="0"/>
              <a:t> Caja </a:t>
            </a:r>
          </a:p>
          <a:p>
            <a:pPr marL="0" indent="0">
              <a:buNone/>
            </a:pPr>
            <a:r>
              <a:rPr lang="es-ES" sz="1400" dirty="0"/>
              <a:t>En este caso y en todos los que trabajemos, supondremos que el especificador de acceso para la clase base es </a:t>
            </a:r>
            <a:r>
              <a:rPr lang="es-ES" sz="1400" dirty="0" err="1"/>
              <a:t>public</a:t>
            </a:r>
            <a:r>
              <a:rPr lang="es-ES" sz="1400" dirty="0"/>
              <a:t>; todos los miembros heredados y especificados originalmente como </a:t>
            </a:r>
            <a:r>
              <a:rPr lang="es-ES" sz="1400" dirty="0" err="1"/>
              <a:t>public</a:t>
            </a:r>
            <a:r>
              <a:rPr lang="es-ES" sz="1400" dirty="0"/>
              <a:t> en la clase base, tiene el mismo nivel de acceso en la clase derivada. </a:t>
            </a:r>
          </a:p>
          <a:p>
            <a:pPr marL="0" indent="0">
              <a:buNone/>
            </a:pPr>
            <a:r>
              <a:rPr lang="es-ES" sz="1400" dirty="0"/>
              <a:t>En caso de jerarquía de clases de un nivel, a esta clase base (en este ejemplo Caja) se la llama clase base directa y, en el caso de tener una jerarquía de clases (como se verá en un ejemplo posterior con la clase Contenedor) de más de un nivel, se conoce como clase base indirecta, a aquélla que no aparece en la lista de derivación luego de los dos puntos. </a:t>
            </a:r>
          </a:p>
          <a:p>
            <a:pPr marL="0" indent="0">
              <a:buNone/>
            </a:pPr>
            <a:r>
              <a:rPr lang="es-ES" sz="1400" dirty="0"/>
              <a:t>Se añade un nuevo miembro en </a:t>
            </a:r>
            <a:r>
              <a:rPr lang="es-ES" sz="1400" dirty="0" err="1"/>
              <a:t>CajaBotellas</a:t>
            </a:r>
            <a:r>
              <a:rPr lang="es-ES" sz="1400" dirty="0"/>
              <a:t> para representar la cantidad de botellas que puede contener la caja, la cual es inicializada en el constructor: </a:t>
            </a:r>
            <a:endParaRPr lang="es-AR" sz="14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dirty="0" err="1"/>
              <a:t>AyED</a:t>
            </a:r>
            <a:r>
              <a:rPr lang="es-ES" dirty="0"/>
              <a:t>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29</a:t>
            </a:fld>
            <a:endParaRPr lang="es-AR" spc="10" dirty="0"/>
          </a:p>
        </p:txBody>
      </p:sp>
      <p:sp>
        <p:nvSpPr>
          <p:cNvPr id="27" name="CuadroTexto 26"/>
          <p:cNvSpPr txBox="1"/>
          <p:nvPr/>
        </p:nvSpPr>
        <p:spPr>
          <a:xfrm>
            <a:off x="7554686" y="349480"/>
            <a:ext cx="6629400" cy="307777"/>
          </a:xfrm>
          <a:prstGeom prst="rect">
            <a:avLst/>
          </a:prstGeom>
          <a:noFill/>
        </p:spPr>
        <p:txBody>
          <a:bodyPr wrap="square" rtlCol="0">
            <a:spAutoFit/>
          </a:bodyPr>
          <a:lstStyle/>
          <a:p>
            <a:endParaRPr lang="es-AR" sz="1400" dirty="0"/>
          </a:p>
        </p:txBody>
      </p:sp>
      <p:sp>
        <p:nvSpPr>
          <p:cNvPr id="34" name="Rectangle 14"/>
          <p:cNvSpPr>
            <a:spLocks noChangeArrowheads="1"/>
          </p:cNvSpPr>
          <p:nvPr/>
        </p:nvSpPr>
        <p:spPr bwMode="auto">
          <a:xfrm>
            <a:off x="1266108" y="12020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13" name="CuadroTexto 12">
            <a:extLst>
              <a:ext uri="{FF2B5EF4-FFF2-40B4-BE49-F238E27FC236}">
                <a16:creationId xmlns:a16="http://schemas.microsoft.com/office/drawing/2014/main" id="{7742CC1E-6375-4AC1-9073-9C386993FB2F}"/>
              </a:ext>
            </a:extLst>
          </p:cNvPr>
          <p:cNvSpPr txBox="1"/>
          <p:nvPr/>
        </p:nvSpPr>
        <p:spPr>
          <a:xfrm>
            <a:off x="1450839" y="4006850"/>
            <a:ext cx="7105650" cy="3416320"/>
          </a:xfrm>
          <a:prstGeom prst="rect">
            <a:avLst/>
          </a:prstGeom>
          <a:noFill/>
        </p:spPr>
        <p:txBody>
          <a:bodyPr wrap="square">
            <a:spAutoFit/>
          </a:bodyPr>
          <a:lstStyle/>
          <a:p>
            <a:r>
              <a:rPr lang="es-AR" sz="1200" b="0" dirty="0">
                <a:solidFill>
                  <a:srgbClr val="569CD6"/>
                </a:solidFill>
                <a:effectLst/>
                <a:latin typeface="Consolas" panose="020B0609020204030204" pitchFamily="49" charset="0"/>
              </a:rPr>
              <a:t> </a:t>
            </a:r>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r>
              <a:rPr lang="es-AR" sz="1200" b="0" dirty="0">
                <a:solidFill>
                  <a:srgbClr val="569CD6"/>
                </a:solidFill>
                <a:effectLst/>
                <a:latin typeface="Consolas" panose="020B0609020204030204" pitchFamily="49" charset="0"/>
              </a:rPr>
              <a:t> </a:t>
            </a:r>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CajaBotellas.h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main</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Caja </a:t>
            </a:r>
            <a:r>
              <a:rPr lang="es-AR" sz="1200" b="0" dirty="0">
                <a:solidFill>
                  <a:srgbClr val="9CDCFE"/>
                </a:solidFill>
                <a:effectLst/>
                <a:latin typeface="Consolas" panose="020B0609020204030204" pitchFamily="49" charset="0"/>
              </a:rPr>
              <a:t>caja1</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4.0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3.0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2.0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cajab1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cajab2</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6</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"Volumen de caja1: "</a:t>
            </a:r>
            <a:r>
              <a:rPr lang="es-AR" sz="1200" b="0" dirty="0">
                <a:solidFill>
                  <a:srgbClr val="D4D4D4"/>
                </a:solidFill>
                <a:effectLst/>
                <a:latin typeface="Consolas" panose="020B0609020204030204" pitchFamily="49" charset="0"/>
              </a:rPr>
              <a:t> &lt;&lt; </a:t>
            </a:r>
            <a:r>
              <a:rPr lang="es-AR" sz="1200" b="0" dirty="0">
                <a:solidFill>
                  <a:srgbClr val="9CDCFE"/>
                </a:solidFill>
                <a:effectLst/>
                <a:latin typeface="Consolas" panose="020B0609020204030204" pitchFamily="49" charset="0"/>
              </a:rPr>
              <a:t>caja1</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 &lt;&lt;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 &lt;&lt;</a:t>
            </a:r>
          </a:p>
          <a:p>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"Volumen de cajab1: "</a:t>
            </a:r>
            <a:r>
              <a:rPr lang="es-AR" sz="1200" b="0" dirty="0">
                <a:solidFill>
                  <a:srgbClr val="D4D4D4"/>
                </a:solidFill>
                <a:effectLst/>
                <a:latin typeface="Consolas" panose="020B0609020204030204" pitchFamily="49" charset="0"/>
              </a:rPr>
              <a:t> &lt;&lt; </a:t>
            </a:r>
            <a:r>
              <a:rPr lang="es-AR" sz="1200" b="0" dirty="0">
                <a:solidFill>
                  <a:srgbClr val="9CDCFE"/>
                </a:solidFill>
                <a:effectLst/>
                <a:latin typeface="Consolas" panose="020B0609020204030204" pitchFamily="49" charset="0"/>
              </a:rPr>
              <a:t>cajab1</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 &lt;&lt;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 &lt;&lt;</a:t>
            </a:r>
          </a:p>
          <a:p>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"Volumen de cajab2: "</a:t>
            </a:r>
            <a:r>
              <a:rPr lang="es-AR" sz="1200" b="0" dirty="0">
                <a:solidFill>
                  <a:srgbClr val="D4D4D4"/>
                </a:solidFill>
                <a:effectLst/>
                <a:latin typeface="Consolas" panose="020B0609020204030204" pitchFamily="49" charset="0"/>
              </a:rPr>
              <a:t> &lt;&lt; </a:t>
            </a:r>
            <a:r>
              <a:rPr lang="es-AR" sz="1200" b="0" dirty="0">
                <a:solidFill>
                  <a:srgbClr val="9CDCFE"/>
                </a:solidFill>
                <a:effectLst/>
                <a:latin typeface="Consolas" panose="020B0609020204030204" pitchFamily="49" charset="0"/>
              </a:rPr>
              <a:t>cajab2</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 &lt;&lt;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cout</a:t>
            </a:r>
            <a:r>
              <a:rPr lang="es-AR" sz="1200" b="0" dirty="0">
                <a:solidFill>
                  <a:srgbClr val="6A9955"/>
                </a:solidFill>
                <a:effectLst/>
                <a:latin typeface="Consolas" panose="020B0609020204030204" pitchFamily="49" charset="0"/>
              </a:rPr>
              <a:t> &lt;&lt; "Se invoca al destructor de Caja" &lt;&lt; </a:t>
            </a:r>
            <a:r>
              <a:rPr lang="es-AR" sz="1200" b="0" dirty="0" err="1">
                <a:solidFill>
                  <a:srgbClr val="6A9955"/>
                </a:solidFill>
                <a:effectLst/>
                <a:latin typeface="Consolas" panose="020B0609020204030204" pitchFamily="49" charset="0"/>
              </a:rPr>
              <a:t>endl</a:t>
            </a:r>
            <a:r>
              <a:rPr lang="es-AR" sz="1200" b="0" dirty="0">
                <a:solidFill>
                  <a:srgbClr val="6A9955"/>
                </a:solidFill>
                <a:effectLst/>
                <a:latin typeface="Consolas" panose="020B0609020204030204" pitchFamily="49" charset="0"/>
              </a:rPr>
              <a:t>; </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p>
        </p:txBody>
      </p:sp>
      <p:sp>
        <p:nvSpPr>
          <p:cNvPr id="15" name="CuadroTexto 14">
            <a:extLst>
              <a:ext uri="{FF2B5EF4-FFF2-40B4-BE49-F238E27FC236}">
                <a16:creationId xmlns:a16="http://schemas.microsoft.com/office/drawing/2014/main" id="{FE63CEB6-65C4-4FFC-843B-D8404DA902F9}"/>
              </a:ext>
            </a:extLst>
          </p:cNvPr>
          <p:cNvSpPr txBox="1"/>
          <p:nvPr/>
        </p:nvSpPr>
        <p:spPr>
          <a:xfrm>
            <a:off x="7768353" y="2357236"/>
            <a:ext cx="5607050" cy="4708981"/>
          </a:xfrm>
          <a:prstGeom prst="rect">
            <a:avLst/>
          </a:prstGeom>
          <a:noFill/>
        </p:spPr>
        <p:txBody>
          <a:bodyPr wrap="square">
            <a:spAutoFit/>
          </a:bodyPr>
          <a:lstStyle/>
          <a:p>
            <a:r>
              <a:rPr lang="es-AR" sz="1200" b="0" dirty="0">
                <a:solidFill>
                  <a:srgbClr val="6A9955"/>
                </a:solidFill>
                <a:effectLst/>
                <a:latin typeface="Consolas" panose="020B0609020204030204" pitchFamily="49" charset="0"/>
              </a:rPr>
              <a:t>//Archivo de cabecera </a:t>
            </a:r>
            <a:r>
              <a:rPr lang="es-AR" sz="1200" b="0" dirty="0" err="1">
                <a:solidFill>
                  <a:srgbClr val="6A9955"/>
                </a:solidFill>
                <a:effectLst/>
                <a:latin typeface="Consolas" panose="020B0609020204030204" pitchFamily="49" charset="0"/>
              </a:rPr>
              <a:t>CajaBotellas.h</a:t>
            </a:r>
            <a:endParaRPr lang="es-AR" sz="1200" b="0" dirty="0">
              <a:solidFill>
                <a:srgbClr val="D4D4D4"/>
              </a:solidFill>
              <a:effectLst/>
              <a:latin typeface="Consolas" panose="020B0609020204030204" pitchFamily="49" charset="0"/>
            </a:endParaRPr>
          </a:p>
          <a:p>
            <a:r>
              <a:rPr lang="es-AR" sz="1200" b="0" dirty="0">
                <a:solidFill>
                  <a:srgbClr val="C586C0"/>
                </a:solidFill>
                <a:effectLst/>
                <a:latin typeface="Consolas" panose="020B0609020204030204" pitchFamily="49" charset="0"/>
              </a:rPr>
              <a:t>#pragma</a:t>
            </a:r>
            <a:r>
              <a:rPr lang="es-AR" sz="1200" b="0" dirty="0">
                <a:solidFill>
                  <a:srgbClr val="569CD6"/>
                </a:solidFill>
                <a:effectLst/>
                <a:latin typeface="Consolas" panose="020B0609020204030204" pitchFamily="49" charset="0"/>
              </a:rPr>
              <a:t> </a:t>
            </a:r>
            <a:r>
              <a:rPr lang="es-AR" sz="1200" b="0" dirty="0">
                <a:solidFill>
                  <a:srgbClr val="9CDCFE"/>
                </a:solidFill>
                <a:effectLst/>
                <a:latin typeface="Consolas" panose="020B0609020204030204" pitchFamily="49" charset="0"/>
              </a:rPr>
              <a:t>once</a:t>
            </a:r>
            <a:endParaRPr lang="es-AR" sz="1200" b="0" dirty="0">
              <a:solidFill>
                <a:srgbClr val="D4D4D4"/>
              </a:solidFill>
              <a:effectLst/>
              <a:latin typeface="Consolas" panose="020B0609020204030204" pitchFamily="49" charset="0"/>
            </a:endParaRPr>
          </a:p>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569CD6"/>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private</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6A9955"/>
                </a:solidFill>
                <a:effectLst/>
                <a:latin typeface="Consolas" panose="020B0609020204030204" pitchFamily="49" charset="0"/>
              </a:rPr>
              <a:t>//archivo CajaBotellas.cpp</a:t>
            </a:r>
            <a:endParaRPr lang="es-AR" sz="1200" b="0" dirty="0">
              <a:solidFill>
                <a:srgbClr val="D4D4D4"/>
              </a:solidFill>
              <a:effectLst/>
              <a:latin typeface="Consolas" panose="020B0609020204030204" pitchFamily="49" charset="0"/>
            </a:endParaRPr>
          </a:p>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CajaBotellas.h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a:t>
            </a: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0.85</a:t>
            </a:r>
            <a:r>
              <a:rPr lang="es-AR" sz="1200" b="0" dirty="0">
                <a:solidFill>
                  <a:srgbClr val="D4D4D4"/>
                </a:solidFill>
                <a:effectLst/>
                <a:latin typeface="Consolas" panose="020B0609020204030204" pitchFamily="49" charset="0"/>
              </a:rPr>
              <a:t> *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//ojo no olvidar :: para invocar volumen() de Caja</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cout</a:t>
            </a:r>
            <a:r>
              <a:rPr lang="es-AR" sz="1200" b="0" dirty="0">
                <a:solidFill>
                  <a:srgbClr val="6A9955"/>
                </a:solidFill>
                <a:effectLst/>
                <a:latin typeface="Consolas" panose="020B0609020204030204" pitchFamily="49" charset="0"/>
              </a:rPr>
              <a:t> &lt;&lt; "Se invoca al destructor de </a:t>
            </a:r>
            <a:r>
              <a:rPr lang="es-AR" sz="1200" b="0" dirty="0" err="1">
                <a:solidFill>
                  <a:srgbClr val="6A9955"/>
                </a:solidFill>
                <a:effectLst/>
                <a:latin typeface="Consolas" panose="020B0609020204030204" pitchFamily="49" charset="0"/>
              </a:rPr>
              <a:t>CajaBotellas</a:t>
            </a:r>
            <a:r>
              <a:rPr lang="es-AR" sz="1200" b="0" dirty="0">
                <a:solidFill>
                  <a:srgbClr val="6A9955"/>
                </a:solidFill>
                <a:effectLst/>
                <a:latin typeface="Consolas" panose="020B0609020204030204" pitchFamily="49" charset="0"/>
              </a:rPr>
              <a:t>" &lt;&lt; </a:t>
            </a:r>
            <a:r>
              <a:rPr lang="es-AR" sz="1200" b="0" dirty="0" err="1">
                <a:solidFill>
                  <a:srgbClr val="6A9955"/>
                </a:solidFill>
                <a:effectLst/>
                <a:latin typeface="Consolas" panose="020B0609020204030204" pitchFamily="49" charset="0"/>
              </a:rPr>
              <a:t>endl</a:t>
            </a:r>
            <a:r>
              <a:rPr lang="es-AR" sz="1200" b="0" dirty="0">
                <a:solidFill>
                  <a:srgbClr val="6A9955"/>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a:t>
            </a:r>
          </a:p>
        </p:txBody>
      </p:sp>
      <p:grpSp>
        <p:nvGrpSpPr>
          <p:cNvPr id="11" name="Grupo 10">
            <a:extLst>
              <a:ext uri="{FF2B5EF4-FFF2-40B4-BE49-F238E27FC236}">
                <a16:creationId xmlns:a16="http://schemas.microsoft.com/office/drawing/2014/main" id="{E5E78253-9380-4B3D-9FF6-5686FBEFE57B}"/>
              </a:ext>
            </a:extLst>
          </p:cNvPr>
          <p:cNvGrpSpPr/>
          <p:nvPr/>
        </p:nvGrpSpPr>
        <p:grpSpPr>
          <a:xfrm>
            <a:off x="10134599" y="223143"/>
            <a:ext cx="2982913" cy="2945507"/>
            <a:chOff x="6966340" y="1035050"/>
            <a:chExt cx="5705085" cy="5149830"/>
          </a:xfrm>
        </p:grpSpPr>
        <p:pic>
          <p:nvPicPr>
            <p:cNvPr id="12" name="Imagen 11">
              <a:extLst>
                <a:ext uri="{FF2B5EF4-FFF2-40B4-BE49-F238E27FC236}">
                  <a16:creationId xmlns:a16="http://schemas.microsoft.com/office/drawing/2014/main" id="{CBE1F5AF-3B01-4778-BB57-DEA93DE8C149}"/>
                </a:ext>
              </a:extLst>
            </p:cNvPr>
            <p:cNvPicPr>
              <a:picLocks noChangeAspect="1"/>
            </p:cNvPicPr>
            <p:nvPr/>
          </p:nvPicPr>
          <p:blipFill>
            <a:blip r:embed="rId2"/>
            <a:stretch>
              <a:fillRect/>
            </a:stretch>
          </p:blipFill>
          <p:spPr>
            <a:xfrm>
              <a:off x="6966340" y="1035050"/>
              <a:ext cx="5705085" cy="5149830"/>
            </a:xfrm>
            <a:prstGeom prst="rect">
              <a:avLst/>
            </a:prstGeom>
          </p:spPr>
        </p:pic>
        <p:cxnSp>
          <p:nvCxnSpPr>
            <p:cNvPr id="14" name="Conector recto 13">
              <a:extLst>
                <a:ext uri="{FF2B5EF4-FFF2-40B4-BE49-F238E27FC236}">
                  <a16:creationId xmlns:a16="http://schemas.microsoft.com/office/drawing/2014/main" id="{7A19AC3D-A488-4944-B804-E05CBF6AC1FF}"/>
                </a:ext>
              </a:extLst>
            </p:cNvPr>
            <p:cNvCxnSpPr/>
            <p:nvPr/>
          </p:nvCxnSpPr>
          <p:spPr>
            <a:xfrm>
              <a:off x="8164512" y="2406650"/>
              <a:ext cx="33707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33A3266F-6F69-41DC-BD9C-ABA9E28180B5}"/>
                </a:ext>
              </a:extLst>
            </p:cNvPr>
            <p:cNvCxnSpPr/>
            <p:nvPr/>
          </p:nvCxnSpPr>
          <p:spPr>
            <a:xfrm flipV="1">
              <a:off x="10069512" y="202565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DBB84014-C280-4D58-BFAE-D73034A27FC6}"/>
                </a:ext>
              </a:extLst>
            </p:cNvPr>
            <p:cNvCxnSpPr/>
            <p:nvPr/>
          </p:nvCxnSpPr>
          <p:spPr>
            <a:xfrm>
              <a:off x="11535308" y="240665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32B727DC-B386-4E6A-A674-B8184FFA9F20}"/>
                </a:ext>
              </a:extLst>
            </p:cNvPr>
            <p:cNvCxnSpPr/>
            <p:nvPr/>
          </p:nvCxnSpPr>
          <p:spPr>
            <a:xfrm>
              <a:off x="8164512" y="240665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412717F8-5415-49D6-AD08-C7B92F6A05C3}"/>
                </a:ext>
              </a:extLst>
            </p:cNvPr>
            <p:cNvCxnSpPr/>
            <p:nvPr/>
          </p:nvCxnSpPr>
          <p:spPr>
            <a:xfrm flipV="1">
              <a:off x="11060112" y="438785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0" name="Título 1">
            <a:extLst>
              <a:ext uri="{FF2B5EF4-FFF2-40B4-BE49-F238E27FC236}">
                <a16:creationId xmlns:a16="http://schemas.microsoft.com/office/drawing/2014/main" id="{E3ADB9EE-7E9E-4446-96A5-AAFCCA11848D}"/>
              </a:ext>
            </a:extLst>
          </p:cNvPr>
          <p:cNvSpPr>
            <a:spLocks noGrp="1"/>
          </p:cNvSpPr>
          <p:nvPr>
            <p:ph type="title"/>
          </p:nvPr>
        </p:nvSpPr>
        <p:spPr>
          <a:xfrm>
            <a:off x="193675" y="-336550"/>
            <a:ext cx="11586329" cy="1460574"/>
          </a:xfrm>
        </p:spPr>
        <p:txBody>
          <a:bodyPr>
            <a:normAutofit/>
          </a:bodyPr>
          <a:lstStyle/>
          <a:p>
            <a:r>
              <a:rPr lang="es-AR" sz="3600" b="1" dirty="0"/>
              <a:t>17. Clases derivadas </a:t>
            </a:r>
            <a:r>
              <a:rPr lang="es-AR" sz="3600" b="1" dirty="0" err="1"/>
              <a:t>cont</a:t>
            </a:r>
            <a:r>
              <a:rPr lang="es-AR" sz="3600" b="1" dirty="0"/>
              <a:t>…</a:t>
            </a:r>
          </a:p>
        </p:txBody>
      </p:sp>
    </p:spTree>
    <p:extLst>
      <p:ext uri="{BB962C8B-B14F-4D97-AF65-F5344CB8AC3E}">
        <p14:creationId xmlns:p14="http://schemas.microsoft.com/office/powerpoint/2010/main" val="1709963193"/>
      </p:ext>
    </p:extLst>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8287" y="2165276"/>
            <a:ext cx="5908425" cy="1460574"/>
          </a:xfrm>
        </p:spPr>
        <p:txBody>
          <a:bodyPr>
            <a:normAutofit/>
          </a:bodyPr>
          <a:lstStyle/>
          <a:p>
            <a:r>
              <a:rPr lang="es-ES" sz="3600" dirty="0"/>
              <a:t>Temario</a:t>
            </a:r>
            <a:endParaRPr lang="es-AR" sz="3600" dirty="0"/>
          </a:p>
        </p:txBody>
      </p:sp>
      <p:sp>
        <p:nvSpPr>
          <p:cNvPr id="4" name="Marcador de fecha 3"/>
          <p:cNvSpPr>
            <a:spLocks noGrp="1"/>
          </p:cNvSpPr>
          <p:nvPr>
            <p:ph type="dt" sz="half" idx="10"/>
          </p:nvPr>
        </p:nvSpPr>
        <p:spPr/>
        <p:txBody>
          <a:bodyPr/>
          <a:lstStyle/>
          <a:p>
            <a:fld id="{975F39D9-052D-4CFB-B8E0-EFFB57CC0D2F}" type="datetime12">
              <a:rPr lang="es-AR" smtClean="0"/>
              <a:t>11:38 a. m.</a:t>
            </a:fld>
            <a:endParaRPr lang="en-US"/>
          </a:p>
        </p:txBody>
      </p:sp>
      <p:sp>
        <p:nvSpPr>
          <p:cNvPr id="5" name="Marcador de pie de página 4"/>
          <p:cNvSpPr>
            <a:spLocks noGrp="1"/>
          </p:cNvSpPr>
          <p:nvPr>
            <p:ph type="ftr" sz="quarter" idx="11"/>
          </p:nvPr>
        </p:nvSpPr>
        <p:spPr/>
        <p:txBody>
          <a:bodyPr/>
          <a:lstStyle/>
          <a:p>
            <a:r>
              <a:rPr lang="es-ES"/>
              <a:t>AyED I - Unidad 10 Programación Orientada a Objetos</a:t>
            </a:r>
            <a:endParaRPr lang="es-ES" dirty="0"/>
          </a:p>
        </p:txBody>
      </p:sp>
      <p:sp>
        <p:nvSpPr>
          <p:cNvPr id="10" name="CuadroTexto 9">
            <a:extLst>
              <a:ext uri="{FF2B5EF4-FFF2-40B4-BE49-F238E27FC236}">
                <a16:creationId xmlns:a16="http://schemas.microsoft.com/office/drawing/2014/main" id="{81C2EC10-DD1C-460B-90B8-32B447798305}"/>
              </a:ext>
            </a:extLst>
          </p:cNvPr>
          <p:cNvSpPr txBox="1"/>
          <p:nvPr/>
        </p:nvSpPr>
        <p:spPr>
          <a:xfrm>
            <a:off x="7515226" y="273050"/>
            <a:ext cx="6715124" cy="3785652"/>
          </a:xfrm>
          <a:prstGeom prst="rect">
            <a:avLst/>
          </a:prstGeom>
          <a:noFill/>
        </p:spPr>
        <p:txBody>
          <a:bodyPr wrap="square">
            <a:spAutoFit/>
          </a:bodyPr>
          <a:lstStyle/>
          <a:p>
            <a:pPr marL="0" defTabSz="457200"/>
            <a:r>
              <a:rPr lang="es-ES" sz="1600" dirty="0">
                <a:ea typeface="Cambria" panose="02040503050406030204" pitchFamily="18" charset="0"/>
              </a:rPr>
              <a:t>1. C++ Desde la Perspectiva de Bjarne </a:t>
            </a:r>
            <a:r>
              <a:rPr lang="es-AR" sz="1600" dirty="0">
                <a:ea typeface="Cambria" panose="02040503050406030204" pitchFamily="18" charset="0"/>
              </a:rPr>
              <a:t>Stroustrup</a:t>
            </a:r>
          </a:p>
          <a:p>
            <a:pPr marL="0" defTabSz="457200"/>
            <a:r>
              <a:rPr lang="es-AR" sz="1600" dirty="0">
                <a:ea typeface="Cambria" panose="02040503050406030204" pitchFamily="18" charset="0"/>
              </a:rPr>
              <a:t>2. Introducción Objetos C++</a:t>
            </a:r>
          </a:p>
          <a:p>
            <a:pPr marL="0" defTabSz="457200"/>
            <a:r>
              <a:rPr lang="es-AR" sz="1600" dirty="0">
                <a:ea typeface="Cambria" panose="02040503050406030204" pitchFamily="18" charset="0"/>
              </a:rPr>
              <a:t>3. Clases en  C++</a:t>
            </a:r>
          </a:p>
          <a:p>
            <a:pPr marL="0" defTabSz="457200"/>
            <a:r>
              <a:rPr lang="es-AR" sz="1600" dirty="0">
                <a:ea typeface="Cambria" panose="02040503050406030204" pitchFamily="18" charset="0"/>
              </a:rPr>
              <a:t>4. Definición de una clase:</a:t>
            </a:r>
          </a:p>
          <a:p>
            <a:pPr marL="0" defTabSz="457200"/>
            <a:r>
              <a:rPr lang="es-ES" sz="1600" dirty="0">
                <a:ea typeface="Cambria" panose="02040503050406030204" pitchFamily="18" charset="0"/>
              </a:rPr>
              <a:t>5. Declaración de objetos de una clase:</a:t>
            </a:r>
          </a:p>
          <a:p>
            <a:pPr marL="0" defTabSz="457200"/>
            <a:r>
              <a:rPr lang="es-ES" sz="1600" dirty="0">
                <a:ea typeface="Cambria" panose="02040503050406030204" pitchFamily="18" charset="0"/>
              </a:rPr>
              <a:t>6. Funciones miembro de una clase:</a:t>
            </a:r>
          </a:p>
          <a:p>
            <a:pPr marL="0" defTabSz="457200"/>
            <a:r>
              <a:rPr lang="es-AR" sz="1600" dirty="0">
                <a:ea typeface="Cambria" panose="02040503050406030204" pitchFamily="18" charset="0"/>
              </a:rPr>
              <a:t>7. Constructores </a:t>
            </a:r>
          </a:p>
          <a:p>
            <a:pPr marL="0" defTabSz="457200"/>
            <a:r>
              <a:rPr lang="es-ES" sz="1600" dirty="0">
                <a:ea typeface="Cambria" panose="02040503050406030204" pitchFamily="18" charset="0"/>
              </a:rPr>
              <a:t>8. Nuestro primer ejemplo</a:t>
            </a:r>
          </a:p>
          <a:p>
            <a:pPr marL="0" defTabSz="457200"/>
            <a:r>
              <a:rPr lang="es-AR" sz="1600" dirty="0">
                <a:ea typeface="Cambria" panose="02040503050406030204" pitchFamily="18" charset="0"/>
              </a:rPr>
              <a:t>9. El constructor por defecto </a:t>
            </a:r>
          </a:p>
          <a:p>
            <a:pPr marL="0" defTabSz="457200"/>
            <a:r>
              <a:rPr lang="es-AR" sz="1600" dirty="0">
                <a:ea typeface="Cambria" panose="02040503050406030204" pitchFamily="18" charset="0"/>
              </a:rPr>
              <a:t>10. Listas de inicialización </a:t>
            </a:r>
          </a:p>
          <a:p>
            <a:pPr marL="0" defTabSz="457200"/>
            <a:r>
              <a:rPr lang="es-ES" sz="1600" dirty="0">
                <a:ea typeface="Cambria" panose="02040503050406030204" pitchFamily="18" charset="0"/>
              </a:rPr>
              <a:t>11. Acceso a campos miembro privados </a:t>
            </a:r>
          </a:p>
          <a:p>
            <a:pPr marL="0" defTabSz="457200"/>
            <a:r>
              <a:rPr lang="es-ES" sz="1600" dirty="0">
                <a:ea typeface="Cambria" panose="02040503050406030204" pitchFamily="18" charset="0"/>
              </a:rPr>
              <a:t>12. Funciones Amigas – Puntero </a:t>
            </a:r>
            <a:r>
              <a:rPr lang="es-ES" sz="1600" dirty="0" err="1">
                <a:ea typeface="Cambria" panose="02040503050406030204" pitchFamily="18" charset="0"/>
              </a:rPr>
              <a:t>This</a:t>
            </a:r>
            <a:endParaRPr lang="es-ES" sz="1600" dirty="0">
              <a:ea typeface="Cambria" panose="02040503050406030204" pitchFamily="18" charset="0"/>
            </a:endParaRPr>
          </a:p>
          <a:p>
            <a:pPr marL="0" defTabSz="457200"/>
            <a:r>
              <a:rPr lang="es-ES" sz="1600" dirty="0">
                <a:ea typeface="Cambria" panose="02040503050406030204" pitchFamily="18" charset="0"/>
              </a:rPr>
              <a:t>13. Miembros estáticos de una clase </a:t>
            </a:r>
          </a:p>
          <a:p>
            <a:pPr marL="0" defTabSz="457200"/>
            <a:r>
              <a:rPr lang="es-AR" sz="1600" dirty="0">
                <a:ea typeface="Cambria" panose="02040503050406030204" pitchFamily="18" charset="0"/>
              </a:rPr>
              <a:t>14. Destructores </a:t>
            </a:r>
          </a:p>
          <a:p>
            <a:pPr marL="0" defTabSz="457200"/>
            <a:r>
              <a:rPr lang="es-AR" sz="1600" dirty="0">
                <a:ea typeface="Cambria" panose="02040503050406030204" pitchFamily="18" charset="0"/>
              </a:rPr>
              <a:t>15. Sobrecarga de operadores </a:t>
            </a:r>
          </a:p>
        </p:txBody>
      </p:sp>
      <p:sp>
        <p:nvSpPr>
          <p:cNvPr id="12" name="CuadroTexto 11">
            <a:extLst>
              <a:ext uri="{FF2B5EF4-FFF2-40B4-BE49-F238E27FC236}">
                <a16:creationId xmlns:a16="http://schemas.microsoft.com/office/drawing/2014/main" id="{0D3F2DDE-8FB7-429D-BE79-F1B3BB513F1B}"/>
              </a:ext>
            </a:extLst>
          </p:cNvPr>
          <p:cNvSpPr txBox="1"/>
          <p:nvPr/>
        </p:nvSpPr>
        <p:spPr>
          <a:xfrm>
            <a:off x="7545388" y="3933150"/>
            <a:ext cx="6715124" cy="2893100"/>
          </a:xfrm>
          <a:prstGeom prst="rect">
            <a:avLst/>
          </a:prstGeom>
          <a:noFill/>
        </p:spPr>
        <p:txBody>
          <a:bodyPr wrap="square">
            <a:spAutoFit/>
          </a:bodyPr>
          <a:lstStyle/>
          <a:p>
            <a:r>
              <a:rPr lang="es-ES" sz="1600" dirty="0">
                <a:ea typeface="Cambria" panose="02040503050406030204" pitchFamily="18" charset="0"/>
              </a:rPr>
              <a:t>16. Funciones de sobrecarga</a:t>
            </a:r>
          </a:p>
          <a:p>
            <a:r>
              <a:rPr lang="es-AR" sz="1600" b="1" dirty="0">
                <a:ea typeface="Cambria" panose="02040503050406030204" pitchFamily="18" charset="0"/>
              </a:rPr>
              <a:t>17. Herencia - Clases derivadas (otra perspectiva) </a:t>
            </a:r>
          </a:p>
          <a:p>
            <a:r>
              <a:rPr lang="es-AR" sz="1600" b="1" dirty="0">
                <a:ea typeface="Cambria" panose="02040503050406030204" pitchFamily="18" charset="0"/>
              </a:rPr>
              <a:t>18. Funciones miembro </a:t>
            </a:r>
          </a:p>
          <a:p>
            <a:r>
              <a:rPr lang="es-AR" sz="1600" b="1" dirty="0">
                <a:ea typeface="Cambria" panose="02040503050406030204" pitchFamily="18" charset="0"/>
              </a:rPr>
              <a:t>19. Constructores y destructores </a:t>
            </a:r>
          </a:p>
          <a:p>
            <a:r>
              <a:rPr lang="es-AR" sz="1600" b="1" dirty="0">
                <a:ea typeface="Cambria" panose="02040503050406030204" pitchFamily="18" charset="0"/>
              </a:rPr>
              <a:t>20. Constructor de copia </a:t>
            </a:r>
          </a:p>
          <a:p>
            <a:r>
              <a:rPr lang="es-AR" sz="1600" b="1" dirty="0">
                <a:ea typeface="Cambria" panose="02040503050406030204" pitchFamily="18" charset="0"/>
              </a:rPr>
              <a:t>21. Jerarquía de clases  Herencia</a:t>
            </a:r>
          </a:p>
          <a:p>
            <a:r>
              <a:rPr lang="es-AR" sz="1600" b="1" dirty="0">
                <a:ea typeface="Cambria" panose="02040503050406030204" pitchFamily="18" charset="0"/>
              </a:rPr>
              <a:t>22. Funciones virtuales </a:t>
            </a:r>
          </a:p>
          <a:p>
            <a:r>
              <a:rPr lang="es-ES" sz="1600" b="1" dirty="0">
                <a:ea typeface="Cambria" panose="02040503050406030204" pitchFamily="18" charset="0"/>
              </a:rPr>
              <a:t>23. Punteros a objetos y funciones virtuales </a:t>
            </a:r>
          </a:p>
          <a:p>
            <a:r>
              <a:rPr lang="es-ES" sz="1600" b="1" dirty="0">
                <a:ea typeface="Cambria" panose="02040503050406030204" pitchFamily="18" charset="0"/>
              </a:rPr>
              <a:t>24. </a:t>
            </a:r>
            <a:r>
              <a:rPr lang="es-ES" sz="1600" dirty="0">
                <a:ea typeface="Cambria" panose="02040503050406030204" pitchFamily="18" charset="0"/>
              </a:rPr>
              <a:t>Referencias</a:t>
            </a:r>
            <a:r>
              <a:rPr lang="es-ES" sz="1600" b="1" dirty="0">
                <a:ea typeface="Cambria" panose="02040503050406030204" pitchFamily="18" charset="0"/>
              </a:rPr>
              <a:t> a objetos y funciones virtuales</a:t>
            </a:r>
          </a:p>
          <a:p>
            <a:r>
              <a:rPr lang="es-ES" sz="1600" b="1" dirty="0">
                <a:ea typeface="Cambria" panose="02040503050406030204" pitchFamily="18" charset="0"/>
              </a:rPr>
              <a:t>25. Funciones virtuales puras y clases abstractas</a:t>
            </a:r>
          </a:p>
          <a:p>
            <a:r>
              <a:rPr lang="es-ES" sz="1600" dirty="0">
                <a:ea typeface="Cambria" panose="02040503050406030204" pitchFamily="18" charset="0"/>
              </a:rPr>
              <a:t>26. Un ejemplo completo</a:t>
            </a:r>
            <a:r>
              <a:rPr lang="es-ES" sz="1600" b="1" dirty="0">
                <a:ea typeface="Cambria" panose="02040503050406030204" pitchFamily="18" charset="0"/>
              </a:rPr>
              <a:t>  </a:t>
            </a:r>
            <a:endParaRPr lang="es-AR" sz="1600" b="1" dirty="0">
              <a:ea typeface="Cambria" panose="02040503050406030204" pitchFamily="18" charset="0"/>
            </a:endParaRPr>
          </a:p>
        </p:txBody>
      </p:sp>
      <p:sp>
        <p:nvSpPr>
          <p:cNvPr id="7" name="CuadroTexto 6">
            <a:extLst>
              <a:ext uri="{FF2B5EF4-FFF2-40B4-BE49-F238E27FC236}">
                <a16:creationId xmlns:a16="http://schemas.microsoft.com/office/drawing/2014/main" id="{9899ADF5-2208-461F-AB31-1DAE456DFC46}"/>
              </a:ext>
            </a:extLst>
          </p:cNvPr>
          <p:cNvSpPr txBox="1"/>
          <p:nvPr/>
        </p:nvSpPr>
        <p:spPr>
          <a:xfrm>
            <a:off x="792060" y="3016250"/>
            <a:ext cx="6839052" cy="763799"/>
          </a:xfrm>
          <a:prstGeom prst="rect">
            <a:avLst/>
          </a:prstGeom>
        </p:spPr>
        <p:txBody>
          <a:bodyPr vert="horz" lIns="91440" tIns="45720" rIns="91440" bIns="45720" rtlCol="0" anchor="ctr">
            <a:normAutofit/>
          </a:bodyPr>
          <a:lstStyle>
            <a:lvl1pPr defTabSz="1007486">
              <a:lnSpc>
                <a:spcPct val="90000"/>
              </a:lnSpc>
              <a:spcBef>
                <a:spcPct val="0"/>
              </a:spcBef>
              <a:buNone/>
              <a:defRPr sz="4848">
                <a:latin typeface="+mj-lt"/>
                <a:ea typeface="+mj-ea"/>
                <a:cs typeface="+mj-cs"/>
              </a:defRPr>
            </a:lvl1pPr>
          </a:lstStyle>
          <a:p>
            <a:r>
              <a:rPr lang="es-AR" sz="4000" dirty="0"/>
              <a:t>Unidad 10  Objetos en C++</a:t>
            </a:r>
          </a:p>
        </p:txBody>
      </p:sp>
      <p:cxnSp>
        <p:nvCxnSpPr>
          <p:cNvPr id="6" name="Conector recto 5">
            <a:extLst>
              <a:ext uri="{FF2B5EF4-FFF2-40B4-BE49-F238E27FC236}">
                <a16:creationId xmlns:a16="http://schemas.microsoft.com/office/drawing/2014/main" id="{BAD09976-6107-4A60-8625-7E31EE21C0D5}"/>
              </a:ext>
            </a:extLst>
          </p:cNvPr>
          <p:cNvCxnSpPr>
            <a:cxnSpLocks/>
          </p:cNvCxnSpPr>
          <p:nvPr/>
        </p:nvCxnSpPr>
        <p:spPr>
          <a:xfrm>
            <a:off x="925512" y="3930650"/>
            <a:ext cx="6280526"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6D4B0D0D-B49F-49F7-8D0E-B075D253F58A}"/>
              </a:ext>
            </a:extLst>
          </p:cNvPr>
          <p:cNvPicPr>
            <a:picLocks noChangeAspect="1"/>
          </p:cNvPicPr>
          <p:nvPr/>
        </p:nvPicPr>
        <p:blipFill>
          <a:blip r:embed="rId2"/>
          <a:stretch>
            <a:fillRect/>
          </a:stretch>
        </p:blipFill>
        <p:spPr>
          <a:xfrm>
            <a:off x="923548" y="4065296"/>
            <a:ext cx="2929844" cy="1650142"/>
          </a:xfrm>
          <a:prstGeom prst="rect">
            <a:avLst/>
          </a:prstGeom>
        </p:spPr>
      </p:pic>
    </p:spTree>
    <p:extLst>
      <p:ext uri="{BB962C8B-B14F-4D97-AF65-F5344CB8AC3E}">
        <p14:creationId xmlns:p14="http://schemas.microsoft.com/office/powerpoint/2010/main" val="3313246818"/>
      </p:ext>
    </p:extLst>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9712" y="-130713"/>
            <a:ext cx="11586329" cy="1460574"/>
          </a:xfrm>
        </p:spPr>
        <p:txBody>
          <a:bodyPr>
            <a:normAutofit/>
          </a:bodyPr>
          <a:lstStyle/>
          <a:p>
            <a:r>
              <a:rPr lang="es-AR" sz="3600" b="1" dirty="0"/>
              <a:t>18. Funciones miembro </a:t>
            </a:r>
            <a:endParaRPr lang="es-AR" sz="3600" dirty="0"/>
          </a:p>
        </p:txBody>
      </p:sp>
      <p:sp>
        <p:nvSpPr>
          <p:cNvPr id="8" name="Marcador de texto 7"/>
          <p:cNvSpPr>
            <a:spLocks noGrp="1"/>
          </p:cNvSpPr>
          <p:nvPr>
            <p:ph idx="1"/>
          </p:nvPr>
        </p:nvSpPr>
        <p:spPr>
          <a:xfrm>
            <a:off x="671671" y="1100862"/>
            <a:ext cx="11370549" cy="4924425"/>
          </a:xfrm>
        </p:spPr>
        <p:txBody>
          <a:bodyPr>
            <a:normAutofit/>
          </a:bodyPr>
          <a:lstStyle/>
          <a:p>
            <a:r>
              <a:rPr lang="es-ES" sz="1600" dirty="0"/>
              <a:t>La solución más limpia para el diseño de jerarquías de clases, es aquélla donde la clase derivada usa sólo los miembros públicos de su clase base, para acceder a los miembros privados de dicha clase base. </a:t>
            </a:r>
          </a:p>
          <a:p>
            <a:r>
              <a:rPr lang="es-ES" sz="1600" dirty="0"/>
              <a:t>Igualmente existe la posibilidad de utilizar miembros protegidos usando la palabra reservada </a:t>
            </a:r>
            <a:r>
              <a:rPr lang="es-ES" sz="1600" dirty="0" err="1"/>
              <a:t>protected</a:t>
            </a:r>
            <a:r>
              <a:rPr lang="es-ES" sz="1600" dirty="0"/>
              <a:t>. Un miembro protegido es como un miembro público para la clase derivada pero, es como un miembro privado para todas las demás clases. Se debe acceder a dichos miembros protegidos únicamente a través de una referencia de la clase derivada donde se esté utilizando. </a:t>
            </a:r>
          </a:p>
          <a:p>
            <a:r>
              <a:rPr lang="es-ES" sz="1600" dirty="0"/>
              <a:t>Los miembros de una clase derivada  </a:t>
            </a:r>
            <a:r>
              <a:rPr lang="es-ES" sz="1800" i="0" dirty="0">
                <a:effectLst/>
                <a:ea typeface="Tahoma" panose="020B0604030504040204" pitchFamily="34" charset="0"/>
                <a:cs typeface="Tahoma" panose="020B0604030504040204" pitchFamily="34" charset="0"/>
              </a:rPr>
              <a:t>pueden</a:t>
            </a:r>
            <a:r>
              <a:rPr lang="es-ES" sz="1600" dirty="0"/>
              <a:t> hacer referencia a miembros públicos y protegidos de la clase base usando directamente los nombres de los mismos; no es necesario utilizar el operador de resolución de ámbito. </a:t>
            </a:r>
          </a:p>
          <a:p>
            <a:r>
              <a:rPr lang="es-ES" sz="1600" dirty="0"/>
              <a:t>En la clase </a:t>
            </a:r>
            <a:r>
              <a:rPr lang="es-ES" sz="1600" dirty="0" err="1"/>
              <a:t>CajaBotellas</a:t>
            </a:r>
            <a:r>
              <a:rPr lang="es-ES" sz="1600" dirty="0"/>
              <a:t> obsérvese que se usa :: el operador de resolución de ámbito en la función miembro volumen(), porque la misma ha sido redefinida; esta reutilización de nombres es habitual para añadir más funcionalidad en las clases derivadas y evitar reescribir código; se invoca la versión de la clase base, para que lleve a cabo parte de la nueva tarea. Si se omitiesen los :: el programa caería dentro de una secuencia de llamadas recursivas infinitas. La redefinición de un método no hace desaparecer al original, sin embargo, una función miembro redefinida oculta todas las funciones miembros heredadas con el mismo nombre. </a:t>
            </a:r>
          </a:p>
          <a:p>
            <a:r>
              <a:rPr lang="es-ES" sz="1600" dirty="0"/>
              <a:t>//se supone que el volumen efectivo usado de la caja es el 85% del total </a:t>
            </a:r>
          </a:p>
          <a:p>
            <a:endParaRPr lang="es-AR" sz="16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30</a:t>
            </a:fld>
            <a:endParaRPr lang="es-AR" spc="10" dirty="0"/>
          </a:p>
        </p:txBody>
      </p:sp>
      <p:sp>
        <p:nvSpPr>
          <p:cNvPr id="9" name="CuadroTexto 8">
            <a:extLst>
              <a:ext uri="{FF2B5EF4-FFF2-40B4-BE49-F238E27FC236}">
                <a16:creationId xmlns:a16="http://schemas.microsoft.com/office/drawing/2014/main" id="{BB3870C1-4A37-4E30-838E-173F9BCE463C}"/>
              </a:ext>
            </a:extLst>
          </p:cNvPr>
          <p:cNvSpPr txBox="1"/>
          <p:nvPr/>
        </p:nvSpPr>
        <p:spPr>
          <a:xfrm>
            <a:off x="5573712" y="4959482"/>
            <a:ext cx="6734174" cy="1354217"/>
          </a:xfrm>
          <a:prstGeom prst="rect">
            <a:avLst/>
          </a:prstGeom>
          <a:noFill/>
        </p:spPr>
        <p:txBody>
          <a:bodyPr wrap="square">
            <a:spAutoFit/>
          </a:bodyPr>
          <a:lstStyle/>
          <a:p>
            <a:r>
              <a:rPr lang="es-MX" sz="1600" b="0" dirty="0" err="1">
                <a:solidFill>
                  <a:srgbClr val="569CD6"/>
                </a:solidFill>
                <a:effectLst/>
                <a:latin typeface="Consolas" panose="020B0609020204030204" pitchFamily="49" charset="0"/>
              </a:rPr>
              <a:t>double</a:t>
            </a:r>
            <a:r>
              <a:rPr lang="es-MX" sz="1600" b="0" dirty="0">
                <a:solidFill>
                  <a:srgbClr val="D4D4D4"/>
                </a:solidFill>
                <a:effectLst/>
                <a:latin typeface="Consolas" panose="020B0609020204030204" pitchFamily="49" charset="0"/>
              </a:rPr>
              <a:t> </a:t>
            </a:r>
            <a:r>
              <a:rPr lang="es-MX" sz="1600" b="0" dirty="0" err="1">
                <a:solidFill>
                  <a:srgbClr val="4EC9B0"/>
                </a:solidFill>
                <a:effectLst/>
                <a:latin typeface="Consolas" panose="020B0609020204030204" pitchFamily="49" charset="0"/>
              </a:rPr>
              <a:t>CajaBotellas</a:t>
            </a:r>
            <a:r>
              <a:rPr lang="es-MX" sz="1600" b="0" dirty="0">
                <a:solidFill>
                  <a:srgbClr val="D4D4D4"/>
                </a:solidFill>
                <a:effectLst/>
                <a:latin typeface="Consolas" panose="020B0609020204030204" pitchFamily="49" charset="0"/>
              </a:rPr>
              <a:t> :: </a:t>
            </a:r>
            <a:r>
              <a:rPr lang="es-MX" sz="1600" b="0" dirty="0">
                <a:solidFill>
                  <a:srgbClr val="DCDCAA"/>
                </a:solidFill>
                <a:effectLst/>
                <a:latin typeface="Consolas" panose="020B0609020204030204" pitchFamily="49" charset="0"/>
              </a:rPr>
              <a:t>volumen</a:t>
            </a:r>
            <a:r>
              <a:rPr lang="es-MX" sz="1600" b="0" dirty="0">
                <a:solidFill>
                  <a:srgbClr val="D4D4D4"/>
                </a:solidFill>
                <a:effectLst/>
                <a:latin typeface="Consolas" panose="020B0609020204030204" pitchFamily="49" charset="0"/>
              </a:rPr>
              <a:t> ( </a:t>
            </a:r>
            <a:r>
              <a:rPr lang="es-MX" sz="1600" b="0" dirty="0" err="1">
                <a:solidFill>
                  <a:srgbClr val="569CD6"/>
                </a:solidFill>
                <a:effectLst/>
                <a:latin typeface="Consolas" panose="020B0609020204030204" pitchFamily="49" charset="0"/>
              </a:rPr>
              <a:t>void</a:t>
            </a:r>
            <a:r>
              <a:rPr lang="es-MX" sz="1600" b="0" dirty="0">
                <a:solidFill>
                  <a:srgbClr val="D4D4D4"/>
                </a:solidFill>
                <a:effectLst/>
                <a:latin typeface="Consolas" panose="020B0609020204030204" pitchFamily="49" charset="0"/>
              </a:rPr>
              <a:t> ){</a:t>
            </a:r>
          </a:p>
          <a:p>
            <a:r>
              <a:rPr lang="es-MX" sz="1600" b="0" dirty="0">
                <a:solidFill>
                  <a:srgbClr val="D4D4D4"/>
                </a:solidFill>
                <a:effectLst/>
                <a:latin typeface="Consolas" panose="020B0609020204030204" pitchFamily="49" charset="0"/>
              </a:rPr>
              <a:t>    </a:t>
            </a:r>
            <a:r>
              <a:rPr lang="es-MX" sz="1600" b="0" dirty="0" err="1">
                <a:solidFill>
                  <a:srgbClr val="C586C0"/>
                </a:solidFill>
                <a:effectLst/>
                <a:latin typeface="Consolas" panose="020B0609020204030204" pitchFamily="49" charset="0"/>
              </a:rPr>
              <a:t>return</a:t>
            </a:r>
            <a:r>
              <a:rPr lang="es-MX" sz="1600" b="0" dirty="0">
                <a:solidFill>
                  <a:srgbClr val="D4D4D4"/>
                </a:solidFill>
                <a:effectLst/>
                <a:latin typeface="Consolas" panose="020B0609020204030204" pitchFamily="49" charset="0"/>
              </a:rPr>
              <a:t> </a:t>
            </a:r>
            <a:r>
              <a:rPr lang="es-MX" sz="1600" b="0" dirty="0">
                <a:solidFill>
                  <a:srgbClr val="B5CEA8"/>
                </a:solidFill>
                <a:effectLst/>
                <a:latin typeface="Consolas" panose="020B0609020204030204" pitchFamily="49" charset="0"/>
              </a:rPr>
              <a:t>0.85</a:t>
            </a:r>
            <a:r>
              <a:rPr lang="es-MX" sz="1600" b="0" dirty="0">
                <a:solidFill>
                  <a:srgbClr val="D4D4D4"/>
                </a:solidFill>
                <a:effectLst/>
                <a:latin typeface="Consolas" panose="020B0609020204030204" pitchFamily="49" charset="0"/>
              </a:rPr>
              <a:t> * </a:t>
            </a:r>
            <a:r>
              <a:rPr lang="es-MX" sz="1600" b="0" dirty="0">
                <a:solidFill>
                  <a:srgbClr val="4EC9B0"/>
                </a:solidFill>
                <a:effectLst/>
                <a:latin typeface="Consolas" panose="020B0609020204030204" pitchFamily="49" charset="0"/>
              </a:rPr>
              <a:t>Caja</a:t>
            </a:r>
            <a:r>
              <a:rPr lang="es-MX" sz="1600" b="0" dirty="0">
                <a:solidFill>
                  <a:srgbClr val="D4D4D4"/>
                </a:solidFill>
                <a:effectLst/>
                <a:latin typeface="Consolas" panose="020B0609020204030204" pitchFamily="49" charset="0"/>
              </a:rPr>
              <a:t> :: </a:t>
            </a:r>
            <a:r>
              <a:rPr lang="es-MX" sz="1600" b="0" dirty="0">
                <a:solidFill>
                  <a:srgbClr val="DCDCAA"/>
                </a:solidFill>
                <a:effectLst/>
                <a:latin typeface="Consolas" panose="020B0609020204030204" pitchFamily="49" charset="0"/>
              </a:rPr>
              <a:t>volumen</a:t>
            </a:r>
            <a:r>
              <a:rPr lang="es-MX" sz="1600" b="0" dirty="0">
                <a:solidFill>
                  <a:srgbClr val="D4D4D4"/>
                </a:solidFill>
                <a:effectLst/>
                <a:latin typeface="Consolas" panose="020B0609020204030204" pitchFamily="49" charset="0"/>
              </a:rPr>
              <a:t> ( ) ;</a:t>
            </a:r>
          </a:p>
          <a:p>
            <a:r>
              <a:rPr lang="es-MX" sz="1600" b="0" dirty="0">
                <a:solidFill>
                  <a:srgbClr val="6A9955"/>
                </a:solidFill>
                <a:effectLst/>
                <a:latin typeface="Consolas" panose="020B0609020204030204" pitchFamily="49" charset="0"/>
              </a:rPr>
              <a:t>     //ojo no olvidar :: para invocar volumen() de Caja</a:t>
            </a:r>
            <a:br>
              <a:rPr lang="es-MX" sz="1600" b="0" dirty="0">
                <a:solidFill>
                  <a:srgbClr val="6A9955"/>
                </a:solidFill>
                <a:effectLst/>
                <a:latin typeface="Consolas" panose="020B0609020204030204" pitchFamily="49" charset="0"/>
              </a:rPr>
            </a:br>
            <a:r>
              <a:rPr lang="es-MX" sz="1600" b="0" dirty="0">
                <a:solidFill>
                  <a:srgbClr val="6A9955"/>
                </a:solidFill>
                <a:effectLst/>
                <a:latin typeface="Consolas" panose="020B0609020204030204" pitchFamily="49" charset="0"/>
              </a:rPr>
              <a:t>}</a:t>
            </a:r>
            <a:endParaRPr lang="es-MX" sz="1600" b="0" dirty="0">
              <a:solidFill>
                <a:srgbClr val="D4D4D4"/>
              </a:solidFill>
              <a:effectLst/>
              <a:latin typeface="Consolas" panose="020B0609020204030204" pitchFamily="49" charset="0"/>
            </a:endParaRPr>
          </a:p>
          <a:p>
            <a:r>
              <a:rPr lang="es-MX" sz="1600" b="0" dirty="0">
                <a:solidFill>
                  <a:srgbClr val="D4D4D4"/>
                </a:solidFill>
                <a:effectLst/>
                <a:latin typeface="Consolas" panose="020B0609020204030204" pitchFamily="49" charset="0"/>
              </a:rPr>
              <a:t>}</a:t>
            </a:r>
          </a:p>
        </p:txBody>
      </p:sp>
      <p:sp>
        <p:nvSpPr>
          <p:cNvPr id="10" name="CuadroTexto 9">
            <a:extLst>
              <a:ext uri="{FF2B5EF4-FFF2-40B4-BE49-F238E27FC236}">
                <a16:creationId xmlns:a16="http://schemas.microsoft.com/office/drawing/2014/main" id="{2571D732-D6FA-4272-92CA-FFC242840B8A}"/>
              </a:ext>
            </a:extLst>
          </p:cNvPr>
          <p:cNvSpPr txBox="1"/>
          <p:nvPr/>
        </p:nvSpPr>
        <p:spPr>
          <a:xfrm>
            <a:off x="671671" y="4959482"/>
            <a:ext cx="6737684" cy="584775"/>
          </a:xfrm>
          <a:prstGeom prst="rect">
            <a:avLst/>
          </a:prstGeom>
          <a:noFill/>
        </p:spPr>
        <p:txBody>
          <a:bodyPr wrap="square">
            <a:spAutoFit/>
          </a:bodyPr>
          <a:lstStyle/>
          <a:p>
            <a:r>
              <a:rPr lang="en-US" sz="1600" b="0" dirty="0">
                <a:solidFill>
                  <a:srgbClr val="4E6F3F"/>
                </a:solidFill>
                <a:effectLst/>
                <a:latin typeface="Consolas" panose="020B0609020204030204" pitchFamily="49" charset="0"/>
              </a:rPr>
              <a:t>//</a:t>
            </a:r>
            <a:r>
              <a:rPr lang="en-US" sz="1600" b="0" dirty="0" err="1">
                <a:solidFill>
                  <a:srgbClr val="4E6F3F"/>
                </a:solidFill>
                <a:effectLst/>
                <a:latin typeface="Consolas" panose="020B0609020204030204" pitchFamily="49" charset="0"/>
              </a:rPr>
              <a:t>En</a:t>
            </a:r>
            <a:r>
              <a:rPr lang="en-US" sz="1600" b="0" dirty="0">
                <a:solidFill>
                  <a:srgbClr val="4E6F3F"/>
                </a:solidFill>
                <a:effectLst/>
                <a:latin typeface="Consolas" panose="020B0609020204030204" pitchFamily="49" charset="0"/>
              </a:rPr>
              <a:t> </a:t>
            </a:r>
            <a:r>
              <a:rPr lang="en-US" sz="1600" b="0" dirty="0" err="1">
                <a:solidFill>
                  <a:srgbClr val="4E6F3F"/>
                </a:solidFill>
                <a:effectLst/>
                <a:latin typeface="Consolas" panose="020B0609020204030204" pitchFamily="49" charset="0"/>
              </a:rPr>
              <a:t>Cajas</a:t>
            </a:r>
            <a:r>
              <a:rPr lang="en-US" sz="1600" b="0" dirty="0">
                <a:solidFill>
                  <a:srgbClr val="4E6F3F"/>
                </a:solidFill>
                <a:effectLst/>
                <a:latin typeface="Consolas" panose="020B0609020204030204" pitchFamily="49" charset="0"/>
              </a:rPr>
              <a:t>… es Virtual</a:t>
            </a:r>
            <a:br>
              <a:rPr lang="en-US" sz="1600" b="0" dirty="0">
                <a:solidFill>
                  <a:srgbClr val="569CD6"/>
                </a:solidFill>
                <a:effectLst/>
                <a:latin typeface="Consolas" panose="020B0609020204030204" pitchFamily="49" charset="0"/>
              </a:rPr>
            </a:br>
            <a:r>
              <a:rPr lang="en-US" sz="1600" b="0" dirty="0">
                <a:solidFill>
                  <a:srgbClr val="569CD6"/>
                </a:solidFill>
                <a:effectLst/>
                <a:latin typeface="Consolas" panose="020B0609020204030204" pitchFamily="49" charset="0"/>
              </a:rPr>
              <a:t>virtual</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volumen</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a:t>
            </a:r>
            <a:r>
              <a:rPr lang="en-US" sz="1600" b="0" dirty="0">
                <a:solidFill>
                  <a:srgbClr val="D4D4D4"/>
                </a:solidFill>
                <a:effectLst/>
                <a:latin typeface="Consolas" panose="020B0609020204030204" pitchFamily="49" charset="0"/>
              </a:rPr>
              <a:t>;</a:t>
            </a:r>
          </a:p>
        </p:txBody>
      </p:sp>
      <p:sp>
        <p:nvSpPr>
          <p:cNvPr id="7" name="Flecha: a la derecha 6">
            <a:extLst>
              <a:ext uri="{FF2B5EF4-FFF2-40B4-BE49-F238E27FC236}">
                <a16:creationId xmlns:a16="http://schemas.microsoft.com/office/drawing/2014/main" id="{D346DE5C-0516-40F8-90B1-F4A130F1EFCD}"/>
              </a:ext>
            </a:extLst>
          </p:cNvPr>
          <p:cNvSpPr/>
          <p:nvPr/>
        </p:nvSpPr>
        <p:spPr>
          <a:xfrm>
            <a:off x="3592512" y="5664454"/>
            <a:ext cx="1676400" cy="578532"/>
          </a:xfrm>
          <a:prstGeom prst="rightArrow">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44376425"/>
      </p:ext>
    </p:extLst>
  </p:cSld>
  <p:clrMapOvr>
    <a:masterClrMapping/>
  </p:clrMapOvr>
  <p:transition spd="med">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9389" y="183369"/>
            <a:ext cx="7937208" cy="515526"/>
          </a:xfrm>
        </p:spPr>
        <p:txBody>
          <a:bodyPr>
            <a:noAutofit/>
          </a:bodyPr>
          <a:lstStyle/>
          <a:p>
            <a:r>
              <a:rPr lang="es-AR" sz="3600" b="1" dirty="0"/>
              <a:t>19. Constructores y destructores </a:t>
            </a:r>
            <a:endParaRPr lang="es-AR" sz="3600" dirty="0"/>
          </a:p>
        </p:txBody>
      </p:sp>
      <p:sp>
        <p:nvSpPr>
          <p:cNvPr id="3" name="Marcador de texto 2"/>
          <p:cNvSpPr>
            <a:spLocks noGrp="1"/>
          </p:cNvSpPr>
          <p:nvPr>
            <p:ph idx="1"/>
          </p:nvPr>
        </p:nvSpPr>
        <p:spPr>
          <a:xfrm>
            <a:off x="315912" y="1099965"/>
            <a:ext cx="5532874" cy="6107285"/>
          </a:xfrm>
        </p:spPr>
        <p:txBody>
          <a:bodyPr>
            <a:noAutofit/>
          </a:bodyPr>
          <a:lstStyle/>
          <a:p>
            <a:r>
              <a:rPr lang="es-ES" sz="1600" dirty="0">
                <a:latin typeface="Segoe UI" panose="020B0502040204020203" pitchFamily="34" charset="0"/>
                <a:ea typeface="Tahoma" panose="020B0604030504040204" pitchFamily="34" charset="0"/>
                <a:cs typeface="Segoe UI" panose="020B0502040204020203" pitchFamily="34" charset="0"/>
              </a:rPr>
              <a:t>Algunas clases derivadas necesitan constructores. Si la clase base tiene un constructor hay que invocarlo y si, dicho constructor necesita argumentos, hay que proporcionarlos. </a:t>
            </a:r>
          </a:p>
          <a:p>
            <a:r>
              <a:rPr lang="es-ES" sz="1600" dirty="0">
                <a:latin typeface="Segoe UI" panose="020B0502040204020203" pitchFamily="34" charset="0"/>
                <a:ea typeface="Tahoma" panose="020B0604030504040204" pitchFamily="34" charset="0"/>
                <a:cs typeface="Segoe UI" panose="020B0502040204020203" pitchFamily="34" charset="0"/>
              </a:rPr>
              <a:t>Aunque los constructores de la clase base no se heredan, son usados para crear la parte heredada de la clase base, de un objeto de la clase derivada y, esta tarea es responsabilidad del constructor de la clase base. </a:t>
            </a:r>
          </a:p>
          <a:p>
            <a:r>
              <a:rPr lang="es-ES" sz="1600" dirty="0">
                <a:latin typeface="Segoe UI" panose="020B0502040204020203" pitchFamily="34" charset="0"/>
                <a:ea typeface="Tahoma" panose="020B0604030504040204" pitchFamily="34" charset="0"/>
                <a:cs typeface="Segoe UI" panose="020B0502040204020203" pitchFamily="34" charset="0"/>
              </a:rPr>
              <a:t>En el ejemplo de las cajas se invocaba automáticamente el constructor por defecto de la clase base (con los argumentos por defecto). </a:t>
            </a:r>
          </a:p>
          <a:p>
            <a:r>
              <a:rPr lang="es-ES" sz="1600" dirty="0">
                <a:latin typeface="Segoe UI" panose="020B0502040204020203" pitchFamily="34" charset="0"/>
                <a:ea typeface="Tahoma" panose="020B0604030504040204" pitchFamily="34" charset="0"/>
                <a:cs typeface="Segoe UI" panose="020B0502040204020203" pitchFamily="34" charset="0"/>
              </a:rPr>
              <a:t>Para hacer utilizable la clase derivada </a:t>
            </a:r>
            <a:r>
              <a:rPr lang="es-ES" sz="1600" dirty="0" err="1">
                <a:latin typeface="Segoe UI" panose="020B0502040204020203" pitchFamily="34" charset="0"/>
                <a:ea typeface="Tahoma" panose="020B0604030504040204" pitchFamily="34" charset="0"/>
                <a:cs typeface="Segoe UI" panose="020B0502040204020203" pitchFamily="34" charset="0"/>
              </a:rPr>
              <a:t>CajaBotellas</a:t>
            </a:r>
            <a:r>
              <a:rPr lang="es-ES" sz="1600" dirty="0">
                <a:latin typeface="Segoe UI" panose="020B0502040204020203" pitchFamily="34" charset="0"/>
                <a:ea typeface="Tahoma" panose="020B0604030504040204" pitchFamily="34" charset="0"/>
                <a:cs typeface="Segoe UI" panose="020B0502040204020203" pitchFamily="34" charset="0"/>
              </a:rPr>
              <a:t> se contempla la posibilidad de especificar las dimensiones de la caja de botellas, además del número de botellas que pueda contener. Dicho constructor invoca explícitamente al constructor de la clase base para dar valores iniciales a los datos miembros que heredó de la clase base Caja; la invocación se realiza al final de la signatura del constructor de la clase derivada </a:t>
            </a:r>
            <a:r>
              <a:rPr lang="es-ES" sz="1600" dirty="0" err="1">
                <a:latin typeface="Segoe UI" panose="020B0502040204020203" pitchFamily="34" charset="0"/>
                <a:ea typeface="Tahoma" panose="020B0604030504040204" pitchFamily="34" charset="0"/>
                <a:cs typeface="Segoe UI" panose="020B0502040204020203" pitchFamily="34" charset="0"/>
              </a:rPr>
              <a:t>CajaBotellas</a:t>
            </a:r>
            <a:r>
              <a:rPr lang="es-ES" sz="1600" dirty="0">
                <a:latin typeface="Segoe UI" panose="020B0502040204020203" pitchFamily="34" charset="0"/>
                <a:ea typeface="Tahoma" panose="020B0604030504040204" pitchFamily="34" charset="0"/>
                <a:cs typeface="Segoe UI" panose="020B0502040204020203" pitchFamily="34" charset="0"/>
              </a:rPr>
              <a:t> luego de añadir :, puede observarse que esto coincide con la forma que puede utilizarse para inicializar datos miembros en un constructor, es decir, al respecto la clase base actúa exactamente igual que un miembro de la clase derivada. </a:t>
            </a:r>
            <a:endParaRPr lang="es-AR" sz="1600" dirty="0">
              <a:latin typeface="Segoe UI" panose="020B0502040204020203" pitchFamily="34" charset="0"/>
              <a:ea typeface="Tahoma" panose="020B0604030504040204"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31</a:t>
            </a:fld>
            <a:endParaRPr lang="es-AR" spc="10" dirty="0"/>
          </a:p>
        </p:txBody>
      </p:sp>
      <p:sp>
        <p:nvSpPr>
          <p:cNvPr id="9" name="CuadroTexto 8">
            <a:extLst>
              <a:ext uri="{FF2B5EF4-FFF2-40B4-BE49-F238E27FC236}">
                <a16:creationId xmlns:a16="http://schemas.microsoft.com/office/drawing/2014/main" id="{341A6D89-4F0E-4C5D-AD82-5F3ED6E777D7}"/>
              </a:ext>
            </a:extLst>
          </p:cNvPr>
          <p:cNvSpPr txBox="1"/>
          <p:nvPr/>
        </p:nvSpPr>
        <p:spPr>
          <a:xfrm>
            <a:off x="6500024" y="127516"/>
            <a:ext cx="6734174" cy="7201972"/>
          </a:xfrm>
          <a:prstGeom prst="rect">
            <a:avLst/>
          </a:prstGeom>
          <a:noFill/>
        </p:spPr>
        <p:txBody>
          <a:bodyPr wrap="square">
            <a:spAutoFit/>
          </a:bodyPr>
          <a:lstStyle/>
          <a:p>
            <a:r>
              <a:rPr lang="es-AR" sz="1400" b="0" dirty="0">
                <a:solidFill>
                  <a:srgbClr val="6A9955"/>
                </a:solidFill>
                <a:effectLst/>
                <a:latin typeface="Consolas" panose="020B0609020204030204" pitchFamily="49" charset="0"/>
              </a:rPr>
              <a:t>//archivo de cabecera de Caja</a:t>
            </a:r>
            <a:endParaRPr lang="es-AR" sz="1400" b="0" dirty="0">
              <a:solidFill>
                <a:srgbClr val="D4D4D4"/>
              </a:solidFill>
              <a:effectLst/>
              <a:latin typeface="Consolas" panose="020B0609020204030204" pitchFamily="49" charset="0"/>
            </a:endParaRPr>
          </a:p>
          <a:p>
            <a:r>
              <a:rPr lang="es-AR" sz="1400" b="0" dirty="0">
                <a:solidFill>
                  <a:srgbClr val="C586C0"/>
                </a:solidFill>
                <a:effectLst/>
                <a:latin typeface="Consolas" panose="020B0609020204030204" pitchFamily="49" charset="0"/>
              </a:rPr>
              <a:t>#pragma</a:t>
            </a:r>
            <a:r>
              <a:rPr lang="es-AR" sz="1400" b="0" dirty="0">
                <a:solidFill>
                  <a:srgbClr val="569CD6"/>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once</a:t>
            </a:r>
            <a:r>
              <a:rPr lang="es-AR" sz="1400" b="0" dirty="0" err="1">
                <a:solidFill>
                  <a:srgbClr val="569CD6"/>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caja.h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569CD6"/>
                </a:solidFill>
                <a:effectLst/>
                <a:latin typeface="Consolas" panose="020B0609020204030204" pitchFamily="49" charset="0"/>
              </a:rPr>
              <a:t>class</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public</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public</a:t>
            </a:r>
            <a:r>
              <a:rPr lang="es-AR" sz="1400" b="0" dirty="0">
                <a:solidFill>
                  <a:srgbClr val="569CD6"/>
                </a:solidFill>
                <a:effectLst/>
                <a:latin typeface="Consolas" panose="020B0609020204030204" pitchFamily="49" charset="0"/>
              </a:rPr>
              <a: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nro</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an</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nro</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private</a:t>
            </a:r>
            <a:r>
              <a:rPr lang="es-AR" sz="1400" b="0" dirty="0">
                <a:solidFill>
                  <a:srgbClr val="569CD6"/>
                </a:solidFill>
                <a:effectLst/>
                <a:latin typeface="Consolas" panose="020B0609020204030204" pitchFamily="49" charset="0"/>
              </a:rPr>
              <a:t>:</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nrobotellas</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p>
          <a:p>
            <a:br>
              <a:rPr lang="es-AR" sz="1400" b="0" dirty="0">
                <a:solidFill>
                  <a:srgbClr val="D4D4D4"/>
                </a:solidFill>
                <a:effectLst/>
                <a:latin typeface="Consolas" panose="020B0609020204030204" pitchFamily="49" charset="0"/>
              </a:rPr>
            </a:br>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CajaBotellas.h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&lt;iostream&gt;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a:t>
            </a:r>
          </a:p>
          <a:p>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err="1">
                <a:solidFill>
                  <a:srgbClr val="4EC9B0"/>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nro</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"Se invoca al constructor 1 de </a:t>
            </a:r>
            <a:r>
              <a:rPr lang="es-AR" sz="1400" b="0" dirty="0" err="1">
                <a:solidFill>
                  <a:srgbClr val="CE9178"/>
                </a:solidFill>
                <a:effectLst/>
                <a:latin typeface="Consolas" panose="020B0609020204030204" pitchFamily="49" charset="0"/>
              </a:rPr>
              <a:t>CajaBotellas</a:t>
            </a:r>
            <a:r>
              <a:rPr lang="es-AR" sz="1400" b="0" dirty="0">
                <a:solidFill>
                  <a:srgbClr val="CE9178"/>
                </a:solidFill>
                <a:effectLst/>
                <a:latin typeface="Consolas" panose="020B0609020204030204" pitchFamily="49" charset="0"/>
              </a:rPr>
              <a: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nrobotellas</a:t>
            </a:r>
            <a:r>
              <a:rPr lang="es-AR" sz="1400" b="0" dirty="0">
                <a:solidFill>
                  <a:srgbClr val="D4D4D4"/>
                </a:solidFill>
                <a:effectLst/>
                <a:latin typeface="Consolas" panose="020B0609020204030204" pitchFamily="49" charset="0"/>
              </a:rPr>
              <a:t> = </a:t>
            </a:r>
            <a:r>
              <a:rPr lang="es-AR" sz="1400" b="0" dirty="0" err="1">
                <a:solidFill>
                  <a:srgbClr val="9CDCFE"/>
                </a:solidFill>
                <a:effectLst/>
                <a:latin typeface="Consolas" panose="020B0609020204030204" pitchFamily="49" charset="0"/>
              </a:rPr>
              <a:t>nro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err="1">
                <a:solidFill>
                  <a:srgbClr val="4EC9B0"/>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an</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nro</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(l, </a:t>
            </a:r>
            <a:r>
              <a:rPr lang="es-AR" sz="1400" b="0" dirty="0" err="1">
                <a:solidFill>
                  <a:srgbClr val="D4D4D4"/>
                </a:solidFill>
                <a:effectLst/>
                <a:latin typeface="Consolas" panose="020B0609020204030204" pitchFamily="49" charset="0"/>
              </a:rPr>
              <a:t>an</a:t>
            </a:r>
            <a:r>
              <a:rPr lang="es-AR" sz="1400" b="0" dirty="0">
                <a:solidFill>
                  <a:srgbClr val="D4D4D4"/>
                </a:solidFill>
                <a:effectLst/>
                <a:latin typeface="Consolas" panose="020B0609020204030204" pitchFamily="49" charset="0"/>
              </a:rPr>
              <a:t>, al) {</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"Se invoca al constructor 2 de </a:t>
            </a:r>
            <a:r>
              <a:rPr lang="es-AR" sz="1400" b="0" dirty="0" err="1">
                <a:solidFill>
                  <a:srgbClr val="CE9178"/>
                </a:solidFill>
                <a:effectLst/>
                <a:latin typeface="Consolas" panose="020B0609020204030204" pitchFamily="49" charset="0"/>
              </a:rPr>
              <a:t>CajaBotellas</a:t>
            </a:r>
            <a:r>
              <a:rPr lang="es-AR" sz="1400" b="0" dirty="0">
                <a:solidFill>
                  <a:srgbClr val="CE9178"/>
                </a:solidFill>
                <a:effectLst/>
                <a:latin typeface="Consolas" panose="020B0609020204030204" pitchFamily="49" charset="0"/>
              </a:rPr>
              <a: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nrobotellas</a:t>
            </a:r>
            <a:r>
              <a:rPr lang="es-AR" sz="1400" b="0" dirty="0">
                <a:solidFill>
                  <a:srgbClr val="D4D4D4"/>
                </a:solidFill>
                <a:effectLst/>
                <a:latin typeface="Consolas" panose="020B0609020204030204" pitchFamily="49" charset="0"/>
              </a:rPr>
              <a:t> = </a:t>
            </a:r>
            <a:r>
              <a:rPr lang="es-AR" sz="1400" b="0" dirty="0" err="1">
                <a:solidFill>
                  <a:srgbClr val="9CDCFE"/>
                </a:solidFill>
                <a:effectLst/>
                <a:latin typeface="Consolas" panose="020B0609020204030204" pitchFamily="49" charset="0"/>
              </a:rPr>
              <a:t>nro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return</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0.85</a:t>
            </a:r>
            <a:r>
              <a:rPr lang="es-AR" sz="1400" b="0" dirty="0">
                <a:solidFill>
                  <a:srgbClr val="D4D4D4"/>
                </a:solidFill>
                <a:effectLst/>
                <a:latin typeface="Consolas" panose="020B0609020204030204" pitchFamily="49" charset="0"/>
              </a:rPr>
              <a:t> *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r>
              <a:rPr lang="es-AR" sz="1400" b="0" dirty="0">
                <a:solidFill>
                  <a:srgbClr val="6A9955"/>
                </a:solidFill>
                <a:effectLst/>
                <a:latin typeface="Consolas" panose="020B0609020204030204" pitchFamily="49" charset="0"/>
              </a:rPr>
              <a:t> //ojo no olvidar :: para invocar volumen() de Caja</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a:t>
            </a:r>
          </a:p>
          <a:p>
            <a:r>
              <a:rPr lang="es-AR" sz="1400" b="0" dirty="0" err="1">
                <a:solidFill>
                  <a:srgbClr val="4EC9B0"/>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"Se invoca al destructor de </a:t>
            </a:r>
            <a:r>
              <a:rPr lang="es-AR" sz="1400" b="0" dirty="0" err="1">
                <a:solidFill>
                  <a:srgbClr val="CE9178"/>
                </a:solidFill>
                <a:effectLst/>
                <a:latin typeface="Consolas" panose="020B0609020204030204" pitchFamily="49" charset="0"/>
              </a:rPr>
              <a:t>CajaBotellas</a:t>
            </a:r>
            <a:r>
              <a:rPr lang="es-AR" sz="1400" b="0" dirty="0">
                <a:solidFill>
                  <a:srgbClr val="CE9178"/>
                </a:solidFill>
                <a:effectLst/>
                <a:latin typeface="Consolas" panose="020B0609020204030204" pitchFamily="49" charset="0"/>
              </a:rPr>
              <a: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61835966"/>
      </p:ext>
    </p:extLst>
  </p:cSld>
  <p:clrMapOvr>
    <a:masterClrMapping/>
  </p:clrMapOvr>
  <p:transition spd="med">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912" y="-388621"/>
            <a:ext cx="11586329" cy="1460574"/>
          </a:xfrm>
        </p:spPr>
        <p:txBody>
          <a:bodyPr>
            <a:normAutofit/>
          </a:bodyPr>
          <a:lstStyle/>
          <a:p>
            <a:r>
              <a:rPr lang="es-ES" sz="4400" dirty="0"/>
              <a:t>Constructores</a:t>
            </a:r>
            <a:endParaRPr lang="es-AR" sz="4400" dirty="0"/>
          </a:p>
        </p:txBody>
      </p:sp>
      <p:sp>
        <p:nvSpPr>
          <p:cNvPr id="3" name="Marcador de texto 2"/>
          <p:cNvSpPr>
            <a:spLocks noGrp="1"/>
          </p:cNvSpPr>
          <p:nvPr>
            <p:ph idx="1"/>
          </p:nvPr>
        </p:nvSpPr>
        <p:spPr>
          <a:xfrm>
            <a:off x="468312" y="958849"/>
            <a:ext cx="5257800" cy="6010275"/>
          </a:xfrm>
        </p:spPr>
        <p:txBody>
          <a:bodyPr>
            <a:normAutofit/>
          </a:bodyPr>
          <a:lstStyle/>
          <a:p>
            <a:r>
              <a:rPr lang="es-ES" sz="1800" dirty="0">
                <a:latin typeface="Segoe UI" panose="020B0502040204020203" pitchFamily="34" charset="0"/>
                <a:cs typeface="Segoe UI" panose="020B0502040204020203" pitchFamily="34" charset="0"/>
              </a:rPr>
              <a:t>Sino se invoca explícitamente al constructor de la clase base, el compilador dispone que al ejecutarse el código, se invoque al constructor por defecto de la clase base (</a:t>
            </a:r>
            <a:r>
              <a:rPr lang="es-ES" sz="1800" i="1" dirty="0">
                <a:latin typeface="Segoe UI" panose="020B0502040204020203" pitchFamily="34" charset="0"/>
                <a:cs typeface="Segoe UI" panose="020B0502040204020203" pitchFamily="34" charset="0"/>
              </a:rPr>
              <a:t>no-</a:t>
            </a:r>
            <a:r>
              <a:rPr lang="es-ES" sz="1800" i="1" dirty="0" err="1">
                <a:latin typeface="Segoe UI" panose="020B0502040204020203" pitchFamily="34" charset="0"/>
                <a:cs typeface="Segoe UI" panose="020B0502040204020203" pitchFamily="34" charset="0"/>
              </a:rPr>
              <a:t>arg</a:t>
            </a:r>
            <a:r>
              <a:rPr lang="es-ES" sz="1800" dirty="0">
                <a:latin typeface="Segoe UI" panose="020B0502040204020203" pitchFamily="34" charset="0"/>
                <a:cs typeface="Segoe UI" panose="020B0502040204020203" pitchFamily="34" charset="0"/>
              </a:rPr>
              <a:t>); sino existe este tipo de constructor, el compilador indica un error. </a:t>
            </a:r>
          </a:p>
          <a:p>
            <a:r>
              <a:rPr lang="es-ES" sz="1800" dirty="0">
                <a:latin typeface="Segoe UI" panose="020B0502040204020203" pitchFamily="34" charset="0"/>
                <a:cs typeface="Segoe UI" panose="020B0502040204020203" pitchFamily="34" charset="0"/>
              </a:rPr>
              <a:t>Un constructor de la clase derivada puede especificar inicializadores sólo para sus propios miembros, no puede inicializar directamente miembros de su clase base directa, eso es responsabilidad de la invocación explicita al constructor de la misma. </a:t>
            </a:r>
          </a:p>
          <a:p>
            <a:r>
              <a:rPr lang="es-ES" sz="1800" dirty="0">
                <a:latin typeface="Segoe UI" panose="020B0502040204020203" pitchFamily="34" charset="0"/>
                <a:cs typeface="Segoe UI" panose="020B0502040204020203" pitchFamily="34" charset="0"/>
              </a:rPr>
              <a:t>Los objetos de una clase se construyen de abajo arriba: primero la base, luego los miembros y a continuación la clase derivada. Se destruyen en el orden contrario: primero la clase derivada, luego los miembros y a continuación la base. </a:t>
            </a:r>
          </a:p>
          <a:p>
            <a:r>
              <a:rPr lang="es-ES" sz="1800" dirty="0">
                <a:latin typeface="Segoe UI" panose="020B0502040204020203" pitchFamily="34" charset="0"/>
                <a:cs typeface="Segoe UI" panose="020B0502040204020203" pitchFamily="34" charset="0"/>
              </a:rPr>
              <a:t>Se añaden mensajes por pantalla a los constructores y destructores para poder observar esta secuencia al ejecutar la aplicación de prueba de dichas clases. </a:t>
            </a:r>
            <a:endParaRPr lang="es-AR" sz="18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32</a:t>
            </a:fld>
            <a:endParaRPr lang="es-AR" spc="10" dirty="0"/>
          </a:p>
        </p:txBody>
      </p:sp>
      <p:sp>
        <p:nvSpPr>
          <p:cNvPr id="9" name="CuadroTexto 8">
            <a:extLst>
              <a:ext uri="{FF2B5EF4-FFF2-40B4-BE49-F238E27FC236}">
                <a16:creationId xmlns:a16="http://schemas.microsoft.com/office/drawing/2014/main" id="{7FC2E51E-B461-4B54-BCC4-2065C22EF0E9}"/>
              </a:ext>
            </a:extLst>
          </p:cNvPr>
          <p:cNvSpPr txBox="1"/>
          <p:nvPr/>
        </p:nvSpPr>
        <p:spPr>
          <a:xfrm>
            <a:off x="6109076" y="1644524"/>
            <a:ext cx="6734174" cy="4585871"/>
          </a:xfrm>
          <a:prstGeom prst="rect">
            <a:avLst/>
          </a:prstGeom>
          <a:noFill/>
        </p:spPr>
        <p:txBody>
          <a:bodyPr wrap="square">
            <a:spAutoFit/>
          </a:bodyPr>
          <a:lstStyle/>
          <a:p>
            <a:r>
              <a:rPr lang="es-AR" sz="1600" b="0" dirty="0">
                <a:solidFill>
                  <a:srgbClr val="C586C0"/>
                </a:solidFill>
                <a:effectLst/>
                <a:latin typeface="Consolas" panose="020B0609020204030204" pitchFamily="49" charset="0"/>
              </a:rPr>
              <a:t>#include</a:t>
            </a:r>
            <a:r>
              <a:rPr lang="es-AR" sz="1600" b="0" dirty="0">
                <a:solidFill>
                  <a:srgbClr val="569CD6"/>
                </a:solidFill>
                <a:effectLst/>
                <a:latin typeface="Consolas" panose="020B0609020204030204" pitchFamily="49" charset="0"/>
              </a:rPr>
              <a:t> </a:t>
            </a:r>
            <a:r>
              <a:rPr lang="es-AR" sz="1600" b="0" dirty="0">
                <a:solidFill>
                  <a:srgbClr val="CE9178"/>
                </a:solidFill>
                <a:effectLst/>
                <a:latin typeface="Consolas" panose="020B0609020204030204" pitchFamily="49" charset="0"/>
              </a:rPr>
              <a:t>&lt;iostream&gt;</a:t>
            </a:r>
            <a:endParaRPr lang="es-AR" sz="1600" b="0" dirty="0">
              <a:solidFill>
                <a:srgbClr val="D4D4D4"/>
              </a:solidFill>
              <a:effectLst/>
              <a:latin typeface="Consolas" panose="020B0609020204030204" pitchFamily="49" charset="0"/>
            </a:endParaRPr>
          </a:p>
          <a:p>
            <a:br>
              <a:rPr lang="es-AR" sz="1600" b="0" dirty="0">
                <a:solidFill>
                  <a:srgbClr val="D4D4D4"/>
                </a:solidFill>
                <a:effectLst/>
                <a:latin typeface="Consolas" panose="020B0609020204030204" pitchFamily="49" charset="0"/>
              </a:rPr>
            </a:br>
            <a:r>
              <a:rPr lang="es-AR" sz="1600" b="0" dirty="0">
                <a:solidFill>
                  <a:srgbClr val="C586C0"/>
                </a:solidFill>
                <a:effectLst/>
                <a:latin typeface="Consolas" panose="020B0609020204030204" pitchFamily="49" charset="0"/>
              </a:rPr>
              <a:t>#include</a:t>
            </a:r>
            <a:r>
              <a:rPr lang="es-AR" sz="1600" b="0" dirty="0">
                <a:solidFill>
                  <a:srgbClr val="569CD6"/>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CajaBotellas.h</a:t>
            </a:r>
            <a:r>
              <a:rPr lang="es-AR" sz="1600" b="0" dirty="0">
                <a:solidFill>
                  <a:srgbClr val="CE9178"/>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br>
              <a:rPr lang="es-AR" sz="1600" b="0" dirty="0">
                <a:solidFill>
                  <a:srgbClr val="D4D4D4"/>
                </a:solidFill>
                <a:effectLst/>
                <a:latin typeface="Consolas" panose="020B0609020204030204" pitchFamily="49" charset="0"/>
              </a:rPr>
            </a:br>
            <a:r>
              <a:rPr lang="es-AR" sz="1600" b="0" dirty="0" err="1">
                <a:solidFill>
                  <a:srgbClr val="C586C0"/>
                </a:solidFill>
                <a:effectLst/>
                <a:latin typeface="Consolas" panose="020B0609020204030204" pitchFamily="49" charset="0"/>
              </a:rPr>
              <a:t>using</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std</a:t>
            </a:r>
            <a:r>
              <a:rPr lang="es-AR" sz="1600" b="0" dirty="0">
                <a:solidFill>
                  <a:srgbClr val="D4D4D4"/>
                </a:solidFill>
                <a:effectLst/>
                <a:latin typeface="Consolas" panose="020B0609020204030204" pitchFamily="49" charset="0"/>
              </a:rPr>
              <a:t>::</a:t>
            </a:r>
            <a:r>
              <a:rPr lang="es-AR" sz="1600" b="0" dirty="0" err="1">
                <a:solidFill>
                  <a:srgbClr val="9CDCFE"/>
                </a:solidFill>
                <a:effectLst/>
                <a:latin typeface="Consolas" panose="020B0609020204030204" pitchFamily="49" charset="0"/>
              </a:rPr>
              <a:t>cout</a:t>
            </a:r>
            <a:r>
              <a:rPr lang="es-AR" sz="1600" b="0" dirty="0">
                <a:solidFill>
                  <a:srgbClr val="D4D4D4"/>
                </a:solidFill>
                <a:effectLst/>
                <a:latin typeface="Consolas" panose="020B0609020204030204" pitchFamily="49" charset="0"/>
              </a:rPr>
              <a:t>;</a:t>
            </a:r>
          </a:p>
          <a:p>
            <a:r>
              <a:rPr lang="es-AR" sz="1600" b="0" dirty="0" err="1">
                <a:solidFill>
                  <a:srgbClr val="C586C0"/>
                </a:solidFill>
                <a:effectLst/>
                <a:latin typeface="Consolas" panose="020B0609020204030204" pitchFamily="49" charset="0"/>
              </a:rPr>
              <a:t>using</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std</a:t>
            </a:r>
            <a:r>
              <a:rPr lang="es-AR" sz="1600" b="0" dirty="0">
                <a:solidFill>
                  <a:srgbClr val="D4D4D4"/>
                </a:solidFill>
                <a:effectLst/>
                <a:latin typeface="Consolas" panose="020B0609020204030204" pitchFamily="49" charset="0"/>
              </a:rPr>
              <a:t>::</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a:t>
            </a:r>
          </a:p>
          <a:p>
            <a:r>
              <a:rPr lang="es-AR" sz="1600" b="0" dirty="0" err="1">
                <a:solidFill>
                  <a:srgbClr val="569CD6"/>
                </a:solidFill>
                <a:effectLst/>
                <a:latin typeface="Consolas" panose="020B0609020204030204" pitchFamily="49" charset="0"/>
              </a:rPr>
              <a:t>int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main</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Caja </a:t>
            </a:r>
            <a:r>
              <a:rPr lang="es-AR" sz="1600" b="0" dirty="0">
                <a:solidFill>
                  <a:srgbClr val="9CDCFE"/>
                </a:solidFill>
                <a:effectLst/>
                <a:latin typeface="Consolas" panose="020B0609020204030204" pitchFamily="49" charset="0"/>
              </a:rPr>
              <a:t>caja1</a:t>
            </a:r>
            <a:r>
              <a:rPr lang="es-AR" sz="1600" b="0" dirty="0">
                <a:solidFill>
                  <a:srgbClr val="D4D4D4"/>
                </a:solidFill>
                <a:effectLst/>
                <a:latin typeface="Consolas" panose="020B0609020204030204" pitchFamily="49" charset="0"/>
              </a:rPr>
              <a:t>(</a:t>
            </a:r>
            <a:r>
              <a:rPr lang="es-AR" sz="1600" b="0" dirty="0">
                <a:solidFill>
                  <a:srgbClr val="B5CEA8"/>
                </a:solidFill>
                <a:effectLst/>
                <a:latin typeface="Consolas" panose="020B0609020204030204" pitchFamily="49" charset="0"/>
              </a:rPr>
              <a:t>4.0</a:t>
            </a:r>
            <a:r>
              <a:rPr lang="es-AR" sz="1600" b="0" dirty="0">
                <a:solidFill>
                  <a:srgbClr val="D4D4D4"/>
                </a:solidFill>
                <a:effectLst/>
                <a:latin typeface="Consolas" panose="020B0609020204030204" pitchFamily="49" charset="0"/>
              </a:rPr>
              <a:t>, </a:t>
            </a:r>
            <a:r>
              <a:rPr lang="es-AR" sz="1600" b="0" dirty="0">
                <a:solidFill>
                  <a:srgbClr val="B5CEA8"/>
                </a:solidFill>
                <a:effectLst/>
                <a:latin typeface="Consolas" panose="020B0609020204030204" pitchFamily="49" charset="0"/>
              </a:rPr>
              <a:t>3.0</a:t>
            </a:r>
            <a:r>
              <a:rPr lang="es-AR" sz="1600" b="0" dirty="0">
                <a:solidFill>
                  <a:srgbClr val="D4D4D4"/>
                </a:solidFill>
                <a:effectLst/>
                <a:latin typeface="Consolas" panose="020B0609020204030204" pitchFamily="49" charset="0"/>
              </a:rPr>
              <a:t>, </a:t>
            </a:r>
            <a:r>
              <a:rPr lang="es-AR" sz="1600" b="0" dirty="0">
                <a:solidFill>
                  <a:srgbClr val="B5CEA8"/>
                </a:solidFill>
                <a:effectLst/>
                <a:latin typeface="Consolas" panose="020B0609020204030204" pitchFamily="49" charset="0"/>
              </a:rPr>
              <a:t>2.0</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D4D4D4"/>
                </a:solidFill>
                <a:effectLst/>
                <a:latin typeface="Consolas" panose="020B0609020204030204" pitchFamily="49" charset="0"/>
              </a:rPr>
              <a:t>CajaBotellas</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cajab1</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D4D4D4"/>
                </a:solidFill>
                <a:effectLst/>
                <a:latin typeface="Consolas" panose="020B0609020204030204" pitchFamily="49" charset="0"/>
              </a:rPr>
              <a:t>CajaBotellas</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cajab2</a:t>
            </a:r>
            <a:r>
              <a:rPr lang="es-AR" sz="1600" b="0" dirty="0">
                <a:solidFill>
                  <a:srgbClr val="D4D4D4"/>
                </a:solidFill>
                <a:effectLst/>
                <a:latin typeface="Consolas" panose="020B0609020204030204" pitchFamily="49" charset="0"/>
              </a:rPr>
              <a:t>(</a:t>
            </a:r>
            <a:r>
              <a:rPr lang="es-AR" sz="1600" b="0" dirty="0">
                <a:solidFill>
                  <a:srgbClr val="B5CEA8"/>
                </a:solidFill>
                <a:effectLst/>
                <a:latin typeface="Consolas" panose="020B0609020204030204" pitchFamily="49" charset="0"/>
              </a:rPr>
              <a:t>6</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D4D4D4"/>
                </a:solidFill>
                <a:effectLst/>
                <a:latin typeface="Consolas" panose="020B0609020204030204" pitchFamily="49" charset="0"/>
              </a:rPr>
              <a:t>CajaBotellas</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cajab3</a:t>
            </a:r>
            <a:r>
              <a:rPr lang="es-AR" sz="1600" b="0" dirty="0">
                <a:solidFill>
                  <a:srgbClr val="D4D4D4"/>
                </a:solidFill>
                <a:effectLst/>
                <a:latin typeface="Consolas" panose="020B0609020204030204" pitchFamily="49" charset="0"/>
              </a:rPr>
              <a:t>(</a:t>
            </a:r>
            <a:r>
              <a:rPr lang="es-AR" sz="1600" b="0" dirty="0">
                <a:solidFill>
                  <a:srgbClr val="B5CEA8"/>
                </a:solidFill>
                <a:effectLst/>
                <a:latin typeface="Consolas" panose="020B0609020204030204" pitchFamily="49" charset="0"/>
              </a:rPr>
              <a:t>1.0</a:t>
            </a:r>
            <a:r>
              <a:rPr lang="es-AR" sz="1600" b="0" dirty="0">
                <a:solidFill>
                  <a:srgbClr val="D4D4D4"/>
                </a:solidFill>
                <a:effectLst/>
                <a:latin typeface="Consolas" panose="020B0609020204030204" pitchFamily="49" charset="0"/>
              </a:rPr>
              <a:t>, </a:t>
            </a:r>
            <a:r>
              <a:rPr lang="es-AR" sz="1600" b="0" dirty="0">
                <a:solidFill>
                  <a:srgbClr val="B5CEA8"/>
                </a:solidFill>
                <a:effectLst/>
                <a:latin typeface="Consolas" panose="020B0609020204030204" pitchFamily="49" charset="0"/>
              </a:rPr>
              <a:t>2.0</a:t>
            </a:r>
            <a:r>
              <a:rPr lang="es-AR" sz="1600" b="0" dirty="0">
                <a:solidFill>
                  <a:srgbClr val="D4D4D4"/>
                </a:solidFill>
                <a:effectLst/>
                <a:latin typeface="Consolas" panose="020B0609020204030204" pitchFamily="49" charset="0"/>
              </a:rPr>
              <a:t>, </a:t>
            </a:r>
            <a:r>
              <a:rPr lang="es-AR" sz="1600" b="0" dirty="0">
                <a:solidFill>
                  <a:srgbClr val="B5CEA8"/>
                </a:solidFill>
                <a:effectLst/>
                <a:latin typeface="Consolas" panose="020B0609020204030204" pitchFamily="49" charset="0"/>
              </a:rPr>
              <a:t>3.0</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cout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a:solidFill>
                  <a:srgbClr val="CE9178"/>
                </a:solidFill>
                <a:effectLst/>
                <a:latin typeface="Consolas" panose="020B0609020204030204" pitchFamily="49" charset="0"/>
              </a:rPr>
              <a:t>"Volumen de caja1: "</a:t>
            </a:r>
            <a:r>
              <a:rPr lang="es-AR" sz="1600" b="0" dirty="0">
                <a:solidFill>
                  <a:srgbClr val="D4D4D4"/>
                </a:solidFill>
                <a:effectLst/>
                <a:latin typeface="Consolas" panose="020B0609020204030204" pitchFamily="49" charset="0"/>
              </a:rPr>
              <a:t> &lt;&lt; </a:t>
            </a:r>
            <a:r>
              <a:rPr lang="es-AR" sz="1600" b="0" dirty="0">
                <a:solidFill>
                  <a:srgbClr val="9CDCFE"/>
                </a:solidFill>
                <a:effectLst/>
                <a:latin typeface="Consolas" panose="020B0609020204030204" pitchFamily="49" charset="0"/>
              </a:rPr>
              <a:t>caja1</a:t>
            </a:r>
            <a:r>
              <a:rPr lang="es-AR" sz="1600" b="0" dirty="0">
                <a:solidFill>
                  <a:srgbClr val="D4D4D4"/>
                </a:solidFill>
                <a:effectLst/>
                <a:latin typeface="Consolas" panose="020B0609020204030204" pitchFamily="49" charset="0"/>
              </a:rPr>
              <a:t>.</a:t>
            </a:r>
            <a:r>
              <a:rPr lang="es-AR" sz="1600" b="0" dirty="0">
                <a:solidFill>
                  <a:srgbClr val="DCDCAA"/>
                </a:solidFill>
                <a:effectLst/>
                <a:latin typeface="Consolas" panose="020B0609020204030204" pitchFamily="49" charset="0"/>
              </a:rPr>
              <a:t>volumen</a:t>
            </a:r>
            <a:r>
              <a:rPr lang="es-AR" sz="1600" b="0" dirty="0">
                <a:solidFill>
                  <a:srgbClr val="D4D4D4"/>
                </a:solidFill>
                <a:effectLst/>
                <a:latin typeface="Consolas" panose="020B0609020204030204" pitchFamily="49" charset="0"/>
              </a:rPr>
              <a:t>() &lt;&lt;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 &lt;&lt;</a:t>
            </a:r>
          </a:p>
          <a:p>
            <a:r>
              <a:rPr lang="es-AR" sz="1600" b="0" dirty="0">
                <a:solidFill>
                  <a:srgbClr val="D4D4D4"/>
                </a:solidFill>
                <a:effectLst/>
                <a:latin typeface="Consolas" panose="020B0609020204030204" pitchFamily="49" charset="0"/>
              </a:rPr>
              <a:t>    </a:t>
            </a:r>
            <a:r>
              <a:rPr lang="es-AR" sz="1600" b="0" dirty="0">
                <a:solidFill>
                  <a:srgbClr val="CE9178"/>
                </a:solidFill>
                <a:effectLst/>
                <a:latin typeface="Consolas" panose="020B0609020204030204" pitchFamily="49" charset="0"/>
              </a:rPr>
              <a:t>"Volumen de cajab1: "</a:t>
            </a:r>
            <a:r>
              <a:rPr lang="es-AR" sz="1600" b="0" dirty="0">
                <a:solidFill>
                  <a:srgbClr val="D4D4D4"/>
                </a:solidFill>
                <a:effectLst/>
                <a:latin typeface="Consolas" panose="020B0609020204030204" pitchFamily="49" charset="0"/>
              </a:rPr>
              <a:t> &lt;&lt; </a:t>
            </a:r>
            <a:r>
              <a:rPr lang="es-AR" sz="1600" b="0" dirty="0">
                <a:solidFill>
                  <a:srgbClr val="9CDCFE"/>
                </a:solidFill>
                <a:effectLst/>
                <a:latin typeface="Consolas" panose="020B0609020204030204" pitchFamily="49" charset="0"/>
              </a:rPr>
              <a:t>cajab1</a:t>
            </a:r>
            <a:r>
              <a:rPr lang="es-AR" sz="1600" b="0" dirty="0">
                <a:solidFill>
                  <a:srgbClr val="D4D4D4"/>
                </a:solidFill>
                <a:effectLst/>
                <a:latin typeface="Consolas" panose="020B0609020204030204" pitchFamily="49" charset="0"/>
              </a:rPr>
              <a:t>.</a:t>
            </a:r>
            <a:r>
              <a:rPr lang="es-AR" sz="1600" b="0" dirty="0">
                <a:solidFill>
                  <a:srgbClr val="DCDCAA"/>
                </a:solidFill>
                <a:effectLst/>
                <a:latin typeface="Consolas" panose="020B0609020204030204" pitchFamily="49" charset="0"/>
              </a:rPr>
              <a:t>volumen</a:t>
            </a:r>
            <a:r>
              <a:rPr lang="es-AR" sz="1600" b="0" dirty="0">
                <a:solidFill>
                  <a:srgbClr val="D4D4D4"/>
                </a:solidFill>
                <a:effectLst/>
                <a:latin typeface="Consolas" panose="020B0609020204030204" pitchFamily="49" charset="0"/>
              </a:rPr>
              <a:t>() &lt;&lt;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 &lt;&lt;</a:t>
            </a:r>
          </a:p>
          <a:p>
            <a:r>
              <a:rPr lang="es-AR" sz="1600" b="0" dirty="0">
                <a:solidFill>
                  <a:srgbClr val="D4D4D4"/>
                </a:solidFill>
                <a:effectLst/>
                <a:latin typeface="Consolas" panose="020B0609020204030204" pitchFamily="49" charset="0"/>
              </a:rPr>
              <a:t>    </a:t>
            </a:r>
            <a:r>
              <a:rPr lang="es-AR" sz="1600" b="0" dirty="0">
                <a:solidFill>
                  <a:srgbClr val="CE9178"/>
                </a:solidFill>
                <a:effectLst/>
                <a:latin typeface="Consolas" panose="020B0609020204030204" pitchFamily="49" charset="0"/>
              </a:rPr>
              <a:t>"Volumen de cajab2: "</a:t>
            </a:r>
            <a:r>
              <a:rPr lang="es-AR" sz="1600" b="0" dirty="0">
                <a:solidFill>
                  <a:srgbClr val="D4D4D4"/>
                </a:solidFill>
                <a:effectLst/>
                <a:latin typeface="Consolas" panose="020B0609020204030204" pitchFamily="49" charset="0"/>
              </a:rPr>
              <a:t> &lt;&lt; </a:t>
            </a:r>
            <a:r>
              <a:rPr lang="es-AR" sz="1600" b="0" dirty="0">
                <a:solidFill>
                  <a:srgbClr val="9CDCFE"/>
                </a:solidFill>
                <a:effectLst/>
                <a:latin typeface="Consolas" panose="020B0609020204030204" pitchFamily="49" charset="0"/>
              </a:rPr>
              <a:t>cajab2</a:t>
            </a:r>
            <a:r>
              <a:rPr lang="es-AR" sz="1600" b="0" dirty="0">
                <a:solidFill>
                  <a:srgbClr val="D4D4D4"/>
                </a:solidFill>
                <a:effectLst/>
                <a:latin typeface="Consolas" panose="020B0609020204030204" pitchFamily="49" charset="0"/>
              </a:rPr>
              <a:t>.</a:t>
            </a:r>
            <a:r>
              <a:rPr lang="es-AR" sz="1600" b="0" dirty="0">
                <a:solidFill>
                  <a:srgbClr val="DCDCAA"/>
                </a:solidFill>
                <a:effectLst/>
                <a:latin typeface="Consolas" panose="020B0609020204030204" pitchFamily="49" charset="0"/>
              </a:rPr>
              <a:t>volumen</a:t>
            </a:r>
            <a:r>
              <a:rPr lang="es-AR" sz="1600" b="0" dirty="0">
                <a:solidFill>
                  <a:srgbClr val="D4D4D4"/>
                </a:solidFill>
                <a:effectLst/>
                <a:latin typeface="Consolas" panose="020B0609020204030204" pitchFamily="49" charset="0"/>
              </a:rPr>
              <a:t>() &lt;&lt;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 &lt;&lt;</a:t>
            </a:r>
          </a:p>
          <a:p>
            <a:r>
              <a:rPr lang="es-AR" sz="1600" b="0" dirty="0">
                <a:solidFill>
                  <a:srgbClr val="D4D4D4"/>
                </a:solidFill>
                <a:effectLst/>
                <a:latin typeface="Consolas" panose="020B0609020204030204" pitchFamily="49" charset="0"/>
              </a:rPr>
              <a:t>    </a:t>
            </a:r>
            <a:r>
              <a:rPr lang="es-AR" sz="1600" b="0" dirty="0">
                <a:solidFill>
                  <a:srgbClr val="CE9178"/>
                </a:solidFill>
                <a:effectLst/>
                <a:latin typeface="Consolas" panose="020B0609020204030204" pitchFamily="49" charset="0"/>
              </a:rPr>
              <a:t>"Volumen de cajab3: "</a:t>
            </a:r>
            <a:r>
              <a:rPr lang="es-AR" sz="1600" b="0" dirty="0">
                <a:solidFill>
                  <a:srgbClr val="D4D4D4"/>
                </a:solidFill>
                <a:effectLst/>
                <a:latin typeface="Consolas" panose="020B0609020204030204" pitchFamily="49" charset="0"/>
              </a:rPr>
              <a:t> &lt;&lt; </a:t>
            </a:r>
            <a:r>
              <a:rPr lang="es-AR" sz="1600" b="0" dirty="0">
                <a:solidFill>
                  <a:srgbClr val="9CDCFE"/>
                </a:solidFill>
                <a:effectLst/>
                <a:latin typeface="Consolas" panose="020B0609020204030204" pitchFamily="49" charset="0"/>
              </a:rPr>
              <a:t>cajab3</a:t>
            </a:r>
            <a:r>
              <a:rPr lang="es-AR" sz="1600" b="0" dirty="0">
                <a:solidFill>
                  <a:srgbClr val="D4D4D4"/>
                </a:solidFill>
                <a:effectLst/>
                <a:latin typeface="Consolas" panose="020B0609020204030204" pitchFamily="49" charset="0"/>
              </a:rPr>
              <a:t>.</a:t>
            </a:r>
            <a:r>
              <a:rPr lang="es-AR" sz="1600" b="0" dirty="0">
                <a:solidFill>
                  <a:srgbClr val="DCDCAA"/>
                </a:solidFill>
                <a:effectLst/>
                <a:latin typeface="Consolas" panose="020B0609020204030204" pitchFamily="49" charset="0"/>
              </a:rPr>
              <a:t>volumen</a:t>
            </a:r>
            <a:r>
              <a:rPr lang="es-AR" sz="1600" b="0" dirty="0">
                <a:solidFill>
                  <a:srgbClr val="D4D4D4"/>
                </a:solidFill>
                <a:effectLst/>
                <a:latin typeface="Consolas" panose="020B0609020204030204" pitchFamily="49" charset="0"/>
              </a:rPr>
              <a:t>() &lt;&lt;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C586C0"/>
                </a:solidFill>
                <a:effectLst/>
                <a:latin typeface="Consolas" panose="020B0609020204030204" pitchFamily="49" charset="0"/>
              </a:rPr>
              <a:t>return</a:t>
            </a:r>
            <a:r>
              <a:rPr lang="es-AR" sz="1600" b="0" dirty="0">
                <a:solidFill>
                  <a:srgbClr val="D4D4D4"/>
                </a:solidFill>
                <a:effectLst/>
                <a:latin typeface="Consolas" panose="020B0609020204030204" pitchFamily="49" charset="0"/>
              </a:rPr>
              <a:t> </a:t>
            </a:r>
            <a:r>
              <a:rPr lang="es-AR" sz="1600" b="0" dirty="0">
                <a:solidFill>
                  <a:srgbClr val="B5CEA8"/>
                </a:solidFill>
                <a:effectLst/>
                <a:latin typeface="Consolas" panose="020B0609020204030204" pitchFamily="49" charset="0"/>
              </a:rPr>
              <a:t>0</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67181813"/>
      </p:ext>
    </p:extLst>
  </p:cSld>
  <p:clrMapOvr>
    <a:masterClrMapping/>
  </p:clrMapOvr>
  <p:transition spd="med">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9704" y="273050"/>
            <a:ext cx="7937208" cy="515526"/>
          </a:xfrm>
        </p:spPr>
        <p:txBody>
          <a:bodyPr>
            <a:noAutofit/>
          </a:bodyPr>
          <a:lstStyle/>
          <a:p>
            <a:r>
              <a:rPr lang="es-AR" sz="3600" b="1" dirty="0"/>
              <a:t>20. Constructor de copia </a:t>
            </a:r>
            <a:endParaRPr lang="es-AR" sz="3600" dirty="0"/>
          </a:p>
        </p:txBody>
      </p:sp>
      <p:sp>
        <p:nvSpPr>
          <p:cNvPr id="3" name="Marcador de texto 2"/>
          <p:cNvSpPr>
            <a:spLocks noGrp="1"/>
          </p:cNvSpPr>
          <p:nvPr>
            <p:ph idx="1"/>
          </p:nvPr>
        </p:nvSpPr>
        <p:spPr>
          <a:xfrm>
            <a:off x="379704" y="1187450"/>
            <a:ext cx="5943599" cy="3853730"/>
          </a:xfrm>
        </p:spPr>
        <p:txBody>
          <a:bodyPr>
            <a:noAutofit/>
          </a:bodyPr>
          <a:lstStyle/>
          <a:p>
            <a:r>
              <a:rPr lang="es-ES" sz="1800" dirty="0">
                <a:latin typeface="Segoe UI" panose="020B0502040204020203" pitchFamily="34" charset="0"/>
                <a:cs typeface="Segoe UI" panose="020B0502040204020203" pitchFamily="34" charset="0"/>
              </a:rPr>
              <a:t>La copia de los objetos de una clase la definen el constructor de copia y las asignaciones. </a:t>
            </a:r>
          </a:p>
          <a:p>
            <a:r>
              <a:rPr lang="es-ES" sz="1800" dirty="0">
                <a:latin typeface="Segoe UI" panose="020B0502040204020203" pitchFamily="34" charset="0"/>
                <a:cs typeface="Segoe UI" panose="020B0502040204020203" pitchFamily="34" charset="0"/>
              </a:rPr>
              <a:t>Recuerde al definir un constructor de copia en cualquier clase que, debe recibir como parámetro una referencia a un  objeto de dicha clase, para evitar un número infinito de invocaciones al mismo; lo que ocurriría si el argumento se pasa por valor y, por tanto, debe construirse una copia del mismo. </a:t>
            </a:r>
          </a:p>
          <a:p>
            <a:r>
              <a:rPr lang="es-ES" sz="1800" dirty="0">
                <a:latin typeface="Segoe UI" panose="020B0502040204020203" pitchFamily="34" charset="0"/>
                <a:cs typeface="Segoe UI" panose="020B0502040204020203" pitchFamily="34" charset="0"/>
              </a:rPr>
              <a:t>En la clase </a:t>
            </a:r>
            <a:r>
              <a:rPr lang="es-ES" sz="1800" dirty="0" err="1">
                <a:latin typeface="Segoe UI" panose="020B0502040204020203" pitchFamily="34" charset="0"/>
                <a:cs typeface="Segoe UI" panose="020B0502040204020203" pitchFamily="34" charset="0"/>
              </a:rPr>
              <a:t>CajaBotellas</a:t>
            </a:r>
            <a:r>
              <a:rPr lang="es-ES" sz="1800" dirty="0">
                <a:latin typeface="Segoe UI" panose="020B0502040204020203" pitchFamily="34" charset="0"/>
                <a:cs typeface="Segoe UI" panose="020B0502040204020203" pitchFamily="34" charset="0"/>
              </a:rPr>
              <a:t> se incluye un constructor de copia que se encarga en primer lugar de invocar explícitamente al constructor de copia de la clase base Caja. </a:t>
            </a:r>
            <a:endParaRPr lang="es-AR" sz="18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33</a:t>
            </a:fld>
            <a:endParaRPr lang="es-AR" spc="10" dirty="0"/>
          </a:p>
        </p:txBody>
      </p:sp>
      <p:sp>
        <p:nvSpPr>
          <p:cNvPr id="9" name="CuadroTexto 8">
            <a:extLst>
              <a:ext uri="{FF2B5EF4-FFF2-40B4-BE49-F238E27FC236}">
                <a16:creationId xmlns:a16="http://schemas.microsoft.com/office/drawing/2014/main" id="{6D258A4F-4E5C-474F-8A03-A9C3C33622B3}"/>
              </a:ext>
            </a:extLst>
          </p:cNvPr>
          <p:cNvSpPr txBox="1"/>
          <p:nvPr/>
        </p:nvSpPr>
        <p:spPr>
          <a:xfrm>
            <a:off x="6727824" y="580965"/>
            <a:ext cx="6734174" cy="6555641"/>
          </a:xfrm>
          <a:prstGeom prst="rect">
            <a:avLst/>
          </a:prstGeom>
          <a:noFill/>
        </p:spPr>
        <p:txBody>
          <a:bodyPr wrap="square">
            <a:spAutoFit/>
          </a:bodyPr>
          <a:lstStyle/>
          <a:p>
            <a:r>
              <a:rPr lang="es-AR" sz="1200" b="0" dirty="0">
                <a:solidFill>
                  <a:srgbClr val="C586C0"/>
                </a:solidFill>
                <a:effectLst/>
                <a:latin typeface="Consolas" panose="020B0609020204030204" pitchFamily="49" charset="0"/>
              </a:rPr>
              <a:t>#pragma</a:t>
            </a:r>
            <a:r>
              <a:rPr lang="es-AR" sz="1200" b="0" dirty="0">
                <a:solidFill>
                  <a:srgbClr val="569CD6"/>
                </a:solidFill>
                <a:effectLst/>
                <a:latin typeface="Consolas" panose="020B0609020204030204" pitchFamily="49" charset="0"/>
              </a:rPr>
              <a:t> </a:t>
            </a:r>
            <a:r>
              <a:rPr lang="es-AR" sz="1200" b="0" dirty="0">
                <a:solidFill>
                  <a:srgbClr val="9CDCFE"/>
                </a:solidFill>
                <a:effectLst/>
                <a:latin typeface="Consolas" panose="020B0609020204030204" pitchFamily="49" charset="0"/>
              </a:rPr>
              <a:t>once</a:t>
            </a:r>
            <a:endParaRPr lang="es-AR" sz="1200" b="0" dirty="0">
              <a:solidFill>
                <a:srgbClr val="D4D4D4"/>
              </a:solidFill>
              <a:effectLst/>
              <a:latin typeface="Consolas" panose="020B0609020204030204" pitchFamily="49" charset="0"/>
            </a:endParaRPr>
          </a:p>
          <a:p>
            <a:r>
              <a:rPr lang="es-AR" sz="1200" b="0" dirty="0" err="1">
                <a:solidFill>
                  <a:srgbClr val="569CD6"/>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569CD6"/>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1.0</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1.0</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&amp;</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D4D4D4"/>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private</a:t>
            </a:r>
            <a:r>
              <a:rPr lang="es-AR" sz="1200" b="0" dirty="0">
                <a:solidFill>
                  <a:srgbClr val="569CD6"/>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largo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ancho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alto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include</a:t>
            </a:r>
            <a:r>
              <a:rPr lang="es-AR" sz="1200" b="0" dirty="0">
                <a:solidFill>
                  <a:srgbClr val="D4D4D4"/>
                </a:solidFill>
                <a:effectLst/>
                <a:latin typeface="Consolas" panose="020B0609020204030204" pitchFamily="49" charset="0"/>
              </a:rPr>
              <a:t> &lt;iostream&gt;</a:t>
            </a:r>
          </a:p>
          <a:p>
            <a:br>
              <a:rPr lang="es-AR" sz="1200" b="0" dirty="0">
                <a:solidFill>
                  <a:srgbClr val="D4D4D4"/>
                </a:solidFill>
                <a:effectLst/>
                <a:latin typeface="Consolas" panose="020B0609020204030204" pitchFamily="49" charset="0"/>
              </a:rPr>
            </a:br>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4D4D4"/>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a:t>
            </a: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largo</a:t>
            </a:r>
            <a:r>
              <a:rPr lang="es-AR" sz="1200" b="0" dirty="0">
                <a:solidFill>
                  <a:srgbClr val="D4D4D4"/>
                </a:solidFill>
                <a:effectLst/>
                <a:latin typeface="Consolas" panose="020B0609020204030204" pitchFamily="49" charset="0"/>
              </a:rPr>
              <a:t> = </a:t>
            </a:r>
            <a:r>
              <a:rPr lang="es-AR" sz="1200" b="0" dirty="0">
                <a:solidFill>
                  <a:srgbClr val="9CDCFE"/>
                </a:solidFill>
                <a:effectLst/>
                <a:latin typeface="Consolas" panose="020B0609020204030204" pitchFamily="49" charset="0"/>
              </a:rPr>
              <a:t>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ancho</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an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alto</a:t>
            </a:r>
            <a:r>
              <a:rPr lang="es-AR" sz="1200" b="0" dirty="0">
                <a:solidFill>
                  <a:srgbClr val="D4D4D4"/>
                </a:solidFill>
                <a:effectLst/>
                <a:latin typeface="Consolas" panose="020B0609020204030204" pitchFamily="49" charset="0"/>
              </a:rPr>
              <a:t> = </a:t>
            </a:r>
            <a:r>
              <a:rPr lang="es-AR" sz="1200" b="0" dirty="0">
                <a:solidFill>
                  <a:srgbClr val="9CDCFE"/>
                </a:solidFill>
                <a:effectLst/>
                <a:latin typeface="Consolas" panose="020B0609020204030204" pitchFamily="49" charset="0"/>
              </a:rPr>
              <a:t>al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"Se invoca al constructor de Caja"</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&amp; </a:t>
            </a:r>
            <a:r>
              <a:rPr lang="es-AR" sz="1200" b="0" dirty="0">
                <a:solidFill>
                  <a:srgbClr val="9CDCFE"/>
                </a:solidFill>
                <a:effectLst/>
                <a:latin typeface="Consolas" panose="020B0609020204030204" pitchFamily="49" charset="0"/>
              </a:rPr>
              <a:t>c</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largo</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c</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largo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ancho</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c</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ancho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alto</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c</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alto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"Invocado el constructor por copia de Caja"</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largo</a:t>
            </a:r>
            <a:r>
              <a:rPr lang="es-AR" sz="1200" b="0" dirty="0">
                <a:solidFill>
                  <a:srgbClr val="D4D4D4"/>
                </a:solidFill>
                <a:effectLst/>
                <a:latin typeface="Consolas" panose="020B0609020204030204" pitchFamily="49" charset="0"/>
              </a:rPr>
              <a:t> * </a:t>
            </a:r>
            <a:r>
              <a:rPr lang="es-AR" sz="1200" b="0" dirty="0">
                <a:solidFill>
                  <a:srgbClr val="9CDCFE"/>
                </a:solidFill>
                <a:effectLst/>
                <a:latin typeface="Consolas" panose="020B0609020204030204" pitchFamily="49" charset="0"/>
              </a:rPr>
              <a:t>ancho</a:t>
            </a:r>
            <a:r>
              <a:rPr lang="es-AR" sz="1200" b="0" dirty="0">
                <a:solidFill>
                  <a:srgbClr val="D4D4D4"/>
                </a:solidFill>
                <a:effectLst/>
                <a:latin typeface="Consolas" panose="020B0609020204030204" pitchFamily="49" charset="0"/>
              </a:rPr>
              <a:t> * </a:t>
            </a:r>
            <a:r>
              <a:rPr lang="es-AR" sz="1200" b="0" dirty="0">
                <a:solidFill>
                  <a:srgbClr val="9CDCFE"/>
                </a:solidFill>
                <a:effectLst/>
                <a:latin typeface="Consolas" panose="020B0609020204030204" pitchFamily="49" charset="0"/>
              </a:rPr>
              <a:t>alto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"Se invoca al destructor de Caja"</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69000286"/>
      </p:ext>
    </p:extLst>
  </p:cSld>
  <p:clrMapOvr>
    <a:masterClrMapping/>
  </p:clrMapOvr>
  <p:transition spd="med">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51543" y="434932"/>
            <a:ext cx="4131140" cy="515526"/>
          </a:xfrm>
        </p:spPr>
        <p:txBody>
          <a:bodyPr>
            <a:normAutofit fontScale="90000"/>
          </a:bodyPr>
          <a:lstStyle/>
          <a:p>
            <a:r>
              <a:rPr lang="es-ES" dirty="0"/>
              <a:t>Constructores…</a:t>
            </a:r>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34</a:t>
            </a:fld>
            <a:endParaRPr lang="es-AR" spc="10" dirty="0"/>
          </a:p>
        </p:txBody>
      </p:sp>
      <p:sp>
        <p:nvSpPr>
          <p:cNvPr id="9" name="CuadroTexto 8">
            <a:extLst>
              <a:ext uri="{FF2B5EF4-FFF2-40B4-BE49-F238E27FC236}">
                <a16:creationId xmlns:a16="http://schemas.microsoft.com/office/drawing/2014/main" id="{0782ABD3-FB89-4C2D-9DB9-3B3E09DC769F}"/>
              </a:ext>
            </a:extLst>
          </p:cNvPr>
          <p:cNvSpPr txBox="1"/>
          <p:nvPr/>
        </p:nvSpPr>
        <p:spPr>
          <a:xfrm>
            <a:off x="428627" y="490126"/>
            <a:ext cx="6734174" cy="6740307"/>
          </a:xfrm>
          <a:prstGeom prst="rect">
            <a:avLst/>
          </a:prstGeom>
          <a:noFill/>
        </p:spPr>
        <p:txBody>
          <a:bodyPr wrap="square">
            <a:spAutoFit/>
          </a:bodyPr>
          <a:lstStyle/>
          <a:p>
            <a:r>
              <a:rPr lang="es-AR" sz="1200" b="0" dirty="0">
                <a:solidFill>
                  <a:srgbClr val="C586C0"/>
                </a:solidFill>
                <a:effectLst/>
                <a:latin typeface="Consolas" panose="020B0609020204030204" pitchFamily="49" charset="0"/>
              </a:rPr>
              <a:t>#pragma</a:t>
            </a:r>
            <a:r>
              <a:rPr lang="es-AR" sz="1200" b="0" dirty="0">
                <a:solidFill>
                  <a:srgbClr val="569CD6"/>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once</a:t>
            </a:r>
            <a:r>
              <a:rPr lang="es-AR" sz="1200" b="0" dirty="0" err="1">
                <a:solidFill>
                  <a:srgbClr val="569CD6"/>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569CD6"/>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&amp;</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cb</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private</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include</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CajaBotellas.h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4D4D4"/>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a:t>
            </a: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"Se invoca al constructor 1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(l, </a:t>
            </a:r>
            <a:r>
              <a:rPr lang="es-AR" sz="1200" b="0" dirty="0" err="1">
                <a:solidFill>
                  <a:srgbClr val="D4D4D4"/>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al)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"Se invoca al constructor 2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&amp; </a:t>
            </a:r>
            <a:r>
              <a:rPr lang="es-AR" sz="1200" b="0" dirty="0" err="1">
                <a:solidFill>
                  <a:srgbClr val="9CDCFE"/>
                </a:solidFill>
                <a:effectLst/>
                <a:latin typeface="Consolas" panose="020B0609020204030204" pitchFamily="49" charset="0"/>
              </a:rPr>
              <a:t>cb</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D4D4D4"/>
                </a:solidFill>
                <a:effectLst/>
                <a:latin typeface="Consolas" panose="020B0609020204030204" pitchFamily="49" charset="0"/>
              </a:rPr>
              <a:t>cb</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"Invocado constructor por copia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cb</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0.85</a:t>
            </a:r>
            <a:r>
              <a:rPr lang="es-AR" sz="1200" b="0" dirty="0">
                <a:solidFill>
                  <a:srgbClr val="D4D4D4"/>
                </a:solidFill>
                <a:effectLst/>
                <a:latin typeface="Consolas" panose="020B0609020204030204" pitchFamily="49" charset="0"/>
              </a:rPr>
              <a:t> *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//ojo no olvidar :: para invocar volumen() de Caja</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"Se invoca al destructor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br>
              <a:rPr lang="es-AR" sz="1200" b="0" dirty="0">
                <a:solidFill>
                  <a:srgbClr val="D4D4D4"/>
                </a:solidFill>
                <a:effectLst/>
                <a:latin typeface="Consolas" panose="020B0609020204030204" pitchFamily="49" charset="0"/>
              </a:rPr>
            </a:br>
            <a:endParaRPr lang="es-AR" sz="1200" b="0" dirty="0">
              <a:solidFill>
                <a:srgbClr val="D4D4D4"/>
              </a:solidFill>
              <a:effectLst/>
              <a:latin typeface="Consolas" panose="020B0609020204030204" pitchFamily="49" charset="0"/>
            </a:endParaRPr>
          </a:p>
        </p:txBody>
      </p:sp>
      <p:sp>
        <p:nvSpPr>
          <p:cNvPr id="13" name="CuadroTexto 12">
            <a:extLst>
              <a:ext uri="{FF2B5EF4-FFF2-40B4-BE49-F238E27FC236}">
                <a16:creationId xmlns:a16="http://schemas.microsoft.com/office/drawing/2014/main" id="{B652962A-2F0B-4FF7-B874-50E4575FB2D4}"/>
              </a:ext>
            </a:extLst>
          </p:cNvPr>
          <p:cNvSpPr txBox="1"/>
          <p:nvPr/>
        </p:nvSpPr>
        <p:spPr>
          <a:xfrm>
            <a:off x="7783512" y="1967453"/>
            <a:ext cx="6737684" cy="3785652"/>
          </a:xfrm>
          <a:prstGeom prst="rect">
            <a:avLst/>
          </a:prstGeom>
          <a:noFill/>
        </p:spPr>
        <p:txBody>
          <a:bodyPr wrap="square">
            <a:spAutoFit/>
          </a:bodyPr>
          <a:lstStyle/>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CajaBotellas.h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a:t>
            </a: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main</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Caja </a:t>
            </a:r>
            <a:r>
              <a:rPr lang="es-AR" sz="1200" b="0" dirty="0">
                <a:solidFill>
                  <a:srgbClr val="9CDCFE"/>
                </a:solidFill>
                <a:effectLst/>
                <a:latin typeface="Consolas" panose="020B0609020204030204" pitchFamily="49" charset="0"/>
              </a:rPr>
              <a:t>caja1</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4.0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3.0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2.0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cajab1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cajab2</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6</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cajab3</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1.0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2.0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3.0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cajab4</a:t>
            </a:r>
            <a:r>
              <a:rPr lang="es-AR" sz="1200" b="0" dirty="0">
                <a:solidFill>
                  <a:srgbClr val="D4D4D4"/>
                </a:solidFill>
                <a:effectLst/>
                <a:latin typeface="Consolas" panose="020B0609020204030204" pitchFamily="49" charset="0"/>
              </a:rPr>
              <a:t>(cajab3);</a:t>
            </a:r>
            <a:r>
              <a:rPr lang="es-AR" sz="1200" b="0" dirty="0">
                <a:solidFill>
                  <a:srgbClr val="6A9955"/>
                </a:solidFill>
                <a:effectLst/>
                <a:latin typeface="Consolas" panose="020B0609020204030204" pitchFamily="49" charset="0"/>
              </a:rPr>
              <a:t> //usa constructor por copia</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Informática </a:t>
            </a:r>
            <a:r>
              <a:rPr lang="es-AR" sz="1200" b="0" dirty="0">
                <a:solidFill>
                  <a:srgbClr val="9CDCFE"/>
                </a:solidFill>
                <a:effectLst/>
                <a:latin typeface="Consolas" panose="020B0609020204030204" pitchFamily="49" charset="0"/>
              </a:rPr>
              <a:t>Aplicada</a:t>
            </a:r>
            <a:r>
              <a:rPr lang="es-AR" sz="1200" b="0" dirty="0">
                <a:solidFill>
                  <a:srgbClr val="D4D4D4"/>
                </a:solidFill>
                <a:effectLst/>
                <a:latin typeface="Consolas" panose="020B0609020204030204" pitchFamily="49" charset="0"/>
              </a:rPr>
              <a:t> Programación Orientada a Objetos en C</a:t>
            </a:r>
          </a:p>
          <a:p>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Pág.</a:t>
            </a:r>
            <a:r>
              <a:rPr lang="es-AR" sz="1200" b="0" dirty="0">
                <a:solidFill>
                  <a:srgbClr val="B5CEA8"/>
                </a:solidFill>
                <a:effectLst/>
                <a:latin typeface="Consolas" panose="020B0609020204030204" pitchFamily="49" charset="0"/>
              </a:rPr>
              <a:t>19</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&lt;&lt; </a:t>
            </a:r>
            <a:r>
              <a:rPr lang="es-AR" sz="1200" b="0" dirty="0">
                <a:solidFill>
                  <a:srgbClr val="CE9178"/>
                </a:solidFill>
                <a:effectLst/>
                <a:latin typeface="Consolas" panose="020B0609020204030204" pitchFamily="49" charset="0"/>
              </a:rPr>
              <a:t>"Volumen de caja1: "</a:t>
            </a:r>
            <a:r>
              <a:rPr lang="es-AR" sz="1200" b="0" dirty="0">
                <a:solidFill>
                  <a:srgbClr val="D4D4D4"/>
                </a:solidFill>
                <a:effectLst/>
                <a:latin typeface="Consolas" panose="020B0609020204030204" pitchFamily="49" charset="0"/>
              </a:rPr>
              <a:t> &lt;&lt; </a:t>
            </a:r>
            <a:r>
              <a:rPr lang="es-AR" sz="1200" b="0" dirty="0">
                <a:solidFill>
                  <a:srgbClr val="9CDCFE"/>
                </a:solidFill>
                <a:effectLst/>
                <a:latin typeface="Consolas" panose="020B0609020204030204" pitchFamily="49" charset="0"/>
              </a:rPr>
              <a:t>caja1</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 &lt;&lt; </a:t>
            </a:r>
            <a:r>
              <a:rPr lang="es-AR" sz="1200" b="0" dirty="0" err="1">
                <a:solidFill>
                  <a:srgbClr val="D4D4D4"/>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 &lt;&lt;</a:t>
            </a:r>
          </a:p>
          <a:p>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"Volumen de cajab1: "</a:t>
            </a:r>
            <a:r>
              <a:rPr lang="es-AR" sz="1200" b="0" dirty="0">
                <a:solidFill>
                  <a:srgbClr val="D4D4D4"/>
                </a:solidFill>
                <a:effectLst/>
                <a:latin typeface="Consolas" panose="020B0609020204030204" pitchFamily="49" charset="0"/>
              </a:rPr>
              <a:t> &lt;&lt; </a:t>
            </a:r>
            <a:r>
              <a:rPr lang="es-AR" sz="1200" b="0" dirty="0">
                <a:solidFill>
                  <a:srgbClr val="9CDCFE"/>
                </a:solidFill>
                <a:effectLst/>
                <a:latin typeface="Consolas" panose="020B0609020204030204" pitchFamily="49" charset="0"/>
              </a:rPr>
              <a:t>cajab1</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 &lt;&lt; </a:t>
            </a:r>
            <a:r>
              <a:rPr lang="es-AR" sz="1200" b="0" dirty="0" err="1">
                <a:solidFill>
                  <a:srgbClr val="D4D4D4"/>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 &lt;&lt;</a:t>
            </a:r>
          </a:p>
          <a:p>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"Volumen de cajab2: "</a:t>
            </a:r>
            <a:r>
              <a:rPr lang="es-AR" sz="1200" b="0" dirty="0">
                <a:solidFill>
                  <a:srgbClr val="D4D4D4"/>
                </a:solidFill>
                <a:effectLst/>
                <a:latin typeface="Consolas" panose="020B0609020204030204" pitchFamily="49" charset="0"/>
              </a:rPr>
              <a:t> &lt;&lt; </a:t>
            </a:r>
            <a:r>
              <a:rPr lang="es-AR" sz="1200" b="0" dirty="0">
                <a:solidFill>
                  <a:srgbClr val="9CDCFE"/>
                </a:solidFill>
                <a:effectLst/>
                <a:latin typeface="Consolas" panose="020B0609020204030204" pitchFamily="49" charset="0"/>
              </a:rPr>
              <a:t>cajab2</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 &lt;&lt; </a:t>
            </a:r>
            <a:r>
              <a:rPr lang="es-AR" sz="1200" b="0" dirty="0" err="1">
                <a:solidFill>
                  <a:srgbClr val="D4D4D4"/>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 &lt;&lt;</a:t>
            </a:r>
          </a:p>
          <a:p>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"Volumen de cajab3: "</a:t>
            </a:r>
            <a:r>
              <a:rPr lang="es-AR" sz="1200" b="0" dirty="0">
                <a:solidFill>
                  <a:srgbClr val="D4D4D4"/>
                </a:solidFill>
                <a:effectLst/>
                <a:latin typeface="Consolas" panose="020B0609020204030204" pitchFamily="49" charset="0"/>
              </a:rPr>
              <a:t> &lt;&lt; </a:t>
            </a:r>
            <a:r>
              <a:rPr lang="es-AR" sz="1200" b="0" dirty="0">
                <a:solidFill>
                  <a:srgbClr val="9CDCFE"/>
                </a:solidFill>
                <a:effectLst/>
                <a:latin typeface="Consolas" panose="020B0609020204030204" pitchFamily="49" charset="0"/>
              </a:rPr>
              <a:t>cajab3</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 &lt;&lt; </a:t>
            </a:r>
            <a:r>
              <a:rPr lang="es-AR" sz="1200" b="0" dirty="0" err="1">
                <a:solidFill>
                  <a:srgbClr val="D4D4D4"/>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8930940"/>
      </p:ext>
    </p:extLst>
  </p:cSld>
  <p:clrMapOvr>
    <a:masterClrMapping/>
  </p:clrMapOvr>
  <p:transition spd="med">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3920" y="-76201"/>
            <a:ext cx="11586329" cy="1460574"/>
          </a:xfrm>
        </p:spPr>
        <p:txBody>
          <a:bodyPr>
            <a:normAutofit/>
          </a:bodyPr>
          <a:lstStyle/>
          <a:p>
            <a:r>
              <a:rPr lang="es-AR" sz="3600" b="1" dirty="0"/>
              <a:t>21. Jerarquía de clases  Herencia</a:t>
            </a:r>
            <a:endParaRPr lang="es-AR" sz="3600" dirty="0"/>
          </a:p>
        </p:txBody>
      </p:sp>
      <p:sp>
        <p:nvSpPr>
          <p:cNvPr id="3" name="Marcador de texto 2"/>
          <p:cNvSpPr>
            <a:spLocks noGrp="1"/>
          </p:cNvSpPr>
          <p:nvPr>
            <p:ph idx="1"/>
          </p:nvPr>
        </p:nvSpPr>
        <p:spPr>
          <a:xfrm>
            <a:off x="646688" y="1309196"/>
            <a:ext cx="11370549" cy="553998"/>
          </a:xfrm>
        </p:spPr>
        <p:txBody>
          <a:bodyPr>
            <a:noAutofit/>
          </a:bodyPr>
          <a:lstStyle/>
          <a:p>
            <a:r>
              <a:rPr lang="es-ES" sz="1800" dirty="0">
                <a:latin typeface="Segoe UI" panose="020B0502040204020203" pitchFamily="34" charset="0"/>
                <a:cs typeface="Segoe UI" panose="020B0502040204020203" pitchFamily="34" charset="0"/>
              </a:rPr>
              <a:t>La jerarquía de clases conectadas mediante relaciones de herencia forma estructuras de apariencia arborescente. </a:t>
            </a:r>
          </a:p>
          <a:p>
            <a:r>
              <a:rPr lang="es-ES" sz="1800" dirty="0">
                <a:latin typeface="Segoe UI" panose="020B0502040204020203" pitchFamily="34" charset="0"/>
                <a:cs typeface="Segoe UI" panose="020B0502040204020203" pitchFamily="34" charset="0"/>
              </a:rPr>
              <a:t>Una clase puede heredar datos y funciones miembros de una o más clases base, aquí sólo consideraremos la herencia simple (heredar de una única clase base) y no la múltiple. </a:t>
            </a:r>
            <a:endParaRPr lang="es-AR" sz="18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35</a:t>
            </a:fld>
            <a:endParaRPr lang="es-AR" spc="10" dirty="0"/>
          </a:p>
        </p:txBody>
      </p:sp>
      <p:pic>
        <p:nvPicPr>
          <p:cNvPr id="7" name="Imagen 6"/>
          <p:cNvPicPr>
            <a:picLocks noChangeAspect="1"/>
          </p:cNvPicPr>
          <p:nvPr/>
        </p:nvPicPr>
        <p:blipFill>
          <a:blip r:embed="rId2">
            <a:duotone>
              <a:prstClr val="black"/>
              <a:schemeClr val="accent1">
                <a:tint val="45000"/>
                <a:satMod val="400000"/>
              </a:schemeClr>
            </a:duotone>
          </a:blip>
          <a:stretch>
            <a:fillRect/>
          </a:stretch>
        </p:blipFill>
        <p:spPr>
          <a:xfrm>
            <a:off x="2334240" y="2769770"/>
            <a:ext cx="8764943" cy="3512194"/>
          </a:xfrm>
          <a:prstGeom prst="rect">
            <a:avLst/>
          </a:prstGeom>
        </p:spPr>
      </p:pic>
    </p:spTree>
    <p:extLst>
      <p:ext uri="{BB962C8B-B14F-4D97-AF65-F5344CB8AC3E}">
        <p14:creationId xmlns:p14="http://schemas.microsoft.com/office/powerpoint/2010/main" val="548013134"/>
      </p:ext>
    </p:extLst>
  </p:cSld>
  <p:clrMapOvr>
    <a:masterClrMapping/>
  </p:clrMapOvr>
  <p:transition spd="med">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175333" y="2898855"/>
            <a:ext cx="3863558" cy="1109663"/>
          </a:xfrm>
          <a:prstGeom prst="rect">
            <a:avLst/>
          </a:prstGeom>
        </p:spPr>
        <p:txBody>
          <a:bodyPr wrap="none">
            <a:spAutoFit/>
          </a:bodyPr>
          <a:lstStyle/>
          <a:p>
            <a:r>
              <a:rPr lang="es-AR" sz="6611" b="1" dirty="0">
                <a:solidFill>
                  <a:schemeClr val="accent1">
                    <a:lumMod val="60000"/>
                    <a:lumOff val="40000"/>
                  </a:schemeClr>
                </a:solidFill>
                <a:latin typeface="+mj-lt"/>
                <a:ea typeface="Tahoma" panose="020B0604030504040204" pitchFamily="34" charset="0"/>
                <a:cs typeface="Tahoma" panose="020B0604030504040204" pitchFamily="34" charset="0"/>
              </a:rPr>
              <a:t>U10 – POO</a:t>
            </a:r>
            <a:endParaRPr lang="es-AR" sz="6611" dirty="0">
              <a:solidFill>
                <a:schemeClr val="accent1">
                  <a:lumMod val="60000"/>
                  <a:lumOff val="40000"/>
                </a:schemeClr>
              </a:solidFill>
              <a:latin typeface="+mj-lt"/>
              <a:ea typeface="Tahoma" panose="020B0604030504040204" pitchFamily="34" charset="0"/>
              <a:cs typeface="Tahoma" panose="020B0604030504040204" pitchFamily="34" charset="0"/>
            </a:endParaRPr>
          </a:p>
        </p:txBody>
      </p:sp>
      <p:cxnSp>
        <p:nvCxnSpPr>
          <p:cNvPr id="3" name="Conector recto 2">
            <a:extLst>
              <a:ext uri="{FF2B5EF4-FFF2-40B4-BE49-F238E27FC236}">
                <a16:creationId xmlns:a16="http://schemas.microsoft.com/office/drawing/2014/main" id="{DAECC452-0C4E-4CDF-A5BF-56DCB0686E64}"/>
              </a:ext>
            </a:extLst>
          </p:cNvPr>
          <p:cNvCxnSpPr>
            <a:cxnSpLocks/>
          </p:cNvCxnSpPr>
          <p:nvPr/>
        </p:nvCxnSpPr>
        <p:spPr>
          <a:xfrm>
            <a:off x="6107112" y="4006850"/>
            <a:ext cx="732631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ángulo 5">
            <a:extLst>
              <a:ext uri="{FF2B5EF4-FFF2-40B4-BE49-F238E27FC236}">
                <a16:creationId xmlns:a16="http://schemas.microsoft.com/office/drawing/2014/main" id="{A0E18117-F521-4F71-B6DD-496C0E85F12D}"/>
              </a:ext>
            </a:extLst>
          </p:cNvPr>
          <p:cNvSpPr/>
          <p:nvPr/>
        </p:nvSpPr>
        <p:spPr>
          <a:xfrm>
            <a:off x="7173912" y="3994150"/>
            <a:ext cx="6102953" cy="1015663"/>
          </a:xfrm>
          <a:prstGeom prst="rect">
            <a:avLst/>
          </a:prstGeom>
        </p:spPr>
        <p:txBody>
          <a:bodyPr wrap="none">
            <a:spAutoFit/>
          </a:bodyPr>
          <a:lstStyle/>
          <a:p>
            <a:r>
              <a:rPr lang="es-AR" sz="6000" b="1" dirty="0">
                <a:latin typeface="+mj-lt"/>
                <a:ea typeface="Tahoma" panose="020B0604030504040204" pitchFamily="34" charset="0"/>
                <a:cs typeface="Tahoma" panose="020B0604030504040204" pitchFamily="34" charset="0"/>
              </a:rPr>
              <a:t>Funciones Virtuales</a:t>
            </a:r>
            <a:endParaRPr lang="es-AR" sz="60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1438749"/>
      </p:ext>
    </p:extLst>
  </p:cSld>
  <p:clrMapOvr>
    <a:masterClrMapping/>
  </p:clrMapOvr>
  <p:transition spd="med">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315912" y="-71438"/>
            <a:ext cx="11586329" cy="1460574"/>
          </a:xfrm>
        </p:spPr>
        <p:txBody>
          <a:bodyPr>
            <a:normAutofit/>
          </a:bodyPr>
          <a:lstStyle/>
          <a:p>
            <a:r>
              <a:rPr lang="es-AR" sz="3600" dirty="0"/>
              <a:t>Funciones virtuales </a:t>
            </a:r>
          </a:p>
        </p:txBody>
      </p:sp>
      <p:sp>
        <p:nvSpPr>
          <p:cNvPr id="3" name="Marcador de texto 2"/>
          <p:cNvSpPr>
            <a:spLocks noGrp="1"/>
          </p:cNvSpPr>
          <p:nvPr>
            <p:ph idx="1"/>
          </p:nvPr>
        </p:nvSpPr>
        <p:spPr>
          <a:xfrm>
            <a:off x="658812" y="1263650"/>
            <a:ext cx="12115800" cy="5338941"/>
          </a:xfrm>
        </p:spPr>
        <p:txBody>
          <a:bodyPr>
            <a:noAutofit/>
          </a:bodyPr>
          <a:lstStyle/>
          <a:p>
            <a:r>
              <a:rPr lang="es-ES" sz="1600" dirty="0">
                <a:latin typeface="Segoe UI" panose="020B0502040204020203" pitchFamily="34" charset="0"/>
                <a:cs typeface="Segoe UI" panose="020B0502040204020203" pitchFamily="34" charset="0"/>
              </a:rPr>
              <a:t>Las funciones virtuales constituyen un mecanismo extraordinariamente poderoso; cuando se usan de manera adecuada proporcionan un buen grado de estabilidad a un programa en evolución. El término </a:t>
            </a:r>
            <a:r>
              <a:rPr lang="es-ES" sz="1600" dirty="0">
                <a:solidFill>
                  <a:schemeClr val="accent5">
                    <a:lumMod val="60000"/>
                    <a:lumOff val="40000"/>
                  </a:schemeClr>
                </a:solidFill>
                <a:latin typeface="Segoe UI" panose="020B0502040204020203" pitchFamily="34" charset="0"/>
                <a:cs typeface="Segoe UI" panose="020B0502040204020203" pitchFamily="34" charset="0"/>
              </a:rPr>
              <a:t>polimorfismo</a:t>
            </a:r>
            <a:r>
              <a:rPr lang="es-ES" sz="1600" dirty="0">
                <a:latin typeface="Segoe UI" panose="020B0502040204020203" pitchFamily="34" charset="0"/>
                <a:cs typeface="Segoe UI" panose="020B0502040204020203" pitchFamily="34" charset="0"/>
              </a:rPr>
              <a:t> es una de las características más importantes de la programación orientada a objetos. Mediante el polimorfismo, un nombre (tal como la declaración de una variable) puede denotar objetos de muchas clases diferentes, relacionadas por una clase base común; cualquier objeto denotado por este nombre es, por tanto, capaz de responder a algún conjunto común de operaciones de distintas formas. </a:t>
            </a:r>
            <a:br>
              <a:rPr lang="es-ES" sz="1600" dirty="0">
                <a:latin typeface="Segoe UI" panose="020B0502040204020203" pitchFamily="34" charset="0"/>
                <a:cs typeface="Segoe UI" panose="020B0502040204020203" pitchFamily="34" charset="0"/>
              </a:rPr>
            </a:br>
            <a:r>
              <a:rPr lang="es-ES" sz="1600" dirty="0">
                <a:solidFill>
                  <a:schemeClr val="accent5">
                    <a:lumMod val="60000"/>
                    <a:lumOff val="40000"/>
                  </a:schemeClr>
                </a:solidFill>
                <a:latin typeface="Segoe UI" panose="020B0502040204020203" pitchFamily="34" charset="0"/>
                <a:cs typeface="Segoe UI" panose="020B0502040204020203" pitchFamily="34" charset="0"/>
              </a:rPr>
              <a:t>Existe polimorfismo cuando interactúan la herencia y el enlace dinámico (Virtual </a:t>
            </a:r>
            <a:r>
              <a:rPr lang="es-ES" sz="1600" dirty="0" err="1">
                <a:solidFill>
                  <a:schemeClr val="accent5">
                    <a:lumMod val="60000"/>
                    <a:lumOff val="40000"/>
                  </a:schemeClr>
                </a:solidFill>
                <a:latin typeface="Segoe UI" panose="020B0502040204020203" pitchFamily="34" charset="0"/>
                <a:cs typeface="Segoe UI" panose="020B0502040204020203" pitchFamily="34" charset="0"/>
              </a:rPr>
              <a:t>Method</a:t>
            </a:r>
            <a:r>
              <a:rPr lang="es-ES" sz="1600" dirty="0">
                <a:solidFill>
                  <a:schemeClr val="accent5">
                    <a:lumMod val="60000"/>
                    <a:lumOff val="40000"/>
                  </a:schemeClr>
                </a:solidFill>
                <a:latin typeface="Segoe UI" panose="020B0502040204020203" pitchFamily="34" charset="0"/>
                <a:cs typeface="Segoe UI" panose="020B0502040204020203" pitchFamily="34" charset="0"/>
              </a:rPr>
              <a:t>). </a:t>
            </a:r>
            <a:br>
              <a:rPr lang="es-ES" sz="1600" dirty="0">
                <a:solidFill>
                  <a:schemeClr val="accent5">
                    <a:lumMod val="60000"/>
                    <a:lumOff val="40000"/>
                  </a:schemeClr>
                </a:solidFill>
                <a:latin typeface="Segoe UI" panose="020B0502040204020203" pitchFamily="34" charset="0"/>
                <a:cs typeface="Segoe UI" panose="020B0502040204020203" pitchFamily="34" charset="0"/>
              </a:rPr>
            </a:br>
            <a:endParaRPr lang="es-ES" sz="1600" dirty="0">
              <a:solidFill>
                <a:schemeClr val="accent5">
                  <a:lumMod val="60000"/>
                  <a:lumOff val="40000"/>
                </a:schemeClr>
              </a:solidFill>
              <a:latin typeface="Segoe UI" panose="020B0502040204020203" pitchFamily="34" charset="0"/>
              <a:cs typeface="Segoe UI" panose="020B0502040204020203" pitchFamily="34" charset="0"/>
            </a:endParaRPr>
          </a:p>
          <a:p>
            <a:r>
              <a:rPr lang="es-ES" sz="1600" dirty="0">
                <a:solidFill>
                  <a:schemeClr val="accent5">
                    <a:lumMod val="60000"/>
                    <a:lumOff val="40000"/>
                  </a:schemeClr>
                </a:solidFill>
                <a:latin typeface="Segoe UI" panose="020B0502040204020203" pitchFamily="34" charset="0"/>
                <a:cs typeface="Segoe UI" panose="020B0502040204020203" pitchFamily="34" charset="0"/>
              </a:rPr>
              <a:t>Para obtener polimorfismo en C++ debe usarse funciones virtuales</a:t>
            </a:r>
            <a:r>
              <a:rPr lang="es-ES" sz="1600" dirty="0">
                <a:latin typeface="Segoe UI" panose="020B0502040204020203" pitchFamily="34" charset="0"/>
                <a:cs typeface="Segoe UI" panose="020B0502040204020203" pitchFamily="34" charset="0"/>
              </a:rPr>
              <a:t>, invocadas a través de punteros o referencias. Cuando se manipulan los objetos directamente (en lugar de hacerlo de esta forma indirecta) su tipo exacto es conocido en tiempo de compilación y no es necesario polimorfismo en tiempo de ejecución. </a:t>
            </a:r>
          </a:p>
          <a:p>
            <a:r>
              <a:rPr lang="es-ES" sz="1600" dirty="0">
                <a:latin typeface="Segoe UI" panose="020B0502040204020203" pitchFamily="34" charset="0"/>
                <a:cs typeface="Segoe UI" panose="020B0502040204020203" pitchFamily="34" charset="0"/>
              </a:rPr>
              <a:t>La invocación a funciones que están redefinidas en clases derivadas, pero usando el operador de resolución de ámbito </a:t>
            </a:r>
            <a:r>
              <a:rPr lang="es-ES" sz="1600" dirty="0">
                <a:solidFill>
                  <a:schemeClr val="accent5">
                    <a:lumMod val="60000"/>
                    <a:lumOff val="40000"/>
                  </a:schemeClr>
                </a:solidFill>
                <a:latin typeface="Segoe UI" panose="020B0502040204020203" pitchFamily="34" charset="0"/>
                <a:cs typeface="Segoe UI" panose="020B0502040204020203" pitchFamily="34" charset="0"/>
              </a:rPr>
              <a:t>(::)</a:t>
            </a:r>
            <a:r>
              <a:rPr lang="es-ES" sz="1600" dirty="0">
                <a:latin typeface="Segoe UI" panose="020B0502040204020203" pitchFamily="34" charset="0"/>
                <a:cs typeface="Segoe UI" panose="020B0502040204020203" pitchFamily="34" charset="0"/>
              </a:rPr>
              <a:t> asegura que no se usa el mecanismo de las funciones virtuales, siempre se invoca a la versión de la clase base. </a:t>
            </a:r>
          </a:p>
          <a:p>
            <a:r>
              <a:rPr lang="es-ES" sz="1600" dirty="0">
                <a:solidFill>
                  <a:schemeClr val="accent5">
                    <a:lumMod val="60000"/>
                    <a:lumOff val="40000"/>
                  </a:schemeClr>
                </a:solidFill>
                <a:latin typeface="Segoe UI" panose="020B0502040204020203" pitchFamily="34" charset="0"/>
                <a:cs typeface="Segoe UI" panose="020B0502040204020203" pitchFamily="34" charset="0"/>
              </a:rPr>
              <a:t>Cada clase que utiliza funciones virtuales tiene un vector de punteros</a:t>
            </a:r>
            <a:r>
              <a:rPr lang="es-ES" sz="1600" dirty="0">
                <a:latin typeface="Segoe UI" panose="020B0502040204020203" pitchFamily="34" charset="0"/>
                <a:cs typeface="Segoe UI" panose="020B0502040204020203" pitchFamily="34" charset="0"/>
              </a:rPr>
              <a:t>, uno por cada función virtual, llamado </a:t>
            </a:r>
            <a:r>
              <a:rPr lang="es-ES" sz="1600" b="1" i="1" dirty="0">
                <a:solidFill>
                  <a:schemeClr val="accent5">
                    <a:lumMod val="60000"/>
                    <a:lumOff val="40000"/>
                  </a:schemeClr>
                </a:solidFill>
                <a:latin typeface="Segoe UI" panose="020B0502040204020203" pitchFamily="34" charset="0"/>
                <a:cs typeface="Segoe UI" panose="020B0502040204020203" pitchFamily="34" charset="0"/>
              </a:rPr>
              <a:t>v-</a:t>
            </a:r>
            <a:r>
              <a:rPr lang="es-ES" sz="1600" b="1" i="1" dirty="0" err="1">
                <a:solidFill>
                  <a:schemeClr val="accent5">
                    <a:lumMod val="60000"/>
                    <a:lumOff val="40000"/>
                  </a:schemeClr>
                </a:solidFill>
                <a:latin typeface="Segoe UI" panose="020B0502040204020203" pitchFamily="34" charset="0"/>
                <a:cs typeface="Segoe UI" panose="020B0502040204020203" pitchFamily="34" charset="0"/>
              </a:rPr>
              <a:t>table</a:t>
            </a:r>
            <a:r>
              <a:rPr lang="es-ES" sz="1600" dirty="0">
                <a:latin typeface="Segoe UI" panose="020B0502040204020203" pitchFamily="34" charset="0"/>
                <a:cs typeface="Segoe UI" panose="020B0502040204020203" pitchFamily="34" charset="0"/>
              </a:rPr>
              <a:t>. En el caso que una clase derivada no tenga versión propia de una función definida como virtual, el puntero apuntará a la versión de la clase más próxima en la jerarquía de clases, que tenga una definición propia de dicha función virtual. Es decir se busca primero, al invocar una función virtual, en la propia clase, luego en la clase anterior en la jerarquía y así, subiendo hasta encontrar una clase que tenga la definición de la función buscada. Cada objeto que se crea, de alguna clase que tenga funciones virtuales, contiene un puntero oculto a la </a:t>
            </a:r>
            <a:r>
              <a:rPr lang="es-ES" sz="1600" i="1" dirty="0">
                <a:latin typeface="Segoe UI" panose="020B0502040204020203" pitchFamily="34" charset="0"/>
                <a:cs typeface="Segoe UI" panose="020B0502040204020203" pitchFamily="34" charset="0"/>
              </a:rPr>
              <a:t>v-</a:t>
            </a:r>
            <a:r>
              <a:rPr lang="es-ES" sz="1600" i="1" dirty="0" err="1">
                <a:latin typeface="Segoe UI" panose="020B0502040204020203" pitchFamily="34" charset="0"/>
                <a:cs typeface="Segoe UI" panose="020B0502040204020203" pitchFamily="34" charset="0"/>
              </a:rPr>
              <a:t>table</a:t>
            </a:r>
            <a:r>
              <a:rPr lang="es-ES" sz="1600" i="1" dirty="0">
                <a:latin typeface="Segoe UI" panose="020B0502040204020203" pitchFamily="34" charset="0"/>
                <a:cs typeface="Segoe UI" panose="020B0502040204020203" pitchFamily="34" charset="0"/>
              </a:rPr>
              <a:t> </a:t>
            </a:r>
            <a:r>
              <a:rPr lang="es-ES" sz="1600" dirty="0">
                <a:latin typeface="Segoe UI" panose="020B0502040204020203" pitchFamily="34" charset="0"/>
                <a:cs typeface="Segoe UI" panose="020B0502040204020203" pitchFamily="34" charset="0"/>
              </a:rPr>
              <a:t>de su clase. </a:t>
            </a:r>
          </a:p>
          <a:p>
            <a:r>
              <a:rPr lang="es-ES" sz="1600" dirty="0">
                <a:solidFill>
                  <a:schemeClr val="accent5">
                    <a:lumMod val="60000"/>
                    <a:lumOff val="40000"/>
                  </a:schemeClr>
                </a:solidFill>
                <a:latin typeface="Segoe UI" panose="020B0502040204020203" pitchFamily="34" charset="0"/>
                <a:cs typeface="Segoe UI" panose="020B0502040204020203" pitchFamily="34" charset="0"/>
              </a:rPr>
              <a:t>Las funciones virtuales no pueden declararse </a:t>
            </a:r>
            <a:r>
              <a:rPr lang="es-ES" sz="1600" dirty="0" err="1">
                <a:solidFill>
                  <a:schemeClr val="accent5">
                    <a:lumMod val="60000"/>
                    <a:lumOff val="40000"/>
                  </a:schemeClr>
                </a:solidFill>
                <a:latin typeface="Segoe UI" panose="020B0502040204020203" pitchFamily="34" charset="0"/>
                <a:cs typeface="Segoe UI" panose="020B0502040204020203" pitchFamily="34" charset="0"/>
              </a:rPr>
              <a:t>static</a:t>
            </a:r>
            <a:r>
              <a:rPr lang="es-ES" sz="1600" dirty="0">
                <a:solidFill>
                  <a:schemeClr val="accent5">
                    <a:lumMod val="60000"/>
                    <a:lumOff val="40000"/>
                  </a:schemeClr>
                </a:solidFill>
                <a:latin typeface="Segoe UI" panose="020B0502040204020203" pitchFamily="34" charset="0"/>
                <a:cs typeface="Segoe UI" panose="020B0502040204020203" pitchFamily="34" charset="0"/>
              </a:rPr>
              <a:t> </a:t>
            </a:r>
            <a:r>
              <a:rPr lang="es-ES" sz="1600" dirty="0">
                <a:latin typeface="Segoe UI" panose="020B0502040204020203" pitchFamily="34" charset="0"/>
                <a:cs typeface="Segoe UI" panose="020B0502040204020203" pitchFamily="34" charset="0"/>
              </a:rPr>
              <a:t>puesto que, carecen del puntero </a:t>
            </a:r>
            <a:r>
              <a:rPr lang="es-ES" sz="1600" dirty="0" err="1">
                <a:latin typeface="Segoe UI" panose="020B0502040204020203" pitchFamily="34" charset="0"/>
                <a:cs typeface="Segoe UI" panose="020B0502040204020203" pitchFamily="34" charset="0"/>
              </a:rPr>
              <a:t>this</a:t>
            </a:r>
            <a:r>
              <a:rPr lang="es-ES" sz="1600" dirty="0">
                <a:latin typeface="Segoe UI" panose="020B0502040204020203" pitchFamily="34" charset="0"/>
                <a:cs typeface="Segoe UI" panose="020B0502040204020203" pitchFamily="34" charset="0"/>
              </a:rPr>
              <a:t> y, las funciones virtuales lo necesitan para la mecánica de su funcionamiento. </a:t>
            </a:r>
            <a:endParaRPr lang="es-AR" sz="16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37</a:t>
            </a:fld>
            <a:endParaRPr lang="es-AR" spc="10" dirty="0"/>
          </a:p>
        </p:txBody>
      </p:sp>
    </p:spTree>
    <p:extLst>
      <p:ext uri="{BB962C8B-B14F-4D97-AF65-F5344CB8AC3E}">
        <p14:creationId xmlns:p14="http://schemas.microsoft.com/office/powerpoint/2010/main" val="3578435828"/>
      </p:ext>
    </p:extLst>
  </p:cSld>
  <p:clrMapOvr>
    <a:masterClrMapping/>
  </p:clrMapOvr>
  <p:transition spd="med">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5106" y="252412"/>
            <a:ext cx="7391400" cy="515526"/>
          </a:xfrm>
        </p:spPr>
        <p:txBody>
          <a:bodyPr>
            <a:noAutofit/>
          </a:bodyPr>
          <a:lstStyle/>
          <a:p>
            <a:r>
              <a:rPr lang="es-AR" sz="3600" dirty="0"/>
              <a:t>22. Funciones virtuales </a:t>
            </a:r>
          </a:p>
        </p:txBody>
      </p:sp>
      <p:sp>
        <p:nvSpPr>
          <p:cNvPr id="3" name="Marcador de texto 2"/>
          <p:cNvSpPr>
            <a:spLocks noGrp="1"/>
          </p:cNvSpPr>
          <p:nvPr>
            <p:ph idx="1"/>
          </p:nvPr>
        </p:nvSpPr>
        <p:spPr>
          <a:xfrm>
            <a:off x="239712" y="1187450"/>
            <a:ext cx="6096000" cy="5170646"/>
          </a:xfrm>
        </p:spPr>
        <p:txBody>
          <a:bodyPr>
            <a:noAutofit/>
          </a:bodyPr>
          <a:lstStyle/>
          <a:p>
            <a:r>
              <a:rPr lang="es-ES" sz="1600" i="0" dirty="0">
                <a:cs typeface="Segoe UI" panose="020B0502040204020203" pitchFamily="34" charset="0"/>
              </a:rPr>
              <a:t>Se añade a la clase Caja una función miembro </a:t>
            </a:r>
            <a:r>
              <a:rPr lang="es-ES" sz="1600" i="0" dirty="0" err="1">
                <a:cs typeface="Segoe UI" panose="020B0502040204020203" pitchFamily="34" charset="0"/>
              </a:rPr>
              <a:t>mostrarVolumen</a:t>
            </a:r>
            <a:r>
              <a:rPr lang="es-ES" sz="1600" i="0" dirty="0">
                <a:cs typeface="Segoe UI" panose="020B0502040204020203" pitchFamily="34" charset="0"/>
              </a:rPr>
              <a:t>( ) que se encarga de invocar a la función volumen( ) y mostrar en pantalla el valor calculado por dicha función. Esta función, por pertenecer a la interfaz pública de esta clase base es heredada por las clases derivadas de la misma. En la </a:t>
            </a:r>
            <a:r>
              <a:rPr lang="es-ES" sz="1600" i="0" dirty="0" err="1">
                <a:cs typeface="Segoe UI" panose="020B0502040204020203" pitchFamily="34" charset="0"/>
              </a:rPr>
              <a:t>funcion</a:t>
            </a:r>
            <a:r>
              <a:rPr lang="es-ES" sz="1600" i="0" dirty="0">
                <a:cs typeface="Segoe UI" panose="020B0502040204020203" pitchFamily="34" charset="0"/>
              </a:rPr>
              <a:t> </a:t>
            </a:r>
            <a:r>
              <a:rPr lang="es-ES" sz="1600" i="0" dirty="0" err="1">
                <a:cs typeface="Segoe UI" panose="020B0502040204020203" pitchFamily="34" charset="0"/>
              </a:rPr>
              <a:t>main</a:t>
            </a:r>
            <a:r>
              <a:rPr lang="es-ES" sz="1600" i="0" dirty="0">
                <a:cs typeface="Segoe UI" panose="020B0502040204020203" pitchFamily="34" charset="0"/>
              </a:rPr>
              <a:t>( ) de una clase de prueba, se invoca dicha función para mostrar los datos de una Caja y de una </a:t>
            </a:r>
            <a:r>
              <a:rPr lang="es-ES" sz="1600" i="0" dirty="0" err="1">
                <a:cs typeface="Segoe UI" panose="020B0502040204020203" pitchFamily="34" charset="0"/>
              </a:rPr>
              <a:t>CajaBotellas</a:t>
            </a:r>
            <a:r>
              <a:rPr lang="es-ES" sz="1600" i="0" dirty="0">
                <a:cs typeface="Segoe UI" panose="020B0502040204020203" pitchFamily="34" charset="0"/>
              </a:rPr>
              <a:t>, de las mismas dimensiones (en caso de </a:t>
            </a:r>
            <a:r>
              <a:rPr lang="es-ES" sz="1600" i="0" dirty="0" err="1">
                <a:cs typeface="Segoe UI" panose="020B0502040204020203" pitchFamily="34" charset="0"/>
              </a:rPr>
              <a:t>CajaBotellas</a:t>
            </a:r>
            <a:r>
              <a:rPr lang="es-ES" sz="1600" i="0" dirty="0">
                <a:cs typeface="Segoe UI" panose="020B0502040204020203" pitchFamily="34" charset="0"/>
              </a:rPr>
              <a:t> el volumen debería ser 85% menor que la Caja de mismas dimensiones). Se observa que al ser invocada produce los mismos resultados. </a:t>
            </a:r>
          </a:p>
          <a:p>
            <a:r>
              <a:rPr lang="es-ES" sz="1600" i="0" dirty="0">
                <a:cs typeface="Segoe UI" panose="020B0502040204020203" pitchFamily="34" charset="0"/>
              </a:rPr>
              <a:t>La razón es que, </a:t>
            </a:r>
            <a:r>
              <a:rPr lang="es-ES" sz="1600" i="0" dirty="0" err="1">
                <a:cs typeface="Segoe UI" panose="020B0502040204020203" pitchFamily="34" charset="0"/>
              </a:rPr>
              <a:t>mostrarVolumen</a:t>
            </a:r>
            <a:r>
              <a:rPr lang="es-ES" sz="1600" i="0" dirty="0">
                <a:cs typeface="Segoe UI" panose="020B0502040204020203" pitchFamily="34" charset="0"/>
              </a:rPr>
              <a:t>() es una función miembro de la clase base y, en tiempo de compilación, se resuelve la invocación a volumen( ) que se realiza en el cuerpo de dicha función (enlace estático o temprano por </a:t>
            </a:r>
            <a:r>
              <a:rPr lang="es-ES" sz="1600" i="0" dirty="0" err="1">
                <a:cs typeface="Segoe UI" panose="020B0502040204020203" pitchFamily="34" charset="0"/>
              </a:rPr>
              <a:t>early</a:t>
            </a:r>
            <a:r>
              <a:rPr lang="es-ES" sz="1600" i="0" dirty="0">
                <a:cs typeface="Segoe UI" panose="020B0502040204020203" pitchFamily="34" charset="0"/>
              </a:rPr>
              <a:t> </a:t>
            </a:r>
            <a:r>
              <a:rPr lang="es-ES" sz="1600" i="0" dirty="0" err="1">
                <a:cs typeface="Segoe UI" panose="020B0502040204020203" pitchFamily="34" charset="0"/>
              </a:rPr>
              <a:t>binding</a:t>
            </a:r>
            <a:r>
              <a:rPr lang="es-ES" sz="1600" i="0" dirty="0">
                <a:cs typeface="Segoe UI" panose="020B0502040204020203" pitchFamily="34" charset="0"/>
              </a:rPr>
              <a:t>) y siempre se invoca a la versión de la clase base. </a:t>
            </a:r>
          </a:p>
          <a:p>
            <a:r>
              <a:rPr lang="es-ES" sz="1600" i="0" dirty="0">
                <a:cs typeface="Segoe UI" panose="020B0502040204020203" pitchFamily="34" charset="0"/>
              </a:rPr>
              <a:t>Para obtener el comportamiento esperado, la invocación a la función volumen( ) correcta (de la clase base o de alguna clase derivada), determinada por el tipo de objeto asociado, debería resolverse en tiempo de ejecución, es decir, debería usarse un enlace dinámico (o tardío por late </a:t>
            </a:r>
            <a:r>
              <a:rPr lang="es-ES" sz="1600" i="0" dirty="0" err="1">
                <a:cs typeface="Segoe UI" panose="020B0502040204020203" pitchFamily="34" charset="0"/>
              </a:rPr>
              <a:t>binding</a:t>
            </a:r>
            <a:r>
              <a:rPr lang="es-ES" sz="1600" i="0" dirty="0">
                <a:cs typeface="Segoe UI" panose="020B0502040204020203" pitchFamily="34" charset="0"/>
              </a:rPr>
              <a:t>) y no, arbitrariamente fijado por el compilador antes de ejecutar la aplicación donde figura este código. </a:t>
            </a:r>
            <a:endParaRPr lang="es-AR" sz="1600" i="0" dirty="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dirty="0"/>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38</a:t>
            </a:fld>
            <a:endParaRPr lang="es-AR" spc="10" dirty="0"/>
          </a:p>
        </p:txBody>
      </p:sp>
      <p:sp>
        <p:nvSpPr>
          <p:cNvPr id="8" name="Rectángulo 7"/>
          <p:cNvSpPr/>
          <p:nvPr/>
        </p:nvSpPr>
        <p:spPr>
          <a:xfrm>
            <a:off x="3662712" y="6408276"/>
            <a:ext cx="8983662" cy="369332"/>
          </a:xfrm>
          <a:prstGeom prst="rect">
            <a:avLst/>
          </a:prstGeom>
        </p:spPr>
        <p:txBody>
          <a:bodyPr wrap="square">
            <a:spAutoFit/>
          </a:bodyPr>
          <a:lstStyle/>
          <a:p>
            <a:r>
              <a:rPr lang="es-ES" dirty="0">
                <a:latin typeface="Segoe UI" panose="020B0502040204020203" pitchFamily="34" charset="0"/>
                <a:cs typeface="Segoe UI" panose="020B0502040204020203" pitchFamily="34" charset="0"/>
              </a:rPr>
              <a:t>C++ provee la forma de resolver este tema: las </a:t>
            </a:r>
            <a:r>
              <a:rPr lang="es-ES" b="1" dirty="0">
                <a:latin typeface="Segoe UI" panose="020B0502040204020203" pitchFamily="34" charset="0"/>
                <a:cs typeface="Segoe UI" panose="020B0502040204020203" pitchFamily="34" charset="0"/>
              </a:rPr>
              <a:t>funciones virtuales</a:t>
            </a:r>
            <a:r>
              <a:rPr lang="es-ES" dirty="0">
                <a:latin typeface="Segoe UI" panose="020B0502040204020203" pitchFamily="34" charset="0"/>
                <a:cs typeface="Segoe UI" panose="020B0502040204020203" pitchFamily="34" charset="0"/>
              </a:rPr>
              <a:t>. </a:t>
            </a:r>
            <a:endParaRPr lang="es-AR" dirty="0">
              <a:latin typeface="Segoe UI" panose="020B0502040204020203" pitchFamily="34" charset="0"/>
              <a:cs typeface="Segoe UI" panose="020B0502040204020203" pitchFamily="34" charset="0"/>
            </a:endParaRPr>
          </a:p>
        </p:txBody>
      </p:sp>
      <p:sp>
        <p:nvSpPr>
          <p:cNvPr id="10" name="CuadroTexto 9">
            <a:extLst>
              <a:ext uri="{FF2B5EF4-FFF2-40B4-BE49-F238E27FC236}">
                <a16:creationId xmlns:a16="http://schemas.microsoft.com/office/drawing/2014/main" id="{183B6C80-6941-4507-B81E-95212FB8F41F}"/>
              </a:ext>
            </a:extLst>
          </p:cNvPr>
          <p:cNvSpPr txBox="1"/>
          <p:nvPr/>
        </p:nvSpPr>
        <p:spPr>
          <a:xfrm>
            <a:off x="6467141" y="1223879"/>
            <a:ext cx="6737684" cy="5047536"/>
          </a:xfrm>
          <a:prstGeom prst="rect">
            <a:avLst/>
          </a:prstGeom>
          <a:noFill/>
        </p:spPr>
        <p:txBody>
          <a:bodyPr wrap="square">
            <a:spAutoFit/>
          </a:bodyPr>
          <a:lstStyle/>
          <a:p>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mostrarVolumen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 &lt;&lt;</a:t>
            </a:r>
          </a:p>
          <a:p>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"El volumen de la caja es: "</a:t>
            </a:r>
            <a:r>
              <a:rPr lang="es-AR" sz="1400" b="0" dirty="0">
                <a:solidFill>
                  <a:srgbClr val="D4D4D4"/>
                </a:solidFill>
                <a:effectLst/>
                <a:latin typeface="Consolas" panose="020B0609020204030204" pitchFamily="49" charset="0"/>
              </a:rPr>
              <a:t> &lt;&lt; </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r>
              <a:rPr lang="es-AR" sz="1400" b="0" dirty="0">
                <a:solidFill>
                  <a:srgbClr val="9CDCFE"/>
                </a:solidFill>
                <a:effectLst/>
                <a:latin typeface="Consolas" panose="020B0609020204030204" pitchFamily="49" charset="0"/>
              </a:rPr>
              <a:t>#include</a:t>
            </a:r>
            <a:r>
              <a:rPr lang="es-AR" sz="1400" b="0" dirty="0">
                <a:solidFill>
                  <a:srgbClr val="D4D4D4"/>
                </a:solidFill>
                <a:effectLst/>
                <a:latin typeface="Consolas" panose="020B0609020204030204" pitchFamily="49" charset="0"/>
              </a:rPr>
              <a:t> &lt;iostream&gt;</a:t>
            </a:r>
          </a:p>
          <a:p>
            <a:br>
              <a:rPr lang="es-AR" sz="1400" b="0" dirty="0">
                <a:solidFill>
                  <a:srgbClr val="D4D4D4"/>
                </a:solidFill>
                <a:effectLst/>
                <a:latin typeface="Consolas" panose="020B0609020204030204" pitchFamily="49" charset="0"/>
              </a:rPr>
            </a:br>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CajaBotellas.h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a:t>
            </a:r>
          </a:p>
          <a:p>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int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main</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caja1</a:t>
            </a:r>
            <a:r>
              <a:rPr lang="es-AR" sz="1400" b="0" dirty="0">
                <a:solidFill>
                  <a:srgbClr val="D4D4D4"/>
                </a:solidFill>
                <a:effectLst/>
                <a:latin typeface="Consolas" panose="020B0609020204030204" pitchFamily="49" charset="0"/>
              </a:rPr>
              <a:t>(</a:t>
            </a:r>
            <a:r>
              <a:rPr lang="es-AR" sz="1400" b="0" dirty="0">
                <a:solidFill>
                  <a:srgbClr val="B5CEA8"/>
                </a:solidFill>
                <a:effectLst/>
                <a:latin typeface="Consolas" panose="020B0609020204030204" pitchFamily="49" charset="0"/>
              </a:rPr>
              <a:t>4.0</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3.0</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2.0</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CajaBotellas</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cajab1</a:t>
            </a:r>
            <a:r>
              <a:rPr lang="es-AR" sz="1400" b="0" dirty="0">
                <a:solidFill>
                  <a:srgbClr val="D4D4D4"/>
                </a:solidFill>
                <a:effectLst/>
                <a:latin typeface="Consolas" panose="020B0609020204030204" pitchFamily="49" charset="0"/>
              </a:rPr>
              <a:t>(</a:t>
            </a:r>
            <a:r>
              <a:rPr lang="es-AR" sz="1400" b="0" dirty="0">
                <a:solidFill>
                  <a:srgbClr val="B5CEA8"/>
                </a:solidFill>
                <a:effectLst/>
                <a:latin typeface="Consolas" panose="020B0609020204030204" pitchFamily="49" charset="0"/>
              </a:rPr>
              <a:t>4.0</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3.0</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2.0</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 * </a:t>
            </a:r>
            <a:r>
              <a:rPr lang="es-AR" sz="1400" b="0" dirty="0" err="1">
                <a:solidFill>
                  <a:srgbClr val="D4D4D4"/>
                </a:solidFill>
                <a:effectLst/>
                <a:latin typeface="Consolas" panose="020B0609020204030204" pitchFamily="49" charset="0"/>
              </a:rPr>
              <a:t>cajap</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0</a:t>
            </a:r>
            <a:r>
              <a:rPr lang="es-AR" sz="1400" b="0" dirty="0">
                <a:solidFill>
                  <a:srgbClr val="D4D4D4"/>
                </a:solidFill>
                <a:effectLst/>
                <a:latin typeface="Consolas" panose="020B0609020204030204" pitchFamily="49" charset="0"/>
              </a:rPr>
              <a:t>;</a:t>
            </a:r>
            <a:r>
              <a:rPr lang="es-AR" sz="1400" b="0" dirty="0">
                <a:solidFill>
                  <a:srgbClr val="6A9955"/>
                </a:solidFill>
                <a:effectLst/>
                <a:latin typeface="Consolas" panose="020B0609020204030204" pitchFamily="49" charset="0"/>
              </a:rPr>
              <a:t> //puntero nulo a la clase base Caja</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caja1</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mostrarVolumen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cajab1</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mostrarVolumen</a:t>
            </a:r>
            <a:r>
              <a:rPr lang="es-AR" sz="1400" b="0" dirty="0">
                <a:solidFill>
                  <a:srgbClr val="D4D4D4"/>
                </a:solidFill>
                <a:effectLst/>
                <a:latin typeface="Consolas" panose="020B0609020204030204" pitchFamily="49" charset="0"/>
              </a:rPr>
              <a:t>();</a:t>
            </a:r>
            <a:r>
              <a:rPr lang="es-AR" sz="1400" b="0" dirty="0">
                <a:solidFill>
                  <a:srgbClr val="6A9955"/>
                </a:solidFill>
                <a:effectLst/>
                <a:latin typeface="Consolas" panose="020B0609020204030204" pitchFamily="49" charset="0"/>
              </a:rPr>
              <a:t> //sino es virtual se llama volumen de la clase Caja</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cajap</a:t>
            </a:r>
            <a:r>
              <a:rPr lang="es-AR" sz="1400" b="0" dirty="0">
                <a:solidFill>
                  <a:srgbClr val="D4D4D4"/>
                </a:solidFill>
                <a:effectLst/>
                <a:latin typeface="Consolas" panose="020B0609020204030204" pitchFamily="49" charset="0"/>
              </a:rPr>
              <a:t> = &amp; caja1;</a:t>
            </a:r>
            <a:r>
              <a:rPr lang="es-AR" sz="1400" b="0" dirty="0">
                <a:solidFill>
                  <a:srgbClr val="6A9955"/>
                </a:solidFill>
                <a:effectLst/>
                <a:latin typeface="Consolas" panose="020B0609020204030204" pitchFamily="49" charset="0"/>
              </a:rPr>
              <a:t> //puntero a objeto de la clase base</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cajap</a:t>
            </a:r>
            <a:r>
              <a:rPr lang="es-AR" sz="1400" b="0" dirty="0">
                <a:solidFill>
                  <a:srgbClr val="9CDCFE"/>
                </a:solidFill>
                <a:effectLst/>
                <a:latin typeface="Consolas" panose="020B0609020204030204" pitchFamily="49" charset="0"/>
              </a:rPr>
              <a:t> </a:t>
            </a:r>
            <a:r>
              <a:rPr lang="es-AR" sz="1400" b="0" dirty="0">
                <a:solidFill>
                  <a:srgbClr val="D4D4D4"/>
                </a:solidFill>
                <a:effectLst/>
                <a:latin typeface="Consolas" panose="020B0609020204030204" pitchFamily="49" charset="0"/>
              </a:rPr>
              <a:t>-&gt; </a:t>
            </a:r>
            <a:r>
              <a:rPr lang="es-AR" sz="1400" b="0" dirty="0" err="1">
                <a:solidFill>
                  <a:srgbClr val="DCDCAA"/>
                </a:solidFill>
                <a:effectLst/>
                <a:latin typeface="Consolas" panose="020B0609020204030204" pitchFamily="49" charset="0"/>
              </a:rPr>
              <a:t>mostrarVolumen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cajap</a:t>
            </a:r>
            <a:r>
              <a:rPr lang="es-AR" sz="1400" b="0" dirty="0">
                <a:solidFill>
                  <a:srgbClr val="D4D4D4"/>
                </a:solidFill>
                <a:effectLst/>
                <a:latin typeface="Consolas" panose="020B0609020204030204" pitchFamily="49" charset="0"/>
              </a:rPr>
              <a:t> = &amp; </a:t>
            </a:r>
            <a:r>
              <a:rPr lang="es-AR" sz="1400" b="0" dirty="0">
                <a:solidFill>
                  <a:srgbClr val="9CDCFE"/>
                </a:solidFill>
                <a:effectLst/>
                <a:latin typeface="Consolas" panose="020B0609020204030204" pitchFamily="49" charset="0"/>
              </a:rPr>
              <a:t>cajab1</a:t>
            </a:r>
            <a:r>
              <a:rPr lang="es-AR" sz="1400" b="0" dirty="0">
                <a:solidFill>
                  <a:srgbClr val="D4D4D4"/>
                </a:solidFill>
                <a:effectLst/>
                <a:latin typeface="Consolas" panose="020B0609020204030204" pitchFamily="49" charset="0"/>
              </a:rPr>
              <a:t>;</a:t>
            </a:r>
            <a:r>
              <a:rPr lang="es-AR" sz="1400" b="0" dirty="0">
                <a:solidFill>
                  <a:srgbClr val="6A9955"/>
                </a:solidFill>
                <a:effectLst/>
                <a:latin typeface="Consolas" panose="020B0609020204030204" pitchFamily="49" charset="0"/>
              </a:rPr>
              <a:t> //puntero a objeto de la clase derivada</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cajap</a:t>
            </a:r>
            <a:r>
              <a:rPr lang="es-AR" sz="1400" b="0" dirty="0">
                <a:solidFill>
                  <a:srgbClr val="9CDCFE"/>
                </a:solidFill>
                <a:effectLst/>
                <a:latin typeface="Consolas" panose="020B0609020204030204" pitchFamily="49" charset="0"/>
              </a:rPr>
              <a:t> </a:t>
            </a:r>
            <a:r>
              <a:rPr lang="es-AR" sz="1400" b="0" dirty="0">
                <a:solidFill>
                  <a:srgbClr val="D4D4D4"/>
                </a:solidFill>
                <a:effectLst/>
                <a:latin typeface="Consolas" panose="020B0609020204030204" pitchFamily="49" charset="0"/>
              </a:rPr>
              <a:t>-&gt; </a:t>
            </a:r>
            <a:r>
              <a:rPr lang="es-AR" sz="1400" b="0" dirty="0" err="1">
                <a:solidFill>
                  <a:srgbClr val="DCDCAA"/>
                </a:solidFill>
                <a:effectLst/>
                <a:latin typeface="Consolas" panose="020B0609020204030204" pitchFamily="49" charset="0"/>
              </a:rPr>
              <a:t>mostrarVolumen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return</a:t>
            </a:r>
            <a:r>
              <a:rPr lang="es-AR" sz="1400" b="0" dirty="0">
                <a:solidFill>
                  <a:srgbClr val="D4D4D4"/>
                </a:solidFill>
                <a:effectLst/>
                <a:latin typeface="Consolas" panose="020B0609020204030204" pitchFamily="49" charset="0"/>
              </a:rPr>
              <a:t> </a:t>
            </a:r>
            <a:r>
              <a:rPr lang="es-AR" sz="1400" b="0" dirty="0">
                <a:solidFill>
                  <a:srgbClr val="B5CEA8"/>
                </a:solidFill>
                <a:effectLst/>
                <a:latin typeface="Consolas" panose="020B0609020204030204" pitchFamily="49" charset="0"/>
              </a:rPr>
              <a:t>0</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48131423"/>
      </p:ext>
    </p:extLst>
  </p:cSld>
  <p:clrMapOvr>
    <a:masterClrMapping/>
  </p:clrMapOvr>
  <p:transition spd="med">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573" y="168540"/>
            <a:ext cx="7937208" cy="515526"/>
          </a:xfrm>
        </p:spPr>
        <p:txBody>
          <a:bodyPr>
            <a:noAutofit/>
          </a:bodyPr>
          <a:lstStyle/>
          <a:p>
            <a:r>
              <a:rPr lang="es-AR" sz="3600" b="1" dirty="0"/>
              <a:t>Funciones virtuales </a:t>
            </a:r>
            <a:endParaRPr lang="es-AR" sz="3600" dirty="0"/>
          </a:p>
        </p:txBody>
      </p:sp>
      <p:sp>
        <p:nvSpPr>
          <p:cNvPr id="3" name="Marcador de texto 2"/>
          <p:cNvSpPr>
            <a:spLocks noGrp="1"/>
          </p:cNvSpPr>
          <p:nvPr>
            <p:ph idx="1"/>
          </p:nvPr>
        </p:nvSpPr>
        <p:spPr>
          <a:xfrm>
            <a:off x="100752" y="788988"/>
            <a:ext cx="6890194" cy="3407707"/>
          </a:xfrm>
        </p:spPr>
        <p:txBody>
          <a:bodyPr>
            <a:noAutofit/>
          </a:bodyPr>
          <a:lstStyle/>
          <a:p>
            <a:r>
              <a:rPr lang="es-ES" sz="1600" dirty="0">
                <a:cs typeface="Segoe UI" panose="020B0502040204020203" pitchFamily="34" charset="0"/>
              </a:rPr>
              <a:t>Una función virtual es una función en una clase base que se declara usando la palabra reservada virtual. Si existe, en alguna clase derivada otra definición para dicha función declarada como virtual en la clase base, le indica al compilador que no debe usar enlace estático para la misma, se determinará en tiempo de ejecución qué versión se invoca. A menudo a las funciones virtuales se les llama métodos. </a:t>
            </a:r>
          </a:p>
          <a:p>
            <a:r>
              <a:rPr lang="es-ES" sz="1600" dirty="0">
                <a:cs typeface="Segoe UI" panose="020B0502040204020203" pitchFamily="34" charset="0"/>
              </a:rPr>
              <a:t>Si se agrega la palabra virtual a la definición de la función volumen( ) la aplicación funciona correctamente. No es esencial agregar la palabra virtual a la versión de la función volumen( ) que está en la clase derivada </a:t>
            </a:r>
            <a:r>
              <a:rPr lang="es-ES" sz="1600" dirty="0" err="1">
                <a:cs typeface="Segoe UI" panose="020B0502040204020203" pitchFamily="34" charset="0"/>
              </a:rPr>
              <a:t>CajaBotellas</a:t>
            </a:r>
            <a:r>
              <a:rPr lang="es-ES" sz="1600" dirty="0">
                <a:cs typeface="Segoe UI" panose="020B0502040204020203" pitchFamily="34" charset="0"/>
              </a:rPr>
              <a:t>; sólo es obligatorio hacerlo en la clase en la que se declara por primera vez Simplemente se recomienda hacerlo para facilitar la lectura de la definición de las clases derivadas e informar cuáles funciones son virtuales y por tanto serán seleccionadas dinámicamente en tiempo de ejecución. </a:t>
            </a:r>
            <a:endParaRPr lang="es-AR" sz="1600" dirty="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39</a:t>
            </a:fld>
            <a:endParaRPr lang="es-AR" spc="10" dirty="0"/>
          </a:p>
        </p:txBody>
      </p:sp>
      <p:sp>
        <p:nvSpPr>
          <p:cNvPr id="10" name="CuadroTexto 9">
            <a:extLst>
              <a:ext uri="{FF2B5EF4-FFF2-40B4-BE49-F238E27FC236}">
                <a16:creationId xmlns:a16="http://schemas.microsoft.com/office/drawing/2014/main" id="{DC3D3544-B872-4DE4-A6D3-36A689B146F0}"/>
              </a:ext>
            </a:extLst>
          </p:cNvPr>
          <p:cNvSpPr txBox="1"/>
          <p:nvPr/>
        </p:nvSpPr>
        <p:spPr>
          <a:xfrm>
            <a:off x="207573" y="4076025"/>
            <a:ext cx="6737684" cy="2893100"/>
          </a:xfrm>
          <a:prstGeom prst="rect">
            <a:avLst/>
          </a:prstGeom>
          <a:noFill/>
        </p:spPr>
        <p:txBody>
          <a:bodyPr wrap="square">
            <a:spAutoFit/>
          </a:bodyPr>
          <a:lstStyle/>
          <a:p>
            <a:r>
              <a:rPr lang="es-AR" sz="1400" b="0" dirty="0">
                <a:solidFill>
                  <a:srgbClr val="C586C0"/>
                </a:solidFill>
                <a:effectLst/>
                <a:latin typeface="Consolas" panose="020B0609020204030204" pitchFamily="49" charset="0"/>
              </a:rPr>
              <a:t>#pragma</a:t>
            </a:r>
            <a:r>
              <a:rPr lang="es-AR" sz="1400" b="0" dirty="0">
                <a:solidFill>
                  <a:srgbClr val="569CD6"/>
                </a:solidFill>
                <a:effectLst/>
                <a:latin typeface="Consolas" panose="020B0609020204030204" pitchFamily="49" charset="0"/>
              </a:rPr>
              <a:t> </a:t>
            </a:r>
            <a:r>
              <a:rPr lang="es-AR" sz="1400" b="0" dirty="0">
                <a:solidFill>
                  <a:srgbClr val="9CDCFE"/>
                </a:solidFill>
                <a:effectLst/>
                <a:latin typeface="Consolas" panose="020B0609020204030204" pitchFamily="49" charset="0"/>
              </a:rPr>
              <a:t>once</a:t>
            </a:r>
            <a:endParaRPr lang="es-AR" sz="1400" b="0" dirty="0">
              <a:solidFill>
                <a:srgbClr val="D4D4D4"/>
              </a:solidFill>
              <a:effectLst/>
              <a:latin typeface="Consolas" panose="020B0609020204030204" pitchFamily="49" charset="0"/>
            </a:endParaRPr>
          </a:p>
          <a:p>
            <a:r>
              <a:rPr lang="es-AR" sz="1400" b="0" dirty="0" err="1">
                <a:solidFill>
                  <a:srgbClr val="569CD6"/>
                </a:solidFill>
                <a:effectLst/>
                <a:latin typeface="Consolas" panose="020B0609020204030204" pitchFamily="49" charset="0"/>
              </a:rPr>
              <a:t>class</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public</a:t>
            </a:r>
            <a:r>
              <a:rPr lang="es-AR" sz="1400" b="0" dirty="0">
                <a:solidFill>
                  <a:srgbClr val="569CD6"/>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l</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an</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 </a:t>
            </a:r>
            <a:r>
              <a:rPr lang="es-AR" sz="1400" b="0" dirty="0">
                <a:solidFill>
                  <a:srgbClr val="569CD6"/>
                </a:solidFill>
                <a:effectLst/>
                <a:latin typeface="Consolas" panose="020B0609020204030204" pitchFamily="49" charset="0"/>
              </a:rPr>
              <a:t>&amp;</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c</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a:solidFill>
                  <a:srgbClr val="569CD6"/>
                </a:solidFill>
                <a:effectLst/>
                <a:latin typeface="Consolas" panose="020B0609020204030204" pitchFamily="49" charset="0"/>
              </a:rPr>
              <a:t>virtual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a:t>
            </a:r>
            <a:r>
              <a:rPr lang="es-AR" sz="1400" b="0" dirty="0">
                <a:solidFill>
                  <a:srgbClr val="6A9955"/>
                </a:solidFill>
                <a:effectLst/>
                <a:latin typeface="Consolas" panose="020B0609020204030204" pitchFamily="49" charset="0"/>
              </a:rPr>
              <a:t> //se usa virtual en la declaración de la clase</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mostrarVolumen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protected</a:t>
            </a:r>
            <a:r>
              <a:rPr lang="es-AR" sz="1400" b="0" dirty="0">
                <a:solidFill>
                  <a:srgbClr val="569CD6"/>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largo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ancho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alto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p:txBody>
      </p:sp>
      <p:sp>
        <p:nvSpPr>
          <p:cNvPr id="12" name="CuadroTexto 11">
            <a:extLst>
              <a:ext uri="{FF2B5EF4-FFF2-40B4-BE49-F238E27FC236}">
                <a16:creationId xmlns:a16="http://schemas.microsoft.com/office/drawing/2014/main" id="{8284333B-5455-4493-BC6A-F701083FA148}"/>
              </a:ext>
            </a:extLst>
          </p:cNvPr>
          <p:cNvSpPr txBox="1"/>
          <p:nvPr/>
        </p:nvSpPr>
        <p:spPr>
          <a:xfrm>
            <a:off x="7036635" y="587375"/>
            <a:ext cx="6737684" cy="6555641"/>
          </a:xfrm>
          <a:prstGeom prst="rect">
            <a:avLst/>
          </a:prstGeom>
          <a:noFill/>
        </p:spPr>
        <p:txBody>
          <a:bodyPr wrap="square">
            <a:spAutoFit/>
          </a:bodyPr>
          <a:lstStyle/>
          <a:p>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&lt;iostream&gt;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caja.h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a:t>
            </a:r>
          </a:p>
          <a:p>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9CDCFE"/>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l,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an</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al) {</a:t>
            </a:r>
          </a:p>
          <a:p>
            <a:r>
              <a:rPr lang="es-AR" sz="1400" b="0" dirty="0">
                <a:solidFill>
                  <a:srgbClr val="D4D4D4"/>
                </a:solidFill>
                <a:effectLst/>
                <a:latin typeface="Consolas" panose="020B0609020204030204" pitchFamily="49" charset="0"/>
              </a:rPr>
              <a:t>  largo = l;</a:t>
            </a:r>
          </a:p>
          <a:p>
            <a:r>
              <a:rPr lang="es-AR" sz="1400" b="0" dirty="0">
                <a:solidFill>
                  <a:srgbClr val="D4D4D4"/>
                </a:solidFill>
                <a:effectLst/>
                <a:latin typeface="Consolas" panose="020B0609020204030204" pitchFamily="49" charset="0"/>
              </a:rPr>
              <a:t>  ancho = </a:t>
            </a:r>
            <a:r>
              <a:rPr lang="es-AR" sz="1400" b="0" dirty="0" err="1">
                <a:solidFill>
                  <a:srgbClr val="D4D4D4"/>
                </a:solidFill>
                <a:effectLst/>
                <a:latin typeface="Consolas" panose="020B0609020204030204" pitchFamily="49" charset="0"/>
              </a:rPr>
              <a:t>an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alto = al;</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a:solidFill>
                  <a:srgbClr val="CE9178"/>
                </a:solidFill>
                <a:effectLst/>
                <a:latin typeface="Consolas" panose="020B0609020204030204" pitchFamily="49" charset="0"/>
              </a:rPr>
              <a:t>"Se invoca al constructor de Caja"</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Caja &amp; c) {</a:t>
            </a:r>
          </a:p>
          <a:p>
            <a:r>
              <a:rPr lang="es-AR" sz="1400" b="0" dirty="0">
                <a:solidFill>
                  <a:srgbClr val="D4D4D4"/>
                </a:solidFill>
                <a:effectLst/>
                <a:latin typeface="Consolas" panose="020B0609020204030204" pitchFamily="49" charset="0"/>
              </a:rPr>
              <a:t>  largo = </a:t>
            </a:r>
            <a:r>
              <a:rPr lang="es-AR" sz="1400" b="0" dirty="0" err="1">
                <a:solidFill>
                  <a:srgbClr val="9CDCFE"/>
                </a:solidFill>
                <a:effectLst/>
                <a:latin typeface="Consolas" panose="020B0609020204030204" pitchFamily="49" charset="0"/>
              </a:rPr>
              <a:t>c</a:t>
            </a:r>
            <a:r>
              <a:rPr lang="es-AR" sz="1400" b="0" dirty="0" err="1">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largo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ancho = </a:t>
            </a:r>
            <a:r>
              <a:rPr lang="es-AR" sz="1400" b="0" dirty="0" err="1">
                <a:solidFill>
                  <a:srgbClr val="9CDCFE"/>
                </a:solidFill>
                <a:effectLst/>
                <a:latin typeface="Consolas" panose="020B0609020204030204" pitchFamily="49" charset="0"/>
              </a:rPr>
              <a:t>c</a:t>
            </a:r>
            <a:r>
              <a:rPr lang="es-AR" sz="1400" b="0" dirty="0" err="1">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ancho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alto = </a:t>
            </a:r>
            <a:r>
              <a:rPr lang="es-AR" sz="1400" b="0" dirty="0" err="1">
                <a:solidFill>
                  <a:srgbClr val="9CDCFE"/>
                </a:solidFill>
                <a:effectLst/>
                <a:latin typeface="Consolas" panose="020B0609020204030204" pitchFamily="49" charset="0"/>
              </a:rPr>
              <a:t>c</a:t>
            </a:r>
            <a:r>
              <a:rPr lang="es-AR" sz="1400" b="0" dirty="0" err="1">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alto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a:solidFill>
                  <a:srgbClr val="CE9178"/>
                </a:solidFill>
                <a:effectLst/>
                <a:latin typeface="Consolas" panose="020B0609020204030204" pitchFamily="49" charset="0"/>
              </a:rPr>
              <a:t>"Invocado el constructor por copia de Caja"</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return</a:t>
            </a:r>
            <a:r>
              <a:rPr lang="es-AR" sz="1400" b="0" dirty="0">
                <a:solidFill>
                  <a:srgbClr val="D4D4D4"/>
                </a:solidFill>
                <a:effectLst/>
                <a:latin typeface="Consolas" panose="020B0609020204030204" pitchFamily="49" charset="0"/>
              </a:rPr>
              <a:t> largo * ancho * alto;</a:t>
            </a:r>
          </a:p>
          <a:p>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mostrarVolumen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 &lt;&lt;</a:t>
            </a:r>
          </a:p>
          <a:p>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"El volumen de la caja es: "</a:t>
            </a:r>
            <a:r>
              <a:rPr lang="es-AR" sz="1400" b="0" dirty="0">
                <a:solidFill>
                  <a:srgbClr val="D4D4D4"/>
                </a:solidFill>
                <a:effectLst/>
                <a:latin typeface="Consolas" panose="020B0609020204030204" pitchFamily="49" charset="0"/>
              </a:rPr>
              <a:t> &lt;&lt; </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a:solidFill>
                  <a:srgbClr val="CE9178"/>
                </a:solidFill>
                <a:effectLst/>
                <a:latin typeface="Consolas" panose="020B0609020204030204" pitchFamily="49" charset="0"/>
              </a:rPr>
              <a:t>"Se invoca al destructor de Caja"</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br>
              <a:rPr lang="es-AR" sz="1400" b="0" dirty="0">
                <a:solidFill>
                  <a:srgbClr val="D4D4D4"/>
                </a:solidFill>
                <a:effectLst/>
                <a:latin typeface="Consolas" panose="020B0609020204030204" pitchFamily="49" charset="0"/>
              </a:rPr>
            </a:br>
            <a:endParaRPr lang="es-A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6185556"/>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3217" y="0"/>
            <a:ext cx="11586329" cy="1460574"/>
          </a:xfrm>
        </p:spPr>
        <p:txBody>
          <a:bodyPr>
            <a:normAutofit/>
          </a:bodyPr>
          <a:lstStyle/>
          <a:p>
            <a:r>
              <a:rPr lang="es-ES" sz="3600" dirty="0"/>
              <a:t>1. C++ Desde la Perspectiva de </a:t>
            </a:r>
            <a:r>
              <a:rPr lang="es-ES" sz="3600" dirty="0" err="1"/>
              <a:t>Bjarne</a:t>
            </a:r>
            <a:r>
              <a:rPr lang="es-ES" sz="3600" dirty="0"/>
              <a:t> </a:t>
            </a:r>
            <a:r>
              <a:rPr lang="es-AR" sz="3600" b="0" dirty="0" err="1">
                <a:effectLst/>
              </a:rPr>
              <a:t>Stroustrup</a:t>
            </a:r>
            <a:endParaRPr lang="es-AR" sz="3600" dirty="0"/>
          </a:p>
        </p:txBody>
      </p:sp>
      <p:sp>
        <p:nvSpPr>
          <p:cNvPr id="3" name="Marcador de contenido 2"/>
          <p:cNvSpPr>
            <a:spLocks noGrp="1"/>
          </p:cNvSpPr>
          <p:nvPr>
            <p:ph idx="1"/>
          </p:nvPr>
        </p:nvSpPr>
        <p:spPr>
          <a:xfrm>
            <a:off x="671671" y="1394484"/>
            <a:ext cx="8507095" cy="5700094"/>
          </a:xfrm>
        </p:spPr>
        <p:txBody>
          <a:bodyPr>
            <a:normAutofit/>
          </a:bodyPr>
          <a:lstStyle/>
          <a:p>
            <a:pPr marL="0" indent="0">
              <a:buNone/>
            </a:pPr>
            <a:r>
              <a:rPr lang="es-ES" sz="2000" b="1" dirty="0">
                <a:solidFill>
                  <a:schemeClr val="accent5">
                    <a:lumMod val="60000"/>
                    <a:lumOff val="40000"/>
                  </a:schemeClr>
                </a:solidFill>
              </a:rPr>
              <a:t>Creación de C ++</a:t>
            </a:r>
          </a:p>
          <a:p>
            <a:pPr marL="0" indent="0">
              <a:buNone/>
            </a:pPr>
            <a:r>
              <a:rPr lang="es-ES" sz="2000" dirty="0" err="1"/>
              <a:t>Bjarne</a:t>
            </a:r>
            <a:r>
              <a:rPr lang="es-ES" sz="2000" dirty="0"/>
              <a:t> se unió al Centro de Investigación en Ciencias de la Computación de AT&amp;T Bell </a:t>
            </a:r>
            <a:r>
              <a:rPr lang="es-ES" sz="2000" dirty="0" err="1"/>
              <a:t>Laboratories</a:t>
            </a:r>
            <a:r>
              <a:rPr lang="es-ES" sz="2000" dirty="0"/>
              <a:t> en 1979. Fuertemente influenciado por el modelo orientado a objetos del lenguaje </a:t>
            </a:r>
            <a:r>
              <a:rPr lang="es-ES" sz="2000" dirty="0">
                <a:solidFill>
                  <a:schemeClr val="accent5">
                    <a:lumMod val="60000"/>
                    <a:lumOff val="40000"/>
                  </a:schemeClr>
                </a:solidFill>
              </a:rPr>
              <a:t>SIMULA</a:t>
            </a:r>
            <a:r>
              <a:rPr lang="es-ES" sz="2000" dirty="0"/>
              <a:t> (¡creado por </a:t>
            </a:r>
            <a:r>
              <a:rPr lang="es-ES" sz="2000" dirty="0" err="1"/>
              <a:t>Dahl</a:t>
            </a:r>
            <a:r>
              <a:rPr lang="es-ES" sz="2000" dirty="0"/>
              <a:t> y </a:t>
            </a:r>
            <a:r>
              <a:rPr lang="es-ES" sz="2000" dirty="0" err="1"/>
              <a:t>Nygaard</a:t>
            </a:r>
            <a:r>
              <a:rPr lang="es-ES" sz="2000" dirty="0"/>
              <a:t>!), Comenzó a trabajar en el desarrollo de extensiones de clase para el lenguaje C </a:t>
            </a:r>
            <a:r>
              <a:rPr lang="es-ES" sz="2000" i="1" dirty="0"/>
              <a:t>para que los desarrolladores pudieran escribir software utilizando un nivel mucho más alto de abstracción y sofisticación</a:t>
            </a:r>
            <a:r>
              <a:rPr lang="es-ES" sz="2000" dirty="0"/>
              <a:t>, manteniendo la eficiencia de C.</a:t>
            </a:r>
          </a:p>
          <a:p>
            <a:pPr marL="0" indent="0">
              <a:buNone/>
            </a:pPr>
            <a:endParaRPr lang="es-ES" sz="2000" dirty="0"/>
          </a:p>
          <a:p>
            <a:pPr marL="0" indent="0">
              <a:buNone/>
            </a:pPr>
            <a:r>
              <a:rPr lang="es-ES" sz="2000" dirty="0" err="1"/>
              <a:t>Bjarne</a:t>
            </a:r>
            <a:r>
              <a:rPr lang="es-ES" sz="2000" dirty="0"/>
              <a:t> dijo: "Mi objetivo inicial para C ++ era un lenguaje en el que pudiera escribir programas que fueran tan elegantes como los programas de Simula, pero tan eficientes como los programas de C".  El primer manual de referencia del lenguaje C ++ se publicó internamente en 1984, y el C ++ El lenguaje se lanzó comercialmente en 1985. C ++ se extendió rápidamente y se convirtió en el lenguaje de programación orientado a objetos dominante en la década de 1990. El lenguaje sigue siendo uno de los lenguajes de programación más utilizados en la actualidad.</a:t>
            </a:r>
            <a:endParaRPr lang="es-AR" sz="2000" dirty="0"/>
          </a:p>
        </p:txBody>
      </p:sp>
      <p:sp>
        <p:nvSpPr>
          <p:cNvPr id="4" name="Marcador de fecha 3"/>
          <p:cNvSpPr>
            <a:spLocks noGrp="1"/>
          </p:cNvSpPr>
          <p:nvPr>
            <p:ph type="dt" sz="half" idx="10"/>
          </p:nvPr>
        </p:nvSpPr>
        <p:spPr/>
        <p:txBody>
          <a:bodyPr/>
          <a:lstStyle/>
          <a:p>
            <a:fld id="{975F39D9-052D-4CFB-B8E0-EFFB57CC0D2F}" type="datetime12">
              <a:rPr lang="es-AR" smtClean="0"/>
              <a:t>11:38 a. m.</a:t>
            </a:fld>
            <a:endParaRPr lang="en-US"/>
          </a:p>
        </p:txBody>
      </p:sp>
      <p:sp>
        <p:nvSpPr>
          <p:cNvPr id="5" name="Marcador de pie de página 4"/>
          <p:cNvSpPr>
            <a:spLocks noGrp="1"/>
          </p:cNvSpPr>
          <p:nvPr>
            <p:ph type="ftr" sz="quarter" idx="11"/>
          </p:nvPr>
        </p:nvSpPr>
        <p:spPr/>
        <p:txBody>
          <a:bodyPr/>
          <a:lstStyle/>
          <a:p>
            <a:r>
              <a:rPr lang="es-ES"/>
              <a:t>AyED I - Unidad 10 Programación Orientada a Objetos</a:t>
            </a:r>
            <a:endParaRPr lang="es-ES" dirty="0"/>
          </a:p>
        </p:txBody>
      </p:sp>
      <p:pic>
        <p:nvPicPr>
          <p:cNvPr id="6" name="Picture 2" descr="The Rise of C++ - Bell L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3712" y="3092450"/>
            <a:ext cx="3582988" cy="28645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23987F57-9656-4ECD-BFF1-E130745CF9DD}"/>
              </a:ext>
            </a:extLst>
          </p:cNvPr>
          <p:cNvSpPr txBox="1"/>
          <p:nvPr/>
        </p:nvSpPr>
        <p:spPr>
          <a:xfrm>
            <a:off x="11745912" y="120650"/>
            <a:ext cx="1461106" cy="369332"/>
          </a:xfrm>
          <a:prstGeom prst="rect">
            <a:avLst/>
          </a:prstGeom>
          <a:noFill/>
        </p:spPr>
        <p:txBody>
          <a:bodyPr wrap="none" rtlCol="0">
            <a:spAutoFit/>
          </a:bodyPr>
          <a:lstStyle/>
          <a:p>
            <a:r>
              <a:rPr lang="es-AR" dirty="0">
                <a:solidFill>
                  <a:schemeClr val="bg1">
                    <a:lumMod val="50000"/>
                    <a:lumOff val="50000"/>
                  </a:schemeClr>
                </a:solidFill>
              </a:rPr>
              <a:t>Retrospectiva</a:t>
            </a:r>
          </a:p>
        </p:txBody>
      </p:sp>
    </p:spTree>
    <p:extLst>
      <p:ext uri="{BB962C8B-B14F-4D97-AF65-F5344CB8AC3E}">
        <p14:creationId xmlns:p14="http://schemas.microsoft.com/office/powerpoint/2010/main" val="3607308178"/>
      </p:ext>
    </p:extLst>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a:spLocks noGrp="1"/>
          </p:cNvSpPr>
          <p:nvPr>
            <p:ph type="title"/>
          </p:nvPr>
        </p:nvSpPr>
        <p:spPr>
          <a:xfrm>
            <a:off x="390148" y="-184583"/>
            <a:ext cx="11586329" cy="1460574"/>
          </a:xfrm>
        </p:spPr>
        <p:txBody>
          <a:bodyPr>
            <a:normAutofit/>
          </a:bodyPr>
          <a:lstStyle/>
          <a:p>
            <a:r>
              <a:rPr lang="es-AR" sz="3600" dirty="0"/>
              <a:t>Funciones virtuales </a:t>
            </a: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40</a:t>
            </a:fld>
            <a:endParaRPr lang="es-AR" spc="10" dirty="0"/>
          </a:p>
        </p:txBody>
      </p:sp>
      <p:sp>
        <p:nvSpPr>
          <p:cNvPr id="10" name="Rectángulo 9"/>
          <p:cNvSpPr/>
          <p:nvPr/>
        </p:nvSpPr>
        <p:spPr>
          <a:xfrm>
            <a:off x="403797" y="1163637"/>
            <a:ext cx="5779516" cy="2462213"/>
          </a:xfrm>
          <a:prstGeom prst="rect">
            <a:avLst/>
          </a:prstGeom>
        </p:spPr>
        <p:txBody>
          <a:bodyPr wrap="square">
            <a:spAutoFit/>
          </a:bodyPr>
          <a:lstStyle/>
          <a:p>
            <a:r>
              <a:rPr lang="es-ES" sz="1400" dirty="0">
                <a:latin typeface="Segoe UI" panose="020B0502040204020203" pitchFamily="34" charset="0"/>
                <a:cs typeface="Segoe UI" panose="020B0502040204020203" pitchFamily="34" charset="0"/>
              </a:rPr>
              <a:t>Para que una función se comporte como virtual en una clase derivada, debe tener el mismo nombre, lista de parámetros y tipo de retorno que la versión de la clase base. Si la función en la clase base es </a:t>
            </a:r>
            <a:r>
              <a:rPr lang="es-ES" sz="1400" dirty="0" err="1">
                <a:latin typeface="Segoe UI" panose="020B0502040204020203" pitchFamily="34" charset="0"/>
                <a:cs typeface="Segoe UI" panose="020B0502040204020203" pitchFamily="34" charset="0"/>
              </a:rPr>
              <a:t>const</a:t>
            </a:r>
            <a:r>
              <a:rPr lang="es-ES" sz="1400" dirty="0">
                <a:latin typeface="Segoe UI" panose="020B0502040204020203" pitchFamily="34" charset="0"/>
                <a:cs typeface="Segoe UI" panose="020B0502040204020203" pitchFamily="34" charset="0"/>
              </a:rPr>
              <a:t>, en la clase derivada también lo deberá ser. Si estos requisitos no se cumplen, el mecanismo de función virtual no funcionará y se usará enlace estático en tiempo de compilación. </a:t>
            </a:r>
          </a:p>
          <a:p>
            <a:r>
              <a:rPr lang="es-ES" sz="1400" dirty="0">
                <a:latin typeface="Segoe UI" panose="020B0502040204020203" pitchFamily="34" charset="0"/>
                <a:cs typeface="Segoe UI" panose="020B0502040204020203" pitchFamily="34" charset="0"/>
              </a:rPr>
              <a:t>Se puede usar una función virtual en una clase aunque no se derive ninguna otra clase de ella. Tampoco es necesario que una clase derivada proporcione una versión de una función definida como virtual en su clase base, sólo debe proporcionarse una versión adecuada si es necesaria sino, se usa la versión de la clase base. </a:t>
            </a:r>
            <a:endParaRPr lang="es-AR" sz="1400" dirty="0">
              <a:latin typeface="Segoe UI" panose="020B0502040204020203" pitchFamily="34" charset="0"/>
              <a:cs typeface="Segoe UI" panose="020B0502040204020203" pitchFamily="34" charset="0"/>
            </a:endParaRPr>
          </a:p>
        </p:txBody>
      </p:sp>
      <p:sp>
        <p:nvSpPr>
          <p:cNvPr id="11" name="CuadroTexto 10">
            <a:extLst>
              <a:ext uri="{FF2B5EF4-FFF2-40B4-BE49-F238E27FC236}">
                <a16:creationId xmlns:a16="http://schemas.microsoft.com/office/drawing/2014/main" id="{4427CB7D-8858-47DE-9644-B829D0430E4B}"/>
              </a:ext>
            </a:extLst>
          </p:cNvPr>
          <p:cNvSpPr txBox="1"/>
          <p:nvPr/>
        </p:nvSpPr>
        <p:spPr>
          <a:xfrm>
            <a:off x="390148" y="3898901"/>
            <a:ext cx="6737684" cy="2123658"/>
          </a:xfrm>
          <a:prstGeom prst="rect">
            <a:avLst/>
          </a:prstGeom>
          <a:noFill/>
        </p:spPr>
        <p:txBody>
          <a:bodyPr wrap="square">
            <a:spAutoFit/>
          </a:bodyPr>
          <a:lstStyle/>
          <a:p>
            <a:br>
              <a:rPr lang="es-AR" sz="1200" b="0" dirty="0">
                <a:solidFill>
                  <a:srgbClr val="D4D4D4"/>
                </a:solidFill>
                <a:effectLst/>
                <a:latin typeface="Consolas" panose="020B0609020204030204" pitchFamily="49" charset="0"/>
              </a:rPr>
            </a:br>
            <a:r>
              <a:rPr lang="es-AR" sz="1200" b="0" dirty="0">
                <a:solidFill>
                  <a:srgbClr val="C586C0"/>
                </a:solidFill>
                <a:effectLst/>
                <a:latin typeface="Consolas" panose="020B0609020204030204" pitchFamily="49" charset="0"/>
              </a:rPr>
              <a:t>#pragma</a:t>
            </a:r>
            <a:r>
              <a:rPr lang="es-AR" sz="1200" b="0" dirty="0">
                <a:solidFill>
                  <a:srgbClr val="569CD6"/>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once</a:t>
            </a:r>
            <a:r>
              <a:rPr lang="es-AR" sz="1200" b="0" dirty="0" err="1">
                <a:solidFill>
                  <a:srgbClr val="569CD6"/>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569CD6"/>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&amp;</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cb</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virtual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private</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p>
        </p:txBody>
      </p:sp>
      <p:sp>
        <p:nvSpPr>
          <p:cNvPr id="14" name="CuadroTexto 13">
            <a:extLst>
              <a:ext uri="{FF2B5EF4-FFF2-40B4-BE49-F238E27FC236}">
                <a16:creationId xmlns:a16="http://schemas.microsoft.com/office/drawing/2014/main" id="{09C2EA13-0264-464B-B0F2-CD8ACEBDE272}"/>
              </a:ext>
            </a:extLst>
          </p:cNvPr>
          <p:cNvSpPr txBox="1"/>
          <p:nvPr/>
        </p:nvSpPr>
        <p:spPr>
          <a:xfrm>
            <a:off x="6634600" y="1275991"/>
            <a:ext cx="6737684" cy="4524315"/>
          </a:xfrm>
          <a:prstGeom prst="rect">
            <a:avLst/>
          </a:prstGeom>
          <a:noFill/>
        </p:spPr>
        <p:txBody>
          <a:bodyPr wrap="square">
            <a:spAutoFit/>
          </a:bodyPr>
          <a:lstStyle/>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CajaBotellas.h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a:t>
            </a: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err="1">
                <a:solidFill>
                  <a:srgbClr val="9CDCFE"/>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&lt;&lt; </a:t>
            </a:r>
            <a:r>
              <a:rPr lang="es-AR" sz="1200" b="0" dirty="0">
                <a:solidFill>
                  <a:srgbClr val="CE9178"/>
                </a:solidFill>
                <a:effectLst/>
                <a:latin typeface="Consolas" panose="020B0609020204030204" pitchFamily="49" charset="0"/>
              </a:rPr>
              <a:t>"Se invoca al constructor 1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&lt;&lt; </a:t>
            </a:r>
            <a:r>
              <a:rPr lang="es-AR" sz="1200" b="0" dirty="0" err="1">
                <a:solidFill>
                  <a:srgbClr val="D4D4D4"/>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D4D4D4"/>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l,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al,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(l, </a:t>
            </a:r>
            <a:r>
              <a:rPr lang="es-AR" sz="1200" b="0" dirty="0" err="1">
                <a:solidFill>
                  <a:srgbClr val="D4D4D4"/>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al) {</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&lt;&lt; </a:t>
            </a:r>
            <a:r>
              <a:rPr lang="es-AR" sz="1200" b="0" dirty="0">
                <a:solidFill>
                  <a:srgbClr val="CE9178"/>
                </a:solidFill>
                <a:effectLst/>
                <a:latin typeface="Consolas" panose="020B0609020204030204" pitchFamily="49" charset="0"/>
              </a:rPr>
              <a:t>"Se invoca al constructor 2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&lt;&lt; </a:t>
            </a:r>
            <a:r>
              <a:rPr lang="es-AR" sz="1200" b="0" dirty="0" err="1">
                <a:solidFill>
                  <a:srgbClr val="D4D4D4"/>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D4D4D4"/>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&amp; </a:t>
            </a:r>
            <a:r>
              <a:rPr lang="es-AR" sz="1200" b="0" dirty="0" err="1">
                <a:solidFill>
                  <a:srgbClr val="D4D4D4"/>
                </a:solidFill>
                <a:effectLst/>
                <a:latin typeface="Consolas" panose="020B0609020204030204" pitchFamily="49" charset="0"/>
              </a:rPr>
              <a:t>cb</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D4D4D4"/>
                </a:solidFill>
                <a:effectLst/>
                <a:latin typeface="Consolas" panose="020B0609020204030204" pitchFamily="49" charset="0"/>
              </a:rPr>
              <a:t>cb</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&lt;&lt; </a:t>
            </a:r>
            <a:r>
              <a:rPr lang="es-AR" sz="1200" b="0" dirty="0">
                <a:solidFill>
                  <a:srgbClr val="CE9178"/>
                </a:solidFill>
                <a:effectLst/>
                <a:latin typeface="Consolas" panose="020B0609020204030204" pitchFamily="49" charset="0"/>
              </a:rPr>
              <a:t>"Invocado constructor por copia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&lt;&lt; </a:t>
            </a:r>
            <a:r>
              <a:rPr lang="es-AR" sz="1200" b="0" dirty="0" err="1">
                <a:solidFill>
                  <a:srgbClr val="D4D4D4"/>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cb</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0.85</a:t>
            </a:r>
            <a:r>
              <a:rPr lang="es-AR" sz="1200" b="0" dirty="0">
                <a:solidFill>
                  <a:srgbClr val="D4D4D4"/>
                </a:solidFill>
                <a:effectLst/>
                <a:latin typeface="Consolas" panose="020B0609020204030204" pitchFamily="49" charset="0"/>
              </a:rPr>
              <a:t> * largo * ancho * alto;</a:t>
            </a: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&lt;&lt; </a:t>
            </a:r>
            <a:r>
              <a:rPr lang="es-AR" sz="1200" b="0" dirty="0">
                <a:solidFill>
                  <a:srgbClr val="CE9178"/>
                </a:solidFill>
                <a:effectLst/>
                <a:latin typeface="Consolas" panose="020B0609020204030204" pitchFamily="49" charset="0"/>
              </a:rPr>
              <a:t>"Se invoca al destructor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&lt;&lt; </a:t>
            </a:r>
            <a:r>
              <a:rPr lang="es-AR" sz="1200" b="0" dirty="0" err="1">
                <a:solidFill>
                  <a:srgbClr val="D4D4D4"/>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99265352"/>
      </p:ext>
    </p:extLst>
  </p:cSld>
  <p:clrMapOvr>
    <a:masterClrMapping/>
  </p:clrMapOvr>
  <p:transition spd="med">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132" y="89917"/>
            <a:ext cx="9879380" cy="640810"/>
          </a:xfrm>
        </p:spPr>
        <p:txBody>
          <a:bodyPr>
            <a:noAutofit/>
          </a:bodyPr>
          <a:lstStyle/>
          <a:p>
            <a:r>
              <a:rPr lang="es-ES" sz="3600" b="1" dirty="0"/>
              <a:t>23. Punteros a objetos y funciones virtuales </a:t>
            </a:r>
            <a:endParaRPr lang="es-AR" sz="3600" dirty="0"/>
          </a:p>
        </p:txBody>
      </p:sp>
      <p:sp>
        <p:nvSpPr>
          <p:cNvPr id="3" name="Marcador de texto 2"/>
          <p:cNvSpPr>
            <a:spLocks noGrp="1"/>
          </p:cNvSpPr>
          <p:nvPr>
            <p:ph idx="1"/>
          </p:nvPr>
        </p:nvSpPr>
        <p:spPr>
          <a:xfrm>
            <a:off x="571132" y="1213395"/>
            <a:ext cx="12453765" cy="984885"/>
          </a:xfrm>
        </p:spPr>
        <p:txBody>
          <a:bodyPr>
            <a:noAutofit/>
          </a:bodyPr>
          <a:lstStyle/>
          <a:p>
            <a:pPr marL="0" indent="0">
              <a:buNone/>
            </a:pPr>
            <a:r>
              <a:rPr lang="es-ES" sz="1800" i="0" dirty="0">
                <a:solidFill>
                  <a:schemeClr val="accent5">
                    <a:lumMod val="60000"/>
                    <a:lumOff val="40000"/>
                  </a:schemeClr>
                </a:solidFill>
                <a:effectLst/>
                <a:cs typeface="Segoe UI" panose="020B0502040204020203" pitchFamily="34" charset="0"/>
              </a:rPr>
              <a:t>“A un puntero a un objeto de una clase base puede también asignársele un objeto de la clase derivada. Por tanto puede usarse, punteros a objetos de la clase base conjuntamente con funciones virtuales, para obtener distintos comportamientos dependiendo del tipo real de objeto al que se apunta. “</a:t>
            </a:r>
          </a:p>
          <a:p>
            <a:pPr marL="0" indent="0">
              <a:buNone/>
            </a:pPr>
            <a:r>
              <a:rPr lang="es-ES" sz="1800" i="0" dirty="0">
                <a:effectLst/>
                <a:cs typeface="Segoe UI" panose="020B0502040204020203" pitchFamily="34" charset="0"/>
              </a:rPr>
              <a:t>En el ejemplo de las cajas ahora el método </a:t>
            </a:r>
            <a:r>
              <a:rPr lang="es-ES" sz="1800" i="0" dirty="0" err="1">
                <a:effectLst/>
                <a:cs typeface="Segoe UI" panose="020B0502040204020203" pitchFamily="34" charset="0"/>
              </a:rPr>
              <a:t>mostrarvolumen</a:t>
            </a:r>
            <a:r>
              <a:rPr lang="es-ES" sz="1800" i="0" dirty="0">
                <a:effectLst/>
                <a:cs typeface="Segoe UI" panose="020B0502040204020203" pitchFamily="34" charset="0"/>
              </a:rPr>
              <a:t>() se invoca mediante punteros a objetos de la clase base Caja: </a:t>
            </a:r>
            <a:endParaRPr lang="es-AR" sz="1800" i="0" dirty="0">
              <a:effectLst/>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41</a:t>
            </a:fld>
            <a:endParaRPr lang="es-AR" spc="10" dirty="0"/>
          </a:p>
        </p:txBody>
      </p:sp>
      <p:sp>
        <p:nvSpPr>
          <p:cNvPr id="8" name="Rectángulo 7"/>
          <p:cNvSpPr/>
          <p:nvPr/>
        </p:nvSpPr>
        <p:spPr>
          <a:xfrm>
            <a:off x="8164512" y="2854920"/>
            <a:ext cx="3352800" cy="830997"/>
          </a:xfrm>
          <a:prstGeom prst="rect">
            <a:avLst/>
          </a:prstGeom>
        </p:spPr>
        <p:txBody>
          <a:bodyPr wrap="square">
            <a:spAutoFit/>
          </a:bodyPr>
          <a:lstStyle/>
          <a:p>
            <a:r>
              <a:rPr lang="es-ES" sz="1600" dirty="0">
                <a:solidFill>
                  <a:schemeClr val="accent5">
                    <a:lumMod val="60000"/>
                    <a:lumOff val="40000"/>
                  </a:schemeClr>
                </a:solidFill>
                <a:latin typeface="Times New Roman" panose="02020603050405020304" pitchFamily="18" charset="0"/>
              </a:rPr>
              <a:t>Ahora el mecanismo de funciones virtuales garantiza que se invoque la versión correcta de volumen( ). </a:t>
            </a:r>
            <a:endParaRPr lang="es-AR" sz="1600" dirty="0">
              <a:solidFill>
                <a:schemeClr val="accent5">
                  <a:lumMod val="60000"/>
                  <a:lumOff val="40000"/>
                </a:schemeClr>
              </a:solidFill>
            </a:endParaRPr>
          </a:p>
        </p:txBody>
      </p:sp>
      <p:sp>
        <p:nvSpPr>
          <p:cNvPr id="10" name="CuadroTexto 9">
            <a:extLst>
              <a:ext uri="{FF2B5EF4-FFF2-40B4-BE49-F238E27FC236}">
                <a16:creationId xmlns:a16="http://schemas.microsoft.com/office/drawing/2014/main" id="{228E7106-824C-4FE1-B398-E919AA37B298}"/>
              </a:ext>
            </a:extLst>
          </p:cNvPr>
          <p:cNvSpPr txBox="1"/>
          <p:nvPr/>
        </p:nvSpPr>
        <p:spPr>
          <a:xfrm>
            <a:off x="979114" y="2788060"/>
            <a:ext cx="8534400" cy="3970318"/>
          </a:xfrm>
          <a:prstGeom prst="rect">
            <a:avLst/>
          </a:prstGeom>
          <a:noFill/>
        </p:spPr>
        <p:txBody>
          <a:bodyPr wrap="square">
            <a:spAutoFit/>
          </a:bodyPr>
          <a:lstStyle/>
          <a:p>
            <a:r>
              <a:rPr lang="es-AR" sz="1400" b="0" dirty="0">
                <a:solidFill>
                  <a:srgbClr val="C586C0"/>
                </a:solidFill>
                <a:effectLst/>
              </a:rPr>
              <a:t>#include</a:t>
            </a:r>
            <a:r>
              <a:rPr lang="es-AR" sz="1400" b="0" dirty="0">
                <a:solidFill>
                  <a:srgbClr val="569CD6"/>
                </a:solidFill>
                <a:effectLst/>
              </a:rPr>
              <a:t> </a:t>
            </a:r>
            <a:r>
              <a:rPr lang="es-AR" sz="1400" b="0" dirty="0">
                <a:solidFill>
                  <a:srgbClr val="CE9178"/>
                </a:solidFill>
                <a:effectLst/>
              </a:rPr>
              <a:t>&lt;iostream&gt;</a:t>
            </a:r>
            <a:endParaRPr lang="es-AR" sz="1400" b="0" dirty="0">
              <a:solidFill>
                <a:srgbClr val="D4D4D4"/>
              </a:solidFill>
              <a:effectLst/>
            </a:endParaRPr>
          </a:p>
          <a:p>
            <a:r>
              <a:rPr lang="es-AR" sz="1400" b="0" dirty="0">
                <a:solidFill>
                  <a:srgbClr val="C586C0"/>
                </a:solidFill>
                <a:effectLst/>
              </a:rPr>
              <a:t>#include</a:t>
            </a:r>
            <a:r>
              <a:rPr lang="es-AR" sz="1400" b="0" dirty="0">
                <a:solidFill>
                  <a:srgbClr val="569CD6"/>
                </a:solidFill>
                <a:effectLst/>
              </a:rPr>
              <a:t> </a:t>
            </a:r>
            <a:r>
              <a:rPr lang="es-AR" sz="1400" b="0" dirty="0">
                <a:solidFill>
                  <a:srgbClr val="CE9178"/>
                </a:solidFill>
                <a:effectLst/>
              </a:rPr>
              <a:t>"</a:t>
            </a:r>
            <a:r>
              <a:rPr lang="es-AR" sz="1400" b="0" dirty="0" err="1">
                <a:solidFill>
                  <a:srgbClr val="CE9178"/>
                </a:solidFill>
                <a:effectLst/>
              </a:rPr>
              <a:t>CajaBotellas.h</a:t>
            </a:r>
            <a:r>
              <a:rPr lang="es-AR" sz="1400" b="0" dirty="0">
                <a:solidFill>
                  <a:srgbClr val="CE9178"/>
                </a:solidFill>
                <a:effectLst/>
              </a:rPr>
              <a:t>"</a:t>
            </a:r>
            <a:endParaRPr lang="es-AR" sz="1400" b="0" dirty="0">
              <a:solidFill>
                <a:srgbClr val="D4D4D4"/>
              </a:solidFill>
              <a:effectLst/>
            </a:endParaRPr>
          </a:p>
          <a:p>
            <a:br>
              <a:rPr lang="es-AR" sz="1400" b="0" dirty="0">
                <a:solidFill>
                  <a:srgbClr val="D4D4D4"/>
                </a:solidFill>
                <a:effectLst/>
              </a:rPr>
            </a:br>
            <a:r>
              <a:rPr lang="es-AR" sz="1400" b="0" dirty="0" err="1">
                <a:solidFill>
                  <a:srgbClr val="C586C0"/>
                </a:solidFill>
                <a:effectLst/>
              </a:rPr>
              <a:t>using</a:t>
            </a:r>
            <a:r>
              <a:rPr lang="es-AR" sz="1400" b="0" dirty="0">
                <a:solidFill>
                  <a:srgbClr val="D4D4D4"/>
                </a:solidFill>
                <a:effectLst/>
              </a:rPr>
              <a:t> </a:t>
            </a:r>
            <a:r>
              <a:rPr lang="es-AR" sz="1400" b="0" dirty="0" err="1">
                <a:solidFill>
                  <a:srgbClr val="4EC9B0"/>
                </a:solidFill>
                <a:effectLst/>
              </a:rPr>
              <a:t>std</a:t>
            </a:r>
            <a:r>
              <a:rPr lang="es-AR" sz="1400" b="0" dirty="0">
                <a:solidFill>
                  <a:srgbClr val="D4D4D4"/>
                </a:solidFill>
                <a:effectLst/>
              </a:rPr>
              <a:t>::</a:t>
            </a:r>
            <a:r>
              <a:rPr lang="es-AR" sz="1400" b="0" dirty="0" err="1">
                <a:solidFill>
                  <a:srgbClr val="9CDCFE"/>
                </a:solidFill>
                <a:effectLst/>
              </a:rPr>
              <a:t>cout</a:t>
            </a:r>
            <a:r>
              <a:rPr lang="es-AR" sz="1400" b="0" dirty="0">
                <a:solidFill>
                  <a:srgbClr val="D4D4D4"/>
                </a:solidFill>
                <a:effectLst/>
              </a:rPr>
              <a:t>;</a:t>
            </a:r>
          </a:p>
          <a:p>
            <a:r>
              <a:rPr lang="es-AR" sz="1400" b="0" dirty="0" err="1">
                <a:solidFill>
                  <a:srgbClr val="C586C0"/>
                </a:solidFill>
                <a:effectLst/>
              </a:rPr>
              <a:t>using</a:t>
            </a:r>
            <a:r>
              <a:rPr lang="es-AR" sz="1400" b="0" dirty="0">
                <a:solidFill>
                  <a:srgbClr val="D4D4D4"/>
                </a:solidFill>
                <a:effectLst/>
              </a:rPr>
              <a:t> </a:t>
            </a:r>
            <a:r>
              <a:rPr lang="es-AR" sz="1400" b="0" dirty="0" err="1">
                <a:solidFill>
                  <a:srgbClr val="4EC9B0"/>
                </a:solidFill>
                <a:effectLst/>
              </a:rPr>
              <a:t>std</a:t>
            </a:r>
            <a:r>
              <a:rPr lang="es-AR" sz="1400" b="0" dirty="0">
                <a:solidFill>
                  <a:srgbClr val="D4D4D4"/>
                </a:solidFill>
                <a:effectLst/>
              </a:rPr>
              <a:t>::</a:t>
            </a:r>
            <a:r>
              <a:rPr lang="es-AR" sz="1400" b="0" dirty="0" err="1">
                <a:solidFill>
                  <a:srgbClr val="DCDCAA"/>
                </a:solidFill>
                <a:effectLst/>
              </a:rPr>
              <a:t>endl</a:t>
            </a:r>
            <a:r>
              <a:rPr lang="es-AR" sz="1400" b="0" dirty="0">
                <a:solidFill>
                  <a:srgbClr val="D4D4D4"/>
                </a:solidFill>
                <a:effectLst/>
              </a:rPr>
              <a:t>;</a:t>
            </a:r>
          </a:p>
          <a:p>
            <a:r>
              <a:rPr lang="es-AR" sz="1400" b="0" dirty="0" err="1">
                <a:solidFill>
                  <a:srgbClr val="569CD6"/>
                </a:solidFill>
                <a:effectLst/>
              </a:rPr>
              <a:t>int</a:t>
            </a:r>
            <a:r>
              <a:rPr lang="es-AR" sz="1400" b="0" dirty="0">
                <a:solidFill>
                  <a:srgbClr val="D4D4D4"/>
                </a:solidFill>
                <a:effectLst/>
              </a:rPr>
              <a:t> </a:t>
            </a:r>
            <a:r>
              <a:rPr lang="es-AR" sz="1400" b="0" dirty="0" err="1">
                <a:solidFill>
                  <a:srgbClr val="DCDCAA"/>
                </a:solidFill>
                <a:effectLst/>
              </a:rPr>
              <a:t>main</a:t>
            </a:r>
            <a:r>
              <a:rPr lang="es-AR" sz="1400" b="0" dirty="0">
                <a:solidFill>
                  <a:srgbClr val="D4D4D4"/>
                </a:solidFill>
                <a:effectLst/>
              </a:rPr>
              <a:t>() {</a:t>
            </a:r>
          </a:p>
          <a:p>
            <a:r>
              <a:rPr lang="es-AR" sz="1400" b="0" dirty="0">
                <a:solidFill>
                  <a:srgbClr val="D4D4D4"/>
                </a:solidFill>
                <a:effectLst/>
              </a:rPr>
              <a:t>  Caja </a:t>
            </a:r>
            <a:r>
              <a:rPr lang="es-AR" sz="1400" b="0" dirty="0">
                <a:solidFill>
                  <a:srgbClr val="9CDCFE"/>
                </a:solidFill>
                <a:effectLst/>
              </a:rPr>
              <a:t>caja1</a:t>
            </a:r>
            <a:r>
              <a:rPr lang="es-AR" sz="1400" b="0" dirty="0">
                <a:solidFill>
                  <a:srgbClr val="D4D4D4"/>
                </a:solidFill>
                <a:effectLst/>
              </a:rPr>
              <a:t>(</a:t>
            </a:r>
            <a:r>
              <a:rPr lang="es-AR" sz="1400" b="0" dirty="0">
                <a:solidFill>
                  <a:srgbClr val="B5CEA8"/>
                </a:solidFill>
                <a:effectLst/>
              </a:rPr>
              <a:t>4.0</a:t>
            </a:r>
            <a:r>
              <a:rPr lang="es-AR" sz="1400" b="0" dirty="0">
                <a:solidFill>
                  <a:srgbClr val="D4D4D4"/>
                </a:solidFill>
                <a:effectLst/>
              </a:rPr>
              <a:t>, </a:t>
            </a:r>
            <a:r>
              <a:rPr lang="es-AR" sz="1400" b="0" dirty="0">
                <a:solidFill>
                  <a:srgbClr val="B5CEA8"/>
                </a:solidFill>
                <a:effectLst/>
              </a:rPr>
              <a:t>3.0</a:t>
            </a:r>
            <a:r>
              <a:rPr lang="es-AR" sz="1400" b="0" dirty="0">
                <a:solidFill>
                  <a:srgbClr val="D4D4D4"/>
                </a:solidFill>
                <a:effectLst/>
              </a:rPr>
              <a:t>, </a:t>
            </a:r>
            <a:r>
              <a:rPr lang="es-AR" sz="1400" b="0" dirty="0">
                <a:solidFill>
                  <a:srgbClr val="B5CEA8"/>
                </a:solidFill>
                <a:effectLst/>
              </a:rPr>
              <a:t>2.0</a:t>
            </a:r>
            <a:r>
              <a:rPr lang="es-AR" sz="1400" b="0" dirty="0">
                <a:solidFill>
                  <a:srgbClr val="D4D4D4"/>
                </a:solidFill>
                <a:effectLst/>
              </a:rPr>
              <a:t>);</a:t>
            </a:r>
          </a:p>
          <a:p>
            <a:r>
              <a:rPr lang="es-AR" sz="1400" b="0" dirty="0">
                <a:solidFill>
                  <a:srgbClr val="D4D4D4"/>
                </a:solidFill>
                <a:effectLst/>
              </a:rPr>
              <a:t>  </a:t>
            </a:r>
            <a:r>
              <a:rPr lang="es-AR" sz="1400" b="0" dirty="0" err="1">
                <a:solidFill>
                  <a:srgbClr val="D4D4D4"/>
                </a:solidFill>
                <a:effectLst/>
              </a:rPr>
              <a:t>CajaBotellas</a:t>
            </a:r>
            <a:r>
              <a:rPr lang="es-AR" sz="1400" b="0" dirty="0">
                <a:solidFill>
                  <a:srgbClr val="D4D4D4"/>
                </a:solidFill>
                <a:effectLst/>
              </a:rPr>
              <a:t> </a:t>
            </a:r>
            <a:r>
              <a:rPr lang="es-AR" sz="1400" b="0" dirty="0">
                <a:solidFill>
                  <a:srgbClr val="9CDCFE"/>
                </a:solidFill>
                <a:effectLst/>
              </a:rPr>
              <a:t>cajab1</a:t>
            </a:r>
            <a:r>
              <a:rPr lang="es-AR" sz="1400" b="0" dirty="0">
                <a:solidFill>
                  <a:srgbClr val="D4D4D4"/>
                </a:solidFill>
                <a:effectLst/>
              </a:rPr>
              <a:t>(</a:t>
            </a:r>
            <a:r>
              <a:rPr lang="es-AR" sz="1400" b="0" dirty="0">
                <a:solidFill>
                  <a:srgbClr val="B5CEA8"/>
                </a:solidFill>
                <a:effectLst/>
              </a:rPr>
              <a:t>4.0</a:t>
            </a:r>
            <a:r>
              <a:rPr lang="es-AR" sz="1400" b="0" dirty="0">
                <a:solidFill>
                  <a:srgbClr val="D4D4D4"/>
                </a:solidFill>
                <a:effectLst/>
              </a:rPr>
              <a:t>, </a:t>
            </a:r>
            <a:r>
              <a:rPr lang="es-AR" sz="1400" b="0" dirty="0">
                <a:solidFill>
                  <a:srgbClr val="B5CEA8"/>
                </a:solidFill>
                <a:effectLst/>
              </a:rPr>
              <a:t>3.0</a:t>
            </a:r>
            <a:r>
              <a:rPr lang="es-AR" sz="1400" b="0" dirty="0">
                <a:solidFill>
                  <a:srgbClr val="D4D4D4"/>
                </a:solidFill>
                <a:effectLst/>
              </a:rPr>
              <a:t>, </a:t>
            </a:r>
            <a:r>
              <a:rPr lang="es-AR" sz="1400" b="0" dirty="0">
                <a:solidFill>
                  <a:srgbClr val="B5CEA8"/>
                </a:solidFill>
                <a:effectLst/>
              </a:rPr>
              <a:t>2.0</a:t>
            </a:r>
            <a:r>
              <a:rPr lang="es-AR" sz="1400" b="0" dirty="0">
                <a:solidFill>
                  <a:srgbClr val="D4D4D4"/>
                </a:solidFill>
                <a:effectLst/>
              </a:rPr>
              <a:t>);</a:t>
            </a:r>
          </a:p>
          <a:p>
            <a:r>
              <a:rPr lang="es-AR" sz="1400" b="0" dirty="0">
                <a:solidFill>
                  <a:srgbClr val="D4D4D4"/>
                </a:solidFill>
                <a:effectLst/>
              </a:rPr>
              <a:t>  Caja * </a:t>
            </a:r>
            <a:r>
              <a:rPr lang="es-AR" sz="1400" b="0" dirty="0" err="1">
                <a:solidFill>
                  <a:srgbClr val="D4D4D4"/>
                </a:solidFill>
                <a:effectLst/>
              </a:rPr>
              <a:t>cajap</a:t>
            </a:r>
            <a:r>
              <a:rPr lang="es-AR" sz="1400" b="0" dirty="0">
                <a:solidFill>
                  <a:srgbClr val="D4D4D4"/>
                </a:solidFill>
                <a:effectLst/>
              </a:rPr>
              <a:t> = </a:t>
            </a:r>
            <a:r>
              <a:rPr lang="es-AR" sz="1400" b="0" dirty="0">
                <a:solidFill>
                  <a:srgbClr val="B5CEA8"/>
                </a:solidFill>
                <a:effectLst/>
              </a:rPr>
              <a:t>0</a:t>
            </a:r>
            <a:r>
              <a:rPr lang="es-AR" sz="1400" b="0" dirty="0">
                <a:solidFill>
                  <a:srgbClr val="D4D4D4"/>
                </a:solidFill>
                <a:effectLst/>
              </a:rPr>
              <a:t>;</a:t>
            </a:r>
            <a:r>
              <a:rPr lang="es-AR" sz="1400" b="0" dirty="0">
                <a:solidFill>
                  <a:srgbClr val="6A9955"/>
                </a:solidFill>
                <a:effectLst/>
              </a:rPr>
              <a:t> //puntero nulo a la clase base Caja</a:t>
            </a:r>
            <a:endParaRPr lang="es-AR" sz="1400" b="0" dirty="0">
              <a:solidFill>
                <a:srgbClr val="D4D4D4"/>
              </a:solidFill>
              <a:effectLst/>
            </a:endParaRPr>
          </a:p>
          <a:p>
            <a:r>
              <a:rPr lang="es-AR" sz="1400" b="0" dirty="0">
                <a:solidFill>
                  <a:srgbClr val="D4D4D4"/>
                </a:solidFill>
                <a:effectLst/>
              </a:rPr>
              <a:t>  </a:t>
            </a:r>
            <a:r>
              <a:rPr lang="es-AR" sz="1400" b="0" dirty="0">
                <a:solidFill>
                  <a:srgbClr val="9CDCFE"/>
                </a:solidFill>
                <a:effectLst/>
              </a:rPr>
              <a:t>caja1</a:t>
            </a:r>
            <a:r>
              <a:rPr lang="es-AR" sz="1400" b="0" dirty="0">
                <a:solidFill>
                  <a:srgbClr val="D4D4D4"/>
                </a:solidFill>
                <a:effectLst/>
              </a:rPr>
              <a:t>.</a:t>
            </a:r>
            <a:r>
              <a:rPr lang="es-AR" sz="1400" b="0" dirty="0">
                <a:solidFill>
                  <a:srgbClr val="DCDCAA"/>
                </a:solidFill>
                <a:effectLst/>
              </a:rPr>
              <a:t>mostrarVolumen</a:t>
            </a:r>
            <a:r>
              <a:rPr lang="es-AR" sz="1400" b="0" dirty="0">
                <a:solidFill>
                  <a:srgbClr val="D4D4D4"/>
                </a:solidFill>
                <a:effectLst/>
              </a:rPr>
              <a:t>();</a:t>
            </a:r>
          </a:p>
          <a:p>
            <a:r>
              <a:rPr lang="es-AR" sz="1400" b="0" dirty="0">
                <a:solidFill>
                  <a:srgbClr val="D4D4D4"/>
                </a:solidFill>
                <a:effectLst/>
              </a:rPr>
              <a:t>  </a:t>
            </a:r>
            <a:r>
              <a:rPr lang="es-AR" sz="1400" b="0" dirty="0">
                <a:solidFill>
                  <a:srgbClr val="9CDCFE"/>
                </a:solidFill>
                <a:effectLst/>
              </a:rPr>
              <a:t>cajab1</a:t>
            </a:r>
            <a:r>
              <a:rPr lang="es-AR" sz="1400" b="0" dirty="0">
                <a:solidFill>
                  <a:srgbClr val="D4D4D4"/>
                </a:solidFill>
                <a:effectLst/>
              </a:rPr>
              <a:t>.</a:t>
            </a:r>
            <a:r>
              <a:rPr lang="es-AR" sz="1400" b="0" dirty="0">
                <a:solidFill>
                  <a:srgbClr val="DCDCAA"/>
                </a:solidFill>
                <a:effectLst/>
              </a:rPr>
              <a:t>mostrarVolumen</a:t>
            </a:r>
            <a:r>
              <a:rPr lang="es-AR" sz="1400" b="0" dirty="0">
                <a:solidFill>
                  <a:srgbClr val="D4D4D4"/>
                </a:solidFill>
                <a:effectLst/>
              </a:rPr>
              <a:t>();</a:t>
            </a:r>
            <a:r>
              <a:rPr lang="es-AR" sz="1400" b="0" dirty="0">
                <a:solidFill>
                  <a:srgbClr val="6A9955"/>
                </a:solidFill>
                <a:effectLst/>
              </a:rPr>
              <a:t> //sino es virtual se llama volumen de la clase Caja</a:t>
            </a:r>
            <a:endParaRPr lang="es-AR" sz="1400" b="0" dirty="0">
              <a:solidFill>
                <a:srgbClr val="D4D4D4"/>
              </a:solidFill>
              <a:effectLst/>
            </a:endParaRPr>
          </a:p>
          <a:p>
            <a:r>
              <a:rPr lang="es-AR" sz="1400" b="0" dirty="0">
                <a:solidFill>
                  <a:srgbClr val="D4D4D4"/>
                </a:solidFill>
                <a:effectLst/>
              </a:rPr>
              <a:t>  </a:t>
            </a:r>
            <a:r>
              <a:rPr lang="es-AR" sz="1400" b="0" dirty="0" err="1">
                <a:solidFill>
                  <a:srgbClr val="D4D4D4"/>
                </a:solidFill>
                <a:effectLst/>
              </a:rPr>
              <a:t>cajap</a:t>
            </a:r>
            <a:r>
              <a:rPr lang="es-AR" sz="1400" b="0" dirty="0">
                <a:solidFill>
                  <a:srgbClr val="D4D4D4"/>
                </a:solidFill>
                <a:effectLst/>
              </a:rPr>
              <a:t> = &amp; </a:t>
            </a:r>
            <a:r>
              <a:rPr lang="es-AR" sz="1400" b="0" dirty="0">
                <a:solidFill>
                  <a:srgbClr val="9CDCFE"/>
                </a:solidFill>
                <a:effectLst/>
              </a:rPr>
              <a:t>caja1</a:t>
            </a:r>
            <a:r>
              <a:rPr lang="es-AR" sz="1400" b="0" dirty="0">
                <a:solidFill>
                  <a:srgbClr val="D4D4D4"/>
                </a:solidFill>
                <a:effectLst/>
              </a:rPr>
              <a:t>;</a:t>
            </a:r>
            <a:r>
              <a:rPr lang="es-AR" sz="1400" b="0" dirty="0">
                <a:solidFill>
                  <a:srgbClr val="6A9955"/>
                </a:solidFill>
                <a:effectLst/>
              </a:rPr>
              <a:t> //puntero a objeto de la clase base</a:t>
            </a:r>
            <a:endParaRPr lang="es-AR" sz="1400" b="0" dirty="0">
              <a:solidFill>
                <a:srgbClr val="D4D4D4"/>
              </a:solidFill>
              <a:effectLst/>
            </a:endParaRPr>
          </a:p>
          <a:p>
            <a:r>
              <a:rPr lang="es-AR" sz="1400" b="0" dirty="0">
                <a:solidFill>
                  <a:srgbClr val="D4D4D4"/>
                </a:solidFill>
                <a:effectLst/>
              </a:rPr>
              <a:t>  </a:t>
            </a:r>
            <a:r>
              <a:rPr lang="es-AR" sz="1400" b="0" dirty="0" err="1">
                <a:solidFill>
                  <a:srgbClr val="9CDCFE"/>
                </a:solidFill>
                <a:effectLst/>
              </a:rPr>
              <a:t>cajap</a:t>
            </a:r>
            <a:r>
              <a:rPr lang="es-AR" sz="1400" b="0" dirty="0">
                <a:solidFill>
                  <a:srgbClr val="9CDCFE"/>
                </a:solidFill>
                <a:effectLst/>
              </a:rPr>
              <a:t> </a:t>
            </a:r>
            <a:r>
              <a:rPr lang="es-AR" sz="1400" b="0" dirty="0">
                <a:solidFill>
                  <a:srgbClr val="D4D4D4"/>
                </a:solidFill>
                <a:effectLst/>
              </a:rPr>
              <a:t>-&gt; </a:t>
            </a:r>
            <a:r>
              <a:rPr lang="es-AR" sz="1400" b="0" dirty="0" err="1">
                <a:solidFill>
                  <a:srgbClr val="DCDCAA"/>
                </a:solidFill>
                <a:effectLst/>
              </a:rPr>
              <a:t>mostrarVolumen</a:t>
            </a:r>
            <a:r>
              <a:rPr lang="es-AR" sz="1400" b="0" dirty="0">
                <a:solidFill>
                  <a:srgbClr val="D4D4D4"/>
                </a:solidFill>
                <a:effectLst/>
              </a:rPr>
              <a:t>();</a:t>
            </a:r>
          </a:p>
          <a:p>
            <a:r>
              <a:rPr lang="es-AR" sz="1400" b="0" dirty="0">
                <a:solidFill>
                  <a:srgbClr val="D4D4D4"/>
                </a:solidFill>
                <a:effectLst/>
              </a:rPr>
              <a:t>  </a:t>
            </a:r>
            <a:r>
              <a:rPr lang="es-AR" sz="1400" b="0" dirty="0" err="1">
                <a:solidFill>
                  <a:srgbClr val="D4D4D4"/>
                </a:solidFill>
                <a:effectLst/>
              </a:rPr>
              <a:t>cajap</a:t>
            </a:r>
            <a:r>
              <a:rPr lang="es-AR" sz="1400" b="0" dirty="0">
                <a:solidFill>
                  <a:srgbClr val="D4D4D4"/>
                </a:solidFill>
                <a:effectLst/>
              </a:rPr>
              <a:t> = &amp; </a:t>
            </a:r>
            <a:r>
              <a:rPr lang="es-AR" sz="1400" b="0" dirty="0">
                <a:solidFill>
                  <a:srgbClr val="9CDCFE"/>
                </a:solidFill>
                <a:effectLst/>
              </a:rPr>
              <a:t>cajab1</a:t>
            </a:r>
            <a:r>
              <a:rPr lang="es-AR" sz="1400" b="0" dirty="0">
                <a:solidFill>
                  <a:srgbClr val="D4D4D4"/>
                </a:solidFill>
                <a:effectLst/>
              </a:rPr>
              <a:t>;</a:t>
            </a:r>
            <a:r>
              <a:rPr lang="es-AR" sz="1400" b="0" dirty="0">
                <a:solidFill>
                  <a:srgbClr val="6A9955"/>
                </a:solidFill>
                <a:effectLst/>
              </a:rPr>
              <a:t> //puntero a objeto de la clase derivada</a:t>
            </a:r>
            <a:endParaRPr lang="es-AR" sz="1400" b="0" dirty="0">
              <a:solidFill>
                <a:srgbClr val="D4D4D4"/>
              </a:solidFill>
              <a:effectLst/>
            </a:endParaRPr>
          </a:p>
          <a:p>
            <a:r>
              <a:rPr lang="es-AR" sz="1400" b="0" dirty="0">
                <a:solidFill>
                  <a:srgbClr val="D4D4D4"/>
                </a:solidFill>
                <a:effectLst/>
              </a:rPr>
              <a:t>  </a:t>
            </a:r>
            <a:r>
              <a:rPr lang="es-AR" sz="1400" b="0" dirty="0" err="1">
                <a:solidFill>
                  <a:srgbClr val="9CDCFE"/>
                </a:solidFill>
                <a:effectLst/>
              </a:rPr>
              <a:t>cajap</a:t>
            </a:r>
            <a:r>
              <a:rPr lang="es-AR" sz="1400" b="0" dirty="0">
                <a:solidFill>
                  <a:srgbClr val="9CDCFE"/>
                </a:solidFill>
                <a:effectLst/>
              </a:rPr>
              <a:t> </a:t>
            </a:r>
            <a:r>
              <a:rPr lang="es-AR" sz="1400" b="0" dirty="0">
                <a:solidFill>
                  <a:srgbClr val="D4D4D4"/>
                </a:solidFill>
                <a:effectLst/>
              </a:rPr>
              <a:t>-&gt; </a:t>
            </a:r>
            <a:r>
              <a:rPr lang="es-AR" sz="1400" b="0" dirty="0" err="1">
                <a:solidFill>
                  <a:srgbClr val="DCDCAA"/>
                </a:solidFill>
                <a:effectLst/>
              </a:rPr>
              <a:t>mostrarVolumen</a:t>
            </a:r>
            <a:r>
              <a:rPr lang="es-AR" sz="1400" b="0" dirty="0">
                <a:solidFill>
                  <a:srgbClr val="D4D4D4"/>
                </a:solidFill>
                <a:effectLst/>
              </a:rPr>
              <a:t>();</a:t>
            </a:r>
          </a:p>
          <a:p>
            <a:r>
              <a:rPr lang="es-AR" sz="1400" b="0" dirty="0">
                <a:solidFill>
                  <a:srgbClr val="D4D4D4"/>
                </a:solidFill>
                <a:effectLst/>
              </a:rPr>
              <a:t>  </a:t>
            </a:r>
            <a:r>
              <a:rPr lang="es-AR" sz="1400" b="0" dirty="0" err="1">
                <a:solidFill>
                  <a:srgbClr val="9CDCFE"/>
                </a:solidFill>
                <a:effectLst/>
              </a:rPr>
              <a:t>cout</a:t>
            </a:r>
            <a:r>
              <a:rPr lang="es-AR" sz="1400" b="0" dirty="0">
                <a:solidFill>
                  <a:srgbClr val="D4D4D4"/>
                </a:solidFill>
                <a:effectLst/>
              </a:rPr>
              <a:t> </a:t>
            </a:r>
            <a:r>
              <a:rPr lang="es-AR" sz="1400" b="0" dirty="0">
                <a:solidFill>
                  <a:srgbClr val="DCDCAA"/>
                </a:solidFill>
                <a:effectLst/>
              </a:rPr>
              <a:t>&lt;&lt;</a:t>
            </a:r>
            <a:r>
              <a:rPr lang="es-AR" sz="1400" b="0" dirty="0">
                <a:solidFill>
                  <a:srgbClr val="D4D4D4"/>
                </a:solidFill>
                <a:effectLst/>
              </a:rPr>
              <a:t> </a:t>
            </a:r>
            <a:r>
              <a:rPr lang="es-AR" sz="1400" b="0" dirty="0" err="1">
                <a:solidFill>
                  <a:srgbClr val="DCDCAA"/>
                </a:solidFill>
                <a:effectLst/>
              </a:rPr>
              <a:t>endl</a:t>
            </a:r>
            <a:r>
              <a:rPr lang="es-AR" sz="1400" b="0" dirty="0">
                <a:solidFill>
                  <a:srgbClr val="D4D4D4"/>
                </a:solidFill>
                <a:effectLst/>
              </a:rPr>
              <a:t>;</a:t>
            </a:r>
          </a:p>
          <a:p>
            <a:r>
              <a:rPr lang="es-AR" sz="1400" b="0" dirty="0">
                <a:solidFill>
                  <a:srgbClr val="D4D4D4"/>
                </a:solidFill>
                <a:effectLst/>
              </a:rPr>
              <a:t>  </a:t>
            </a:r>
            <a:r>
              <a:rPr lang="es-AR" sz="1400" b="0" dirty="0" err="1">
                <a:solidFill>
                  <a:srgbClr val="C586C0"/>
                </a:solidFill>
                <a:effectLst/>
              </a:rPr>
              <a:t>return</a:t>
            </a:r>
            <a:r>
              <a:rPr lang="es-AR" sz="1400" b="0" dirty="0">
                <a:solidFill>
                  <a:srgbClr val="D4D4D4"/>
                </a:solidFill>
                <a:effectLst/>
              </a:rPr>
              <a:t> </a:t>
            </a:r>
            <a:r>
              <a:rPr lang="es-AR" sz="1400" b="0" dirty="0">
                <a:solidFill>
                  <a:srgbClr val="B5CEA8"/>
                </a:solidFill>
                <a:effectLst/>
              </a:rPr>
              <a:t>0</a:t>
            </a:r>
            <a:r>
              <a:rPr lang="es-AR" sz="1400" b="0" dirty="0">
                <a:solidFill>
                  <a:srgbClr val="D4D4D4"/>
                </a:solidFill>
                <a:effectLst/>
              </a:rPr>
              <a:t>;</a:t>
            </a:r>
          </a:p>
          <a:p>
            <a:r>
              <a:rPr lang="es-AR" sz="1400" b="0" dirty="0">
                <a:solidFill>
                  <a:srgbClr val="D4D4D4"/>
                </a:solidFill>
                <a:effectLst/>
              </a:rPr>
              <a:t>}</a:t>
            </a:r>
          </a:p>
        </p:txBody>
      </p:sp>
    </p:spTree>
    <p:extLst>
      <p:ext uri="{BB962C8B-B14F-4D97-AF65-F5344CB8AC3E}">
        <p14:creationId xmlns:p14="http://schemas.microsoft.com/office/powerpoint/2010/main" val="892836338"/>
      </p:ext>
    </p:extLst>
  </p:cSld>
  <p:clrMapOvr>
    <a:masterClrMapping/>
  </p:clrMapOvr>
  <p:transition spd="med">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2" y="393723"/>
            <a:ext cx="10869980" cy="513711"/>
          </a:xfrm>
        </p:spPr>
        <p:txBody>
          <a:bodyPr>
            <a:noAutofit/>
          </a:bodyPr>
          <a:lstStyle/>
          <a:p>
            <a:r>
              <a:rPr lang="es-ES" sz="3600" b="1" dirty="0"/>
              <a:t>24. Referencias a objetos y funciones virtuales </a:t>
            </a:r>
            <a:endParaRPr lang="es-AR" sz="3600" dirty="0"/>
          </a:p>
        </p:txBody>
      </p:sp>
      <p:sp>
        <p:nvSpPr>
          <p:cNvPr id="3" name="Marcador de texto 2"/>
          <p:cNvSpPr>
            <a:spLocks noGrp="1"/>
          </p:cNvSpPr>
          <p:nvPr>
            <p:ph idx="1"/>
          </p:nvPr>
        </p:nvSpPr>
        <p:spPr>
          <a:xfrm>
            <a:off x="315912" y="1797050"/>
            <a:ext cx="3810000" cy="861774"/>
          </a:xfrm>
        </p:spPr>
        <p:txBody>
          <a:bodyPr>
            <a:noAutofit/>
          </a:bodyPr>
          <a:lstStyle/>
          <a:p>
            <a:r>
              <a:rPr lang="es-ES" sz="1600" i="0" dirty="0">
                <a:effectLst/>
                <a:latin typeface="Segoe UI" panose="020B0502040204020203" pitchFamily="34" charset="0"/>
                <a:cs typeface="Segoe UI" panose="020B0502040204020203" pitchFamily="34" charset="0"/>
              </a:rPr>
              <a:t>Análogamente a los punteros, las referencias a objetos de la clase base pueden utilizarse para referirse a objetos de clases derivadas. Este hecho combinado con el uso de funciones virtuales hará que, en tiempo de ejecución, se invoque la versión correcta de dicha función virtual. </a:t>
            </a:r>
          </a:p>
          <a:p>
            <a:r>
              <a:rPr lang="es-ES" sz="1600" i="0" dirty="0">
                <a:effectLst/>
                <a:latin typeface="Segoe UI" panose="020B0502040204020203" pitchFamily="34" charset="0"/>
                <a:cs typeface="Segoe UI" panose="020B0502040204020203" pitchFamily="34" charset="0"/>
              </a:rPr>
              <a:t>Con respecto al ejemplo de las cajas, se añade en el archivo de prueba de las clases creadas, aparte de </a:t>
            </a:r>
            <a:r>
              <a:rPr lang="es-ES" sz="1600" i="0" dirty="0" err="1">
                <a:effectLst/>
                <a:latin typeface="Segoe UI" panose="020B0502040204020203" pitchFamily="34" charset="0"/>
                <a:cs typeface="Segoe UI" panose="020B0502040204020203" pitchFamily="34" charset="0"/>
              </a:rPr>
              <a:t>main</a:t>
            </a:r>
            <a:r>
              <a:rPr lang="es-ES" sz="1600" i="0" dirty="0">
                <a:effectLst/>
                <a:latin typeface="Segoe UI" panose="020B0502040204020203" pitchFamily="34" charset="0"/>
                <a:cs typeface="Segoe UI" panose="020B0502040204020203" pitchFamily="34" charset="0"/>
              </a:rPr>
              <a:t>( ) otra función Output( ) que toma como argumento una referencia a objetos de la clase base Caja, dicha función utiliza esta referencia para invocar a la función virtual volumen( ) </a:t>
            </a:r>
            <a:endParaRPr lang="es-AR" sz="1600" i="0" dirty="0">
              <a:effectLst/>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42</a:t>
            </a:fld>
            <a:endParaRPr lang="es-AR" spc="10" dirty="0"/>
          </a:p>
        </p:txBody>
      </p:sp>
      <p:sp>
        <p:nvSpPr>
          <p:cNvPr id="9" name="CuadroTexto 8">
            <a:extLst>
              <a:ext uri="{FF2B5EF4-FFF2-40B4-BE49-F238E27FC236}">
                <a16:creationId xmlns:a16="http://schemas.microsoft.com/office/drawing/2014/main" id="{55EF3A5B-26F5-4041-A53B-4A9B25270487}"/>
              </a:ext>
            </a:extLst>
          </p:cNvPr>
          <p:cNvSpPr txBox="1"/>
          <p:nvPr/>
        </p:nvSpPr>
        <p:spPr>
          <a:xfrm>
            <a:off x="4876800" y="1492111"/>
            <a:ext cx="8240713" cy="5447645"/>
          </a:xfrm>
          <a:prstGeom prst="rect">
            <a:avLst/>
          </a:prstGeom>
          <a:noFill/>
        </p:spPr>
        <p:txBody>
          <a:bodyPr wrap="square">
            <a:spAutoFit/>
          </a:bodyPr>
          <a:lstStyle/>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CajaBotellas.h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a:t>
            </a: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Output</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&amp;</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//prototipo de función para ver referencia +</a:t>
            </a:r>
            <a:r>
              <a:rPr lang="es-AR" sz="1200" b="0" dirty="0" err="1">
                <a:solidFill>
                  <a:srgbClr val="6A9955"/>
                </a:solidFill>
                <a:effectLst/>
                <a:latin typeface="Consolas" panose="020B0609020204030204" pitchFamily="49" charset="0"/>
              </a:rPr>
              <a:t>func.virtuales</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main</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Caja </a:t>
            </a:r>
            <a:r>
              <a:rPr lang="es-AR" sz="1200" b="0" dirty="0">
                <a:solidFill>
                  <a:srgbClr val="9CDCFE"/>
                </a:solidFill>
                <a:effectLst/>
                <a:latin typeface="Consolas" panose="020B0609020204030204" pitchFamily="49" charset="0"/>
              </a:rPr>
              <a:t>caja1</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4.0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3.0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2.0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cajab1</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4.0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3.0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2.0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Caja * </a:t>
            </a:r>
            <a:r>
              <a:rPr lang="es-AR" sz="1200" b="0" dirty="0" err="1">
                <a:solidFill>
                  <a:srgbClr val="D4D4D4"/>
                </a:solidFill>
                <a:effectLst/>
                <a:latin typeface="Consolas" panose="020B0609020204030204" pitchFamily="49" charset="0"/>
              </a:rPr>
              <a:t>cajap</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0</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//puntero nulo a la clase base Caja</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caja1</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mostrarVolumen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cajab1</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mostrarVolumen</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//sino es virtual se llama volumen de la clase Caja</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cajap</a:t>
            </a:r>
            <a:r>
              <a:rPr lang="es-AR" sz="1200" b="0" dirty="0">
                <a:solidFill>
                  <a:srgbClr val="D4D4D4"/>
                </a:solidFill>
                <a:effectLst/>
                <a:latin typeface="Consolas" panose="020B0609020204030204" pitchFamily="49" charset="0"/>
              </a:rPr>
              <a:t> = &amp; </a:t>
            </a:r>
            <a:r>
              <a:rPr lang="es-AR" sz="1200" b="0" dirty="0">
                <a:solidFill>
                  <a:srgbClr val="9CDCFE"/>
                </a:solidFill>
                <a:effectLst/>
                <a:latin typeface="Consolas" panose="020B0609020204030204" pitchFamily="49" charset="0"/>
              </a:rPr>
              <a:t>caja1</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//puntero a objeto de la clase base</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cajap</a:t>
            </a:r>
            <a:r>
              <a:rPr lang="es-AR" sz="1200" b="0" dirty="0">
                <a:solidFill>
                  <a:srgbClr val="9CDCFE"/>
                </a:solidFill>
                <a:effectLst/>
                <a:latin typeface="Consolas" panose="020B0609020204030204" pitchFamily="49" charset="0"/>
              </a:rPr>
              <a:t> </a:t>
            </a:r>
            <a:r>
              <a:rPr lang="es-AR" sz="1200" b="0" dirty="0">
                <a:solidFill>
                  <a:srgbClr val="D4D4D4"/>
                </a:solidFill>
                <a:effectLst/>
                <a:latin typeface="Consolas" panose="020B0609020204030204" pitchFamily="49" charset="0"/>
              </a:rPr>
              <a:t>-&gt; </a:t>
            </a:r>
            <a:r>
              <a:rPr lang="es-AR" sz="1200" b="0" dirty="0" err="1">
                <a:solidFill>
                  <a:srgbClr val="DCDCAA"/>
                </a:solidFill>
                <a:effectLst/>
                <a:latin typeface="Consolas" panose="020B0609020204030204" pitchFamily="49" charset="0"/>
              </a:rPr>
              <a:t>mostrarVolumen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cajap</a:t>
            </a:r>
            <a:r>
              <a:rPr lang="es-AR" sz="1200" b="0" dirty="0">
                <a:solidFill>
                  <a:srgbClr val="D4D4D4"/>
                </a:solidFill>
                <a:effectLst/>
                <a:latin typeface="Consolas" panose="020B0609020204030204" pitchFamily="49" charset="0"/>
              </a:rPr>
              <a:t> = &amp; </a:t>
            </a:r>
            <a:r>
              <a:rPr lang="es-AR" sz="1200" b="0" dirty="0">
                <a:solidFill>
                  <a:srgbClr val="9CDCFE"/>
                </a:solidFill>
                <a:effectLst/>
                <a:latin typeface="Consolas" panose="020B0609020204030204" pitchFamily="49" charset="0"/>
              </a:rPr>
              <a:t>cajab1</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//puntero a objeto de la clase derivada</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cajap</a:t>
            </a:r>
            <a:r>
              <a:rPr lang="es-AR" sz="1200" b="0" dirty="0">
                <a:solidFill>
                  <a:srgbClr val="9CDCFE"/>
                </a:solidFill>
                <a:effectLst/>
                <a:latin typeface="Consolas" panose="020B0609020204030204" pitchFamily="49" charset="0"/>
              </a:rPr>
              <a:t> </a:t>
            </a:r>
            <a:r>
              <a:rPr lang="es-AR" sz="1200" b="0" dirty="0">
                <a:solidFill>
                  <a:srgbClr val="D4D4D4"/>
                </a:solidFill>
                <a:effectLst/>
                <a:latin typeface="Consolas" panose="020B0609020204030204" pitchFamily="49" charset="0"/>
              </a:rPr>
              <a:t>-&gt; </a:t>
            </a:r>
            <a:r>
              <a:rPr lang="es-AR" sz="1200" b="0" dirty="0" err="1">
                <a:solidFill>
                  <a:srgbClr val="DCDCAA"/>
                </a:solidFill>
                <a:effectLst/>
                <a:latin typeface="Consolas" panose="020B0609020204030204" pitchFamily="49" charset="0"/>
              </a:rPr>
              <a:t>mostrarVolumen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Output</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caja1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Output</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cajab1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br>
              <a:rPr lang="es-AR" sz="1200" b="0" dirty="0">
                <a:solidFill>
                  <a:srgbClr val="569CD6"/>
                </a:solidFill>
                <a:effectLst/>
                <a:latin typeface="Consolas" panose="020B0609020204030204" pitchFamily="49" charset="0"/>
              </a:rPr>
            </a:br>
            <a:r>
              <a:rPr lang="es-AR" sz="1200" b="0" dirty="0">
                <a:solidFill>
                  <a:srgbClr val="4E6F3F"/>
                </a:solidFill>
                <a:effectLst/>
                <a:latin typeface="Consolas" panose="020B0609020204030204" pitchFamily="49" charset="0"/>
              </a:rPr>
              <a:t>//Free </a:t>
            </a:r>
            <a:r>
              <a:rPr lang="es-AR" sz="1200" b="0" dirty="0" err="1">
                <a:solidFill>
                  <a:srgbClr val="4E6F3F"/>
                </a:solidFill>
                <a:effectLst/>
                <a:latin typeface="Consolas" panose="020B0609020204030204" pitchFamily="49" charset="0"/>
              </a:rPr>
              <a:t>function</a:t>
            </a:r>
            <a:br>
              <a:rPr lang="es-AR" sz="1200" b="0" dirty="0">
                <a:solidFill>
                  <a:srgbClr val="569CD6"/>
                </a:solidFill>
                <a:effectLst/>
                <a:latin typeface="Consolas" panose="020B0609020204030204" pitchFamily="49" charset="0"/>
              </a:rPr>
            </a:b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Output</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&amp;</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c</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mostrarVolumen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br>
              <a:rPr lang="es-AR" sz="1200" b="0" dirty="0">
                <a:solidFill>
                  <a:srgbClr val="D4D4D4"/>
                </a:solidFill>
                <a:effectLst/>
                <a:latin typeface="Consolas" panose="020B0609020204030204" pitchFamily="49" charset="0"/>
              </a:rPr>
            </a:br>
            <a:endParaRPr lang="es-AR"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48295290"/>
      </p:ext>
    </p:extLst>
  </p:cSld>
  <p:clrMapOvr>
    <a:masterClrMapping/>
  </p:clrMapOvr>
  <p:transition spd="med">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2" y="239712"/>
            <a:ext cx="10107980" cy="672736"/>
          </a:xfrm>
        </p:spPr>
        <p:txBody>
          <a:bodyPr>
            <a:noAutofit/>
          </a:bodyPr>
          <a:lstStyle/>
          <a:p>
            <a:r>
              <a:rPr lang="es-ES" sz="3600" b="1" dirty="0"/>
              <a:t>25. Funciones virtuales puras y clases abstractas </a:t>
            </a:r>
            <a:endParaRPr lang="es-AR" sz="3600" dirty="0"/>
          </a:p>
        </p:txBody>
      </p:sp>
      <p:sp>
        <p:nvSpPr>
          <p:cNvPr id="3" name="Marcador de texto 2"/>
          <p:cNvSpPr>
            <a:spLocks noGrp="1"/>
          </p:cNvSpPr>
          <p:nvPr>
            <p:ph idx="1"/>
          </p:nvPr>
        </p:nvSpPr>
        <p:spPr>
          <a:xfrm>
            <a:off x="1031437" y="1423759"/>
            <a:ext cx="11370549" cy="4708981"/>
          </a:xfrm>
        </p:spPr>
        <p:txBody>
          <a:bodyPr>
            <a:noAutofit/>
          </a:bodyPr>
          <a:lstStyle/>
          <a:p>
            <a:r>
              <a:rPr lang="es-ES" sz="1600" dirty="0">
                <a:latin typeface="Segoe UI" panose="020B0502040204020203" pitchFamily="34" charset="0"/>
                <a:cs typeface="Segoe UI" panose="020B0502040204020203" pitchFamily="34" charset="0"/>
              </a:rPr>
              <a:t>Muchas clases tales como </a:t>
            </a:r>
            <a:r>
              <a:rPr lang="es-ES" sz="1600" dirty="0" err="1">
                <a:solidFill>
                  <a:srgbClr val="4E8EC3"/>
                </a:solidFill>
                <a:latin typeface="Segoe UI" panose="020B0502040204020203" pitchFamily="34" charset="0"/>
                <a:cs typeface="Segoe UI" panose="020B0502040204020203" pitchFamily="34" charset="0"/>
              </a:rPr>
              <a:t>FormaGeometricaPlana</a:t>
            </a:r>
            <a:r>
              <a:rPr lang="es-ES" sz="1600" dirty="0">
                <a:latin typeface="Segoe UI" panose="020B0502040204020203" pitchFamily="34" charset="0"/>
                <a:cs typeface="Segoe UI" panose="020B0502040204020203" pitchFamily="34" charset="0"/>
              </a:rPr>
              <a:t> representan conceptos abstractos para los cuales no pueden existir objetos, sólo tienen sentido para derivar de ellas formas geométricas planas concretas, tales como círculos. Determinadas operaciones, como calcular área, sólo tienen sentido para formas geométricas concretas. Para este tipo de funciones la solución es usar funciones virtuales puras. </a:t>
            </a:r>
            <a:br>
              <a:rPr lang="es-ES" sz="1600" dirty="0">
                <a:latin typeface="Segoe UI" panose="020B0502040204020203" pitchFamily="34" charset="0"/>
                <a:cs typeface="Segoe UI" panose="020B0502040204020203" pitchFamily="34" charset="0"/>
              </a:rPr>
            </a:br>
            <a:r>
              <a:rPr lang="es-ES" sz="1600" dirty="0">
                <a:solidFill>
                  <a:srgbClr val="4E8EC3"/>
                </a:solidFill>
                <a:latin typeface="Segoe UI" panose="020B0502040204020203" pitchFamily="34" charset="0"/>
                <a:cs typeface="Segoe UI" panose="020B0502040204020203" pitchFamily="34" charset="0"/>
              </a:rPr>
              <a:t>Una función virtual pura se logra mediante el inicializador =0. </a:t>
            </a:r>
          </a:p>
          <a:p>
            <a:r>
              <a:rPr lang="es-ES" sz="1600" dirty="0">
                <a:latin typeface="Segoe UI" panose="020B0502040204020203" pitchFamily="34" charset="0"/>
                <a:cs typeface="Segoe UI" panose="020B0502040204020203" pitchFamily="34" charset="0"/>
              </a:rPr>
              <a:t>Una clase con, al menos una función virtual pura, se denomina clase abstracta, no pudiéndose crear objetos de la misma; sólo puede utilizarse como interfaz y clase base para otras derivadas de ellas. No puede utilizarse una clase abstracta como tipo a pasar como parámetro o como tipo devuelto por una función. Sí, está permitido definir punteros o referencias que, posteriormente serán inicializados con objetos de clases derivadas concretas. </a:t>
            </a:r>
          </a:p>
          <a:p>
            <a:r>
              <a:rPr lang="es-ES" sz="1600" dirty="0">
                <a:latin typeface="Segoe UI" panose="020B0502040204020203" pitchFamily="34" charset="0"/>
                <a:cs typeface="Segoe UI" panose="020B0502040204020203" pitchFamily="34" charset="0"/>
              </a:rPr>
              <a:t>Una función virtual pura que no esté redefinida en una clase derivada, permanece como función virtual pura por lo que, dicha clase derivada se convierte también en clase abstracta. Un uso importante de las clases abstractas es proporcionar una interfaz sin exponer ningún detalle de implementación. </a:t>
            </a:r>
          </a:p>
          <a:p>
            <a:r>
              <a:rPr lang="es-ES" sz="1600" dirty="0">
                <a:latin typeface="Segoe UI" panose="020B0502040204020203" pitchFamily="34" charset="0"/>
                <a:cs typeface="Segoe UI" panose="020B0502040204020203" pitchFamily="34" charset="0"/>
              </a:rPr>
              <a:t>Al ejemplo de las cajas se le añade una clase base abstracta Contenedor puesto que contiene el método virtual puro volumen( ). Ahora la clase Caja, un tipo particular de contenedor, se deriva de dicha clase base abstracta; en Caja el método volumen( ) está perfectamente definido puesto que se crearán objetos de dicha clase. Se define también una clase Lata, que es otro tipo de Contenedor y, también se define el volumen( ) de acuerdo a la fórmula: </a:t>
            </a:r>
            <a:r>
              <a:rPr lang="es-ES" sz="1600" i="1" dirty="0">
                <a:latin typeface="Segoe UI" panose="020B0502040204020203" pitchFamily="34" charset="0"/>
                <a:cs typeface="Segoe UI" panose="020B0502040204020203" pitchFamily="34" charset="0"/>
              </a:rPr>
              <a:t>h</a:t>
            </a:r>
            <a:r>
              <a:rPr lang="es-ES" sz="1600" dirty="0">
                <a:latin typeface="Segoe UI" panose="020B0502040204020203" pitchFamily="34" charset="0"/>
                <a:cs typeface="Segoe UI" panose="020B0502040204020203" pitchFamily="34" charset="0"/>
              </a:rPr>
              <a:t></a:t>
            </a:r>
            <a:r>
              <a:rPr lang="es-ES" sz="1600" i="1" dirty="0">
                <a:latin typeface="Segoe UI" panose="020B0502040204020203" pitchFamily="34" charset="0"/>
                <a:cs typeface="Segoe UI" panose="020B0502040204020203" pitchFamily="34" charset="0"/>
              </a:rPr>
              <a:t>r2 </a:t>
            </a:r>
            <a:endParaRPr lang="es-AR" sz="16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43</a:t>
            </a:fld>
            <a:endParaRPr lang="es-AR" spc="10" dirty="0"/>
          </a:p>
        </p:txBody>
      </p:sp>
      <p:sp>
        <p:nvSpPr>
          <p:cNvPr id="8" name="CuadroTexto 7">
            <a:extLst>
              <a:ext uri="{FF2B5EF4-FFF2-40B4-BE49-F238E27FC236}">
                <a16:creationId xmlns:a16="http://schemas.microsoft.com/office/drawing/2014/main" id="{544323BB-C2F4-4E65-9EB6-E0613319A604}"/>
              </a:ext>
            </a:extLst>
          </p:cNvPr>
          <p:cNvSpPr txBox="1"/>
          <p:nvPr/>
        </p:nvSpPr>
        <p:spPr>
          <a:xfrm>
            <a:off x="5956477" y="6164803"/>
            <a:ext cx="6737684" cy="830997"/>
          </a:xfrm>
          <a:prstGeom prst="rect">
            <a:avLst/>
          </a:prstGeom>
          <a:noFill/>
        </p:spPr>
        <p:txBody>
          <a:bodyPr wrap="square">
            <a:spAutoFit/>
          </a:bodyPr>
          <a:lstStyle/>
          <a:p>
            <a:r>
              <a:rPr lang="en-US" sz="1600" b="0" i="0" dirty="0">
                <a:solidFill>
                  <a:schemeClr val="tx1">
                    <a:lumMod val="50000"/>
                  </a:schemeClr>
                </a:solidFill>
                <a:effectLst/>
                <a:latin typeface="urw-din"/>
              </a:rPr>
              <a:t>In C++, if a class has at least one pure virtual function, then the class becomes abstract. Unlike C++, in Java, a separate keyword </a:t>
            </a:r>
            <a:r>
              <a:rPr lang="en-US" sz="1600" b="0" i="1" dirty="0">
                <a:solidFill>
                  <a:schemeClr val="tx1">
                    <a:lumMod val="50000"/>
                  </a:schemeClr>
                </a:solidFill>
                <a:effectLst/>
                <a:latin typeface="urw-din"/>
              </a:rPr>
              <a:t>abstract</a:t>
            </a:r>
            <a:r>
              <a:rPr lang="en-US" sz="1600" b="0" i="0" dirty="0">
                <a:solidFill>
                  <a:schemeClr val="tx1">
                    <a:lumMod val="50000"/>
                  </a:schemeClr>
                </a:solidFill>
                <a:effectLst/>
                <a:latin typeface="urw-din"/>
              </a:rPr>
              <a:t> is used to make a class abstract.</a:t>
            </a:r>
            <a:endParaRPr lang="es-AR" sz="1600" dirty="0">
              <a:solidFill>
                <a:schemeClr val="tx1">
                  <a:lumMod val="50000"/>
                </a:schemeClr>
              </a:solidFill>
            </a:endParaRPr>
          </a:p>
        </p:txBody>
      </p:sp>
    </p:spTree>
    <p:extLst>
      <p:ext uri="{BB962C8B-B14F-4D97-AF65-F5344CB8AC3E}">
        <p14:creationId xmlns:p14="http://schemas.microsoft.com/office/powerpoint/2010/main" val="1581499178"/>
      </p:ext>
    </p:extLst>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9424" y="252412"/>
            <a:ext cx="12104688" cy="672736"/>
          </a:xfrm>
        </p:spPr>
        <p:txBody>
          <a:bodyPr>
            <a:noAutofit/>
          </a:bodyPr>
          <a:lstStyle/>
          <a:p>
            <a:r>
              <a:rPr lang="es-ES" sz="3600" b="1" dirty="0"/>
              <a:t>26. Interfaces</a:t>
            </a:r>
            <a:endParaRPr lang="es-AR" sz="36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44</a:t>
            </a:fld>
            <a:endParaRPr lang="es-AR" spc="10" dirty="0"/>
          </a:p>
        </p:txBody>
      </p:sp>
      <p:sp>
        <p:nvSpPr>
          <p:cNvPr id="11" name="CuadroTexto 10">
            <a:extLst>
              <a:ext uri="{FF2B5EF4-FFF2-40B4-BE49-F238E27FC236}">
                <a16:creationId xmlns:a16="http://schemas.microsoft.com/office/drawing/2014/main" id="{2C1D0E21-8CF0-40DD-81B9-B63CD1948452}"/>
              </a:ext>
            </a:extLst>
          </p:cNvPr>
          <p:cNvSpPr txBox="1"/>
          <p:nvPr/>
        </p:nvSpPr>
        <p:spPr>
          <a:xfrm>
            <a:off x="696912" y="958850"/>
            <a:ext cx="6734012" cy="523220"/>
          </a:xfrm>
          <a:prstGeom prst="rect">
            <a:avLst/>
          </a:prstGeom>
          <a:noFill/>
        </p:spPr>
        <p:txBody>
          <a:bodyPr wrap="square">
            <a:spAutoFit/>
          </a:bodyPr>
          <a:lstStyle/>
          <a:p>
            <a:pPr algn="l" fontAlgn="base"/>
            <a:r>
              <a:rPr lang="es-AR" sz="2800" b="0" i="0" dirty="0">
                <a:effectLst/>
              </a:rPr>
              <a:t>Interfaz de C++</a:t>
            </a:r>
          </a:p>
        </p:txBody>
      </p:sp>
      <p:sp>
        <p:nvSpPr>
          <p:cNvPr id="13" name="CuadroTexto 12">
            <a:extLst>
              <a:ext uri="{FF2B5EF4-FFF2-40B4-BE49-F238E27FC236}">
                <a16:creationId xmlns:a16="http://schemas.microsoft.com/office/drawing/2014/main" id="{79648A98-0194-4D2D-AB05-89276D53DF41}"/>
              </a:ext>
            </a:extLst>
          </p:cNvPr>
          <p:cNvSpPr txBox="1"/>
          <p:nvPr/>
        </p:nvSpPr>
        <p:spPr>
          <a:xfrm>
            <a:off x="696913" y="1775903"/>
            <a:ext cx="8382000" cy="4678204"/>
          </a:xfrm>
          <a:prstGeom prst="rect">
            <a:avLst/>
          </a:prstGeom>
          <a:noFill/>
        </p:spPr>
        <p:txBody>
          <a:bodyPr wrap="square">
            <a:spAutoFit/>
          </a:bodyPr>
          <a:lstStyle/>
          <a:p>
            <a:pPr algn="l" fontAlgn="base"/>
            <a:r>
              <a:rPr lang="es-MX" b="0" i="0" dirty="0">
                <a:effectLst/>
              </a:rPr>
              <a:t>El lenguaje de programación C++ ofrece varias características y funcionalidades a los programadores al ser Multiparadigma. También es compatible con la programación orientada a objetos, que es una opción cuando se está desarrollando algo.  Hemos aprendido programación estructurada en C++ y Programación Orientada a Objetos, ahora vamos a discutir un concepto de C ++ llamado </a:t>
            </a:r>
            <a:r>
              <a:rPr lang="es-MX" b="0" i="0" dirty="0">
                <a:solidFill>
                  <a:schemeClr val="accent5">
                    <a:lumMod val="60000"/>
                    <a:lumOff val="40000"/>
                  </a:schemeClr>
                </a:solidFill>
                <a:effectLst/>
              </a:rPr>
              <a:t>Interfaz.</a:t>
            </a:r>
            <a:br>
              <a:rPr lang="es-MX" b="0" i="0" dirty="0">
                <a:effectLst/>
              </a:rPr>
            </a:br>
            <a:endParaRPr lang="es-MX" b="0" i="0" dirty="0">
              <a:effectLst/>
            </a:endParaRPr>
          </a:p>
          <a:p>
            <a:pPr algn="l" fontAlgn="base"/>
            <a:r>
              <a:rPr lang="es-MX" sz="2800" b="0" i="0" dirty="0">
                <a:effectLst/>
              </a:rPr>
              <a:t>Qué son las interfaces en C++</a:t>
            </a:r>
            <a:br>
              <a:rPr lang="es-MX" b="0" i="0" dirty="0">
                <a:effectLst/>
              </a:rPr>
            </a:br>
            <a:endParaRPr lang="es-MX" b="0" i="0" dirty="0">
              <a:effectLst/>
            </a:endParaRPr>
          </a:p>
          <a:p>
            <a:pPr algn="l" fontAlgn="base"/>
            <a:r>
              <a:rPr lang="es-MX" b="0" i="0" dirty="0">
                <a:effectLst/>
              </a:rPr>
              <a:t>En C++, hay una manera de describir el comportamiento de una clase sin comprometerse con una implementación particular de esa clase. Esta característica la ofrecen los objetos y clases de C++. </a:t>
            </a:r>
            <a:r>
              <a:rPr lang="es-MX" b="0" i="0" dirty="0">
                <a:solidFill>
                  <a:schemeClr val="accent5">
                    <a:lumMod val="60000"/>
                    <a:lumOff val="40000"/>
                  </a:schemeClr>
                </a:solidFill>
                <a:effectLst/>
              </a:rPr>
              <a:t>Mediante clases abstractas, puede implementar las interfaces de C++.</a:t>
            </a:r>
          </a:p>
          <a:p>
            <a:pPr algn="l" fontAlgn="base"/>
            <a:endParaRPr lang="es-MX" b="0" i="0" dirty="0">
              <a:solidFill>
                <a:schemeClr val="accent5">
                  <a:lumMod val="60000"/>
                  <a:lumOff val="40000"/>
                </a:schemeClr>
              </a:solidFill>
              <a:effectLst/>
            </a:endParaRPr>
          </a:p>
          <a:p>
            <a:pPr algn="l" fontAlgn="base"/>
            <a:r>
              <a:rPr lang="es-MX" b="0" i="0" dirty="0">
                <a:effectLst/>
              </a:rPr>
              <a:t>La abstracción de datos y las clases abstractas no son lo mismo. La abstracción de datos se trata de mantener los detalles importantes separados de los datos asociados. </a:t>
            </a:r>
          </a:p>
          <a:p>
            <a:pPr algn="l" fontAlgn="base"/>
            <a:r>
              <a:rPr lang="es-MX" b="0" i="0" dirty="0">
                <a:effectLst/>
              </a:rPr>
              <a:t>“Se puede decir que las interfaces y las clases abstractas transmiten la misma idea”.</a:t>
            </a:r>
          </a:p>
        </p:txBody>
      </p:sp>
      <p:pic>
        <p:nvPicPr>
          <p:cNvPr id="14" name="Imagen 13">
            <a:extLst>
              <a:ext uri="{FF2B5EF4-FFF2-40B4-BE49-F238E27FC236}">
                <a16:creationId xmlns:a16="http://schemas.microsoft.com/office/drawing/2014/main" id="{20B8F7B5-6853-4D7A-95BD-9496631417F5}"/>
              </a:ext>
            </a:extLst>
          </p:cNvPr>
          <p:cNvPicPr>
            <a:picLocks noChangeAspect="1"/>
          </p:cNvPicPr>
          <p:nvPr/>
        </p:nvPicPr>
        <p:blipFill>
          <a:blip r:embed="rId2"/>
          <a:stretch>
            <a:fillRect/>
          </a:stretch>
        </p:blipFill>
        <p:spPr>
          <a:xfrm>
            <a:off x="9383712" y="2130325"/>
            <a:ext cx="2745763" cy="3636610"/>
          </a:xfrm>
          <a:prstGeom prst="rect">
            <a:avLst/>
          </a:prstGeom>
        </p:spPr>
      </p:pic>
    </p:spTree>
    <p:extLst>
      <p:ext uri="{BB962C8B-B14F-4D97-AF65-F5344CB8AC3E}">
        <p14:creationId xmlns:p14="http://schemas.microsoft.com/office/powerpoint/2010/main" val="1689170167"/>
      </p:ext>
    </p:extLst>
  </p:cSld>
  <p:clrMapOvr>
    <a:masterClrMapping/>
  </p:clrMapOvr>
  <p:transition spd="med">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45</a:t>
            </a:fld>
            <a:endParaRPr lang="es-AR" spc="10" dirty="0"/>
          </a:p>
        </p:txBody>
      </p:sp>
      <p:sp>
        <p:nvSpPr>
          <p:cNvPr id="9" name="CuadroTexto 8">
            <a:extLst>
              <a:ext uri="{FF2B5EF4-FFF2-40B4-BE49-F238E27FC236}">
                <a16:creationId xmlns:a16="http://schemas.microsoft.com/office/drawing/2014/main" id="{5BC35003-66A5-4869-B2C2-FDA81E082179}"/>
              </a:ext>
            </a:extLst>
          </p:cNvPr>
          <p:cNvSpPr txBox="1"/>
          <p:nvPr/>
        </p:nvSpPr>
        <p:spPr>
          <a:xfrm>
            <a:off x="820900" y="1339850"/>
            <a:ext cx="8867612" cy="4524315"/>
          </a:xfrm>
          <a:prstGeom prst="rect">
            <a:avLst/>
          </a:prstGeom>
          <a:noFill/>
        </p:spPr>
        <p:txBody>
          <a:bodyPr wrap="square">
            <a:spAutoFit/>
          </a:bodyPr>
          <a:lstStyle/>
          <a:p>
            <a:pPr algn="l" fontAlgn="base"/>
            <a:r>
              <a:rPr lang="es-MX" b="1" i="0" dirty="0">
                <a:effectLst/>
                <a:latin typeface="Georgia" panose="02040502050405020303" pitchFamily="18" charset="0"/>
              </a:rPr>
              <a:t>Funciones virtuales puras</a:t>
            </a:r>
            <a:br>
              <a:rPr lang="es-MX" b="1" i="0" dirty="0">
                <a:effectLst/>
                <a:latin typeface="Georgia" panose="02040502050405020303" pitchFamily="18" charset="0"/>
              </a:rPr>
            </a:br>
            <a:br>
              <a:rPr lang="es-MX" b="1" i="0" dirty="0">
                <a:effectLst/>
                <a:latin typeface="Georgia" panose="02040502050405020303" pitchFamily="18" charset="0"/>
              </a:rPr>
            </a:br>
            <a:r>
              <a:rPr lang="es-MX" b="0" i="0" dirty="0">
                <a:effectLst/>
                <a:latin typeface="Georgia" panose="02040502050405020303" pitchFamily="18" charset="0"/>
              </a:rPr>
              <a:t>La clase abstracta no es más que una clase con una función virtual pura.</a:t>
            </a:r>
          </a:p>
          <a:p>
            <a:pPr algn="l" fontAlgn="base"/>
            <a:endParaRPr lang="es-MX" b="0" i="0" dirty="0">
              <a:effectLst/>
              <a:latin typeface="Georgia" panose="02040502050405020303" pitchFamily="18" charset="0"/>
            </a:endParaRPr>
          </a:p>
          <a:p>
            <a:pPr algn="l" fontAlgn="base"/>
            <a:r>
              <a:rPr lang="es-MX" b="1" i="0" dirty="0">
                <a:effectLst/>
                <a:latin typeface="Georgia" panose="02040502050405020303" pitchFamily="18" charset="0"/>
              </a:rPr>
              <a:t>Función virtual</a:t>
            </a:r>
            <a:br>
              <a:rPr lang="es-MX" b="1" i="0" dirty="0">
                <a:effectLst/>
                <a:latin typeface="Georgia" panose="02040502050405020303" pitchFamily="18" charset="0"/>
              </a:rPr>
            </a:br>
            <a:endParaRPr lang="es-MX" b="1" i="0" dirty="0">
              <a:effectLst/>
              <a:latin typeface="Georgia" panose="02040502050405020303" pitchFamily="18" charset="0"/>
            </a:endParaRPr>
          </a:p>
          <a:p>
            <a:pPr algn="l" fontAlgn="base"/>
            <a:r>
              <a:rPr lang="es-MX" b="0" i="0" dirty="0">
                <a:effectLst/>
                <a:latin typeface="Georgia" panose="02040502050405020303" pitchFamily="18" charset="0"/>
              </a:rPr>
              <a:t>En C++, es un miembro de una función en una clase que declaramos en la clase base y también la redefinimos en una clase derivada.</a:t>
            </a:r>
            <a:br>
              <a:rPr lang="es-MX" b="0" i="0" dirty="0">
                <a:effectLst/>
                <a:latin typeface="Georgia" panose="02040502050405020303" pitchFamily="18" charset="0"/>
              </a:rPr>
            </a:br>
            <a:endParaRPr lang="es-MX" b="0" i="0" dirty="0">
              <a:effectLst/>
              <a:latin typeface="Georgia" panose="02040502050405020303" pitchFamily="18" charset="0"/>
            </a:endParaRPr>
          </a:p>
          <a:p>
            <a:pPr algn="l" fontAlgn="base"/>
            <a:r>
              <a:rPr lang="es-MX" b="1" i="0" dirty="0">
                <a:effectLst/>
                <a:latin typeface="Georgia" panose="02040502050405020303" pitchFamily="18" charset="0"/>
              </a:rPr>
              <a:t>Función virtual pura</a:t>
            </a:r>
            <a:br>
              <a:rPr lang="es-MX" b="1" i="0" dirty="0">
                <a:effectLst/>
                <a:latin typeface="Georgia" panose="02040502050405020303" pitchFamily="18" charset="0"/>
              </a:rPr>
            </a:br>
            <a:endParaRPr lang="es-MX" b="1" i="0" dirty="0">
              <a:effectLst/>
              <a:latin typeface="Georgia" panose="02040502050405020303" pitchFamily="18" charset="0"/>
            </a:endParaRPr>
          </a:p>
          <a:p>
            <a:pPr algn="l" fontAlgn="base"/>
            <a:r>
              <a:rPr lang="es-MX" b="0" i="0" dirty="0">
                <a:effectLst/>
                <a:latin typeface="Georgia" panose="02040502050405020303" pitchFamily="18" charset="0"/>
              </a:rPr>
              <a:t>Puede declarar una función virtual pura, pero no puede implementarla. Es una función virtual que existe pero no se puede implementar. Puede declarar una función virtual pura colocando </a:t>
            </a:r>
            <a:r>
              <a:rPr lang="es-MX" b="1" i="0" dirty="0">
                <a:effectLst/>
                <a:latin typeface="inherit"/>
              </a:rPr>
              <a:t>'0'</a:t>
            </a:r>
            <a:r>
              <a:rPr lang="es-MX" b="0" i="0" dirty="0">
                <a:effectLst/>
                <a:latin typeface="Georgia" panose="02040502050405020303" pitchFamily="18" charset="0"/>
              </a:rPr>
              <a:t> en su declaración.</a:t>
            </a:r>
          </a:p>
          <a:p>
            <a:pPr algn="l" fontAlgn="base"/>
            <a:endParaRPr lang="es-MX" dirty="0">
              <a:latin typeface="Georgia" panose="02040502050405020303" pitchFamily="18" charset="0"/>
            </a:endParaRPr>
          </a:p>
          <a:p>
            <a:pPr algn="l" fontAlgn="base"/>
            <a:endParaRPr lang="es-MX" b="0" i="0" dirty="0">
              <a:effectLst/>
              <a:latin typeface="Georgia" panose="02040502050405020303" pitchFamily="18" charset="0"/>
            </a:endParaRPr>
          </a:p>
        </p:txBody>
      </p:sp>
      <p:sp>
        <p:nvSpPr>
          <p:cNvPr id="12" name="CuadroTexto 11">
            <a:extLst>
              <a:ext uri="{FF2B5EF4-FFF2-40B4-BE49-F238E27FC236}">
                <a16:creationId xmlns:a16="http://schemas.microsoft.com/office/drawing/2014/main" id="{D7B63131-0CEA-4464-BF41-1AFFBE90EB0F}"/>
              </a:ext>
            </a:extLst>
          </p:cNvPr>
          <p:cNvSpPr txBox="1"/>
          <p:nvPr/>
        </p:nvSpPr>
        <p:spPr>
          <a:xfrm>
            <a:off x="820900" y="5378450"/>
            <a:ext cx="6734012" cy="369332"/>
          </a:xfrm>
          <a:prstGeom prst="rect">
            <a:avLst/>
          </a:prstGeom>
          <a:noFill/>
        </p:spPr>
        <p:txBody>
          <a:bodyPr wrap="square">
            <a:spAutoFit/>
          </a:bodyPr>
          <a:lstStyle/>
          <a:p>
            <a:r>
              <a:rPr lang="es-AR" b="0" dirty="0">
                <a:solidFill>
                  <a:srgbClr val="569CD6"/>
                </a:solidFill>
                <a:effectLst/>
                <a:latin typeface="Consolas" panose="020B0609020204030204" pitchFamily="49" charset="0"/>
              </a:rPr>
              <a:t>virtual</a:t>
            </a:r>
            <a:r>
              <a:rPr lang="es-AR" b="0" dirty="0">
                <a:solidFill>
                  <a:srgbClr val="D4D4D4"/>
                </a:solidFill>
                <a:effectLst/>
                <a:latin typeface="Consolas" panose="020B0609020204030204" pitchFamily="49" charset="0"/>
              </a:rPr>
              <a:t> </a:t>
            </a:r>
            <a:r>
              <a:rPr lang="es-AR" b="0" dirty="0" err="1">
                <a:solidFill>
                  <a:srgbClr val="569CD6"/>
                </a:solidFill>
                <a:effectLst/>
                <a:latin typeface="Consolas" panose="020B0609020204030204" pitchFamily="49" charset="0"/>
              </a:rPr>
              <a:t>float</a:t>
            </a:r>
            <a:r>
              <a:rPr lang="es-AR" b="0" dirty="0">
                <a:solidFill>
                  <a:srgbClr val="D4D4D4"/>
                </a:solidFill>
                <a:effectLst/>
                <a:latin typeface="Consolas" panose="020B0609020204030204" pitchFamily="49" charset="0"/>
              </a:rPr>
              <a:t> </a:t>
            </a:r>
            <a:r>
              <a:rPr lang="es-AR" b="0" dirty="0" err="1">
                <a:solidFill>
                  <a:srgbClr val="DCDCAA"/>
                </a:solidFill>
                <a:effectLst/>
                <a:latin typeface="Consolas" panose="020B0609020204030204" pitchFamily="49" charset="0"/>
              </a:rPr>
              <a:t>fun</a:t>
            </a:r>
            <a:r>
              <a:rPr lang="es-AR" b="0" dirty="0">
                <a:solidFill>
                  <a:srgbClr val="D4D4D4"/>
                </a:solidFill>
                <a:effectLst/>
                <a:latin typeface="Consolas" panose="020B0609020204030204" pitchFamily="49" charset="0"/>
              </a:rPr>
              <a:t>() = </a:t>
            </a:r>
            <a:r>
              <a:rPr lang="es-AR" b="0" dirty="0">
                <a:solidFill>
                  <a:srgbClr val="B5CEA8"/>
                </a:solidFill>
                <a:effectLst/>
                <a:latin typeface="Consolas" panose="020B0609020204030204" pitchFamily="49" charset="0"/>
              </a:rPr>
              <a:t>0</a:t>
            </a:r>
            <a:r>
              <a:rPr lang="es-AR" b="0" dirty="0">
                <a:solidFill>
                  <a:srgbClr val="D4D4D4"/>
                </a:solidFill>
                <a:effectLst/>
                <a:latin typeface="Consolas" panose="020B0609020204030204" pitchFamily="49" charset="0"/>
              </a:rPr>
              <a:t>;</a:t>
            </a:r>
          </a:p>
        </p:txBody>
      </p:sp>
      <p:sp>
        <p:nvSpPr>
          <p:cNvPr id="14" name="Título 1">
            <a:extLst>
              <a:ext uri="{FF2B5EF4-FFF2-40B4-BE49-F238E27FC236}">
                <a16:creationId xmlns:a16="http://schemas.microsoft.com/office/drawing/2014/main" id="{C61C0E93-0652-4AA2-9966-122BCB2562F1}"/>
              </a:ext>
            </a:extLst>
          </p:cNvPr>
          <p:cNvSpPr>
            <a:spLocks noGrp="1"/>
          </p:cNvSpPr>
          <p:nvPr>
            <p:ph type="title"/>
          </p:nvPr>
        </p:nvSpPr>
        <p:spPr>
          <a:xfrm>
            <a:off x="479424" y="252412"/>
            <a:ext cx="12104688" cy="672736"/>
          </a:xfrm>
        </p:spPr>
        <p:txBody>
          <a:bodyPr>
            <a:noAutofit/>
          </a:bodyPr>
          <a:lstStyle/>
          <a:p>
            <a:r>
              <a:rPr lang="es-ES" sz="3600" b="1" dirty="0"/>
              <a:t>26. Interfaces</a:t>
            </a:r>
            <a:endParaRPr lang="es-AR" sz="3600" dirty="0"/>
          </a:p>
        </p:txBody>
      </p:sp>
    </p:spTree>
    <p:extLst>
      <p:ext uri="{BB962C8B-B14F-4D97-AF65-F5344CB8AC3E}">
        <p14:creationId xmlns:p14="http://schemas.microsoft.com/office/powerpoint/2010/main" val="1010950408"/>
      </p:ext>
    </p:extLst>
  </p:cSld>
  <p:clrMapOvr>
    <a:masterClrMapping/>
  </p:clrMapOvr>
  <p:transition spd="med">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46</a:t>
            </a:fld>
            <a:endParaRPr lang="es-AR" spc="10" dirty="0"/>
          </a:p>
        </p:txBody>
      </p:sp>
      <p:sp>
        <p:nvSpPr>
          <p:cNvPr id="10" name="CuadroTexto 9">
            <a:extLst>
              <a:ext uri="{FF2B5EF4-FFF2-40B4-BE49-F238E27FC236}">
                <a16:creationId xmlns:a16="http://schemas.microsoft.com/office/drawing/2014/main" id="{F9D2E4B6-A7E8-4F1C-A8A7-81927494EBE6}"/>
              </a:ext>
            </a:extLst>
          </p:cNvPr>
          <p:cNvSpPr txBox="1"/>
          <p:nvPr/>
        </p:nvSpPr>
        <p:spPr>
          <a:xfrm>
            <a:off x="508617" y="1035050"/>
            <a:ext cx="6734012" cy="461665"/>
          </a:xfrm>
          <a:prstGeom prst="rect">
            <a:avLst/>
          </a:prstGeom>
          <a:noFill/>
        </p:spPr>
        <p:txBody>
          <a:bodyPr wrap="square">
            <a:spAutoFit/>
          </a:bodyPr>
          <a:lstStyle/>
          <a:p>
            <a:pPr algn="l" fontAlgn="base"/>
            <a:r>
              <a:rPr lang="es-AR" sz="2400" b="0" i="0" dirty="0">
                <a:effectLst/>
              </a:rPr>
              <a:t>Clase abstracta de C++</a:t>
            </a:r>
          </a:p>
        </p:txBody>
      </p:sp>
      <p:sp>
        <p:nvSpPr>
          <p:cNvPr id="11" name="CuadroTexto 10">
            <a:extLst>
              <a:ext uri="{FF2B5EF4-FFF2-40B4-BE49-F238E27FC236}">
                <a16:creationId xmlns:a16="http://schemas.microsoft.com/office/drawing/2014/main" id="{C7501AF5-91F9-4E08-B584-3AC4320F6319}"/>
              </a:ext>
            </a:extLst>
          </p:cNvPr>
          <p:cNvSpPr txBox="1"/>
          <p:nvPr/>
        </p:nvSpPr>
        <p:spPr>
          <a:xfrm>
            <a:off x="479424" y="1740777"/>
            <a:ext cx="5170488" cy="2585323"/>
          </a:xfrm>
          <a:prstGeom prst="rect">
            <a:avLst/>
          </a:prstGeom>
          <a:noFill/>
        </p:spPr>
        <p:txBody>
          <a:bodyPr wrap="square">
            <a:spAutoFit/>
          </a:bodyPr>
          <a:lstStyle/>
          <a:p>
            <a:pPr algn="l" fontAlgn="base"/>
            <a:r>
              <a:rPr lang="es-MX" b="0" i="0" dirty="0">
                <a:effectLst/>
              </a:rPr>
              <a:t>En C++, puede hacer que una clase sea abstracta declarando una de sus funciones como una función virtual pura. Se puede declarar una función virtual pura colocando </a:t>
            </a:r>
            <a:r>
              <a:rPr lang="es-MX" b="1" i="0" dirty="0">
                <a:effectLst/>
              </a:rPr>
              <a:t>'0'</a:t>
            </a:r>
            <a:r>
              <a:rPr lang="es-MX" b="0" i="0" dirty="0">
                <a:effectLst/>
              </a:rPr>
              <a:t> en su declaración.</a:t>
            </a:r>
          </a:p>
          <a:p>
            <a:pPr algn="l" fontAlgn="base"/>
            <a:endParaRPr lang="es-MX" b="0" i="0" dirty="0">
              <a:effectLst/>
            </a:endParaRPr>
          </a:p>
          <a:p>
            <a:pPr algn="l" fontAlgn="base"/>
            <a:r>
              <a:rPr lang="es-MX" b="0" i="0" dirty="0">
                <a:effectLst/>
              </a:rPr>
              <a:t>A continuación se muestra un ejemplo de una clase abstracta que tiene un método abstracto </a:t>
            </a:r>
            <a:r>
              <a:rPr lang="es-MX" b="0" i="0" dirty="0" err="1">
                <a:effectLst/>
              </a:rPr>
              <a:t>draw</a:t>
            </a:r>
            <a:r>
              <a:rPr lang="es-MX" b="0" i="0" dirty="0">
                <a:effectLst/>
              </a:rPr>
              <a:t>(). La implementación se realiza mediante las clases derivadas como </a:t>
            </a:r>
            <a:r>
              <a:rPr lang="es-MX" b="0" i="0" dirty="0" err="1">
                <a:effectLst/>
              </a:rPr>
              <a:t>Rectangle</a:t>
            </a:r>
            <a:r>
              <a:rPr lang="es-MX" b="0" i="0" dirty="0">
                <a:effectLst/>
              </a:rPr>
              <a:t> y </a:t>
            </a:r>
            <a:r>
              <a:rPr lang="es-MX" b="0" i="0" dirty="0" err="1">
                <a:effectLst/>
              </a:rPr>
              <a:t>Circle</a:t>
            </a:r>
            <a:r>
              <a:rPr lang="es-MX" b="0" i="0" dirty="0">
                <a:effectLst/>
              </a:rPr>
              <a:t>.</a:t>
            </a:r>
          </a:p>
        </p:txBody>
      </p:sp>
      <p:sp>
        <p:nvSpPr>
          <p:cNvPr id="13" name="CuadroTexto 12">
            <a:extLst>
              <a:ext uri="{FF2B5EF4-FFF2-40B4-BE49-F238E27FC236}">
                <a16:creationId xmlns:a16="http://schemas.microsoft.com/office/drawing/2014/main" id="{751A9A8B-774C-4C20-A065-B86F8FCE3442}"/>
              </a:ext>
            </a:extLst>
          </p:cNvPr>
          <p:cNvSpPr txBox="1"/>
          <p:nvPr/>
        </p:nvSpPr>
        <p:spPr>
          <a:xfrm>
            <a:off x="6107112" y="179447"/>
            <a:ext cx="7086600" cy="7232749"/>
          </a:xfrm>
          <a:prstGeom prst="rect">
            <a:avLst/>
          </a:prstGeom>
          <a:noFill/>
        </p:spPr>
        <p:txBody>
          <a:bodyPr wrap="square">
            <a:spAutoFit/>
          </a:bodyPr>
          <a:lstStyle/>
          <a:p>
            <a:r>
              <a:rPr lang="es-AR" sz="1600" b="0" dirty="0">
                <a:solidFill>
                  <a:srgbClr val="C586C0"/>
                </a:solidFill>
                <a:effectLst/>
                <a:latin typeface="Consolas" panose="020B0609020204030204" pitchFamily="49" charset="0"/>
              </a:rPr>
              <a:t>#include</a:t>
            </a:r>
            <a:r>
              <a:rPr lang="es-AR" sz="1600" b="0" dirty="0">
                <a:solidFill>
                  <a:srgbClr val="569CD6"/>
                </a:solidFill>
                <a:effectLst/>
                <a:latin typeface="Consolas" panose="020B0609020204030204" pitchFamily="49" charset="0"/>
              </a:rPr>
              <a:t> </a:t>
            </a:r>
            <a:r>
              <a:rPr lang="es-AR" sz="1600" b="0" dirty="0">
                <a:solidFill>
                  <a:srgbClr val="CE9178"/>
                </a:solidFill>
                <a:effectLst/>
                <a:latin typeface="Consolas" panose="020B0609020204030204" pitchFamily="49" charset="0"/>
              </a:rPr>
              <a:t>&lt;iostream&gt;</a:t>
            </a:r>
            <a:endParaRPr lang="es-AR" sz="1600" b="0" dirty="0">
              <a:solidFill>
                <a:srgbClr val="D4D4D4"/>
              </a:solidFill>
              <a:effectLst/>
              <a:latin typeface="Consolas" panose="020B0609020204030204" pitchFamily="49" charset="0"/>
            </a:endParaRPr>
          </a:p>
          <a:p>
            <a:br>
              <a:rPr lang="es-AR" sz="1600" b="0" dirty="0">
                <a:solidFill>
                  <a:srgbClr val="D4D4D4"/>
                </a:solidFill>
                <a:effectLst/>
                <a:latin typeface="Consolas" panose="020B0609020204030204" pitchFamily="49" charset="0"/>
              </a:rPr>
            </a:br>
            <a:r>
              <a:rPr lang="es-AR" sz="1600" b="0" dirty="0" err="1">
                <a:solidFill>
                  <a:srgbClr val="C586C0"/>
                </a:solidFill>
                <a:effectLst/>
                <a:latin typeface="Consolas" panose="020B0609020204030204" pitchFamily="49" charset="0"/>
              </a:rPr>
              <a:t>using</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namespace</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std</a:t>
            </a:r>
            <a:r>
              <a:rPr lang="es-AR" sz="1600" b="0" dirty="0">
                <a:solidFill>
                  <a:srgbClr val="D4D4D4"/>
                </a:solidFill>
                <a:effectLst/>
                <a:latin typeface="Consolas" panose="020B0609020204030204" pitchFamily="49" charset="0"/>
              </a:rPr>
              <a:t>;</a:t>
            </a:r>
          </a:p>
          <a:p>
            <a:r>
              <a:rPr lang="es-AR" sz="1600" b="0" dirty="0" err="1">
                <a:solidFill>
                  <a:srgbClr val="569CD6"/>
                </a:solidFill>
                <a:effectLst/>
                <a:latin typeface="Consolas" panose="020B0609020204030204" pitchFamily="49" charset="0"/>
              </a:rPr>
              <a:t>class</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Shapes</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public</a:t>
            </a:r>
            <a:r>
              <a:rPr lang="es-AR" sz="1600" b="0" dirty="0">
                <a:solidFill>
                  <a:srgbClr val="569CD6"/>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a:solidFill>
                  <a:srgbClr val="569CD6"/>
                </a:solidFill>
                <a:effectLst/>
                <a:latin typeface="Consolas" panose="020B0609020204030204" pitchFamily="49" charset="0"/>
              </a:rPr>
              <a:t>virtual</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void</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drawShape</a:t>
            </a:r>
            <a:r>
              <a:rPr lang="es-AR" sz="1600" b="0" dirty="0">
                <a:solidFill>
                  <a:srgbClr val="D4D4D4"/>
                </a:solidFill>
                <a:effectLst/>
                <a:latin typeface="Consolas" panose="020B0609020204030204" pitchFamily="49" charset="0"/>
              </a:rPr>
              <a:t>() = </a:t>
            </a:r>
            <a:r>
              <a:rPr lang="es-AR" sz="1600" b="0" dirty="0">
                <a:solidFill>
                  <a:srgbClr val="B5CEA8"/>
                </a:solidFill>
                <a:effectLst/>
                <a:latin typeface="Consolas" panose="020B0609020204030204" pitchFamily="49" charset="0"/>
              </a:rPr>
              <a:t>0</a:t>
            </a:r>
            <a:r>
              <a:rPr lang="es-AR" sz="1600" b="0" dirty="0">
                <a:solidFill>
                  <a:srgbClr val="D4D4D4"/>
                </a:solidFill>
                <a:effectLst/>
                <a:latin typeface="Consolas" panose="020B0609020204030204" pitchFamily="49" charset="0"/>
              </a:rPr>
              <a:t>;</a:t>
            </a:r>
            <a:r>
              <a:rPr lang="es-AR" sz="1600" b="0" dirty="0">
                <a:solidFill>
                  <a:srgbClr val="6A9955"/>
                </a:solidFill>
                <a:effectLst/>
                <a:latin typeface="Consolas" panose="020B0609020204030204" pitchFamily="49" charset="0"/>
              </a:rPr>
              <a:t> //pure virtual </a:t>
            </a:r>
            <a:r>
              <a:rPr lang="es-AR" sz="1600" b="0" dirty="0" err="1">
                <a:solidFill>
                  <a:srgbClr val="6A9955"/>
                </a:solidFill>
                <a:effectLst/>
                <a:latin typeface="Consolas" panose="020B0609020204030204" pitchFamily="49" charset="0"/>
              </a:rPr>
              <a:t>function</a:t>
            </a:r>
            <a:r>
              <a:rPr lang="es-AR" sz="1600" b="0" dirty="0">
                <a:solidFill>
                  <a:srgbClr val="6A9955"/>
                </a:solidFill>
                <a:effectLst/>
                <a:latin typeface="Consolas" panose="020B0609020204030204" pitchFamily="49" charset="0"/>
              </a:rPr>
              <a:t>!    </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a:t>
            </a:r>
            <a:br>
              <a:rPr lang="es-AR" sz="1600" b="0" dirty="0">
                <a:solidFill>
                  <a:srgbClr val="D4D4D4"/>
                </a:solidFill>
                <a:effectLst/>
                <a:latin typeface="Consolas" panose="020B0609020204030204" pitchFamily="49" charset="0"/>
              </a:rPr>
            </a:br>
            <a:endParaRPr lang="es-AR" sz="1600" b="0" dirty="0">
              <a:solidFill>
                <a:srgbClr val="D4D4D4"/>
              </a:solidFill>
              <a:effectLst/>
              <a:latin typeface="Consolas" panose="020B0609020204030204" pitchFamily="49" charset="0"/>
            </a:endParaRPr>
          </a:p>
          <a:p>
            <a:r>
              <a:rPr lang="es-AR" sz="1600" b="0" dirty="0" err="1">
                <a:solidFill>
                  <a:srgbClr val="569CD6"/>
                </a:solidFill>
                <a:effectLst/>
                <a:latin typeface="Consolas" panose="020B0609020204030204" pitchFamily="49" charset="0"/>
              </a:rPr>
              <a:t>class</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Rectangle</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Shapes</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public</a:t>
            </a:r>
            <a:r>
              <a:rPr lang="es-AR" sz="1600" b="0" dirty="0">
                <a:solidFill>
                  <a:srgbClr val="569CD6"/>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void</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drawShape</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cout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MX" sz="1600" dirty="0">
                <a:solidFill>
                  <a:srgbClr val="CE9178"/>
                </a:solidFill>
                <a:latin typeface="Consolas" panose="020B0609020204030204" pitchFamily="49" charset="0"/>
              </a:rPr>
              <a:t>¡Dibujando un rectángulo!</a:t>
            </a:r>
            <a:r>
              <a:rPr lang="es-AR" sz="1600" b="0" dirty="0">
                <a:solidFill>
                  <a:srgbClr val="CE9178"/>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a:t>
            </a:r>
            <a:br>
              <a:rPr lang="es-AR" sz="1600" b="0" dirty="0">
                <a:solidFill>
                  <a:srgbClr val="D4D4D4"/>
                </a:solidFill>
                <a:effectLst/>
                <a:latin typeface="Consolas" panose="020B0609020204030204" pitchFamily="49" charset="0"/>
              </a:rPr>
            </a:br>
            <a:endParaRPr lang="es-AR" sz="1600" b="0" dirty="0">
              <a:solidFill>
                <a:srgbClr val="D4D4D4"/>
              </a:solidFill>
              <a:effectLst/>
              <a:latin typeface="Consolas" panose="020B0609020204030204" pitchFamily="49" charset="0"/>
            </a:endParaRPr>
          </a:p>
          <a:p>
            <a:r>
              <a:rPr lang="es-AR" sz="1600" b="0" dirty="0" err="1">
                <a:solidFill>
                  <a:srgbClr val="569CD6"/>
                </a:solidFill>
                <a:effectLst/>
                <a:latin typeface="Consolas" panose="020B0609020204030204" pitchFamily="49" charset="0"/>
              </a:rPr>
              <a:t>class</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Circle</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Shapes</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public</a:t>
            </a:r>
            <a:r>
              <a:rPr lang="es-AR" sz="1600" b="0" dirty="0">
                <a:solidFill>
                  <a:srgbClr val="569CD6"/>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void</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drawShape</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cout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dirty="0">
                <a:solidFill>
                  <a:srgbClr val="CE9178"/>
                </a:solidFill>
                <a:latin typeface="Consolas" panose="020B0609020204030204" pitchFamily="49" charset="0"/>
              </a:rPr>
              <a:t>"</a:t>
            </a:r>
            <a:r>
              <a:rPr lang="es-MX" sz="1600" dirty="0">
                <a:solidFill>
                  <a:srgbClr val="CE9178"/>
                </a:solidFill>
                <a:latin typeface="Consolas" panose="020B0609020204030204" pitchFamily="49" charset="0"/>
              </a:rPr>
              <a:t> ¡Dibujando un círculo</a:t>
            </a:r>
            <a:r>
              <a:rPr lang="es-MX" sz="1600" b="0" i="0" dirty="0">
                <a:effectLst/>
              </a:rPr>
              <a:t>! </a:t>
            </a:r>
            <a:r>
              <a:rPr lang="es-AR" sz="1600" b="0" dirty="0">
                <a:solidFill>
                  <a:srgbClr val="CE9178"/>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a:t>
            </a:r>
            <a:br>
              <a:rPr lang="es-AR" sz="1600" b="0" dirty="0">
                <a:solidFill>
                  <a:srgbClr val="D4D4D4"/>
                </a:solidFill>
                <a:effectLst/>
                <a:latin typeface="Consolas" panose="020B0609020204030204" pitchFamily="49" charset="0"/>
              </a:rPr>
            </a:br>
            <a:endParaRPr lang="es-AR" sz="1600" b="0" dirty="0">
              <a:solidFill>
                <a:srgbClr val="D4D4D4"/>
              </a:solidFill>
              <a:effectLst/>
              <a:latin typeface="Consolas" panose="020B0609020204030204" pitchFamily="49" charset="0"/>
            </a:endParaRPr>
          </a:p>
          <a:p>
            <a:r>
              <a:rPr lang="es-AR" sz="1600" b="0" dirty="0" err="1">
                <a:solidFill>
                  <a:srgbClr val="569CD6"/>
                </a:solidFill>
                <a:effectLst/>
                <a:latin typeface="Consolas" panose="020B0609020204030204" pitchFamily="49" charset="0"/>
              </a:rPr>
              <a:t>int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main</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Rectangle</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r</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Circle</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c</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cout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Code</a:t>
            </a:r>
            <a:r>
              <a:rPr lang="es-AR" sz="1600" b="0" dirty="0">
                <a:solidFill>
                  <a:srgbClr val="CE9178"/>
                </a:solidFill>
                <a:effectLst/>
                <a:latin typeface="Consolas" panose="020B0609020204030204" pitchFamily="49" charset="0"/>
              </a:rPr>
              <a:t> C++ Interfaces!"</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r</a:t>
            </a:r>
            <a:r>
              <a:rPr lang="es-AR" sz="1600" b="0" dirty="0" err="1">
                <a:solidFill>
                  <a:srgbClr val="D4D4D4"/>
                </a:solidFill>
                <a:effectLst/>
                <a:latin typeface="Consolas" panose="020B0609020204030204" pitchFamily="49" charset="0"/>
              </a:rPr>
              <a:t>.</a:t>
            </a:r>
            <a:r>
              <a:rPr lang="es-AR" sz="1600" b="0" dirty="0" err="1">
                <a:solidFill>
                  <a:srgbClr val="DCDCAA"/>
                </a:solidFill>
                <a:effectLst/>
                <a:latin typeface="Consolas" panose="020B0609020204030204" pitchFamily="49" charset="0"/>
              </a:rPr>
              <a:t>drawShape</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a:t>
            </a:r>
            <a:r>
              <a:rPr lang="es-AR" sz="1600" b="0" dirty="0" err="1">
                <a:solidFill>
                  <a:srgbClr val="D4D4D4"/>
                </a:solidFill>
                <a:effectLst/>
                <a:latin typeface="Consolas" panose="020B0609020204030204" pitchFamily="49" charset="0"/>
              </a:rPr>
              <a:t>.</a:t>
            </a:r>
            <a:r>
              <a:rPr lang="es-AR" sz="1600" b="0" dirty="0" err="1">
                <a:solidFill>
                  <a:srgbClr val="DCDCAA"/>
                </a:solidFill>
                <a:effectLst/>
                <a:latin typeface="Consolas" panose="020B0609020204030204" pitchFamily="49" charset="0"/>
              </a:rPr>
              <a:t>drawShape</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C586C0"/>
                </a:solidFill>
                <a:effectLst/>
                <a:latin typeface="Consolas" panose="020B0609020204030204" pitchFamily="49" charset="0"/>
              </a:rPr>
              <a:t>return</a:t>
            </a:r>
            <a:r>
              <a:rPr lang="es-AR" sz="1600" b="0" dirty="0">
                <a:solidFill>
                  <a:srgbClr val="D4D4D4"/>
                </a:solidFill>
                <a:effectLst/>
                <a:latin typeface="Consolas" panose="020B0609020204030204" pitchFamily="49" charset="0"/>
              </a:rPr>
              <a:t> </a:t>
            </a:r>
            <a:r>
              <a:rPr lang="es-AR" sz="1600" b="0" dirty="0">
                <a:solidFill>
                  <a:srgbClr val="B5CEA8"/>
                </a:solidFill>
                <a:effectLst/>
                <a:latin typeface="Consolas" panose="020B0609020204030204" pitchFamily="49" charset="0"/>
              </a:rPr>
              <a:t>0</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a:t>
            </a:r>
          </a:p>
        </p:txBody>
      </p:sp>
      <p:sp>
        <p:nvSpPr>
          <p:cNvPr id="15" name="CuadroTexto 14">
            <a:extLst>
              <a:ext uri="{FF2B5EF4-FFF2-40B4-BE49-F238E27FC236}">
                <a16:creationId xmlns:a16="http://schemas.microsoft.com/office/drawing/2014/main" id="{ECD4E494-8A1B-40D6-90AE-50176D614642}"/>
              </a:ext>
            </a:extLst>
          </p:cNvPr>
          <p:cNvSpPr txBox="1"/>
          <p:nvPr/>
        </p:nvSpPr>
        <p:spPr>
          <a:xfrm>
            <a:off x="773112" y="4999873"/>
            <a:ext cx="4071304" cy="1077218"/>
          </a:xfrm>
          <a:prstGeom prst="rect">
            <a:avLst/>
          </a:prstGeom>
          <a:noFill/>
        </p:spPr>
        <p:txBody>
          <a:bodyPr wrap="square">
            <a:spAutoFit/>
          </a:bodyPr>
          <a:lstStyle/>
          <a:p>
            <a:pPr algn="l" fontAlgn="base"/>
            <a:r>
              <a:rPr lang="es-MX" sz="1600" b="1" i="0" dirty="0">
                <a:effectLst/>
              </a:rPr>
              <a:t>Salida:-</a:t>
            </a:r>
            <a:endParaRPr lang="es-MX" sz="1600" b="0" i="0" dirty="0">
              <a:effectLst/>
            </a:endParaRPr>
          </a:p>
          <a:p>
            <a:pPr algn="l" fontAlgn="base"/>
            <a:r>
              <a:rPr lang="es-AR" sz="1600" b="0" dirty="0" err="1">
                <a:solidFill>
                  <a:srgbClr val="CE9178"/>
                </a:solidFill>
                <a:effectLst/>
                <a:latin typeface="Consolas" panose="020B0609020204030204" pitchFamily="49" charset="0"/>
              </a:rPr>
              <a:t>Code</a:t>
            </a:r>
            <a:r>
              <a:rPr lang="es-AR" sz="1600" b="0" dirty="0">
                <a:solidFill>
                  <a:srgbClr val="CE9178"/>
                </a:solidFill>
                <a:effectLst/>
                <a:latin typeface="Consolas" panose="020B0609020204030204" pitchFamily="49" charset="0"/>
              </a:rPr>
              <a:t> C++ Interfaces!</a:t>
            </a:r>
            <a:br>
              <a:rPr lang="es-MX" sz="1600" b="0" i="0" dirty="0">
                <a:effectLst/>
              </a:rPr>
            </a:br>
            <a:r>
              <a:rPr lang="es-MX" sz="1600" dirty="0">
                <a:solidFill>
                  <a:srgbClr val="CE9178"/>
                </a:solidFill>
                <a:latin typeface="Consolas" panose="020B0609020204030204" pitchFamily="49" charset="0"/>
              </a:rPr>
              <a:t>¡Dibujando un rectángulo!</a:t>
            </a:r>
            <a:br>
              <a:rPr lang="es-MX" sz="1600" dirty="0">
                <a:solidFill>
                  <a:srgbClr val="CE9178"/>
                </a:solidFill>
                <a:latin typeface="Consolas" panose="020B0609020204030204" pitchFamily="49" charset="0"/>
              </a:rPr>
            </a:br>
            <a:r>
              <a:rPr lang="es-MX" sz="1600" dirty="0">
                <a:solidFill>
                  <a:srgbClr val="CE9178"/>
                </a:solidFill>
                <a:latin typeface="Consolas" panose="020B0609020204030204" pitchFamily="49" charset="0"/>
              </a:rPr>
              <a:t>¡Dibujando un círculo!</a:t>
            </a:r>
          </a:p>
        </p:txBody>
      </p:sp>
      <p:sp>
        <p:nvSpPr>
          <p:cNvPr id="18" name="Título 1">
            <a:extLst>
              <a:ext uri="{FF2B5EF4-FFF2-40B4-BE49-F238E27FC236}">
                <a16:creationId xmlns:a16="http://schemas.microsoft.com/office/drawing/2014/main" id="{D5D1A006-FCF7-4FAF-8BF4-5CBB40F4D0F6}"/>
              </a:ext>
            </a:extLst>
          </p:cNvPr>
          <p:cNvSpPr txBox="1">
            <a:spLocks/>
          </p:cNvSpPr>
          <p:nvPr/>
        </p:nvSpPr>
        <p:spPr>
          <a:xfrm>
            <a:off x="479424" y="252412"/>
            <a:ext cx="12104688" cy="672736"/>
          </a:xfrm>
          <a:prstGeom prst="rect">
            <a:avLst/>
          </a:prstGeom>
        </p:spPr>
        <p:txBody>
          <a:bodyPr vert="horz" lIns="91440" tIns="45720" rIns="91440" bIns="45720" rtlCol="0" anchor="ctr">
            <a:noAutofit/>
          </a:bodyPr>
          <a:lstStyle>
            <a:lvl1pPr algn="l" defTabSz="1007486" rtl="0" eaLnBrk="1" latinLnBrk="0" hangingPunct="1">
              <a:lnSpc>
                <a:spcPct val="90000"/>
              </a:lnSpc>
              <a:spcBef>
                <a:spcPct val="0"/>
              </a:spcBef>
              <a:buNone/>
              <a:defRPr sz="4848" kern="1200">
                <a:solidFill>
                  <a:schemeClr val="tx1"/>
                </a:solidFill>
                <a:latin typeface="+mj-lt"/>
                <a:ea typeface="+mj-ea"/>
                <a:cs typeface="+mj-cs"/>
              </a:defRPr>
            </a:lvl1pPr>
          </a:lstStyle>
          <a:p>
            <a:r>
              <a:rPr lang="es-ES" sz="3600" b="1"/>
              <a:t>26. Interfaces</a:t>
            </a:r>
            <a:endParaRPr lang="es-AR" sz="3600" dirty="0"/>
          </a:p>
        </p:txBody>
      </p:sp>
    </p:spTree>
    <p:extLst>
      <p:ext uri="{BB962C8B-B14F-4D97-AF65-F5344CB8AC3E}">
        <p14:creationId xmlns:p14="http://schemas.microsoft.com/office/powerpoint/2010/main" val="1773779696"/>
      </p:ext>
    </p:extLst>
  </p:cSld>
  <p:clrMapOvr>
    <a:masterClrMapping/>
  </p:clrMapOvr>
  <p:transition spd="med">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47</a:t>
            </a:fld>
            <a:endParaRPr lang="es-AR" spc="10" dirty="0"/>
          </a:p>
        </p:txBody>
      </p:sp>
      <p:sp>
        <p:nvSpPr>
          <p:cNvPr id="10" name="CuadroTexto 9">
            <a:extLst>
              <a:ext uri="{FF2B5EF4-FFF2-40B4-BE49-F238E27FC236}">
                <a16:creationId xmlns:a16="http://schemas.microsoft.com/office/drawing/2014/main" id="{F9D2E4B6-A7E8-4F1C-A8A7-81927494EBE6}"/>
              </a:ext>
            </a:extLst>
          </p:cNvPr>
          <p:cNvSpPr txBox="1"/>
          <p:nvPr/>
        </p:nvSpPr>
        <p:spPr>
          <a:xfrm>
            <a:off x="508617" y="1035050"/>
            <a:ext cx="6734012" cy="830997"/>
          </a:xfrm>
          <a:prstGeom prst="rect">
            <a:avLst/>
          </a:prstGeom>
          <a:noFill/>
        </p:spPr>
        <p:txBody>
          <a:bodyPr wrap="square">
            <a:spAutoFit/>
          </a:bodyPr>
          <a:lstStyle/>
          <a:p>
            <a:pPr fontAlgn="base"/>
            <a:r>
              <a:rPr lang="es-MX" sz="2400" b="0" i="0" dirty="0">
                <a:effectLst/>
              </a:rPr>
              <a:t>Importancia de la interfaz C++</a:t>
            </a:r>
          </a:p>
          <a:p>
            <a:pPr algn="l" fontAlgn="base"/>
            <a:endParaRPr lang="es-AR" sz="2400" b="0" i="0" dirty="0">
              <a:effectLst/>
            </a:endParaRPr>
          </a:p>
        </p:txBody>
      </p:sp>
      <p:sp>
        <p:nvSpPr>
          <p:cNvPr id="12" name="CuadroTexto 11">
            <a:extLst>
              <a:ext uri="{FF2B5EF4-FFF2-40B4-BE49-F238E27FC236}">
                <a16:creationId xmlns:a16="http://schemas.microsoft.com/office/drawing/2014/main" id="{C4BF43D6-A63E-4B5F-9280-B2B9D83D4521}"/>
              </a:ext>
            </a:extLst>
          </p:cNvPr>
          <p:cNvSpPr txBox="1"/>
          <p:nvPr/>
        </p:nvSpPr>
        <p:spPr>
          <a:xfrm>
            <a:off x="479424" y="1793091"/>
            <a:ext cx="4836495" cy="3970318"/>
          </a:xfrm>
          <a:prstGeom prst="rect">
            <a:avLst/>
          </a:prstGeom>
          <a:noFill/>
        </p:spPr>
        <p:txBody>
          <a:bodyPr wrap="square">
            <a:spAutoFit/>
          </a:bodyPr>
          <a:lstStyle/>
          <a:p>
            <a:pPr algn="l" fontAlgn="base"/>
            <a:r>
              <a:rPr lang="es-MX" b="0" i="0" dirty="0">
                <a:effectLst/>
              </a:rPr>
              <a:t>Supongamos que ha creado una clase denominada SO con miembros de datos Windows, Linux y Mac con funciones miembro como </a:t>
            </a:r>
            <a:r>
              <a:rPr lang="es-MX" b="0" i="0" dirty="0" err="1">
                <a:effectLst/>
              </a:rPr>
              <a:t>size</a:t>
            </a:r>
            <a:r>
              <a:rPr lang="es-MX" b="0" i="0" dirty="0">
                <a:effectLst/>
              </a:rPr>
              <a:t>(), </a:t>
            </a:r>
            <a:r>
              <a:rPr lang="es-MX" b="0" i="0" dirty="0" err="1">
                <a:effectLst/>
              </a:rPr>
              <a:t>type</a:t>
            </a:r>
            <a:r>
              <a:rPr lang="es-MX" b="0" i="0" dirty="0">
                <a:effectLst/>
              </a:rPr>
              <a:t>() y </a:t>
            </a:r>
            <a:r>
              <a:rPr lang="es-MX" b="0" i="0" dirty="0" err="1">
                <a:effectLst/>
              </a:rPr>
              <a:t>feature</a:t>
            </a:r>
            <a:r>
              <a:rPr lang="es-MX" b="0" i="0" dirty="0">
                <a:effectLst/>
              </a:rPr>
              <a:t>().</a:t>
            </a:r>
          </a:p>
          <a:p>
            <a:pPr algn="l" fontAlgn="base"/>
            <a:r>
              <a:rPr lang="es-MX" b="0" i="0" dirty="0">
                <a:effectLst/>
              </a:rPr>
              <a:t>Digamos que el tamaño de cada sistema operativo es fijo y no se puede alterar. Pero los diferentes sistemas operativos tienen diferentes tamaños. De una manera, puede implementar el sistema operativo de clase para la función </a:t>
            </a:r>
            <a:r>
              <a:rPr lang="es-MX" b="0" i="0" dirty="0" err="1">
                <a:effectLst/>
              </a:rPr>
              <a:t>size</a:t>
            </a:r>
            <a:r>
              <a:rPr lang="es-MX" b="0" i="0" dirty="0">
                <a:effectLst/>
              </a:rPr>
              <a:t>() haciendo que esta función sea abstracta. De esta manera, podemos asegurarnos de que el tamaño de todos los sistemas operativos es fijo.</a:t>
            </a:r>
            <a:br>
              <a:rPr lang="es-MX" b="0" i="0" dirty="0">
                <a:effectLst/>
              </a:rPr>
            </a:br>
            <a:r>
              <a:rPr lang="es-MX" b="0" i="0" dirty="0">
                <a:effectLst/>
              </a:rPr>
              <a:t>A continuación se muestra el código para resolver el problema anterior.</a:t>
            </a:r>
          </a:p>
        </p:txBody>
      </p:sp>
      <p:sp>
        <p:nvSpPr>
          <p:cNvPr id="14" name="CuadroTexto 13">
            <a:extLst>
              <a:ext uri="{FF2B5EF4-FFF2-40B4-BE49-F238E27FC236}">
                <a16:creationId xmlns:a16="http://schemas.microsoft.com/office/drawing/2014/main" id="{29685180-17B5-472A-8D82-D94B66811C89}"/>
              </a:ext>
            </a:extLst>
          </p:cNvPr>
          <p:cNvSpPr txBox="1"/>
          <p:nvPr/>
        </p:nvSpPr>
        <p:spPr>
          <a:xfrm>
            <a:off x="5573712" y="581362"/>
            <a:ext cx="9080203" cy="5940088"/>
          </a:xfrm>
          <a:prstGeom prst="rect">
            <a:avLst/>
          </a:prstGeom>
          <a:noFill/>
        </p:spPr>
        <p:txBody>
          <a:bodyPr wrap="square">
            <a:spAutoFit/>
          </a:bodyPr>
          <a:lstStyle/>
          <a:p>
            <a:r>
              <a:rPr lang="es-AR" sz="1600" b="0" dirty="0">
                <a:solidFill>
                  <a:srgbClr val="C586C0"/>
                </a:solidFill>
                <a:effectLst/>
                <a:latin typeface="Consolas" panose="020B0609020204030204" pitchFamily="49" charset="0"/>
              </a:rPr>
              <a:t>#include</a:t>
            </a:r>
            <a:r>
              <a:rPr lang="es-AR" sz="1600" b="0" dirty="0">
                <a:solidFill>
                  <a:srgbClr val="569CD6"/>
                </a:solidFill>
                <a:effectLst/>
                <a:latin typeface="Consolas" panose="020B0609020204030204" pitchFamily="49" charset="0"/>
              </a:rPr>
              <a:t> </a:t>
            </a:r>
            <a:r>
              <a:rPr lang="es-AR" sz="1600" b="0" dirty="0">
                <a:solidFill>
                  <a:srgbClr val="CE9178"/>
                </a:solidFill>
                <a:effectLst/>
                <a:latin typeface="Consolas" panose="020B0609020204030204" pitchFamily="49" charset="0"/>
              </a:rPr>
              <a:t>&lt;iostream&gt;</a:t>
            </a:r>
            <a:endParaRPr lang="es-AR" sz="1600" b="0" dirty="0">
              <a:solidFill>
                <a:srgbClr val="D4D4D4"/>
              </a:solidFill>
              <a:effectLst/>
              <a:latin typeface="Consolas" panose="020B0609020204030204" pitchFamily="49" charset="0"/>
            </a:endParaRPr>
          </a:p>
          <a:p>
            <a:br>
              <a:rPr lang="es-AR" sz="1600" b="0" dirty="0">
                <a:solidFill>
                  <a:srgbClr val="D4D4D4"/>
                </a:solidFill>
                <a:effectLst/>
                <a:latin typeface="Consolas" panose="020B0609020204030204" pitchFamily="49" charset="0"/>
              </a:rPr>
            </a:br>
            <a:r>
              <a:rPr lang="es-AR" sz="1600" b="0" dirty="0" err="1">
                <a:solidFill>
                  <a:srgbClr val="C586C0"/>
                </a:solidFill>
                <a:effectLst/>
                <a:latin typeface="Consolas" panose="020B0609020204030204" pitchFamily="49" charset="0"/>
              </a:rPr>
              <a:t>using</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namespace</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std</a:t>
            </a:r>
            <a:r>
              <a:rPr lang="es-AR" sz="1600" b="0" dirty="0">
                <a:solidFill>
                  <a:srgbClr val="D4D4D4"/>
                </a:solidFill>
                <a:effectLst/>
                <a:latin typeface="Consolas" panose="020B0609020204030204" pitchFamily="49" charset="0"/>
              </a:rPr>
              <a:t>;</a:t>
            </a:r>
          </a:p>
          <a:p>
            <a:r>
              <a:rPr lang="es-AR" sz="1600" b="0" dirty="0" err="1">
                <a:solidFill>
                  <a:srgbClr val="569CD6"/>
                </a:solidFill>
                <a:effectLst/>
                <a:latin typeface="Consolas" panose="020B0609020204030204" pitchFamily="49" charset="0"/>
              </a:rPr>
              <a:t>class</a:t>
            </a:r>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OS</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public</a:t>
            </a:r>
            <a:r>
              <a:rPr lang="es-AR" sz="1600" b="0" dirty="0">
                <a:solidFill>
                  <a:srgbClr val="569CD6"/>
                </a:solidFill>
                <a:effectLst/>
                <a:latin typeface="Consolas" panose="020B0609020204030204" pitchFamily="49" charset="0"/>
              </a:rPr>
              <a:t>:</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a:solidFill>
                  <a:srgbClr val="569CD6"/>
                </a:solidFill>
                <a:effectLst/>
                <a:latin typeface="Consolas" panose="020B0609020204030204" pitchFamily="49" charset="0"/>
              </a:rPr>
              <a:t>virtual</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void</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size</a:t>
            </a:r>
            <a:r>
              <a:rPr lang="es-AR" sz="1600" b="0" dirty="0">
                <a:solidFill>
                  <a:srgbClr val="D4D4D4"/>
                </a:solidFill>
                <a:effectLst/>
                <a:latin typeface="Consolas" panose="020B0609020204030204" pitchFamily="49" charset="0"/>
              </a:rPr>
              <a:t>() = </a:t>
            </a:r>
            <a:r>
              <a:rPr lang="es-AR" sz="1600" b="0" dirty="0">
                <a:solidFill>
                  <a:srgbClr val="B5CEA8"/>
                </a:solidFill>
                <a:effectLst/>
                <a:latin typeface="Consolas" panose="020B0609020204030204" pitchFamily="49" charset="0"/>
              </a:rPr>
              <a:t>0</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void</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type</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cout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It</a:t>
            </a:r>
            <a:r>
              <a:rPr lang="es-AR" sz="1600" b="0" dirty="0">
                <a:solidFill>
                  <a:srgbClr val="CE9178"/>
                </a:solidFill>
                <a:effectLst/>
                <a:latin typeface="Consolas" panose="020B0609020204030204" pitchFamily="49" charset="0"/>
              </a:rPr>
              <a:t> </a:t>
            </a:r>
            <a:r>
              <a:rPr lang="es-AR" sz="1600" b="0" dirty="0" err="1">
                <a:solidFill>
                  <a:srgbClr val="CE9178"/>
                </a:solidFill>
                <a:effectLst/>
                <a:latin typeface="Consolas" panose="020B0609020204030204" pitchFamily="49" charset="0"/>
              </a:rPr>
              <a:t>is</a:t>
            </a:r>
            <a:r>
              <a:rPr lang="es-AR" sz="1600" b="0" dirty="0">
                <a:solidFill>
                  <a:srgbClr val="CE9178"/>
                </a:solidFill>
                <a:effectLst/>
                <a:latin typeface="Consolas" panose="020B0609020204030204" pitchFamily="49" charset="0"/>
              </a:rPr>
              <a:t> a </a:t>
            </a:r>
            <a:r>
              <a:rPr lang="es-AR" sz="1600" b="0" dirty="0" err="1">
                <a:solidFill>
                  <a:srgbClr val="CE9178"/>
                </a:solidFill>
                <a:effectLst/>
                <a:latin typeface="Consolas" panose="020B0609020204030204" pitchFamily="49" charset="0"/>
              </a:rPr>
              <a:t>windows</a:t>
            </a:r>
            <a:r>
              <a:rPr lang="es-AR" sz="1600" b="0" dirty="0">
                <a:solidFill>
                  <a:srgbClr val="CE9178"/>
                </a:solidFill>
                <a:effectLst/>
                <a:latin typeface="Consolas" panose="020B0609020204030204" pitchFamily="49" charset="0"/>
              </a:rPr>
              <a:t> </a:t>
            </a:r>
            <a:r>
              <a:rPr lang="es-AR" sz="1600" b="0" dirty="0" err="1">
                <a:solidFill>
                  <a:srgbClr val="CE9178"/>
                </a:solidFill>
                <a:effectLst/>
                <a:latin typeface="Consolas" panose="020B0609020204030204" pitchFamily="49" charset="0"/>
              </a:rPr>
              <a:t>operating</a:t>
            </a:r>
            <a:r>
              <a:rPr lang="es-AR" sz="1600" b="0" dirty="0">
                <a:solidFill>
                  <a:srgbClr val="CE9178"/>
                </a:solidFill>
                <a:effectLst/>
                <a:latin typeface="Consolas" panose="020B0609020204030204" pitchFamily="49" charset="0"/>
              </a:rPr>
              <a:t> </a:t>
            </a:r>
            <a:r>
              <a:rPr lang="es-AR" sz="1600" b="0" dirty="0" err="1">
                <a:solidFill>
                  <a:srgbClr val="CE9178"/>
                </a:solidFill>
                <a:effectLst/>
                <a:latin typeface="Consolas" panose="020B0609020204030204" pitchFamily="49" charset="0"/>
              </a:rPr>
              <a:t>system</a:t>
            </a:r>
            <a:r>
              <a:rPr lang="es-AR" sz="1600" b="0" dirty="0">
                <a:solidFill>
                  <a:srgbClr val="CE9178"/>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a:t>
            </a:r>
          </a:p>
          <a:p>
            <a:r>
              <a:rPr lang="es-AR" sz="1600" b="0" dirty="0" err="1">
                <a:solidFill>
                  <a:srgbClr val="569CD6"/>
                </a:solidFill>
                <a:effectLst/>
                <a:latin typeface="Consolas" panose="020B0609020204030204" pitchFamily="49" charset="0"/>
              </a:rPr>
              <a:t>class</a:t>
            </a:r>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Windows</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public</a:t>
            </a:r>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OS</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public</a:t>
            </a:r>
            <a:r>
              <a:rPr lang="es-AR" sz="1600" b="0" dirty="0">
                <a:solidFill>
                  <a:srgbClr val="569CD6"/>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void</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size</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cout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The</a:t>
            </a:r>
            <a:r>
              <a:rPr lang="es-AR" sz="1600" b="0" dirty="0">
                <a:solidFill>
                  <a:srgbClr val="CE9178"/>
                </a:solidFill>
                <a:effectLst/>
                <a:latin typeface="Consolas" panose="020B0609020204030204" pitchFamily="49" charset="0"/>
              </a:rPr>
              <a:t> </a:t>
            </a:r>
            <a:r>
              <a:rPr lang="es-AR" sz="1600" b="0" dirty="0" err="1">
                <a:solidFill>
                  <a:srgbClr val="CE9178"/>
                </a:solidFill>
                <a:effectLst/>
                <a:latin typeface="Consolas" panose="020B0609020204030204" pitchFamily="49" charset="0"/>
              </a:rPr>
              <a:t>size</a:t>
            </a:r>
            <a:r>
              <a:rPr lang="es-AR" sz="1600" b="0" dirty="0">
                <a:solidFill>
                  <a:srgbClr val="CE9178"/>
                </a:solidFill>
                <a:effectLst/>
                <a:latin typeface="Consolas" panose="020B0609020204030204" pitchFamily="49" charset="0"/>
              </a:rPr>
              <a:t> </a:t>
            </a:r>
            <a:r>
              <a:rPr lang="es-AR" sz="1600" b="0" dirty="0" err="1">
                <a:solidFill>
                  <a:srgbClr val="CE9178"/>
                </a:solidFill>
                <a:effectLst/>
                <a:latin typeface="Consolas" panose="020B0609020204030204" pitchFamily="49" charset="0"/>
              </a:rPr>
              <a:t>is</a:t>
            </a:r>
            <a:r>
              <a:rPr lang="es-AR" sz="1600" b="0" dirty="0">
                <a:solidFill>
                  <a:srgbClr val="CE9178"/>
                </a:solidFill>
                <a:effectLst/>
                <a:latin typeface="Consolas" panose="020B0609020204030204" pitchFamily="49" charset="0"/>
              </a:rPr>
              <a:t> 4.90gb!"</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a:t>
            </a:r>
          </a:p>
          <a:p>
            <a:br>
              <a:rPr lang="es-AR" sz="1600" b="0" dirty="0">
                <a:solidFill>
                  <a:srgbClr val="D4D4D4"/>
                </a:solidFill>
                <a:effectLst/>
                <a:latin typeface="Consolas" panose="020B0609020204030204" pitchFamily="49" charset="0"/>
              </a:rPr>
            </a:br>
            <a:r>
              <a:rPr lang="es-AR" sz="1600" b="0" dirty="0" err="1">
                <a:solidFill>
                  <a:srgbClr val="569CD6"/>
                </a:solidFill>
                <a:effectLst/>
                <a:latin typeface="Consolas" panose="020B0609020204030204" pitchFamily="49" charset="0"/>
              </a:rPr>
              <a:t>int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main</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cout</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Code</a:t>
            </a:r>
            <a:r>
              <a:rPr lang="es-AR" sz="1600" b="0" dirty="0">
                <a:solidFill>
                  <a:srgbClr val="CE9178"/>
                </a:solidFill>
                <a:effectLst/>
                <a:latin typeface="Consolas" panose="020B0609020204030204" pitchFamily="49" charset="0"/>
              </a:rPr>
              <a:t>: C++ Interfaces!"</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&lt;&lt;</a:t>
            </a:r>
            <a:r>
              <a:rPr lang="es-AR" sz="1600" b="0" dirty="0">
                <a:solidFill>
                  <a:srgbClr val="D4D4D4"/>
                </a:solidFill>
                <a:effectLst/>
                <a:latin typeface="Consolas" panose="020B0609020204030204" pitchFamily="49" charset="0"/>
              </a:rPr>
              <a:t> </a:t>
            </a:r>
            <a:r>
              <a:rPr lang="es-AR" sz="1600" b="0" dirty="0" err="1">
                <a:solidFill>
                  <a:srgbClr val="DCDCAA"/>
                </a:solidFill>
                <a:effectLst/>
                <a:latin typeface="Consolas" panose="020B0609020204030204" pitchFamily="49" charset="0"/>
              </a:rPr>
              <a:t>endl</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Windows</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data</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data</a:t>
            </a:r>
            <a:r>
              <a:rPr lang="es-AR" sz="1600" b="0" dirty="0" err="1">
                <a:solidFill>
                  <a:srgbClr val="D4D4D4"/>
                </a:solidFill>
                <a:effectLst/>
                <a:latin typeface="Consolas" panose="020B0609020204030204" pitchFamily="49" charset="0"/>
              </a:rPr>
              <a:t>.</a:t>
            </a:r>
            <a:r>
              <a:rPr lang="es-AR" sz="1600" b="0" dirty="0" err="1">
                <a:solidFill>
                  <a:srgbClr val="DCDCAA"/>
                </a:solidFill>
                <a:effectLst/>
                <a:latin typeface="Consolas" panose="020B0609020204030204" pitchFamily="49" charset="0"/>
              </a:rPr>
              <a:t>size</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data</a:t>
            </a:r>
            <a:r>
              <a:rPr lang="es-AR" sz="1600" b="0" dirty="0" err="1">
                <a:solidFill>
                  <a:srgbClr val="D4D4D4"/>
                </a:solidFill>
                <a:effectLst/>
                <a:latin typeface="Consolas" panose="020B0609020204030204" pitchFamily="49" charset="0"/>
              </a:rPr>
              <a:t>.</a:t>
            </a:r>
            <a:r>
              <a:rPr lang="es-AR" sz="1600" b="0" dirty="0" err="1">
                <a:solidFill>
                  <a:srgbClr val="DCDCAA"/>
                </a:solidFill>
                <a:effectLst/>
                <a:latin typeface="Consolas" panose="020B0609020204030204" pitchFamily="49" charset="0"/>
              </a:rPr>
              <a:t>type</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C586C0"/>
                </a:solidFill>
                <a:effectLst/>
                <a:latin typeface="Consolas" panose="020B0609020204030204" pitchFamily="49" charset="0"/>
              </a:rPr>
              <a:t>return</a:t>
            </a:r>
            <a:r>
              <a:rPr lang="es-AR" sz="1600" b="0" dirty="0">
                <a:solidFill>
                  <a:srgbClr val="D4D4D4"/>
                </a:solidFill>
                <a:effectLst/>
                <a:latin typeface="Consolas" panose="020B0609020204030204" pitchFamily="49" charset="0"/>
              </a:rPr>
              <a:t> </a:t>
            </a:r>
            <a:r>
              <a:rPr lang="es-AR" sz="1600" b="0" dirty="0">
                <a:solidFill>
                  <a:srgbClr val="B5CEA8"/>
                </a:solidFill>
                <a:effectLst/>
                <a:latin typeface="Consolas" panose="020B0609020204030204" pitchFamily="49" charset="0"/>
              </a:rPr>
              <a:t>0</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a:t>
            </a:r>
          </a:p>
        </p:txBody>
      </p:sp>
      <p:sp>
        <p:nvSpPr>
          <p:cNvPr id="15" name="Título 1">
            <a:extLst>
              <a:ext uri="{FF2B5EF4-FFF2-40B4-BE49-F238E27FC236}">
                <a16:creationId xmlns:a16="http://schemas.microsoft.com/office/drawing/2014/main" id="{27C6F8BB-385E-438C-AAE5-8AE5587A0B09}"/>
              </a:ext>
            </a:extLst>
          </p:cNvPr>
          <p:cNvSpPr txBox="1">
            <a:spLocks/>
          </p:cNvSpPr>
          <p:nvPr/>
        </p:nvSpPr>
        <p:spPr>
          <a:xfrm>
            <a:off x="479424" y="252412"/>
            <a:ext cx="12104688" cy="672736"/>
          </a:xfrm>
          <a:prstGeom prst="rect">
            <a:avLst/>
          </a:prstGeom>
        </p:spPr>
        <p:txBody>
          <a:bodyPr vert="horz" lIns="91440" tIns="45720" rIns="91440" bIns="45720" rtlCol="0" anchor="ctr">
            <a:noAutofit/>
          </a:bodyPr>
          <a:lstStyle>
            <a:lvl1pPr algn="l" defTabSz="1007486" rtl="0" eaLnBrk="1" latinLnBrk="0" hangingPunct="1">
              <a:lnSpc>
                <a:spcPct val="90000"/>
              </a:lnSpc>
              <a:spcBef>
                <a:spcPct val="0"/>
              </a:spcBef>
              <a:buNone/>
              <a:defRPr sz="4848" kern="1200">
                <a:solidFill>
                  <a:schemeClr val="tx1"/>
                </a:solidFill>
                <a:latin typeface="+mj-lt"/>
                <a:ea typeface="+mj-ea"/>
                <a:cs typeface="+mj-cs"/>
              </a:defRPr>
            </a:lvl1pPr>
          </a:lstStyle>
          <a:p>
            <a:r>
              <a:rPr lang="es-ES" sz="3600" b="1"/>
              <a:t>26. Interfaces</a:t>
            </a:r>
            <a:endParaRPr lang="es-AR" sz="3600" dirty="0"/>
          </a:p>
        </p:txBody>
      </p:sp>
    </p:spTree>
    <p:extLst>
      <p:ext uri="{BB962C8B-B14F-4D97-AF65-F5344CB8AC3E}">
        <p14:creationId xmlns:p14="http://schemas.microsoft.com/office/powerpoint/2010/main" val="3757433952"/>
      </p:ext>
    </p:extLst>
  </p:cSld>
  <p:clrMapOvr>
    <a:masterClrMapping/>
  </p:clrMapOvr>
  <p:transition spd="med">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48</a:t>
            </a:fld>
            <a:endParaRPr lang="es-AR" spc="10" dirty="0"/>
          </a:p>
        </p:txBody>
      </p:sp>
      <p:sp>
        <p:nvSpPr>
          <p:cNvPr id="11" name="CuadroTexto 10">
            <a:extLst>
              <a:ext uri="{FF2B5EF4-FFF2-40B4-BE49-F238E27FC236}">
                <a16:creationId xmlns:a16="http://schemas.microsoft.com/office/drawing/2014/main" id="{82E90090-7A66-48F9-82EF-233408FD5344}"/>
              </a:ext>
            </a:extLst>
          </p:cNvPr>
          <p:cNvSpPr txBox="1"/>
          <p:nvPr/>
        </p:nvSpPr>
        <p:spPr>
          <a:xfrm>
            <a:off x="509908" y="1111250"/>
            <a:ext cx="8721403" cy="461665"/>
          </a:xfrm>
          <a:prstGeom prst="rect">
            <a:avLst/>
          </a:prstGeom>
          <a:noFill/>
        </p:spPr>
        <p:txBody>
          <a:bodyPr wrap="square">
            <a:spAutoFit/>
          </a:bodyPr>
          <a:lstStyle/>
          <a:p>
            <a:pPr algn="l" fontAlgn="base"/>
            <a:r>
              <a:rPr lang="es-MX" sz="2400" b="0" i="0" dirty="0">
                <a:effectLst/>
              </a:rPr>
              <a:t>Siga las reglas antes de usar las interfaces de C++</a:t>
            </a:r>
          </a:p>
        </p:txBody>
      </p:sp>
      <p:sp>
        <p:nvSpPr>
          <p:cNvPr id="13" name="CuadroTexto 12">
            <a:extLst>
              <a:ext uri="{FF2B5EF4-FFF2-40B4-BE49-F238E27FC236}">
                <a16:creationId xmlns:a16="http://schemas.microsoft.com/office/drawing/2014/main" id="{3C3FCB97-8CC8-4488-BAC5-712D5773CBD3}"/>
              </a:ext>
            </a:extLst>
          </p:cNvPr>
          <p:cNvSpPr txBox="1"/>
          <p:nvPr/>
        </p:nvSpPr>
        <p:spPr>
          <a:xfrm>
            <a:off x="509908" y="1621296"/>
            <a:ext cx="9918403" cy="2031325"/>
          </a:xfrm>
          <a:prstGeom prst="rect">
            <a:avLst/>
          </a:prstGeom>
          <a:noFill/>
        </p:spPr>
        <p:txBody>
          <a:bodyPr wrap="square">
            <a:spAutoFit/>
          </a:bodyPr>
          <a:lstStyle/>
          <a:p>
            <a:pPr algn="l" fontAlgn="base"/>
            <a:r>
              <a:rPr lang="es-MX" b="0" i="0" dirty="0">
                <a:effectLst/>
              </a:rPr>
              <a:t>Debe seguir las reglas antes de trabajar con las interfaces en el lenguaje de programación C++.</a:t>
            </a:r>
            <a:br>
              <a:rPr lang="es-MX" b="0" i="0" dirty="0">
                <a:effectLst/>
              </a:rPr>
            </a:br>
            <a:endParaRPr lang="es-MX" b="0" i="0" dirty="0">
              <a:effectLst/>
            </a:endParaRPr>
          </a:p>
          <a:p>
            <a:pPr algn="l" fontAlgn="base"/>
            <a:r>
              <a:rPr lang="es-MX" b="0" i="0" dirty="0">
                <a:effectLst/>
              </a:rPr>
              <a:t>1. Solo puede declarar una función virtual pura pero no puede definirla.</a:t>
            </a:r>
          </a:p>
          <a:p>
            <a:pPr algn="l" fontAlgn="base"/>
            <a:r>
              <a:rPr lang="es-MX" b="0" i="0" dirty="0">
                <a:effectLst/>
              </a:rPr>
              <a:t>2. Solo puede asignar 0 a la función virtual pura.</a:t>
            </a:r>
          </a:p>
          <a:p>
            <a:pPr algn="l" fontAlgn="base"/>
            <a:r>
              <a:rPr lang="es-MX" b="0" i="0" dirty="0">
                <a:effectLst/>
              </a:rPr>
              <a:t>3. Tampoco se puede crear una instancia de una clase.</a:t>
            </a:r>
          </a:p>
          <a:p>
            <a:pPr algn="l" fontAlgn="base"/>
            <a:r>
              <a:rPr lang="es-MX" b="0" i="0" dirty="0">
                <a:effectLst/>
              </a:rPr>
              <a:t>4. Puede crear un puntero a la instancia de la clase derivada con una referencia de clase abstracta base.</a:t>
            </a:r>
          </a:p>
          <a:p>
            <a:pPr marL="342900" indent="-342900" algn="l" fontAlgn="base">
              <a:buAutoNum type="arabicPeriod"/>
            </a:pPr>
            <a:endParaRPr lang="es-MX" b="0" i="0" dirty="0">
              <a:effectLst/>
            </a:endParaRPr>
          </a:p>
        </p:txBody>
      </p:sp>
      <p:sp>
        <p:nvSpPr>
          <p:cNvPr id="15" name="CuadroTexto 14">
            <a:extLst>
              <a:ext uri="{FF2B5EF4-FFF2-40B4-BE49-F238E27FC236}">
                <a16:creationId xmlns:a16="http://schemas.microsoft.com/office/drawing/2014/main" id="{BF3D99A0-7843-40A4-87D3-D57E7E7220B9}"/>
              </a:ext>
            </a:extLst>
          </p:cNvPr>
          <p:cNvSpPr txBox="1"/>
          <p:nvPr/>
        </p:nvSpPr>
        <p:spPr>
          <a:xfrm>
            <a:off x="1154112" y="3580714"/>
            <a:ext cx="6734012" cy="646331"/>
          </a:xfrm>
          <a:prstGeom prst="rect">
            <a:avLst/>
          </a:prstGeom>
          <a:noFill/>
        </p:spPr>
        <p:txBody>
          <a:bodyPr wrap="square">
            <a:spAutoFit/>
          </a:bodyPr>
          <a:lstStyle/>
          <a:p>
            <a:r>
              <a:rPr lang="en-US" b="0" dirty="0">
                <a:solidFill>
                  <a:srgbClr val="D4D4D4"/>
                </a:solidFill>
                <a:effectLst/>
                <a:latin typeface="Consolas" panose="020B0609020204030204" pitchFamily="49" charset="0"/>
              </a:rPr>
              <a:t>SO *</a:t>
            </a:r>
            <a:r>
              <a:rPr lang="en-US" b="0" dirty="0">
                <a:solidFill>
                  <a:srgbClr val="9CDCFE"/>
                </a:solidFill>
                <a:effectLst/>
                <a:latin typeface="Consolas" panose="020B0609020204030204" pitchFamily="49" charset="0"/>
              </a:rPr>
              <a:t>obj</a:t>
            </a:r>
            <a:r>
              <a:rPr lang="en-US" b="0" dirty="0">
                <a:solidFill>
                  <a:srgbClr val="D4D4D4"/>
                </a:solidFill>
                <a:effectLst/>
                <a:latin typeface="Consolas" panose="020B0609020204030204" pitchFamily="49" charset="0"/>
              </a:rPr>
              <a:t> =  nuevo   </a:t>
            </a:r>
            <a:r>
              <a:rPr lang="en-US" b="0" dirty="0">
                <a:solidFill>
                  <a:srgbClr val="DCDCAA"/>
                </a:solidFill>
                <a:effectLst/>
                <a:latin typeface="Consolas" panose="020B0609020204030204" pitchFamily="49" charset="0"/>
              </a:rPr>
              <a:t>Windows</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obj</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tamaño</a:t>
            </a:r>
            <a:r>
              <a:rPr lang="en-US" b="0" dirty="0">
                <a:solidFill>
                  <a:srgbClr val="D4D4D4"/>
                </a:solidFill>
                <a:effectLst/>
                <a:latin typeface="Consolas" panose="020B0609020204030204" pitchFamily="49" charset="0"/>
              </a:rPr>
              <a:t> &gt;();</a:t>
            </a:r>
          </a:p>
        </p:txBody>
      </p:sp>
      <p:sp>
        <p:nvSpPr>
          <p:cNvPr id="17" name="Título 1">
            <a:extLst>
              <a:ext uri="{FF2B5EF4-FFF2-40B4-BE49-F238E27FC236}">
                <a16:creationId xmlns:a16="http://schemas.microsoft.com/office/drawing/2014/main" id="{883B7D17-F6DA-40A1-85F1-CF22D8F67D1D}"/>
              </a:ext>
            </a:extLst>
          </p:cNvPr>
          <p:cNvSpPr>
            <a:spLocks noGrp="1"/>
          </p:cNvSpPr>
          <p:nvPr>
            <p:ph type="title"/>
          </p:nvPr>
        </p:nvSpPr>
        <p:spPr>
          <a:xfrm>
            <a:off x="479424" y="252412"/>
            <a:ext cx="12104688" cy="672736"/>
          </a:xfrm>
        </p:spPr>
        <p:txBody>
          <a:bodyPr>
            <a:noAutofit/>
          </a:bodyPr>
          <a:lstStyle/>
          <a:p>
            <a:r>
              <a:rPr lang="es-ES" sz="3600" b="1" dirty="0"/>
              <a:t>26. Interfaces</a:t>
            </a:r>
            <a:endParaRPr lang="es-AR" sz="3600" dirty="0"/>
          </a:p>
        </p:txBody>
      </p:sp>
      <p:pic>
        <p:nvPicPr>
          <p:cNvPr id="8" name="Imagen 7">
            <a:extLst>
              <a:ext uri="{FF2B5EF4-FFF2-40B4-BE49-F238E27FC236}">
                <a16:creationId xmlns:a16="http://schemas.microsoft.com/office/drawing/2014/main" id="{9E100EFD-CA07-4E34-BBF5-01A552739A09}"/>
              </a:ext>
            </a:extLst>
          </p:cNvPr>
          <p:cNvPicPr>
            <a:picLocks noChangeAspect="1"/>
          </p:cNvPicPr>
          <p:nvPr/>
        </p:nvPicPr>
        <p:blipFill>
          <a:blip r:embed="rId2">
            <a:duotone>
              <a:prstClr val="black"/>
              <a:schemeClr val="accent5">
                <a:tint val="45000"/>
                <a:satMod val="400000"/>
              </a:schemeClr>
            </a:duotone>
          </a:blip>
          <a:stretch>
            <a:fillRect/>
          </a:stretch>
        </p:blipFill>
        <p:spPr>
          <a:xfrm>
            <a:off x="5531542" y="3823307"/>
            <a:ext cx="7253352" cy="2858151"/>
          </a:xfrm>
          <a:prstGeom prst="rect">
            <a:avLst/>
          </a:prstGeom>
        </p:spPr>
      </p:pic>
    </p:spTree>
    <p:extLst>
      <p:ext uri="{BB962C8B-B14F-4D97-AF65-F5344CB8AC3E}">
        <p14:creationId xmlns:p14="http://schemas.microsoft.com/office/powerpoint/2010/main" val="1114036395"/>
      </p:ext>
    </p:extLst>
  </p:cSld>
  <p:clrMapOvr>
    <a:masterClrMapping/>
  </p:clrMapOvr>
  <p:transition spd="med">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49</a:t>
            </a:fld>
            <a:endParaRPr lang="es-AR" spc="10" dirty="0"/>
          </a:p>
        </p:txBody>
      </p:sp>
      <p:sp>
        <p:nvSpPr>
          <p:cNvPr id="17" name="Título 1">
            <a:extLst>
              <a:ext uri="{FF2B5EF4-FFF2-40B4-BE49-F238E27FC236}">
                <a16:creationId xmlns:a16="http://schemas.microsoft.com/office/drawing/2014/main" id="{883B7D17-F6DA-40A1-85F1-CF22D8F67D1D}"/>
              </a:ext>
            </a:extLst>
          </p:cNvPr>
          <p:cNvSpPr>
            <a:spLocks noGrp="1"/>
          </p:cNvSpPr>
          <p:nvPr>
            <p:ph type="title"/>
          </p:nvPr>
        </p:nvSpPr>
        <p:spPr>
          <a:xfrm>
            <a:off x="479424" y="252412"/>
            <a:ext cx="12104688" cy="672736"/>
          </a:xfrm>
        </p:spPr>
        <p:txBody>
          <a:bodyPr>
            <a:noAutofit/>
          </a:bodyPr>
          <a:lstStyle/>
          <a:p>
            <a:r>
              <a:rPr lang="es-ES" sz="3600" b="1" dirty="0"/>
              <a:t>26. Interfaces</a:t>
            </a:r>
            <a:endParaRPr lang="es-AR" sz="3600" dirty="0"/>
          </a:p>
        </p:txBody>
      </p:sp>
      <p:sp>
        <p:nvSpPr>
          <p:cNvPr id="10" name="CuadroTexto 9">
            <a:extLst>
              <a:ext uri="{FF2B5EF4-FFF2-40B4-BE49-F238E27FC236}">
                <a16:creationId xmlns:a16="http://schemas.microsoft.com/office/drawing/2014/main" id="{3B097681-657A-4A98-9FB9-D07F4A9C3BD4}"/>
              </a:ext>
            </a:extLst>
          </p:cNvPr>
          <p:cNvSpPr txBox="1"/>
          <p:nvPr/>
        </p:nvSpPr>
        <p:spPr>
          <a:xfrm>
            <a:off x="544512" y="958850"/>
            <a:ext cx="6734012" cy="584775"/>
          </a:xfrm>
          <a:prstGeom prst="rect">
            <a:avLst/>
          </a:prstGeom>
          <a:noFill/>
        </p:spPr>
        <p:txBody>
          <a:bodyPr wrap="square">
            <a:spAutoFit/>
          </a:bodyPr>
          <a:lstStyle/>
          <a:p>
            <a:pPr algn="l"/>
            <a:r>
              <a:rPr lang="es-MX" sz="3200" i="0" dirty="0">
                <a:solidFill>
                  <a:schemeClr val="accent5">
                    <a:lumMod val="60000"/>
                    <a:lumOff val="40000"/>
                  </a:schemeClr>
                </a:solidFill>
                <a:effectLst/>
                <a:latin typeface="sohne"/>
              </a:rPr>
              <a:t>Clase abstracta vs interfaz en C++</a:t>
            </a:r>
          </a:p>
        </p:txBody>
      </p:sp>
      <p:sp>
        <p:nvSpPr>
          <p:cNvPr id="12" name="CuadroTexto 11">
            <a:extLst>
              <a:ext uri="{FF2B5EF4-FFF2-40B4-BE49-F238E27FC236}">
                <a16:creationId xmlns:a16="http://schemas.microsoft.com/office/drawing/2014/main" id="{531C28A1-6A8B-4A59-82DC-CA7811F88002}"/>
              </a:ext>
            </a:extLst>
          </p:cNvPr>
          <p:cNvSpPr txBox="1"/>
          <p:nvPr/>
        </p:nvSpPr>
        <p:spPr>
          <a:xfrm>
            <a:off x="626268" y="1671737"/>
            <a:ext cx="11811000" cy="5078313"/>
          </a:xfrm>
          <a:prstGeom prst="rect">
            <a:avLst/>
          </a:prstGeom>
          <a:noFill/>
        </p:spPr>
        <p:txBody>
          <a:bodyPr wrap="square">
            <a:spAutoFit/>
          </a:bodyPr>
          <a:lstStyle/>
          <a:p>
            <a:pPr algn="l"/>
            <a:r>
              <a:rPr lang="es-MX" b="0" i="0" dirty="0">
                <a:effectLst/>
              </a:rPr>
              <a:t>A menudo es confuso cuando se trata de interfaz y clase abstracta en C ++. No hay palabras clave para definir una interfaz y clases abstractas en C++, como en otros lenguajes de programación como Java o C#.</a:t>
            </a:r>
          </a:p>
          <a:p>
            <a:pPr algn="l"/>
            <a:r>
              <a:rPr lang="es-MX" b="0" i="0" dirty="0">
                <a:effectLst/>
              </a:rPr>
              <a:t>Sin embargo, el uso de la interfaz y la clase abstracta se puede lograr en C ++ de manera similar a otros lenguajes.</a:t>
            </a:r>
            <a:br>
              <a:rPr lang="es-MX" b="0" i="0" dirty="0">
                <a:effectLst/>
              </a:rPr>
            </a:br>
            <a:endParaRPr lang="es-MX" b="0" i="0" dirty="0">
              <a:effectLst/>
            </a:endParaRPr>
          </a:p>
          <a:p>
            <a:pPr algn="l"/>
            <a:r>
              <a:rPr lang="es-MX" b="0" i="0" dirty="0">
                <a:solidFill>
                  <a:schemeClr val="accent5">
                    <a:lumMod val="60000"/>
                    <a:lumOff val="40000"/>
                  </a:schemeClr>
                </a:solidFill>
                <a:effectLst/>
              </a:rPr>
              <a:t>Primero comparemos el concepto de interfaz y clase abstracta:</a:t>
            </a:r>
            <a:br>
              <a:rPr lang="es-MX" b="0" i="0" dirty="0">
                <a:effectLst/>
              </a:rPr>
            </a:br>
            <a:endParaRPr lang="es-MX" b="0" i="0" dirty="0">
              <a:effectLst/>
            </a:endParaRPr>
          </a:p>
          <a:p>
            <a:pPr algn="l">
              <a:buFont typeface="+mj-lt"/>
              <a:buAutoNum type="arabicPeriod"/>
            </a:pPr>
            <a:r>
              <a:rPr lang="es-MX" b="0" i="0" dirty="0">
                <a:effectLst/>
              </a:rPr>
              <a:t>La clase interface no tiene ninguna implementación de método. Solo tiene declaraciones de método y la clase que implementa una interfaz implementa los métodos.</a:t>
            </a:r>
            <a:br>
              <a:rPr lang="es-MX" b="0" i="0" dirty="0">
                <a:effectLst/>
              </a:rPr>
            </a:br>
            <a:endParaRPr lang="es-MX" b="0" i="0" dirty="0">
              <a:effectLst/>
            </a:endParaRPr>
          </a:p>
          <a:p>
            <a:pPr algn="l">
              <a:buFont typeface="+mj-lt"/>
              <a:buAutoNum type="arabicPeriod"/>
            </a:pPr>
            <a:r>
              <a:rPr lang="es-MX" b="0" i="0" dirty="0">
                <a:effectLst/>
              </a:rPr>
              <a:t>La interfaz no tiene variables definidas. Existe en java, pero luego las variables se establecen como finales y estáticas.</a:t>
            </a:r>
            <a:br>
              <a:rPr lang="es-MX" b="0" i="0" dirty="0">
                <a:effectLst/>
              </a:rPr>
            </a:br>
            <a:endParaRPr lang="es-MX" b="0" i="0" dirty="0">
              <a:effectLst/>
            </a:endParaRPr>
          </a:p>
          <a:p>
            <a:pPr algn="l">
              <a:buFont typeface="+mj-lt"/>
              <a:buAutoNum type="arabicPeriod"/>
            </a:pPr>
            <a:r>
              <a:rPr lang="es-MX" b="0" i="0" dirty="0">
                <a:effectLst/>
              </a:rPr>
              <a:t>La clase que implementa una interfaz debe implementar todos los métodos de la interfaz.</a:t>
            </a:r>
            <a:br>
              <a:rPr lang="es-MX" b="0" i="0" dirty="0">
                <a:effectLst/>
              </a:rPr>
            </a:br>
            <a:endParaRPr lang="es-MX" b="0" i="0" dirty="0">
              <a:effectLst/>
            </a:endParaRPr>
          </a:p>
          <a:p>
            <a:pPr algn="l">
              <a:buFont typeface="+mj-lt"/>
              <a:buAutoNum type="arabicPeriod"/>
            </a:pPr>
            <a:r>
              <a:rPr lang="es-MX" b="0" i="0" dirty="0">
                <a:effectLst/>
              </a:rPr>
              <a:t>La clase abstracta puede tener declaración de variable e implementación/declaraciones de métodos. Además, se puede heredar la clase abstracta sin implementar los métodos abstractos.</a:t>
            </a:r>
            <a:br>
              <a:rPr lang="es-MX" b="0" i="0" dirty="0">
                <a:effectLst/>
              </a:rPr>
            </a:br>
            <a:endParaRPr lang="es-MX" b="0" i="0" dirty="0">
              <a:effectLst/>
            </a:endParaRPr>
          </a:p>
          <a:p>
            <a:pPr algn="l">
              <a:buFont typeface="+mj-lt"/>
              <a:buAutoNum type="arabicPeriod"/>
            </a:pPr>
            <a:r>
              <a:rPr lang="es-MX" b="0" i="0" dirty="0">
                <a:effectLst/>
              </a:rPr>
              <a:t>Una clase abstracta no puede ser instanciada, sino más bien heredada por otra clase. La creación de instancias y la clase abstracta darán error de compilación.</a:t>
            </a:r>
          </a:p>
        </p:txBody>
      </p:sp>
    </p:spTree>
    <p:extLst>
      <p:ext uri="{BB962C8B-B14F-4D97-AF65-F5344CB8AC3E}">
        <p14:creationId xmlns:p14="http://schemas.microsoft.com/office/powerpoint/2010/main" val="548695447"/>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912" y="-273124"/>
            <a:ext cx="11586329" cy="1460574"/>
          </a:xfrm>
        </p:spPr>
        <p:txBody>
          <a:bodyPr>
            <a:normAutofit/>
          </a:bodyPr>
          <a:lstStyle/>
          <a:p>
            <a:r>
              <a:rPr lang="es-AR" sz="3600" b="1" dirty="0"/>
              <a:t>2. Repaso Objetos C++</a:t>
            </a:r>
            <a:endParaRPr lang="es-AR" sz="3600" dirty="0"/>
          </a:p>
        </p:txBody>
      </p:sp>
      <p:sp>
        <p:nvSpPr>
          <p:cNvPr id="3" name="Marcador de texto 2"/>
          <p:cNvSpPr>
            <a:spLocks noGrp="1"/>
          </p:cNvSpPr>
          <p:nvPr>
            <p:ph idx="1"/>
          </p:nvPr>
        </p:nvSpPr>
        <p:spPr>
          <a:xfrm>
            <a:off x="620710" y="730250"/>
            <a:ext cx="12445841" cy="6093976"/>
          </a:xfrm>
        </p:spPr>
        <p:txBody>
          <a:bodyPr>
            <a:normAutofit/>
          </a:bodyPr>
          <a:lstStyle/>
          <a:p>
            <a:pPr marL="0" indent="0">
              <a:buNone/>
            </a:pPr>
            <a:r>
              <a:rPr lang="es-ES" sz="1800" dirty="0"/>
              <a:t>Problema: Las variables de los tipos fundamentales de datos no son suficientes para modelar adecuadamente objetos del mundo real. Por ejemplo, no se puede modelar una caja mediante un </a:t>
            </a:r>
            <a:r>
              <a:rPr lang="es-ES" sz="1800" dirty="0" err="1"/>
              <a:t>int</a:t>
            </a:r>
            <a:r>
              <a:rPr lang="es-ES" sz="1800" dirty="0"/>
              <a:t>, pero si se definen las variables largo, ancho y alto para representar las dimensiones de una caja, se las puede juntar en una </a:t>
            </a:r>
            <a:r>
              <a:rPr lang="es-ES" sz="1800" dirty="0">
                <a:solidFill>
                  <a:schemeClr val="accent5">
                    <a:lumMod val="60000"/>
                    <a:lumOff val="40000"/>
                  </a:schemeClr>
                </a:solidFill>
              </a:rPr>
              <a:t>estructura de datos </a:t>
            </a:r>
            <a:r>
              <a:rPr lang="es-ES" sz="1800" dirty="0"/>
              <a:t>llamada Caja. </a:t>
            </a:r>
            <a:r>
              <a:rPr lang="es-ES" sz="1800" i="1" dirty="0"/>
              <a:t>A continuación es posible definir variables de este nuevo tipo de la misma manera que con variables de tipos básicos</a:t>
            </a:r>
            <a:r>
              <a:rPr lang="es-ES" sz="1800" dirty="0"/>
              <a:t>. Se pueden crear, manipular y destruir tantos objetos de tipo Caja como se quiera . De esta manera puede verse cómo C++ incorpora la noción de </a:t>
            </a:r>
            <a:r>
              <a:rPr lang="es-ES" sz="1800" b="1" dirty="0"/>
              <a:t>clase </a:t>
            </a:r>
            <a:r>
              <a:rPr lang="es-ES" sz="1800" dirty="0"/>
              <a:t>del paradigma de Orientación a Objetos. La palabra </a:t>
            </a:r>
            <a:r>
              <a:rPr lang="es-ES" sz="1800" dirty="0" err="1"/>
              <a:t>class</a:t>
            </a:r>
            <a:r>
              <a:rPr lang="es-ES" sz="1800" dirty="0"/>
              <a:t> es la palabra clave para implementar este concepto. </a:t>
            </a:r>
          </a:p>
          <a:p>
            <a:pPr marL="0" indent="0">
              <a:buNone/>
            </a:pPr>
            <a:r>
              <a:rPr lang="es-ES" sz="1800" dirty="0"/>
              <a:t>Veamos cómo se puede definir una clase que representa cajas: </a:t>
            </a:r>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1800" dirty="0"/>
          </a:p>
          <a:p>
            <a:pPr marL="0" indent="0">
              <a:buNone/>
            </a:pPr>
            <a:r>
              <a:rPr lang="es-ES" sz="1800" dirty="0"/>
              <a:t>Las variables que se definen como parte de la clase se llaman </a:t>
            </a:r>
            <a:r>
              <a:rPr lang="es-ES" sz="1800" b="1" dirty="0"/>
              <a:t>datos miembro </a:t>
            </a:r>
            <a:r>
              <a:rPr lang="es-ES" sz="1800" dirty="0"/>
              <a:t>de la clase. </a:t>
            </a:r>
            <a:br>
              <a:rPr lang="es-ES" sz="1800" dirty="0"/>
            </a:br>
            <a:r>
              <a:rPr lang="es-ES" sz="1800" dirty="0"/>
              <a:t>Se puede hacer una declaración de una variable de esta clase, digamos </a:t>
            </a:r>
            <a:r>
              <a:rPr lang="es-ES" sz="1800" dirty="0" err="1"/>
              <a:t>cajaGrande</a:t>
            </a:r>
            <a:r>
              <a:rPr lang="es-ES" sz="1800" dirty="0"/>
              <a:t>, que representa una instancia de tipo Caja como la siguiente: </a:t>
            </a:r>
          </a:p>
          <a:p>
            <a:pPr marL="0" indent="0">
              <a:buNone/>
            </a:pPr>
            <a:br>
              <a:rPr lang="es-ES" sz="1800" dirty="0"/>
            </a:br>
            <a:endParaRPr lang="es-ES" sz="1800" dirty="0"/>
          </a:p>
          <a:p>
            <a:pPr marL="0" indent="0">
              <a:buNone/>
            </a:pPr>
            <a:r>
              <a:rPr lang="es-ES" sz="1800" dirty="0"/>
              <a:t>Una vez que se ha definido la clase Caja, las declaraciones de variables de este tipo son estándares. Estas variables son instancias de la clase y se las llama </a:t>
            </a:r>
            <a:r>
              <a:rPr lang="es-ES" sz="1800" b="1" dirty="0"/>
              <a:t>objetos</a:t>
            </a:r>
            <a:r>
              <a:rPr lang="es-ES" sz="1800" dirty="0"/>
              <a:t>.</a:t>
            </a:r>
          </a:p>
          <a:p>
            <a:pPr marL="0" indent="0">
              <a:buNone/>
            </a:pPr>
            <a:endParaRPr lang="es-AR" sz="1800" dirty="0"/>
          </a:p>
          <a:p>
            <a:pPr marL="0" indent="0">
              <a:buNone/>
            </a:pPr>
            <a:endParaRPr lang="es-AR"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a:t>
            </a:fld>
            <a:endParaRPr lang="es-AR" spc="10" dirty="0"/>
          </a:p>
        </p:txBody>
      </p:sp>
      <p:sp>
        <p:nvSpPr>
          <p:cNvPr id="11" name="CuadroTexto 10">
            <a:extLst>
              <a:ext uri="{FF2B5EF4-FFF2-40B4-BE49-F238E27FC236}">
                <a16:creationId xmlns:a16="http://schemas.microsoft.com/office/drawing/2014/main" id="{F97626A5-804E-4F7A-A29D-054F72EE94FB}"/>
              </a:ext>
            </a:extLst>
          </p:cNvPr>
          <p:cNvSpPr txBox="1"/>
          <p:nvPr/>
        </p:nvSpPr>
        <p:spPr>
          <a:xfrm>
            <a:off x="9460696" y="2944473"/>
            <a:ext cx="1905000" cy="1384995"/>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class</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Caja</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largo</a:t>
            </a:r>
            <a:r>
              <a:rPr lang="en-US" sz="1400" b="0" dirty="0">
                <a:solidFill>
                  <a:srgbClr val="D4D4D4"/>
                </a:solidFill>
                <a:effectLst/>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ancho</a:t>
            </a:r>
            <a:r>
              <a:rPr lang="en-US" sz="1400" b="0" dirty="0">
                <a:solidFill>
                  <a:srgbClr val="D4D4D4"/>
                </a:solidFill>
                <a:effectLst/>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alto</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
        <p:nvSpPr>
          <p:cNvPr id="13" name="CuadroTexto 12">
            <a:extLst>
              <a:ext uri="{FF2B5EF4-FFF2-40B4-BE49-F238E27FC236}">
                <a16:creationId xmlns:a16="http://schemas.microsoft.com/office/drawing/2014/main" id="{114081B1-EF85-429A-9E12-0000FC15514C}"/>
              </a:ext>
            </a:extLst>
          </p:cNvPr>
          <p:cNvSpPr txBox="1"/>
          <p:nvPr/>
        </p:nvSpPr>
        <p:spPr>
          <a:xfrm>
            <a:off x="3794124" y="5562764"/>
            <a:ext cx="6734174" cy="369332"/>
          </a:xfrm>
          <a:prstGeom prst="rect">
            <a:avLst/>
          </a:prstGeom>
          <a:noFill/>
        </p:spPr>
        <p:txBody>
          <a:bodyPr wrap="square">
            <a:spAutoFit/>
          </a:bodyPr>
          <a:lstStyle/>
          <a:p>
            <a:r>
              <a:rPr lang="es-AR" b="0" dirty="0">
                <a:solidFill>
                  <a:srgbClr val="D4D4D4"/>
                </a:solidFill>
                <a:effectLst/>
                <a:latin typeface="Consolas" panose="020B0609020204030204" pitchFamily="49" charset="0"/>
              </a:rPr>
              <a:t>Caja </a:t>
            </a:r>
            <a:r>
              <a:rPr lang="es-AR" b="0" dirty="0" err="1">
                <a:solidFill>
                  <a:srgbClr val="9CDCFE"/>
                </a:solidFill>
                <a:effectLst/>
                <a:latin typeface="Consolas" panose="020B0609020204030204" pitchFamily="49" charset="0"/>
              </a:rPr>
              <a:t>cajaGrande</a:t>
            </a:r>
            <a:r>
              <a:rPr lang="es-AR" b="0" dirty="0">
                <a:solidFill>
                  <a:srgbClr val="D4D4D4"/>
                </a:solidFill>
                <a:effectLst/>
                <a:latin typeface="Consolas" panose="020B0609020204030204" pitchFamily="49" charset="0"/>
              </a:rPr>
              <a:t>;</a:t>
            </a:r>
          </a:p>
        </p:txBody>
      </p:sp>
      <p:sp>
        <p:nvSpPr>
          <p:cNvPr id="9" name="CuadroTexto 8">
            <a:extLst>
              <a:ext uri="{FF2B5EF4-FFF2-40B4-BE49-F238E27FC236}">
                <a16:creationId xmlns:a16="http://schemas.microsoft.com/office/drawing/2014/main" id="{BBFC8C2A-AECD-4D3D-8EBD-F27ADB1C6C08}"/>
              </a:ext>
            </a:extLst>
          </p:cNvPr>
          <p:cNvSpPr txBox="1"/>
          <p:nvPr/>
        </p:nvSpPr>
        <p:spPr>
          <a:xfrm>
            <a:off x="5573712" y="3002855"/>
            <a:ext cx="1905000" cy="1384995"/>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struct</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Caja</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largo</a:t>
            </a:r>
            <a:r>
              <a:rPr lang="en-US" sz="1400" b="0" dirty="0">
                <a:solidFill>
                  <a:srgbClr val="D4D4D4"/>
                </a:solidFill>
                <a:effectLst/>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ancho</a:t>
            </a:r>
            <a:r>
              <a:rPr lang="en-US" sz="1400" b="0" dirty="0">
                <a:solidFill>
                  <a:srgbClr val="D4D4D4"/>
                </a:solidFill>
                <a:effectLst/>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alto</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
        <p:nvSpPr>
          <p:cNvPr id="7" name="Flecha: a la derecha 6">
            <a:extLst>
              <a:ext uri="{FF2B5EF4-FFF2-40B4-BE49-F238E27FC236}">
                <a16:creationId xmlns:a16="http://schemas.microsoft.com/office/drawing/2014/main" id="{D3EC61F8-966C-4468-9ED1-52FE83629238}"/>
              </a:ext>
            </a:extLst>
          </p:cNvPr>
          <p:cNvSpPr/>
          <p:nvPr/>
        </p:nvSpPr>
        <p:spPr>
          <a:xfrm>
            <a:off x="7631110" y="3172052"/>
            <a:ext cx="1828802" cy="99060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2">
                    <a:lumMod val="20000"/>
                    <a:lumOff val="80000"/>
                  </a:schemeClr>
                </a:solidFill>
              </a:rPr>
              <a:t>TDA Objeto</a:t>
            </a:r>
          </a:p>
        </p:txBody>
      </p:sp>
      <p:sp>
        <p:nvSpPr>
          <p:cNvPr id="12" name="Flecha: a la derecha 11">
            <a:extLst>
              <a:ext uri="{FF2B5EF4-FFF2-40B4-BE49-F238E27FC236}">
                <a16:creationId xmlns:a16="http://schemas.microsoft.com/office/drawing/2014/main" id="{50684047-6CD2-47F2-96E5-DC5BEE9A6820}"/>
              </a:ext>
            </a:extLst>
          </p:cNvPr>
          <p:cNvSpPr/>
          <p:nvPr/>
        </p:nvSpPr>
        <p:spPr>
          <a:xfrm>
            <a:off x="3668710" y="3172052"/>
            <a:ext cx="1828802" cy="99060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2">
                    <a:lumMod val="20000"/>
                    <a:lumOff val="80000"/>
                  </a:schemeClr>
                </a:solidFill>
              </a:rPr>
              <a:t>TDA </a:t>
            </a:r>
          </a:p>
        </p:txBody>
      </p:sp>
      <p:grpSp>
        <p:nvGrpSpPr>
          <p:cNvPr id="15" name="Grupo 14">
            <a:extLst>
              <a:ext uri="{FF2B5EF4-FFF2-40B4-BE49-F238E27FC236}">
                <a16:creationId xmlns:a16="http://schemas.microsoft.com/office/drawing/2014/main" id="{C8C600D7-C191-4504-8BE3-39EBD1EDC907}"/>
              </a:ext>
            </a:extLst>
          </p:cNvPr>
          <p:cNvGrpSpPr/>
          <p:nvPr/>
        </p:nvGrpSpPr>
        <p:grpSpPr>
          <a:xfrm>
            <a:off x="1839912" y="3068318"/>
            <a:ext cx="1434999" cy="1624332"/>
            <a:chOff x="1839912" y="3068318"/>
            <a:chExt cx="1434999" cy="1624332"/>
          </a:xfrm>
        </p:grpSpPr>
        <p:pic>
          <p:nvPicPr>
            <p:cNvPr id="10" name="Imagen 9">
              <a:extLst>
                <a:ext uri="{FF2B5EF4-FFF2-40B4-BE49-F238E27FC236}">
                  <a16:creationId xmlns:a16="http://schemas.microsoft.com/office/drawing/2014/main" id="{E03513EB-4A96-49EC-A11D-94D785E7F2F5}"/>
                </a:ext>
              </a:extLst>
            </p:cNvPr>
            <p:cNvPicPr>
              <a:picLocks noChangeAspect="1"/>
            </p:cNvPicPr>
            <p:nvPr/>
          </p:nvPicPr>
          <p:blipFill>
            <a:blip r:embed="rId2"/>
            <a:stretch>
              <a:fillRect/>
            </a:stretch>
          </p:blipFill>
          <p:spPr>
            <a:xfrm>
              <a:off x="1839912" y="3068318"/>
              <a:ext cx="1434999" cy="1167132"/>
            </a:xfrm>
            <a:prstGeom prst="rect">
              <a:avLst/>
            </a:prstGeom>
          </p:spPr>
        </p:pic>
        <p:sp>
          <p:nvSpPr>
            <p:cNvPr id="14" name="CuadroTexto 13">
              <a:extLst>
                <a:ext uri="{FF2B5EF4-FFF2-40B4-BE49-F238E27FC236}">
                  <a16:creationId xmlns:a16="http://schemas.microsoft.com/office/drawing/2014/main" id="{17DC3D9D-DEC1-43FD-9178-C48E536A32C9}"/>
                </a:ext>
              </a:extLst>
            </p:cNvPr>
            <p:cNvSpPr txBox="1"/>
            <p:nvPr/>
          </p:nvSpPr>
          <p:spPr>
            <a:xfrm>
              <a:off x="1916112" y="4323318"/>
              <a:ext cx="1276824" cy="369332"/>
            </a:xfrm>
            <a:prstGeom prst="rect">
              <a:avLst/>
            </a:prstGeom>
            <a:noFill/>
          </p:spPr>
          <p:txBody>
            <a:bodyPr wrap="none" rtlCol="0">
              <a:spAutoFit/>
            </a:bodyPr>
            <a:lstStyle/>
            <a:p>
              <a:r>
                <a:rPr lang="es-AR" dirty="0">
                  <a:solidFill>
                    <a:schemeClr val="bg1">
                      <a:lumMod val="50000"/>
                      <a:lumOff val="50000"/>
                    </a:schemeClr>
                  </a:solidFill>
                </a:rPr>
                <a:t>Objeto Real</a:t>
              </a:r>
            </a:p>
          </p:txBody>
        </p:sp>
      </p:grpSp>
    </p:spTree>
    <p:extLst>
      <p:ext uri="{BB962C8B-B14F-4D97-AF65-F5344CB8AC3E}">
        <p14:creationId xmlns:p14="http://schemas.microsoft.com/office/powerpoint/2010/main" val="153301650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7" grpId="0"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122237"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50</a:t>
            </a:fld>
            <a:endParaRPr lang="es-AR" spc="10" dirty="0"/>
          </a:p>
        </p:txBody>
      </p:sp>
      <p:sp>
        <p:nvSpPr>
          <p:cNvPr id="17" name="Título 1">
            <a:extLst>
              <a:ext uri="{FF2B5EF4-FFF2-40B4-BE49-F238E27FC236}">
                <a16:creationId xmlns:a16="http://schemas.microsoft.com/office/drawing/2014/main" id="{883B7D17-F6DA-40A1-85F1-CF22D8F67D1D}"/>
              </a:ext>
            </a:extLst>
          </p:cNvPr>
          <p:cNvSpPr>
            <a:spLocks noGrp="1"/>
          </p:cNvSpPr>
          <p:nvPr>
            <p:ph type="title"/>
          </p:nvPr>
        </p:nvSpPr>
        <p:spPr>
          <a:xfrm>
            <a:off x="479424" y="252412"/>
            <a:ext cx="12104688" cy="672736"/>
          </a:xfrm>
        </p:spPr>
        <p:txBody>
          <a:bodyPr>
            <a:noAutofit/>
          </a:bodyPr>
          <a:lstStyle/>
          <a:p>
            <a:r>
              <a:rPr lang="es-ES" sz="3600" b="1" dirty="0"/>
              <a:t>26. Interfaces</a:t>
            </a:r>
            <a:endParaRPr lang="es-AR" sz="3600" dirty="0"/>
          </a:p>
        </p:txBody>
      </p:sp>
      <p:sp>
        <p:nvSpPr>
          <p:cNvPr id="10" name="CuadroTexto 9">
            <a:extLst>
              <a:ext uri="{FF2B5EF4-FFF2-40B4-BE49-F238E27FC236}">
                <a16:creationId xmlns:a16="http://schemas.microsoft.com/office/drawing/2014/main" id="{3B097681-657A-4A98-9FB9-D07F4A9C3BD4}"/>
              </a:ext>
            </a:extLst>
          </p:cNvPr>
          <p:cNvSpPr txBox="1"/>
          <p:nvPr/>
        </p:nvSpPr>
        <p:spPr>
          <a:xfrm>
            <a:off x="3259300" y="273050"/>
            <a:ext cx="6734012" cy="584775"/>
          </a:xfrm>
          <a:prstGeom prst="rect">
            <a:avLst/>
          </a:prstGeom>
          <a:noFill/>
        </p:spPr>
        <p:txBody>
          <a:bodyPr wrap="square">
            <a:spAutoFit/>
          </a:bodyPr>
          <a:lstStyle/>
          <a:p>
            <a:pPr algn="l"/>
            <a:r>
              <a:rPr lang="es-MX" sz="3200" i="0" dirty="0">
                <a:effectLst/>
                <a:latin typeface="sohne"/>
              </a:rPr>
              <a:t>Clase abstracta vs interfaz en C++</a:t>
            </a:r>
          </a:p>
        </p:txBody>
      </p:sp>
      <p:sp>
        <p:nvSpPr>
          <p:cNvPr id="9" name="CuadroTexto 8">
            <a:extLst>
              <a:ext uri="{FF2B5EF4-FFF2-40B4-BE49-F238E27FC236}">
                <a16:creationId xmlns:a16="http://schemas.microsoft.com/office/drawing/2014/main" id="{8C778F8F-4138-4ED6-8FFC-E0E177FF3E52}"/>
              </a:ext>
            </a:extLst>
          </p:cNvPr>
          <p:cNvSpPr txBox="1"/>
          <p:nvPr/>
        </p:nvSpPr>
        <p:spPr>
          <a:xfrm>
            <a:off x="286464" y="1187450"/>
            <a:ext cx="6734012" cy="1477328"/>
          </a:xfrm>
          <a:prstGeom prst="rect">
            <a:avLst/>
          </a:prstGeom>
          <a:noFill/>
        </p:spPr>
        <p:txBody>
          <a:bodyPr wrap="square">
            <a:spAutoFit/>
          </a:bodyPr>
          <a:lstStyle/>
          <a:p>
            <a:r>
              <a:rPr lang="es-MX" b="1" i="0" dirty="0">
                <a:effectLst/>
              </a:rPr>
              <a:t>Una clase abstracta</a:t>
            </a:r>
            <a:br>
              <a:rPr lang="es-MX" b="1" i="0" dirty="0">
                <a:effectLst/>
              </a:rPr>
            </a:br>
            <a:br>
              <a:rPr lang="es-MX" dirty="0"/>
            </a:br>
            <a:r>
              <a:rPr lang="es-MX" b="0" i="0" dirty="0">
                <a:effectLst/>
              </a:rPr>
              <a:t>en C++ </a:t>
            </a:r>
            <a:r>
              <a:rPr lang="es-MX" b="1" i="0" dirty="0">
                <a:effectLst/>
              </a:rPr>
              <a:t>a)</a:t>
            </a:r>
            <a:r>
              <a:rPr lang="es-MX" b="0" i="0" dirty="0">
                <a:effectLst/>
              </a:rPr>
              <a:t> debe tener al menos un método virtual puro.</a:t>
            </a:r>
            <a:br>
              <a:rPr lang="es-MX" dirty="0"/>
            </a:br>
            <a:r>
              <a:rPr lang="es-MX" b="1" i="0" dirty="0">
                <a:effectLst/>
              </a:rPr>
              <a:t>b)</a:t>
            </a:r>
            <a:r>
              <a:rPr lang="es-MX" b="0" i="0" dirty="0">
                <a:effectLst/>
              </a:rPr>
              <a:t> puede tener métodos implementados.</a:t>
            </a:r>
            <a:br>
              <a:rPr lang="es-MX" dirty="0"/>
            </a:br>
            <a:r>
              <a:rPr lang="es-MX" b="1" i="0" dirty="0">
                <a:effectLst/>
              </a:rPr>
              <a:t>c)</a:t>
            </a:r>
            <a:r>
              <a:rPr lang="es-MX" b="0" i="0" dirty="0">
                <a:effectLst/>
              </a:rPr>
              <a:t> puede tener declaración de variables.</a:t>
            </a:r>
            <a:endParaRPr lang="es-AR" dirty="0"/>
          </a:p>
        </p:txBody>
      </p:sp>
      <p:sp>
        <p:nvSpPr>
          <p:cNvPr id="11" name="CuadroTexto 10">
            <a:extLst>
              <a:ext uri="{FF2B5EF4-FFF2-40B4-BE49-F238E27FC236}">
                <a16:creationId xmlns:a16="http://schemas.microsoft.com/office/drawing/2014/main" id="{DC7BBC41-F005-484F-A0A6-F93B2C98FC79}"/>
              </a:ext>
            </a:extLst>
          </p:cNvPr>
          <p:cNvSpPr txBox="1"/>
          <p:nvPr/>
        </p:nvSpPr>
        <p:spPr>
          <a:xfrm>
            <a:off x="239712" y="2892663"/>
            <a:ext cx="6618288" cy="3323987"/>
          </a:xfrm>
          <a:prstGeom prst="rect">
            <a:avLst/>
          </a:prstGeom>
          <a:noFill/>
        </p:spPr>
        <p:txBody>
          <a:bodyPr wrap="square">
            <a:spAutoFit/>
          </a:bodyPr>
          <a:lstStyle/>
          <a:p>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a:t>
            </a:r>
            <a:r>
              <a:rPr lang="es-AR" sz="1400" b="0" dirty="0" err="1">
                <a:solidFill>
                  <a:srgbClr val="CE9178"/>
                </a:solidFill>
                <a:effectLst/>
                <a:latin typeface="Consolas" panose="020B0609020204030204" pitchFamily="49" charset="0"/>
              </a:rPr>
              <a:t>string</a:t>
            </a:r>
            <a:r>
              <a:rPr lang="es-AR" sz="1400" b="0" dirty="0">
                <a:solidFill>
                  <a:srgbClr val="CE9178"/>
                </a:solidFill>
                <a:effectLst/>
                <a:latin typeface="Consolas" panose="020B0609020204030204" pitchFamily="49" charset="0"/>
              </a:rPr>
              <a:t>&gt;</a:t>
            </a:r>
            <a:endParaRPr lang="es-AR" sz="1400" b="0" dirty="0">
              <a:solidFill>
                <a:srgbClr val="D4D4D4"/>
              </a:solidFill>
              <a:effectLst/>
              <a:latin typeface="Consolas" panose="020B0609020204030204" pitchFamily="49" charset="0"/>
            </a:endParaRPr>
          </a:p>
          <a:p>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&lt;iostream&gt;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a:solidFill>
                  <a:srgbClr val="6A9955"/>
                </a:solidFill>
                <a:effectLst/>
                <a:latin typeface="Consolas" panose="020B0609020204030204" pitchFamily="49" charset="0"/>
              </a:rPr>
              <a:t>/*</a:t>
            </a:r>
            <a:r>
              <a:rPr lang="es-AR" sz="1400" b="0" dirty="0" err="1">
                <a:solidFill>
                  <a:srgbClr val="6A9955"/>
                </a:solidFill>
                <a:effectLst/>
                <a:latin typeface="Consolas" panose="020B0609020204030204" pitchFamily="49" charset="0"/>
              </a:rPr>
              <a:t>Declaring</a:t>
            </a:r>
            <a:r>
              <a:rPr lang="es-AR" sz="1400" b="0" dirty="0">
                <a:solidFill>
                  <a:srgbClr val="6A9955"/>
                </a:solidFill>
                <a:effectLst/>
                <a:latin typeface="Consolas" panose="020B0609020204030204" pitchFamily="49" charset="0"/>
              </a:rPr>
              <a:t> </a:t>
            </a:r>
            <a:r>
              <a:rPr lang="es-AR" sz="1400" b="0" dirty="0" err="1">
                <a:solidFill>
                  <a:srgbClr val="6A9955"/>
                </a:solidFill>
                <a:effectLst/>
                <a:latin typeface="Consolas" panose="020B0609020204030204" pitchFamily="49" charset="0"/>
              </a:rPr>
              <a:t>an</a:t>
            </a:r>
            <a:r>
              <a:rPr lang="es-AR" sz="1400" b="0" dirty="0">
                <a:solidFill>
                  <a:srgbClr val="6A9955"/>
                </a:solidFill>
                <a:effectLst/>
                <a:latin typeface="Consolas" panose="020B0609020204030204" pitchFamily="49" charset="0"/>
              </a:rPr>
              <a:t> </a:t>
            </a:r>
            <a:r>
              <a:rPr lang="es-AR" sz="1400" b="0" dirty="0" err="1">
                <a:solidFill>
                  <a:srgbClr val="6A9955"/>
                </a:solidFill>
                <a:effectLst/>
                <a:latin typeface="Consolas" panose="020B0609020204030204" pitchFamily="49" charset="0"/>
              </a:rPr>
              <a:t>abstract</a:t>
            </a:r>
            <a:r>
              <a:rPr lang="es-AR" sz="1400" b="0" dirty="0">
                <a:solidFill>
                  <a:srgbClr val="6A9955"/>
                </a:solidFill>
                <a:effectLst/>
                <a:latin typeface="Consolas" panose="020B0609020204030204" pitchFamily="49" charset="0"/>
              </a:rPr>
              <a:t> </a:t>
            </a:r>
            <a:r>
              <a:rPr lang="es-AR" sz="1400" b="0" dirty="0" err="1">
                <a:solidFill>
                  <a:srgbClr val="6A9955"/>
                </a:solidFill>
                <a:effectLst/>
                <a:latin typeface="Consolas" panose="020B0609020204030204" pitchFamily="49" charset="0"/>
              </a:rPr>
              <a:t>class</a:t>
            </a:r>
            <a:r>
              <a:rPr lang="es-AR" sz="1400" b="0" dirty="0">
                <a:solidFill>
                  <a:srgbClr val="6A9955"/>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r>
              <a:rPr lang="es-AR" sz="1400" b="0" dirty="0" err="1">
                <a:solidFill>
                  <a:srgbClr val="569CD6"/>
                </a:solidFill>
                <a:effectLst/>
                <a:latin typeface="Consolas" panose="020B0609020204030204" pitchFamily="49" charset="0"/>
              </a:rPr>
              <a:t>class</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AbstractClass</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public</a:t>
            </a:r>
            <a:r>
              <a:rPr lang="es-AR" sz="1400" b="0" dirty="0">
                <a:solidFill>
                  <a:srgbClr val="569CD6"/>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AbstractClass</a:t>
            </a:r>
            <a:r>
              <a:rPr lang="es-AR" sz="1400" b="0" dirty="0">
                <a:solidFill>
                  <a:srgbClr val="D4D4D4"/>
                </a:solidFill>
                <a:effectLst/>
                <a:latin typeface="Consolas" panose="020B0609020204030204" pitchFamily="49" charset="0"/>
              </a:rPr>
              <a:t>(</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4EC9B0"/>
                </a:solidFill>
                <a:effectLst/>
                <a:latin typeface="Consolas" panose="020B0609020204030204" pitchFamily="49" charset="0"/>
              </a:rPr>
              <a:t>string</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msg</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message</a:t>
            </a:r>
            <a:r>
              <a:rPr lang="es-AR" sz="1400" b="0" dirty="0">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msg</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a:solidFill>
                  <a:srgbClr val="569CD6"/>
                </a:solidFill>
                <a:effectLst/>
                <a:latin typeface="Consolas" panose="020B0609020204030204" pitchFamily="49" charset="0"/>
              </a:rPr>
              <a:t>virtual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method_first</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0</a:t>
            </a:r>
            <a:r>
              <a:rPr lang="es-AR" sz="1400" b="0" dirty="0">
                <a:solidFill>
                  <a:srgbClr val="D4D4D4"/>
                </a:solidFill>
                <a:effectLst/>
                <a:latin typeface="Consolas" panose="020B0609020204030204" pitchFamily="49" charset="0"/>
              </a:rPr>
              <a:t>;</a:t>
            </a:r>
            <a:r>
              <a:rPr lang="es-AR" sz="1400" b="0" dirty="0">
                <a:solidFill>
                  <a:srgbClr val="6A9955"/>
                </a:solidFill>
                <a:effectLst/>
                <a:latin typeface="Consolas" panose="020B0609020204030204" pitchFamily="49" charset="0"/>
              </a:rPr>
              <a:t> // a pure virtual </a:t>
            </a:r>
            <a:r>
              <a:rPr lang="es-AR" sz="1400" b="0" dirty="0" err="1">
                <a:solidFill>
                  <a:srgbClr val="6A9955"/>
                </a:solidFill>
                <a:effectLst/>
                <a:latin typeface="Consolas" panose="020B0609020204030204" pitchFamily="49" charset="0"/>
              </a:rPr>
              <a:t>method</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a:solidFill>
                  <a:srgbClr val="569CD6"/>
                </a:solidFill>
                <a:effectLst/>
                <a:latin typeface="Consolas" panose="020B0609020204030204" pitchFamily="49" charset="0"/>
              </a:rPr>
              <a:t>virtual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method_second</a:t>
            </a:r>
            <a:r>
              <a:rPr lang="es-AR" sz="1400" b="0" dirty="0">
                <a:solidFill>
                  <a:srgbClr val="D4D4D4"/>
                </a:solidFill>
                <a:effectLst/>
                <a:latin typeface="Consolas" panose="020B0609020204030204" pitchFamily="49" charset="0"/>
              </a:rPr>
              <a:t>() {</a:t>
            </a:r>
            <a:r>
              <a:rPr lang="es-AR" sz="1400" b="0" dirty="0">
                <a:solidFill>
                  <a:srgbClr val="6A9955"/>
                </a:solidFill>
                <a:effectLst/>
                <a:latin typeface="Consolas" panose="020B0609020204030204" pitchFamily="49" charset="0"/>
              </a:rPr>
              <a:t> // </a:t>
            </a:r>
            <a:r>
              <a:rPr lang="es-AR" sz="1400" b="0" dirty="0" err="1">
                <a:solidFill>
                  <a:srgbClr val="6A9955"/>
                </a:solidFill>
                <a:effectLst/>
                <a:latin typeface="Consolas" panose="020B0609020204030204" pitchFamily="49" charset="0"/>
              </a:rPr>
              <a:t>implemented</a:t>
            </a:r>
            <a:r>
              <a:rPr lang="es-AR" sz="1400" b="0" dirty="0">
                <a:solidFill>
                  <a:srgbClr val="6A9955"/>
                </a:solidFill>
                <a:effectLst/>
                <a:latin typeface="Consolas" panose="020B0609020204030204" pitchFamily="49" charset="0"/>
              </a:rPr>
              <a:t> virtual </a:t>
            </a:r>
            <a:r>
              <a:rPr lang="es-AR" sz="1400" b="0" dirty="0" err="1">
                <a:solidFill>
                  <a:srgbClr val="6A9955"/>
                </a:solidFill>
                <a:effectLst/>
                <a:latin typeface="Consolas" panose="020B0609020204030204" pitchFamily="49" charset="0"/>
              </a:rPr>
              <a:t>method</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message</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p>
          <a:p>
            <a:br>
              <a:rPr lang="es-AR" sz="1400" b="0" dirty="0">
                <a:solidFill>
                  <a:srgbClr val="D4D4D4"/>
                </a:solidFill>
                <a:effectLst/>
                <a:latin typeface="Consolas" panose="020B0609020204030204" pitchFamily="49" charset="0"/>
              </a:rPr>
            </a:b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private</a:t>
            </a:r>
            <a:r>
              <a:rPr lang="es-AR" sz="1400" b="0" dirty="0">
                <a:solidFill>
                  <a:srgbClr val="569CD6"/>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4EC9B0"/>
                </a:solidFill>
                <a:effectLst/>
                <a:latin typeface="Consolas" panose="020B0609020204030204" pitchFamily="49" charset="0"/>
              </a:rPr>
              <a:t>string</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message</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p:txBody>
      </p:sp>
      <p:sp>
        <p:nvSpPr>
          <p:cNvPr id="13" name="CuadroTexto 12">
            <a:extLst>
              <a:ext uri="{FF2B5EF4-FFF2-40B4-BE49-F238E27FC236}">
                <a16:creationId xmlns:a16="http://schemas.microsoft.com/office/drawing/2014/main" id="{30FF885A-2AE0-425F-A136-E2C9C26F5B46}"/>
              </a:ext>
            </a:extLst>
          </p:cNvPr>
          <p:cNvSpPr txBox="1"/>
          <p:nvPr/>
        </p:nvSpPr>
        <p:spPr>
          <a:xfrm>
            <a:off x="6862654" y="1085710"/>
            <a:ext cx="6734012" cy="1754326"/>
          </a:xfrm>
          <a:prstGeom prst="rect">
            <a:avLst/>
          </a:prstGeom>
          <a:noFill/>
        </p:spPr>
        <p:txBody>
          <a:bodyPr wrap="square">
            <a:spAutoFit/>
          </a:bodyPr>
          <a:lstStyle/>
          <a:p>
            <a:r>
              <a:rPr lang="es-MX" b="1" i="0" dirty="0">
                <a:effectLst/>
              </a:rPr>
              <a:t>Una Interface</a:t>
            </a:r>
            <a:br>
              <a:rPr lang="es-MX" b="1" i="0" dirty="0">
                <a:effectLst/>
              </a:rPr>
            </a:br>
            <a:br>
              <a:rPr lang="es-MX" b="0" i="0" dirty="0">
                <a:effectLst/>
              </a:rPr>
            </a:br>
            <a:r>
              <a:rPr lang="es-MX" b="0" i="0" dirty="0">
                <a:effectLst/>
              </a:rPr>
              <a:t>Así es como declaramos una clase de interfaz, en C++ una clase</a:t>
            </a:r>
            <a:br>
              <a:rPr lang="es-MX" dirty="0"/>
            </a:br>
            <a:r>
              <a:rPr lang="es-MX" b="0" i="0" dirty="0">
                <a:effectLst/>
              </a:rPr>
              <a:t>de interfaz </a:t>
            </a:r>
            <a:r>
              <a:rPr lang="es-MX" b="1" i="0" dirty="0">
                <a:effectLst/>
              </a:rPr>
              <a:t>a)</a:t>
            </a:r>
            <a:r>
              <a:rPr lang="es-MX" b="0" i="0" dirty="0">
                <a:effectLst/>
              </a:rPr>
              <a:t> tiene todos los métodos declarados como métodos virtuales puros.</a:t>
            </a:r>
            <a:br>
              <a:rPr lang="es-MX" dirty="0"/>
            </a:br>
            <a:r>
              <a:rPr lang="es-MX" b="1" i="0" dirty="0">
                <a:effectLst/>
              </a:rPr>
              <a:t>b)</a:t>
            </a:r>
            <a:r>
              <a:rPr lang="es-MX" b="0" i="0" dirty="0">
                <a:effectLst/>
              </a:rPr>
              <a:t> no tiene declaración variable.</a:t>
            </a:r>
            <a:endParaRPr lang="es-AR" dirty="0"/>
          </a:p>
        </p:txBody>
      </p:sp>
      <p:sp>
        <p:nvSpPr>
          <p:cNvPr id="15" name="CuadroTexto 14">
            <a:extLst>
              <a:ext uri="{FF2B5EF4-FFF2-40B4-BE49-F238E27FC236}">
                <a16:creationId xmlns:a16="http://schemas.microsoft.com/office/drawing/2014/main" id="{ECA010ED-8524-4F0B-AB75-B99B51DBDE90}"/>
              </a:ext>
            </a:extLst>
          </p:cNvPr>
          <p:cNvSpPr txBox="1"/>
          <p:nvPr/>
        </p:nvSpPr>
        <p:spPr>
          <a:xfrm>
            <a:off x="6945312" y="2940050"/>
            <a:ext cx="6796006" cy="2462213"/>
          </a:xfrm>
          <a:prstGeom prst="rect">
            <a:avLst/>
          </a:prstGeom>
          <a:noFill/>
        </p:spPr>
        <p:txBody>
          <a:bodyPr wrap="square">
            <a:spAutoFit/>
          </a:bodyPr>
          <a:lstStyle/>
          <a:p>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a:t>
            </a:r>
            <a:r>
              <a:rPr lang="es-AR" sz="1400" b="0" dirty="0" err="1">
                <a:solidFill>
                  <a:srgbClr val="CE9178"/>
                </a:solidFill>
                <a:effectLst/>
                <a:latin typeface="Consolas" panose="020B0609020204030204" pitchFamily="49" charset="0"/>
              </a:rPr>
              <a:t>string</a:t>
            </a:r>
            <a:r>
              <a:rPr lang="es-AR" sz="1400" b="0" dirty="0">
                <a:solidFill>
                  <a:srgbClr val="CE9178"/>
                </a:solidFill>
                <a:effectLst/>
                <a:latin typeface="Consolas" panose="020B0609020204030204" pitchFamily="49" charset="0"/>
              </a:rPr>
              <a:t>&gt;</a:t>
            </a:r>
            <a:endParaRPr lang="es-AR" sz="1400" b="0" dirty="0">
              <a:solidFill>
                <a:srgbClr val="D4D4D4"/>
              </a:solidFill>
              <a:effectLst/>
              <a:latin typeface="Consolas" panose="020B0609020204030204" pitchFamily="49" charset="0"/>
            </a:endParaRPr>
          </a:p>
          <a:p>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&lt;iostream&gt;</a:t>
            </a:r>
            <a:endParaRPr lang="es-AR" sz="1400" b="0" dirty="0">
              <a:solidFill>
                <a:srgbClr val="D4D4D4"/>
              </a:solidFill>
              <a:effectLst/>
              <a:latin typeface="Consolas" panose="020B0609020204030204" pitchFamily="49" charset="0"/>
            </a:endParaRPr>
          </a:p>
          <a:p>
            <a:br>
              <a:rPr lang="en-US" sz="1400" b="0" dirty="0">
                <a:solidFill>
                  <a:srgbClr val="6A9955"/>
                </a:solidFill>
                <a:effectLst/>
                <a:latin typeface="Consolas" panose="020B0609020204030204" pitchFamily="49" charset="0"/>
              </a:rPr>
            </a:br>
            <a:br>
              <a:rPr lang="en-US" sz="1400" b="0" dirty="0">
                <a:solidFill>
                  <a:srgbClr val="6A9955"/>
                </a:solidFill>
                <a:effectLst/>
                <a:latin typeface="Consolas" panose="020B0609020204030204" pitchFamily="49" charset="0"/>
              </a:rPr>
            </a:br>
            <a:r>
              <a:rPr lang="en-US" sz="1400" b="0" dirty="0">
                <a:solidFill>
                  <a:srgbClr val="6A9955"/>
                </a:solidFill>
                <a:effectLst/>
                <a:latin typeface="Consolas" panose="020B0609020204030204" pitchFamily="49" charset="0"/>
              </a:rPr>
              <a:t>/*an interface declaration*/</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class</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InterfaceClass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public:</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virtual</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method_first</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 declaring a pure virtual method by assigning 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virtual</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method_second</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
        <p:nvSpPr>
          <p:cNvPr id="18" name="CuadroTexto 17">
            <a:extLst>
              <a:ext uri="{FF2B5EF4-FFF2-40B4-BE49-F238E27FC236}">
                <a16:creationId xmlns:a16="http://schemas.microsoft.com/office/drawing/2014/main" id="{8E063CEE-93C8-4930-AB68-741025914C51}"/>
              </a:ext>
            </a:extLst>
          </p:cNvPr>
          <p:cNvSpPr txBox="1"/>
          <p:nvPr/>
        </p:nvSpPr>
        <p:spPr>
          <a:xfrm>
            <a:off x="3798888" y="5910032"/>
            <a:ext cx="9231313" cy="1077218"/>
          </a:xfrm>
          <a:prstGeom prst="rect">
            <a:avLst/>
          </a:prstGeom>
          <a:noFill/>
        </p:spPr>
        <p:txBody>
          <a:bodyPr wrap="square">
            <a:spAutoFit/>
          </a:bodyPr>
          <a:lstStyle/>
          <a:p>
            <a:pPr algn="l"/>
            <a:r>
              <a:rPr lang="es-MX" sz="1600" b="0" i="0" dirty="0">
                <a:effectLst/>
              </a:rPr>
              <a:t>Cuándo usar una </a:t>
            </a:r>
            <a:r>
              <a:rPr lang="es-MX" sz="1600" b="0" i="0" dirty="0">
                <a:solidFill>
                  <a:schemeClr val="accent5">
                    <a:lumMod val="60000"/>
                    <a:lumOff val="40000"/>
                  </a:schemeClr>
                </a:solidFill>
                <a:effectLst/>
              </a:rPr>
              <a:t>interfaz: </a:t>
            </a:r>
            <a:r>
              <a:rPr lang="es-MX" sz="1600" b="0" i="0" dirty="0">
                <a:effectLst/>
              </a:rPr>
              <a:t>use la interfaz cuando las características que está implementando no están relacionadas entre sí, cada objeto está separado.</a:t>
            </a:r>
          </a:p>
          <a:p>
            <a:pPr algn="l"/>
            <a:r>
              <a:rPr lang="es-MX" sz="1600" b="0" i="0" dirty="0">
                <a:effectLst/>
              </a:rPr>
              <a:t>Cuándo usar la </a:t>
            </a:r>
            <a:r>
              <a:rPr lang="es-MX" sz="1600" b="0" i="0" dirty="0">
                <a:solidFill>
                  <a:schemeClr val="accent5">
                    <a:lumMod val="60000"/>
                    <a:lumOff val="40000"/>
                  </a:schemeClr>
                </a:solidFill>
                <a:effectLst/>
              </a:rPr>
              <a:t>clase abstracta</a:t>
            </a:r>
            <a:r>
              <a:rPr lang="es-MX" sz="1600" b="0" i="0" dirty="0">
                <a:effectLst/>
              </a:rPr>
              <a:t>: Use la clase abstracta, cuando intenta crear varias versiones de una entidad, usamos la clase abstracta cuando hay alguna relación entre los objetos creados.</a:t>
            </a:r>
          </a:p>
        </p:txBody>
      </p:sp>
    </p:spTree>
    <p:extLst>
      <p:ext uri="{BB962C8B-B14F-4D97-AF65-F5344CB8AC3E}">
        <p14:creationId xmlns:p14="http://schemas.microsoft.com/office/powerpoint/2010/main" val="69137447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122237" y="7027863"/>
            <a:ext cx="3089275" cy="276225"/>
          </a:xfrm>
        </p:spPr>
        <p:txBody>
          <a:bodyPr/>
          <a:lstStyle/>
          <a:p>
            <a:fld id="{21FD5B39-A92E-4AE3-9911-231D8B15064E}" type="datetime12">
              <a:rPr lang="es-AR" smtClean="0"/>
              <a:t>11:38 a. m.</a:t>
            </a:fld>
            <a:endParaRPr lang="en-US" dirty="0"/>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51</a:t>
            </a:fld>
            <a:endParaRPr lang="es-AR" spc="10" dirty="0"/>
          </a:p>
        </p:txBody>
      </p:sp>
      <p:sp>
        <p:nvSpPr>
          <p:cNvPr id="17" name="Título 1">
            <a:extLst>
              <a:ext uri="{FF2B5EF4-FFF2-40B4-BE49-F238E27FC236}">
                <a16:creationId xmlns:a16="http://schemas.microsoft.com/office/drawing/2014/main" id="{883B7D17-F6DA-40A1-85F1-CF22D8F67D1D}"/>
              </a:ext>
            </a:extLst>
          </p:cNvPr>
          <p:cNvSpPr>
            <a:spLocks noGrp="1"/>
          </p:cNvSpPr>
          <p:nvPr>
            <p:ph type="title"/>
          </p:nvPr>
        </p:nvSpPr>
        <p:spPr>
          <a:xfrm>
            <a:off x="479424" y="120650"/>
            <a:ext cx="12104688" cy="672736"/>
          </a:xfrm>
        </p:spPr>
        <p:txBody>
          <a:bodyPr>
            <a:noAutofit/>
          </a:bodyPr>
          <a:lstStyle/>
          <a:p>
            <a:r>
              <a:rPr lang="es-ES" sz="3600" b="1" dirty="0"/>
              <a:t>26. </a:t>
            </a:r>
            <a:endParaRPr lang="es-AR" sz="3600" dirty="0"/>
          </a:p>
        </p:txBody>
      </p:sp>
      <p:sp>
        <p:nvSpPr>
          <p:cNvPr id="10" name="CuadroTexto 9">
            <a:extLst>
              <a:ext uri="{FF2B5EF4-FFF2-40B4-BE49-F238E27FC236}">
                <a16:creationId xmlns:a16="http://schemas.microsoft.com/office/drawing/2014/main" id="{3B097681-657A-4A98-9FB9-D07F4A9C3BD4}"/>
              </a:ext>
            </a:extLst>
          </p:cNvPr>
          <p:cNvSpPr txBox="1"/>
          <p:nvPr/>
        </p:nvSpPr>
        <p:spPr>
          <a:xfrm>
            <a:off x="1306512" y="145475"/>
            <a:ext cx="9412125" cy="584775"/>
          </a:xfrm>
          <a:prstGeom prst="rect">
            <a:avLst/>
          </a:prstGeom>
          <a:noFill/>
        </p:spPr>
        <p:txBody>
          <a:bodyPr wrap="square">
            <a:spAutoFit/>
          </a:bodyPr>
          <a:lstStyle/>
          <a:p>
            <a:pPr algn="l"/>
            <a:r>
              <a:rPr lang="es-MX" sz="3200" i="0" dirty="0">
                <a:effectLst/>
                <a:latin typeface="sohne"/>
              </a:rPr>
              <a:t>RESUMEN - Clase abstracta vs interfaz en C++</a:t>
            </a:r>
          </a:p>
        </p:txBody>
      </p:sp>
      <p:sp>
        <p:nvSpPr>
          <p:cNvPr id="19" name="CuadroTexto 18">
            <a:extLst>
              <a:ext uri="{FF2B5EF4-FFF2-40B4-BE49-F238E27FC236}">
                <a16:creationId xmlns:a16="http://schemas.microsoft.com/office/drawing/2014/main" id="{323E6E4C-AE5F-4A73-804B-CD861F09B4DA}"/>
              </a:ext>
            </a:extLst>
          </p:cNvPr>
          <p:cNvSpPr txBox="1"/>
          <p:nvPr/>
        </p:nvSpPr>
        <p:spPr>
          <a:xfrm>
            <a:off x="398837" y="945786"/>
            <a:ext cx="12707707" cy="2585323"/>
          </a:xfrm>
          <a:prstGeom prst="rect">
            <a:avLst/>
          </a:prstGeom>
          <a:noFill/>
        </p:spPr>
        <p:txBody>
          <a:bodyPr wrap="square">
            <a:spAutoFit/>
          </a:bodyPr>
          <a:lstStyle/>
          <a:p>
            <a:r>
              <a:rPr lang="es-MX" b="1" dirty="0">
                <a:solidFill>
                  <a:srgbClr val="FFFFFF"/>
                </a:solidFill>
                <a:effectLst/>
              </a:rPr>
              <a:t>Diferencias entre la clase abstracta y la interfaz</a:t>
            </a:r>
          </a:p>
          <a:p>
            <a:pPr algn="l"/>
            <a:r>
              <a:rPr lang="es-MX" b="0" i="0" dirty="0">
                <a:solidFill>
                  <a:srgbClr val="E5E5E5"/>
                </a:solidFill>
                <a:effectLst/>
              </a:rPr>
              <a:t>Aunque la comparación se considera injustificada porque hay diferentes tipos de *elementos, dicha comparación debe hacerse porque ambos **conceptos son técnicas de abstracción y es posible utilizarlos intercambiables.</a:t>
            </a:r>
          </a:p>
          <a:p>
            <a:pPr algn="l"/>
            <a:r>
              <a:rPr lang="es-MX" b="0" i="0" dirty="0">
                <a:solidFill>
                  <a:srgbClr val="E5E5E5"/>
                </a:solidFill>
                <a:effectLst/>
              </a:rPr>
              <a:t>En resumen, repasemos los conceptos de abstracción e interfaz y pasemos a la comparación.</a:t>
            </a:r>
          </a:p>
          <a:p>
            <a:pPr algn="l"/>
            <a:r>
              <a:rPr lang="es-MX" b="1" i="0" dirty="0">
                <a:solidFill>
                  <a:srgbClr val="FFFFFF"/>
                </a:solidFill>
                <a:effectLst/>
              </a:rPr>
              <a:t>¿Qué es la abstracción?</a:t>
            </a:r>
          </a:p>
          <a:p>
            <a:pPr algn="l"/>
            <a:r>
              <a:rPr lang="es-MX" b="0" i="0" dirty="0">
                <a:solidFill>
                  <a:srgbClr val="E5E5E5"/>
                </a:solidFill>
                <a:effectLst/>
              </a:rPr>
              <a:t>Es la presentación de la “complejidad” de las “características básicas seleccionadas”  e ignorando algunos aspectos no necesarios para le Modelo</a:t>
            </a:r>
            <a:r>
              <a:rPr lang="es-MX" b="0" i="0" dirty="0">
                <a:solidFill>
                  <a:schemeClr val="accent5">
                    <a:lumMod val="60000"/>
                    <a:lumOff val="40000"/>
                  </a:schemeClr>
                </a:solidFill>
                <a:effectLst/>
              </a:rPr>
              <a:t>.  El formato de “identificador” en el nivel seleccionado es el mismo, pero se arraiga en una jerarquía donde las características o funcionalidades subyacentes a ese nivel son diferentes.</a:t>
            </a:r>
            <a:r>
              <a:rPr lang="es-MX" b="0" i="0" dirty="0">
                <a:solidFill>
                  <a:srgbClr val="E5E5E5"/>
                </a:solidFill>
                <a:effectLst/>
              </a:rPr>
              <a:t> Reduce la complejidad del diseño y la integración del software.</a:t>
            </a:r>
          </a:p>
        </p:txBody>
      </p:sp>
      <p:sp>
        <p:nvSpPr>
          <p:cNvPr id="20" name="CuadroTexto 19">
            <a:extLst>
              <a:ext uri="{FF2B5EF4-FFF2-40B4-BE49-F238E27FC236}">
                <a16:creationId xmlns:a16="http://schemas.microsoft.com/office/drawing/2014/main" id="{F136428B-6EC0-4DA2-9AF5-3DBC74FDC7F0}"/>
              </a:ext>
            </a:extLst>
          </p:cNvPr>
          <p:cNvSpPr txBox="1"/>
          <p:nvPr/>
        </p:nvSpPr>
        <p:spPr>
          <a:xfrm>
            <a:off x="398837" y="3566991"/>
            <a:ext cx="5712718" cy="2862322"/>
          </a:xfrm>
          <a:prstGeom prst="rect">
            <a:avLst/>
          </a:prstGeom>
          <a:noFill/>
        </p:spPr>
        <p:txBody>
          <a:bodyPr wrap="square">
            <a:spAutoFit/>
          </a:bodyPr>
          <a:lstStyle/>
          <a:p>
            <a:pPr algn="l"/>
            <a:r>
              <a:rPr lang="es-MX" b="0" i="0" dirty="0">
                <a:solidFill>
                  <a:srgbClr val="E5E5E5"/>
                </a:solidFill>
                <a:effectLst/>
              </a:rPr>
              <a:t>La abstracción y el envoltorio (o encapsulación) a veces se pueden confundir. Sin embargo, la principal diferencia lo explica todo: "envolver se trata de no usar, mientras que la abstracción se trata de simplificar el uso".</a:t>
            </a:r>
          </a:p>
          <a:p>
            <a:pPr algn="l"/>
            <a:r>
              <a:rPr lang="es-MX" b="1" i="0" dirty="0">
                <a:solidFill>
                  <a:srgbClr val="FFFFFF"/>
                </a:solidFill>
                <a:effectLst/>
              </a:rPr>
              <a:t>¿Qué es Interface?</a:t>
            </a:r>
          </a:p>
          <a:p>
            <a:pPr algn="l"/>
            <a:r>
              <a:rPr lang="es-MX" b="0" i="0" dirty="0">
                <a:solidFill>
                  <a:srgbClr val="E5E5E5"/>
                </a:solidFill>
                <a:effectLst/>
              </a:rPr>
              <a:t>La interfaz también es parte de la abstracción. Es la presentación de funcionalidad abstracta o información simplificada. Si llamamos a la raíz de la abstracción de la jerarquía, también podemos llamar interfaz al extremo orientado hacia afuera de esa raíz o uno de sus extremos.</a:t>
            </a:r>
          </a:p>
        </p:txBody>
      </p:sp>
      <p:pic>
        <p:nvPicPr>
          <p:cNvPr id="21" name="Imagen 20">
            <a:extLst>
              <a:ext uri="{FF2B5EF4-FFF2-40B4-BE49-F238E27FC236}">
                <a16:creationId xmlns:a16="http://schemas.microsoft.com/office/drawing/2014/main" id="{1A4EAA2F-AEA0-4856-95B3-649F1FEBD30A}"/>
              </a:ext>
            </a:extLst>
          </p:cNvPr>
          <p:cNvPicPr>
            <a:picLocks noChangeAspect="1"/>
          </p:cNvPicPr>
          <p:nvPr/>
        </p:nvPicPr>
        <p:blipFill>
          <a:blip r:embed="rId2"/>
          <a:stretch>
            <a:fillRect/>
          </a:stretch>
        </p:blipFill>
        <p:spPr>
          <a:xfrm>
            <a:off x="6030913" y="3566991"/>
            <a:ext cx="7156890" cy="2800605"/>
          </a:xfrm>
          <a:prstGeom prst="rect">
            <a:avLst/>
          </a:prstGeom>
        </p:spPr>
      </p:pic>
      <p:sp>
        <p:nvSpPr>
          <p:cNvPr id="22" name="CuadroTexto 21">
            <a:extLst>
              <a:ext uri="{FF2B5EF4-FFF2-40B4-BE49-F238E27FC236}">
                <a16:creationId xmlns:a16="http://schemas.microsoft.com/office/drawing/2014/main" id="{CF1695DA-DCB2-450F-B9F5-36B3F7F70BE4}"/>
              </a:ext>
            </a:extLst>
          </p:cNvPr>
          <p:cNvSpPr txBox="1"/>
          <p:nvPr/>
        </p:nvSpPr>
        <p:spPr>
          <a:xfrm>
            <a:off x="2943572" y="6610714"/>
            <a:ext cx="5712718" cy="584775"/>
          </a:xfrm>
          <a:prstGeom prst="rect">
            <a:avLst/>
          </a:prstGeom>
          <a:noFill/>
        </p:spPr>
        <p:txBody>
          <a:bodyPr wrap="none" rtlCol="0">
            <a:spAutoFit/>
          </a:bodyPr>
          <a:lstStyle/>
          <a:p>
            <a:r>
              <a:rPr lang="es-AR" sz="1600" dirty="0">
                <a:solidFill>
                  <a:schemeClr val="bg1">
                    <a:lumMod val="65000"/>
                    <a:lumOff val="35000"/>
                  </a:schemeClr>
                </a:solidFill>
              </a:rPr>
              <a:t>*Java C# tienen una Clase “Interface”</a:t>
            </a:r>
          </a:p>
          <a:p>
            <a:r>
              <a:rPr lang="es-AR" sz="1600" dirty="0">
                <a:solidFill>
                  <a:schemeClr val="bg1">
                    <a:lumMod val="65000"/>
                    <a:lumOff val="35000"/>
                  </a:schemeClr>
                </a:solidFill>
              </a:rPr>
              <a:t>** No confundir </a:t>
            </a:r>
            <a:r>
              <a:rPr lang="es-AR" sz="1600" dirty="0" err="1">
                <a:solidFill>
                  <a:schemeClr val="bg1">
                    <a:lumMod val="65000"/>
                    <a:lumOff val="35000"/>
                  </a:schemeClr>
                </a:solidFill>
              </a:rPr>
              <a:t>Interdace</a:t>
            </a:r>
            <a:r>
              <a:rPr lang="es-AR" sz="1600" dirty="0">
                <a:solidFill>
                  <a:schemeClr val="bg1">
                    <a:lumMod val="65000"/>
                    <a:lumOff val="35000"/>
                  </a:schemeClr>
                </a:solidFill>
              </a:rPr>
              <a:t> como “Tipo Clase” y  como “Concepto” </a:t>
            </a:r>
          </a:p>
        </p:txBody>
      </p:sp>
    </p:spTree>
    <p:extLst>
      <p:ext uri="{BB962C8B-B14F-4D97-AF65-F5344CB8AC3E}">
        <p14:creationId xmlns:p14="http://schemas.microsoft.com/office/powerpoint/2010/main" val="2624162050"/>
      </p:ext>
    </p:extLst>
  </p:cSld>
  <p:clrMapOvr>
    <a:masterClrMapping/>
  </p:clrMapOvr>
  <p:transition spd="med">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122237" y="7027863"/>
            <a:ext cx="3089275" cy="276225"/>
          </a:xfrm>
        </p:spPr>
        <p:txBody>
          <a:bodyPr/>
          <a:lstStyle/>
          <a:p>
            <a:fld id="{21FD5B39-A92E-4AE3-9911-231D8B15064E}" type="datetime12">
              <a:rPr lang="es-AR" smtClean="0"/>
              <a:t>11:38 a. m.</a:t>
            </a:fld>
            <a:endParaRPr lang="en-US" dirty="0"/>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52</a:t>
            </a:fld>
            <a:endParaRPr lang="es-AR" spc="10" dirty="0"/>
          </a:p>
        </p:txBody>
      </p:sp>
      <p:sp>
        <p:nvSpPr>
          <p:cNvPr id="17" name="Título 1">
            <a:extLst>
              <a:ext uri="{FF2B5EF4-FFF2-40B4-BE49-F238E27FC236}">
                <a16:creationId xmlns:a16="http://schemas.microsoft.com/office/drawing/2014/main" id="{883B7D17-F6DA-40A1-85F1-CF22D8F67D1D}"/>
              </a:ext>
            </a:extLst>
          </p:cNvPr>
          <p:cNvSpPr>
            <a:spLocks noGrp="1"/>
          </p:cNvSpPr>
          <p:nvPr>
            <p:ph type="title"/>
          </p:nvPr>
        </p:nvSpPr>
        <p:spPr>
          <a:xfrm>
            <a:off x="479424" y="57514"/>
            <a:ext cx="12104688" cy="672736"/>
          </a:xfrm>
        </p:spPr>
        <p:txBody>
          <a:bodyPr>
            <a:noAutofit/>
          </a:bodyPr>
          <a:lstStyle/>
          <a:p>
            <a:r>
              <a:rPr lang="es-ES" sz="3600" b="1" dirty="0"/>
              <a:t>26. </a:t>
            </a:r>
            <a:endParaRPr lang="es-AR" sz="3600" dirty="0"/>
          </a:p>
        </p:txBody>
      </p:sp>
      <p:sp>
        <p:nvSpPr>
          <p:cNvPr id="10" name="CuadroTexto 9">
            <a:extLst>
              <a:ext uri="{FF2B5EF4-FFF2-40B4-BE49-F238E27FC236}">
                <a16:creationId xmlns:a16="http://schemas.microsoft.com/office/drawing/2014/main" id="{3B097681-657A-4A98-9FB9-D07F4A9C3BD4}"/>
              </a:ext>
            </a:extLst>
          </p:cNvPr>
          <p:cNvSpPr txBox="1"/>
          <p:nvPr/>
        </p:nvSpPr>
        <p:spPr>
          <a:xfrm>
            <a:off x="1306512" y="69275"/>
            <a:ext cx="8686800" cy="584775"/>
          </a:xfrm>
          <a:prstGeom prst="rect">
            <a:avLst/>
          </a:prstGeom>
          <a:noFill/>
        </p:spPr>
        <p:txBody>
          <a:bodyPr wrap="square">
            <a:spAutoFit/>
          </a:bodyPr>
          <a:lstStyle/>
          <a:p>
            <a:pPr algn="l"/>
            <a:r>
              <a:rPr lang="es-MX" sz="3200" i="0" dirty="0">
                <a:effectLst/>
                <a:latin typeface="sohne"/>
              </a:rPr>
              <a:t>RESUMEN - Clase abstracta vs interfaz en C++</a:t>
            </a:r>
          </a:p>
        </p:txBody>
      </p:sp>
      <p:pic>
        <p:nvPicPr>
          <p:cNvPr id="21" name="Imagen 20">
            <a:extLst>
              <a:ext uri="{FF2B5EF4-FFF2-40B4-BE49-F238E27FC236}">
                <a16:creationId xmlns:a16="http://schemas.microsoft.com/office/drawing/2014/main" id="{1A4EAA2F-AEA0-4856-95B3-649F1FEBD30A}"/>
              </a:ext>
            </a:extLst>
          </p:cNvPr>
          <p:cNvPicPr>
            <a:picLocks noChangeAspect="1"/>
          </p:cNvPicPr>
          <p:nvPr/>
        </p:nvPicPr>
        <p:blipFill>
          <a:blip r:embed="rId2"/>
          <a:stretch>
            <a:fillRect/>
          </a:stretch>
        </p:blipFill>
        <p:spPr>
          <a:xfrm>
            <a:off x="8979464" y="5477877"/>
            <a:ext cx="3710822" cy="1341411"/>
          </a:xfrm>
          <a:prstGeom prst="rect">
            <a:avLst/>
          </a:prstGeom>
        </p:spPr>
      </p:pic>
      <p:sp>
        <p:nvSpPr>
          <p:cNvPr id="22" name="CuadroTexto 21">
            <a:extLst>
              <a:ext uri="{FF2B5EF4-FFF2-40B4-BE49-F238E27FC236}">
                <a16:creationId xmlns:a16="http://schemas.microsoft.com/office/drawing/2014/main" id="{CF1695DA-DCB2-450F-B9F5-36B3F7F70BE4}"/>
              </a:ext>
            </a:extLst>
          </p:cNvPr>
          <p:cNvSpPr txBox="1"/>
          <p:nvPr/>
        </p:nvSpPr>
        <p:spPr>
          <a:xfrm>
            <a:off x="2449512" y="6029731"/>
            <a:ext cx="5056769" cy="584775"/>
          </a:xfrm>
          <a:prstGeom prst="rect">
            <a:avLst/>
          </a:prstGeom>
          <a:noFill/>
        </p:spPr>
        <p:txBody>
          <a:bodyPr wrap="none" rtlCol="0">
            <a:spAutoFit/>
          </a:bodyPr>
          <a:lstStyle/>
          <a:p>
            <a:r>
              <a:rPr lang="es-AR" sz="1600" dirty="0">
                <a:solidFill>
                  <a:schemeClr val="bg1">
                    <a:lumMod val="65000"/>
                    <a:lumOff val="35000"/>
                  </a:schemeClr>
                </a:solidFill>
              </a:rPr>
              <a:t>*Este Concepto varia entre Lenguajes.</a:t>
            </a:r>
          </a:p>
          <a:p>
            <a:r>
              <a:rPr lang="es-AR" sz="1600" dirty="0">
                <a:solidFill>
                  <a:schemeClr val="bg1">
                    <a:lumMod val="65000"/>
                    <a:lumOff val="35000"/>
                  </a:schemeClr>
                </a:solidFill>
              </a:rPr>
              <a:t>** Así implementan herencia Múltiple algunos Lenguajes.</a:t>
            </a:r>
          </a:p>
        </p:txBody>
      </p:sp>
      <p:sp>
        <p:nvSpPr>
          <p:cNvPr id="12" name="CuadroTexto 11">
            <a:extLst>
              <a:ext uri="{FF2B5EF4-FFF2-40B4-BE49-F238E27FC236}">
                <a16:creationId xmlns:a16="http://schemas.microsoft.com/office/drawing/2014/main" id="{300C97EA-43D0-4A77-929B-8D703190D1FE}"/>
              </a:ext>
            </a:extLst>
          </p:cNvPr>
          <p:cNvSpPr txBox="1"/>
          <p:nvPr/>
        </p:nvSpPr>
        <p:spPr>
          <a:xfrm>
            <a:off x="479424" y="1283533"/>
            <a:ext cx="12638088" cy="4247317"/>
          </a:xfrm>
          <a:prstGeom prst="rect">
            <a:avLst/>
          </a:prstGeom>
          <a:noFill/>
        </p:spPr>
        <p:txBody>
          <a:bodyPr wrap="square">
            <a:spAutoFit/>
          </a:bodyPr>
          <a:lstStyle/>
          <a:p>
            <a:pPr marL="342900" indent="-342900">
              <a:buFont typeface="+mj-lt"/>
              <a:buAutoNum type="arabicPeriod"/>
            </a:pPr>
            <a:r>
              <a:rPr lang="es-AR" dirty="0"/>
              <a:t>La Clase abstracta; puede contener métodos estáticos. Interfaz; No puede contener métodos estáticos reemplazables. </a:t>
            </a:r>
          </a:p>
          <a:p>
            <a:pPr marL="342900" indent="-342900">
              <a:buFont typeface="+mj-lt"/>
              <a:buAutoNum type="arabicPeriod"/>
            </a:pPr>
            <a:r>
              <a:rPr lang="es-AR" dirty="0"/>
              <a:t>En una clase abstracta, los métodos pueden tener cuerpos (es decir, implementaciones). En Interface, los métodos solo pueden tener firmas.(definiciones o prototipos) .</a:t>
            </a:r>
          </a:p>
          <a:p>
            <a:pPr marL="342900" indent="-342900">
              <a:buFont typeface="+mj-lt"/>
              <a:buAutoNum type="arabicPeriod"/>
            </a:pPr>
            <a:r>
              <a:rPr lang="es-AR" dirty="0"/>
              <a:t>Una clase abstracta; Puede contener constructor y destructor. Interfaz; No puede contener un constructor o un destructor. Sin embargo, puede contener sus firmas (definiciones o prototipos) .</a:t>
            </a:r>
          </a:p>
          <a:p>
            <a:pPr marL="342900" indent="-342900">
              <a:buFont typeface="+mj-lt"/>
              <a:buAutoNum type="arabicPeriod"/>
            </a:pPr>
            <a:r>
              <a:rPr lang="es-AR" dirty="0"/>
              <a:t>La clase abstracta puede tener un método con cada modificador de acceso (como privado, protegido, público). Las firmas de métodos de la interfaz solo pueden tener un modificador de acceso *"público". </a:t>
            </a:r>
          </a:p>
          <a:p>
            <a:pPr marL="342900" indent="-342900">
              <a:buFont typeface="+mj-lt"/>
              <a:buAutoNum type="arabicPeriod"/>
            </a:pPr>
            <a:r>
              <a:rPr lang="es-AR" dirty="0"/>
              <a:t>Una clase abstracta puede, en general, heredar solo de una clase. O bien, una clase puede, en general, heredar solo de una clase abstracta. La interfaz puede heredar de más de una interfaz **</a:t>
            </a:r>
          </a:p>
          <a:p>
            <a:pPr marL="342900" indent="-342900">
              <a:buFont typeface="+mj-lt"/>
              <a:buAutoNum type="arabicPeriod"/>
            </a:pPr>
            <a:r>
              <a:rPr lang="es-AR" dirty="0"/>
              <a:t>Una clase abstracta puede expresar de qué deriva la clase (… es una…). La interfaz puede expresar las capacidades que tiene la clase (... puede hacer ...). </a:t>
            </a:r>
          </a:p>
          <a:p>
            <a:pPr marL="342900" indent="-342900">
              <a:buFont typeface="+mj-lt"/>
              <a:buAutoNum type="arabicPeriod"/>
            </a:pPr>
            <a:r>
              <a:rPr lang="es-AR" dirty="0"/>
              <a:t>La clase abstracta debe usarse para obtener un comportamiento de clase común. La interfaz debe usarse para obtener un método de capacidad común. </a:t>
            </a:r>
          </a:p>
          <a:p>
            <a:pPr marL="342900" indent="-342900">
              <a:buFont typeface="+mj-lt"/>
              <a:buAutoNum type="arabicPeriod"/>
            </a:pPr>
            <a:r>
              <a:rPr lang="es-AR" dirty="0"/>
              <a:t>La clase abstracta puede especificar qué debe hacer el objeto y cómo debe hacerlo. La interfaz determina qué debe hacer el objeto, pero no cómo debe hacerlo.</a:t>
            </a:r>
          </a:p>
        </p:txBody>
      </p:sp>
      <p:sp>
        <p:nvSpPr>
          <p:cNvPr id="14" name="CuadroTexto 13">
            <a:extLst>
              <a:ext uri="{FF2B5EF4-FFF2-40B4-BE49-F238E27FC236}">
                <a16:creationId xmlns:a16="http://schemas.microsoft.com/office/drawing/2014/main" id="{0172AC7F-795E-4016-998A-AFE46C8C688E}"/>
              </a:ext>
            </a:extLst>
          </p:cNvPr>
          <p:cNvSpPr txBox="1"/>
          <p:nvPr/>
        </p:nvSpPr>
        <p:spPr>
          <a:xfrm>
            <a:off x="479424" y="681942"/>
            <a:ext cx="6726264" cy="461665"/>
          </a:xfrm>
          <a:prstGeom prst="rect">
            <a:avLst/>
          </a:prstGeom>
          <a:noFill/>
        </p:spPr>
        <p:txBody>
          <a:bodyPr wrap="square">
            <a:spAutoFit/>
          </a:bodyPr>
          <a:lstStyle/>
          <a:p>
            <a:pPr algn="l"/>
            <a:r>
              <a:rPr lang="es-MX" sz="2400" b="1" i="0" dirty="0">
                <a:solidFill>
                  <a:srgbClr val="FFFFFF"/>
                </a:solidFill>
                <a:effectLst/>
              </a:rPr>
              <a:t>Clase abstracta vs interfaz</a:t>
            </a:r>
          </a:p>
        </p:txBody>
      </p:sp>
    </p:spTree>
    <p:extLst>
      <p:ext uri="{BB962C8B-B14F-4D97-AF65-F5344CB8AC3E}">
        <p14:creationId xmlns:p14="http://schemas.microsoft.com/office/powerpoint/2010/main" val="1108967952"/>
      </p:ext>
    </p:extLst>
  </p:cSld>
  <p:clrMapOvr>
    <a:masterClrMapping/>
  </p:clrMapOvr>
  <p:transition spd="med">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175333" y="2898855"/>
            <a:ext cx="3863558" cy="1109663"/>
          </a:xfrm>
          <a:prstGeom prst="rect">
            <a:avLst/>
          </a:prstGeom>
        </p:spPr>
        <p:txBody>
          <a:bodyPr wrap="none">
            <a:spAutoFit/>
          </a:bodyPr>
          <a:lstStyle/>
          <a:p>
            <a:r>
              <a:rPr lang="es-AR" sz="6611" b="1" dirty="0">
                <a:solidFill>
                  <a:schemeClr val="accent1">
                    <a:lumMod val="60000"/>
                    <a:lumOff val="40000"/>
                  </a:schemeClr>
                </a:solidFill>
                <a:latin typeface="+mj-lt"/>
                <a:ea typeface="Tahoma" panose="020B0604030504040204" pitchFamily="34" charset="0"/>
                <a:cs typeface="Tahoma" panose="020B0604030504040204" pitchFamily="34" charset="0"/>
              </a:rPr>
              <a:t>U10 – POO</a:t>
            </a:r>
            <a:endParaRPr lang="es-AR" sz="6611" dirty="0">
              <a:solidFill>
                <a:schemeClr val="accent1">
                  <a:lumMod val="60000"/>
                  <a:lumOff val="40000"/>
                </a:schemeClr>
              </a:solidFill>
              <a:latin typeface="+mj-lt"/>
              <a:ea typeface="Tahoma" panose="020B0604030504040204" pitchFamily="34" charset="0"/>
              <a:cs typeface="Tahoma" panose="020B0604030504040204" pitchFamily="34" charset="0"/>
            </a:endParaRPr>
          </a:p>
        </p:txBody>
      </p:sp>
      <p:cxnSp>
        <p:nvCxnSpPr>
          <p:cNvPr id="3" name="Conector recto 2">
            <a:extLst>
              <a:ext uri="{FF2B5EF4-FFF2-40B4-BE49-F238E27FC236}">
                <a16:creationId xmlns:a16="http://schemas.microsoft.com/office/drawing/2014/main" id="{DAECC452-0C4E-4CDF-A5BF-56DCB0686E64}"/>
              </a:ext>
            </a:extLst>
          </p:cNvPr>
          <p:cNvCxnSpPr>
            <a:cxnSpLocks/>
          </p:cNvCxnSpPr>
          <p:nvPr/>
        </p:nvCxnSpPr>
        <p:spPr>
          <a:xfrm>
            <a:off x="6107112" y="4006850"/>
            <a:ext cx="732631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ángulo 5">
            <a:extLst>
              <a:ext uri="{FF2B5EF4-FFF2-40B4-BE49-F238E27FC236}">
                <a16:creationId xmlns:a16="http://schemas.microsoft.com/office/drawing/2014/main" id="{A0E18117-F521-4F71-B6DD-496C0E85F12D}"/>
              </a:ext>
            </a:extLst>
          </p:cNvPr>
          <p:cNvSpPr/>
          <p:nvPr/>
        </p:nvSpPr>
        <p:spPr>
          <a:xfrm>
            <a:off x="6945312" y="3975100"/>
            <a:ext cx="6334235" cy="1107996"/>
          </a:xfrm>
          <a:prstGeom prst="rect">
            <a:avLst/>
          </a:prstGeom>
        </p:spPr>
        <p:txBody>
          <a:bodyPr wrap="none">
            <a:spAutoFit/>
          </a:bodyPr>
          <a:lstStyle/>
          <a:p>
            <a:r>
              <a:rPr lang="es-AR" sz="6600" b="1" dirty="0">
                <a:latin typeface="+mj-lt"/>
                <a:ea typeface="Tahoma" panose="020B0604030504040204" pitchFamily="34" charset="0"/>
                <a:cs typeface="Tahoma" panose="020B0604030504040204" pitchFamily="34" charset="0"/>
              </a:rPr>
              <a:t>Ejemplo Completo</a:t>
            </a:r>
            <a:endParaRPr lang="es-AR" sz="66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00925221"/>
      </p:ext>
    </p:extLst>
  </p:cSld>
  <p:clrMapOvr>
    <a:masterClrMapping/>
  </p:clrMapOvr>
  <p:transition spd="med">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95" y="-213606"/>
            <a:ext cx="11586329" cy="1460574"/>
          </a:xfrm>
        </p:spPr>
        <p:txBody>
          <a:bodyPr>
            <a:normAutofit/>
          </a:bodyPr>
          <a:lstStyle/>
          <a:p>
            <a:r>
              <a:rPr lang="es-ES" sz="3600" dirty="0"/>
              <a:t>26. Un ejemplo completo</a:t>
            </a:r>
            <a:endParaRPr lang="es-AR" sz="36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54</a:t>
            </a:fld>
            <a:endParaRPr lang="es-AR" spc="10" dirty="0"/>
          </a:p>
        </p:txBody>
      </p:sp>
      <p:sp>
        <p:nvSpPr>
          <p:cNvPr id="9" name="CuadroTexto 8">
            <a:extLst>
              <a:ext uri="{FF2B5EF4-FFF2-40B4-BE49-F238E27FC236}">
                <a16:creationId xmlns:a16="http://schemas.microsoft.com/office/drawing/2014/main" id="{57FC997D-3451-472A-BB25-9E09BDC54BF8}"/>
              </a:ext>
            </a:extLst>
          </p:cNvPr>
          <p:cNvSpPr txBox="1"/>
          <p:nvPr/>
        </p:nvSpPr>
        <p:spPr>
          <a:xfrm>
            <a:off x="2601912" y="1035050"/>
            <a:ext cx="10255795" cy="2308324"/>
          </a:xfrm>
          <a:prstGeom prst="rect">
            <a:avLst/>
          </a:prstGeom>
          <a:noFill/>
        </p:spPr>
        <p:txBody>
          <a:bodyPr wrap="square">
            <a:spAutoFit/>
          </a:bodyPr>
          <a:lstStyle/>
          <a:p>
            <a:r>
              <a:rPr lang="es-MX" sz="1600" b="0" dirty="0">
                <a:solidFill>
                  <a:srgbClr val="C586C0"/>
                </a:solidFill>
                <a:effectLst/>
                <a:latin typeface="Consolas" panose="020B0609020204030204" pitchFamily="49" charset="0"/>
              </a:rPr>
              <a:t>#pragma</a:t>
            </a:r>
            <a:r>
              <a:rPr lang="es-MX" sz="1600" b="0" dirty="0">
                <a:solidFill>
                  <a:srgbClr val="569CD6"/>
                </a:solidFill>
                <a:effectLst/>
                <a:latin typeface="Consolas" panose="020B0609020204030204" pitchFamily="49" charset="0"/>
              </a:rPr>
              <a:t> </a:t>
            </a:r>
            <a:r>
              <a:rPr lang="es-MX" sz="1600" b="0" dirty="0">
                <a:solidFill>
                  <a:srgbClr val="9CDCFE"/>
                </a:solidFill>
                <a:effectLst/>
                <a:latin typeface="Consolas" panose="020B0609020204030204" pitchFamily="49" charset="0"/>
              </a:rPr>
              <a:t>once</a:t>
            </a:r>
            <a:endParaRPr lang="es-MX" sz="1600" b="0" dirty="0">
              <a:solidFill>
                <a:srgbClr val="D4D4D4"/>
              </a:solidFill>
              <a:effectLst/>
              <a:latin typeface="Consolas" panose="020B0609020204030204" pitchFamily="49" charset="0"/>
            </a:endParaRPr>
          </a:p>
          <a:p>
            <a:r>
              <a:rPr lang="es-MX" sz="1600" b="0" dirty="0" err="1">
                <a:solidFill>
                  <a:srgbClr val="569CD6"/>
                </a:solidFill>
                <a:effectLst/>
                <a:latin typeface="Consolas" panose="020B0609020204030204" pitchFamily="49" charset="0"/>
              </a:rPr>
              <a:t>class</a:t>
            </a:r>
            <a:r>
              <a:rPr lang="es-MX" sz="1600" b="0" dirty="0">
                <a:solidFill>
                  <a:srgbClr val="D4D4D4"/>
                </a:solidFill>
                <a:effectLst/>
                <a:latin typeface="Consolas" panose="020B0609020204030204" pitchFamily="49" charset="0"/>
              </a:rPr>
              <a:t> </a:t>
            </a:r>
            <a:r>
              <a:rPr lang="es-MX" sz="1600" b="0" dirty="0">
                <a:solidFill>
                  <a:srgbClr val="4EC9B0"/>
                </a:solidFill>
                <a:effectLst/>
                <a:latin typeface="Consolas" panose="020B0609020204030204" pitchFamily="49" charset="0"/>
              </a:rPr>
              <a:t>Contenedor</a:t>
            </a:r>
            <a:r>
              <a:rPr lang="es-MX" sz="1600" b="0" dirty="0">
                <a:solidFill>
                  <a:srgbClr val="D4D4D4"/>
                </a:solidFill>
                <a:effectLst/>
                <a:latin typeface="Consolas" panose="020B0609020204030204" pitchFamily="49" charset="0"/>
              </a:rPr>
              <a:t> </a:t>
            </a:r>
            <a:r>
              <a:rPr lang="es-MX" sz="1600" b="0" dirty="0">
                <a:solidFill>
                  <a:srgbClr val="6A9955"/>
                </a:solidFill>
                <a:effectLst/>
                <a:latin typeface="Consolas" panose="020B0609020204030204" pitchFamily="49" charset="0"/>
              </a:rPr>
              <a:t>//contenedor genérico, clase abstracta</a:t>
            </a:r>
            <a:endParaRPr lang="es-MX" sz="1600" b="0" dirty="0">
              <a:solidFill>
                <a:srgbClr val="D4D4D4"/>
              </a:solidFill>
              <a:effectLst/>
              <a:latin typeface="Consolas" panose="020B0609020204030204" pitchFamily="49" charset="0"/>
            </a:endParaRPr>
          </a:p>
          <a:p>
            <a:r>
              <a:rPr lang="es-MX" sz="1600" b="0" dirty="0">
                <a:solidFill>
                  <a:srgbClr val="D4D4D4"/>
                </a:solidFill>
                <a:effectLst/>
                <a:latin typeface="Consolas" panose="020B0609020204030204" pitchFamily="49" charset="0"/>
              </a:rPr>
              <a:t>{</a:t>
            </a:r>
          </a:p>
          <a:p>
            <a:r>
              <a:rPr lang="es-MX" sz="1600" b="0" dirty="0">
                <a:solidFill>
                  <a:srgbClr val="D4D4D4"/>
                </a:solidFill>
                <a:effectLst/>
                <a:latin typeface="Consolas" panose="020B0609020204030204" pitchFamily="49" charset="0"/>
              </a:rPr>
              <a:t>  </a:t>
            </a:r>
            <a:r>
              <a:rPr lang="es-MX" sz="1600" b="0" dirty="0" err="1">
                <a:solidFill>
                  <a:srgbClr val="569CD6"/>
                </a:solidFill>
                <a:effectLst/>
                <a:latin typeface="Consolas" panose="020B0609020204030204" pitchFamily="49" charset="0"/>
              </a:rPr>
              <a:t>public</a:t>
            </a:r>
            <a:r>
              <a:rPr lang="es-MX" sz="1600" b="0" dirty="0">
                <a:solidFill>
                  <a:srgbClr val="569CD6"/>
                </a:solidFill>
                <a:effectLst/>
                <a:latin typeface="Consolas" panose="020B0609020204030204" pitchFamily="49" charset="0"/>
              </a:rPr>
              <a:t>:</a:t>
            </a:r>
            <a:endParaRPr lang="es-MX" sz="1600" b="0" dirty="0">
              <a:solidFill>
                <a:srgbClr val="D4D4D4"/>
              </a:solidFill>
              <a:effectLst/>
              <a:latin typeface="Consolas" panose="020B0609020204030204" pitchFamily="49" charset="0"/>
            </a:endParaRPr>
          </a:p>
          <a:p>
            <a:r>
              <a:rPr lang="es-MX" sz="1600" b="0" dirty="0">
                <a:solidFill>
                  <a:srgbClr val="D4D4D4"/>
                </a:solidFill>
                <a:effectLst/>
                <a:latin typeface="Consolas" panose="020B0609020204030204" pitchFamily="49" charset="0"/>
              </a:rPr>
              <a:t>    </a:t>
            </a:r>
            <a:r>
              <a:rPr lang="es-MX" sz="1600" b="0" dirty="0">
                <a:solidFill>
                  <a:srgbClr val="569CD6"/>
                </a:solidFill>
                <a:effectLst/>
                <a:latin typeface="Consolas" panose="020B0609020204030204" pitchFamily="49" charset="0"/>
              </a:rPr>
              <a:t>virtual</a:t>
            </a:r>
            <a:r>
              <a:rPr lang="es-MX" sz="1600" b="0" dirty="0">
                <a:solidFill>
                  <a:srgbClr val="D4D4D4"/>
                </a:solidFill>
                <a:effectLst/>
                <a:latin typeface="Consolas" panose="020B0609020204030204" pitchFamily="49" charset="0"/>
              </a:rPr>
              <a:t> </a:t>
            </a:r>
            <a:r>
              <a:rPr lang="es-MX" sz="1600" b="0" dirty="0" err="1">
                <a:solidFill>
                  <a:srgbClr val="569CD6"/>
                </a:solidFill>
                <a:effectLst/>
                <a:latin typeface="Consolas" panose="020B0609020204030204" pitchFamily="49" charset="0"/>
              </a:rPr>
              <a:t>double</a:t>
            </a:r>
            <a:r>
              <a:rPr lang="es-MX" sz="1600" b="0" dirty="0">
                <a:solidFill>
                  <a:srgbClr val="D4D4D4"/>
                </a:solidFill>
                <a:effectLst/>
                <a:latin typeface="Consolas" panose="020B0609020204030204" pitchFamily="49" charset="0"/>
              </a:rPr>
              <a:t> </a:t>
            </a:r>
            <a:r>
              <a:rPr lang="es-MX" sz="1600" b="0" dirty="0">
                <a:solidFill>
                  <a:srgbClr val="DCDCAA"/>
                </a:solidFill>
                <a:effectLst/>
                <a:latin typeface="Consolas" panose="020B0609020204030204" pitchFamily="49" charset="0"/>
              </a:rPr>
              <a:t>volumen</a:t>
            </a:r>
            <a:r>
              <a:rPr lang="es-MX" sz="1600" b="0" dirty="0">
                <a:solidFill>
                  <a:srgbClr val="D4D4D4"/>
                </a:solidFill>
                <a:effectLst/>
                <a:latin typeface="Consolas" panose="020B0609020204030204" pitchFamily="49" charset="0"/>
              </a:rPr>
              <a:t>() </a:t>
            </a:r>
            <a:r>
              <a:rPr lang="es-MX" sz="1600" b="0" dirty="0" err="1">
                <a:solidFill>
                  <a:srgbClr val="569CD6"/>
                </a:solidFill>
                <a:effectLst/>
                <a:latin typeface="Consolas" panose="020B0609020204030204" pitchFamily="49" charset="0"/>
              </a:rPr>
              <a:t>const</a:t>
            </a:r>
            <a:r>
              <a:rPr lang="es-MX" sz="1600" b="0" dirty="0">
                <a:solidFill>
                  <a:srgbClr val="D4D4D4"/>
                </a:solidFill>
                <a:effectLst/>
                <a:latin typeface="Consolas" panose="020B0609020204030204" pitchFamily="49" charset="0"/>
              </a:rPr>
              <a:t> = </a:t>
            </a:r>
            <a:r>
              <a:rPr lang="es-MX" sz="1600" b="0" dirty="0">
                <a:solidFill>
                  <a:srgbClr val="B5CEA8"/>
                </a:solidFill>
                <a:effectLst/>
                <a:latin typeface="Consolas" panose="020B0609020204030204" pitchFamily="49" charset="0"/>
              </a:rPr>
              <a:t>0</a:t>
            </a:r>
            <a:r>
              <a:rPr lang="es-MX" sz="1600" b="0" dirty="0">
                <a:solidFill>
                  <a:srgbClr val="D4D4D4"/>
                </a:solidFill>
                <a:effectLst/>
                <a:latin typeface="Consolas" panose="020B0609020204030204" pitchFamily="49" charset="0"/>
              </a:rPr>
              <a:t>;</a:t>
            </a:r>
            <a:r>
              <a:rPr lang="es-MX" sz="1600" b="0" dirty="0">
                <a:solidFill>
                  <a:srgbClr val="6A9955"/>
                </a:solidFill>
                <a:effectLst/>
                <a:latin typeface="Consolas" panose="020B0609020204030204" pitchFamily="49" charset="0"/>
              </a:rPr>
              <a:t> //virtual sólo en declaración</a:t>
            </a:r>
            <a:endParaRPr lang="es-MX" sz="1600" b="0" dirty="0">
              <a:solidFill>
                <a:srgbClr val="D4D4D4"/>
              </a:solidFill>
              <a:effectLst/>
              <a:latin typeface="Consolas" panose="020B0609020204030204" pitchFamily="49" charset="0"/>
            </a:endParaRPr>
          </a:p>
          <a:p>
            <a:r>
              <a:rPr lang="es-MX" sz="1600" b="0" dirty="0">
                <a:solidFill>
                  <a:srgbClr val="D4D4D4"/>
                </a:solidFill>
                <a:effectLst/>
                <a:latin typeface="Consolas" panose="020B0609020204030204" pitchFamily="49" charset="0"/>
              </a:rPr>
              <a:t>  </a:t>
            </a:r>
            <a:r>
              <a:rPr lang="es-MX" sz="1600" b="0" dirty="0" err="1">
                <a:solidFill>
                  <a:srgbClr val="569CD6"/>
                </a:solidFill>
                <a:effectLst/>
                <a:latin typeface="Consolas" panose="020B0609020204030204" pitchFamily="49" charset="0"/>
              </a:rPr>
              <a:t>void</a:t>
            </a:r>
            <a:r>
              <a:rPr lang="es-MX" sz="1600" b="0" dirty="0">
                <a:solidFill>
                  <a:srgbClr val="D4D4D4"/>
                </a:solidFill>
                <a:effectLst/>
                <a:latin typeface="Consolas" panose="020B0609020204030204" pitchFamily="49" charset="0"/>
              </a:rPr>
              <a:t> </a:t>
            </a:r>
            <a:r>
              <a:rPr lang="es-MX" sz="1600" b="0" dirty="0" err="1">
                <a:solidFill>
                  <a:srgbClr val="DCDCAA"/>
                </a:solidFill>
                <a:effectLst/>
                <a:latin typeface="Consolas" panose="020B0609020204030204" pitchFamily="49" charset="0"/>
              </a:rPr>
              <a:t>mostrarVolumen</a:t>
            </a:r>
            <a:r>
              <a:rPr lang="es-MX" sz="1600" b="0" dirty="0">
                <a:solidFill>
                  <a:srgbClr val="D4D4D4"/>
                </a:solidFill>
                <a:effectLst/>
                <a:latin typeface="Consolas" panose="020B0609020204030204" pitchFamily="49" charset="0"/>
              </a:rPr>
              <a:t>() </a:t>
            </a:r>
            <a:r>
              <a:rPr lang="es-MX" sz="1600" b="0" dirty="0" err="1">
                <a:solidFill>
                  <a:srgbClr val="569CD6"/>
                </a:solidFill>
                <a:effectLst/>
                <a:latin typeface="Consolas" panose="020B0609020204030204" pitchFamily="49" charset="0"/>
              </a:rPr>
              <a:t>const</a:t>
            </a:r>
            <a:r>
              <a:rPr lang="es-MX" sz="1600" b="0" dirty="0">
                <a:solidFill>
                  <a:srgbClr val="D4D4D4"/>
                </a:solidFill>
                <a:effectLst/>
                <a:latin typeface="Consolas" panose="020B0609020204030204" pitchFamily="49" charset="0"/>
              </a:rPr>
              <a:t>;</a:t>
            </a:r>
          </a:p>
          <a:p>
            <a:r>
              <a:rPr lang="es-MX" sz="1600" b="0" dirty="0">
                <a:solidFill>
                  <a:srgbClr val="6A9955"/>
                </a:solidFill>
                <a:effectLst/>
                <a:latin typeface="Consolas" panose="020B0609020204030204" pitchFamily="49" charset="0"/>
              </a:rPr>
              <a:t>  //al usar punteros a la clase base no se invocan a los destructores correctos</a:t>
            </a:r>
            <a:endParaRPr lang="es-MX" sz="1600" b="0" dirty="0">
              <a:solidFill>
                <a:srgbClr val="D4D4D4"/>
              </a:solidFill>
              <a:effectLst/>
              <a:latin typeface="Consolas" panose="020B0609020204030204" pitchFamily="49" charset="0"/>
            </a:endParaRPr>
          </a:p>
          <a:p>
            <a:r>
              <a:rPr lang="es-MX" sz="1600" b="0" dirty="0">
                <a:solidFill>
                  <a:srgbClr val="D4D4D4"/>
                </a:solidFill>
                <a:effectLst/>
                <a:latin typeface="Consolas" panose="020B0609020204030204" pitchFamily="49" charset="0"/>
              </a:rPr>
              <a:t>  </a:t>
            </a:r>
            <a:r>
              <a:rPr lang="es-MX" sz="1600" b="0" dirty="0" err="1">
                <a:solidFill>
                  <a:srgbClr val="569CD6"/>
                </a:solidFill>
                <a:effectLst/>
                <a:latin typeface="Consolas" panose="020B0609020204030204" pitchFamily="49" charset="0"/>
              </a:rPr>
              <a:t>virtual</a:t>
            </a:r>
            <a:r>
              <a:rPr lang="es-MX" sz="1600" b="0" dirty="0" err="1">
                <a:solidFill>
                  <a:srgbClr val="DCDCAA"/>
                </a:solidFill>
                <a:effectLst/>
                <a:latin typeface="Consolas" panose="020B0609020204030204" pitchFamily="49" charset="0"/>
              </a:rPr>
              <a:t>~Contenedor</a:t>
            </a:r>
            <a:r>
              <a:rPr lang="es-MX" sz="1600" b="0" dirty="0">
                <a:solidFill>
                  <a:srgbClr val="D4D4D4"/>
                </a:solidFill>
                <a:effectLst/>
                <a:latin typeface="Consolas" panose="020B0609020204030204" pitchFamily="49" charset="0"/>
              </a:rPr>
              <a:t>(</a:t>
            </a:r>
            <a:r>
              <a:rPr lang="es-MX" sz="1600" b="0" dirty="0" err="1">
                <a:solidFill>
                  <a:srgbClr val="D4D4D4"/>
                </a:solidFill>
                <a:effectLst/>
                <a:latin typeface="Consolas" panose="020B0609020204030204" pitchFamily="49" charset="0"/>
              </a:rPr>
              <a:t>void</a:t>
            </a:r>
            <a:r>
              <a:rPr lang="es-MX" sz="1600" b="0" dirty="0">
                <a:solidFill>
                  <a:srgbClr val="D4D4D4"/>
                </a:solidFill>
                <a:effectLst/>
                <a:latin typeface="Consolas" panose="020B0609020204030204" pitchFamily="49" charset="0"/>
              </a:rPr>
              <a:t>);</a:t>
            </a:r>
            <a:r>
              <a:rPr lang="es-MX" sz="1600" b="0" dirty="0">
                <a:solidFill>
                  <a:srgbClr val="6A9955"/>
                </a:solidFill>
                <a:effectLst/>
                <a:latin typeface="Consolas" panose="020B0609020204030204" pitchFamily="49" charset="0"/>
              </a:rPr>
              <a:t> //para invocar el destructor correcto agrego virtual</a:t>
            </a:r>
            <a:endParaRPr lang="es-MX" sz="1600" b="0" dirty="0">
              <a:solidFill>
                <a:srgbClr val="D4D4D4"/>
              </a:solidFill>
              <a:effectLst/>
              <a:latin typeface="Consolas" panose="020B0609020204030204" pitchFamily="49" charset="0"/>
            </a:endParaRPr>
          </a:p>
          <a:p>
            <a:r>
              <a:rPr lang="es-MX" sz="1600" b="0" dirty="0">
                <a:solidFill>
                  <a:srgbClr val="D4D4D4"/>
                </a:solidFill>
                <a:effectLst/>
                <a:latin typeface="Consolas" panose="020B0609020204030204" pitchFamily="49" charset="0"/>
              </a:rPr>
              <a:t>};</a:t>
            </a:r>
          </a:p>
        </p:txBody>
      </p:sp>
      <p:sp>
        <p:nvSpPr>
          <p:cNvPr id="11" name="CuadroTexto 10">
            <a:extLst>
              <a:ext uri="{FF2B5EF4-FFF2-40B4-BE49-F238E27FC236}">
                <a16:creationId xmlns:a16="http://schemas.microsoft.com/office/drawing/2014/main" id="{207F4036-34AB-4D96-B8CD-A2979CD10041}"/>
              </a:ext>
            </a:extLst>
          </p:cNvPr>
          <p:cNvSpPr txBox="1"/>
          <p:nvPr/>
        </p:nvSpPr>
        <p:spPr>
          <a:xfrm>
            <a:off x="2601912" y="3846790"/>
            <a:ext cx="9318625" cy="2677656"/>
          </a:xfrm>
          <a:prstGeom prst="rect">
            <a:avLst/>
          </a:prstGeom>
          <a:noFill/>
        </p:spPr>
        <p:txBody>
          <a:bodyPr wrap="square">
            <a:spAutoFit/>
          </a:bodyPr>
          <a:lstStyle/>
          <a:p>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Contenedor.h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&lt;iostream&gt;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a:t>
            </a:r>
          </a:p>
          <a:p>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Contenedor</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mostrarVolumen</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 &lt;&lt;</a:t>
            </a:r>
          </a:p>
          <a:p>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"El volumen de la caja es: "</a:t>
            </a:r>
            <a:r>
              <a:rPr lang="es-AR" sz="1400" b="0" dirty="0">
                <a:solidFill>
                  <a:srgbClr val="D4D4D4"/>
                </a:solidFill>
                <a:effectLst/>
                <a:latin typeface="Consolas" panose="020B0609020204030204" pitchFamily="49" charset="0"/>
              </a:rPr>
              <a:t> &lt;&lt; </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a:solidFill>
                  <a:srgbClr val="4EC9B0"/>
                </a:solidFill>
                <a:effectLst/>
                <a:latin typeface="Consolas" panose="020B0609020204030204" pitchFamily="49" charset="0"/>
              </a:rPr>
              <a:t>Contenedor</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Contenedor</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a:solidFill>
                  <a:srgbClr val="CE9178"/>
                </a:solidFill>
                <a:effectLst/>
                <a:latin typeface="Consolas" panose="020B0609020204030204" pitchFamily="49" charset="0"/>
              </a:rPr>
              <a:t>"Invocado el destructor de Contenedor"</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29663277"/>
      </p:ext>
    </p:extLst>
  </p:cSld>
  <p:clrMapOvr>
    <a:masterClrMapping/>
  </p:clrMapOvr>
  <p:transition spd="med">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55</a:t>
            </a:fld>
            <a:endParaRPr lang="es-AR" spc="10" dirty="0"/>
          </a:p>
        </p:txBody>
      </p:sp>
      <p:sp>
        <p:nvSpPr>
          <p:cNvPr id="10" name="Título 1">
            <a:extLst>
              <a:ext uri="{FF2B5EF4-FFF2-40B4-BE49-F238E27FC236}">
                <a16:creationId xmlns:a16="http://schemas.microsoft.com/office/drawing/2014/main" id="{740955E3-7F8A-44FD-A128-DC4A74F24258}"/>
              </a:ext>
            </a:extLst>
          </p:cNvPr>
          <p:cNvSpPr>
            <a:spLocks noGrp="1"/>
          </p:cNvSpPr>
          <p:nvPr>
            <p:ph type="title"/>
          </p:nvPr>
        </p:nvSpPr>
        <p:spPr>
          <a:xfrm>
            <a:off x="437395" y="-213606"/>
            <a:ext cx="11586329" cy="1460574"/>
          </a:xfrm>
        </p:spPr>
        <p:txBody>
          <a:bodyPr>
            <a:normAutofit/>
          </a:bodyPr>
          <a:lstStyle/>
          <a:p>
            <a:r>
              <a:rPr lang="es-ES" sz="3600" dirty="0"/>
              <a:t>26. Un ejemplo completo</a:t>
            </a:r>
            <a:endParaRPr lang="es-AR" sz="3600" dirty="0"/>
          </a:p>
        </p:txBody>
      </p:sp>
      <p:sp>
        <p:nvSpPr>
          <p:cNvPr id="14" name="CuadroTexto 13">
            <a:extLst>
              <a:ext uri="{FF2B5EF4-FFF2-40B4-BE49-F238E27FC236}">
                <a16:creationId xmlns:a16="http://schemas.microsoft.com/office/drawing/2014/main" id="{ABA38A7B-42DF-430E-8203-005428A02C00}"/>
              </a:ext>
            </a:extLst>
          </p:cNvPr>
          <p:cNvSpPr txBox="1"/>
          <p:nvPr/>
        </p:nvSpPr>
        <p:spPr>
          <a:xfrm>
            <a:off x="166603" y="2572914"/>
            <a:ext cx="6737684" cy="2246769"/>
          </a:xfrm>
          <a:prstGeom prst="rect">
            <a:avLst/>
          </a:prstGeom>
          <a:noFill/>
        </p:spPr>
        <p:txBody>
          <a:bodyPr wrap="square">
            <a:spAutoFit/>
          </a:bodyPr>
          <a:lstStyle/>
          <a:p>
            <a:r>
              <a:rPr lang="es-AR" sz="1400" b="0" dirty="0">
                <a:solidFill>
                  <a:srgbClr val="C586C0"/>
                </a:solidFill>
                <a:effectLst/>
                <a:latin typeface="Consolas" panose="020B0609020204030204" pitchFamily="49" charset="0"/>
              </a:rPr>
              <a:t>#pragma</a:t>
            </a:r>
            <a:r>
              <a:rPr lang="es-AR" sz="1400" b="0" dirty="0">
                <a:solidFill>
                  <a:srgbClr val="569CD6"/>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once</a:t>
            </a:r>
            <a:r>
              <a:rPr lang="es-AR" sz="1400" b="0" dirty="0" err="1">
                <a:solidFill>
                  <a:srgbClr val="569CD6"/>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Contenedor.h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569CD6"/>
                </a:solidFill>
                <a:effectLst/>
                <a:latin typeface="Consolas" panose="020B0609020204030204" pitchFamily="49" charset="0"/>
              </a:rPr>
              <a:t>class</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public</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Contenedor</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public</a:t>
            </a:r>
            <a:r>
              <a:rPr lang="es-AR" sz="1400" b="0" dirty="0">
                <a:solidFill>
                  <a:srgbClr val="569CD6"/>
                </a:solidFill>
                <a:effectLst/>
                <a:latin typeface="Consolas" panose="020B0609020204030204" pitchFamily="49" charset="0"/>
              </a:rPr>
              <a: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l</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an</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 </a:t>
            </a:r>
            <a:r>
              <a:rPr lang="es-AR" sz="1400" b="0" dirty="0">
                <a:solidFill>
                  <a:srgbClr val="569CD6"/>
                </a:solidFill>
                <a:effectLst/>
                <a:latin typeface="Consolas" panose="020B0609020204030204" pitchFamily="49" charset="0"/>
              </a:rPr>
              <a:t>&amp;</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c</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a:solidFill>
                  <a:srgbClr val="569CD6"/>
                </a:solidFill>
                <a:effectLst/>
                <a:latin typeface="Consolas" panose="020B0609020204030204" pitchFamily="49" charset="0"/>
              </a:rPr>
              <a:t>virtual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protected</a:t>
            </a:r>
            <a:r>
              <a:rPr lang="es-AR" sz="1400" b="0" dirty="0">
                <a:solidFill>
                  <a:srgbClr val="569CD6"/>
                </a:solidFill>
                <a:effectLst/>
                <a:latin typeface="Consolas" panose="020B0609020204030204" pitchFamily="49" charset="0"/>
              </a:rPr>
              <a:t>:</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largo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ancho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alto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p:txBody>
      </p:sp>
      <p:sp>
        <p:nvSpPr>
          <p:cNvPr id="16" name="CuadroTexto 15">
            <a:extLst>
              <a:ext uri="{FF2B5EF4-FFF2-40B4-BE49-F238E27FC236}">
                <a16:creationId xmlns:a16="http://schemas.microsoft.com/office/drawing/2014/main" id="{DBD50863-4959-45FF-B610-D4450D7EBC96}"/>
              </a:ext>
            </a:extLst>
          </p:cNvPr>
          <p:cNvSpPr txBox="1"/>
          <p:nvPr/>
        </p:nvSpPr>
        <p:spPr>
          <a:xfrm>
            <a:off x="6869112" y="882650"/>
            <a:ext cx="7534859" cy="5262979"/>
          </a:xfrm>
          <a:prstGeom prst="rect">
            <a:avLst/>
          </a:prstGeom>
          <a:noFill/>
        </p:spPr>
        <p:txBody>
          <a:bodyPr wrap="square">
            <a:spAutoFit/>
          </a:bodyPr>
          <a:lstStyle/>
          <a:p>
            <a:br>
              <a:rPr lang="es-AR" sz="1400" b="0" dirty="0">
                <a:solidFill>
                  <a:srgbClr val="D4D4D4"/>
                </a:solidFill>
                <a:effectLst/>
                <a:latin typeface="Consolas" panose="020B0609020204030204" pitchFamily="49" charset="0"/>
              </a:rPr>
            </a:br>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&lt;iostream&gt;</a:t>
            </a:r>
            <a:endParaRPr lang="es-AR" sz="1400" b="0" dirty="0">
              <a:solidFill>
                <a:srgbClr val="D4D4D4"/>
              </a:solidFill>
              <a:effectLst/>
              <a:latin typeface="Consolas" panose="020B0609020204030204" pitchFamily="49" charset="0"/>
            </a:endParaRPr>
          </a:p>
          <a:p>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Caja.h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a:t>
            </a:r>
          </a:p>
          <a:p>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9CDCFE"/>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l,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an</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al) {</a:t>
            </a:r>
          </a:p>
          <a:p>
            <a:r>
              <a:rPr lang="es-AR" sz="1400" b="0" dirty="0">
                <a:solidFill>
                  <a:srgbClr val="D4D4D4"/>
                </a:solidFill>
                <a:effectLst/>
                <a:latin typeface="Consolas" panose="020B0609020204030204" pitchFamily="49" charset="0"/>
              </a:rPr>
              <a:t>  largo = l;</a:t>
            </a:r>
          </a:p>
          <a:p>
            <a:r>
              <a:rPr lang="es-AR" sz="1400" b="0" dirty="0">
                <a:solidFill>
                  <a:srgbClr val="D4D4D4"/>
                </a:solidFill>
                <a:effectLst/>
                <a:latin typeface="Consolas" panose="020B0609020204030204" pitchFamily="49" charset="0"/>
              </a:rPr>
              <a:t>  ancho = </a:t>
            </a:r>
            <a:r>
              <a:rPr lang="es-AR" sz="1400" b="0" dirty="0" err="1">
                <a:solidFill>
                  <a:srgbClr val="D4D4D4"/>
                </a:solidFill>
                <a:effectLst/>
                <a:latin typeface="Consolas" panose="020B0609020204030204" pitchFamily="49" charset="0"/>
              </a:rPr>
              <a:t>an</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alto = al;</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a:solidFill>
                  <a:srgbClr val="CE9178"/>
                </a:solidFill>
                <a:effectLst/>
                <a:latin typeface="Consolas" panose="020B0609020204030204" pitchFamily="49" charset="0"/>
              </a:rPr>
              <a:t>"Se invoca al constructor de Caja"</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Caja &amp; c) {</a:t>
            </a:r>
          </a:p>
          <a:p>
            <a:r>
              <a:rPr lang="es-AR" sz="1400" b="0" dirty="0">
                <a:solidFill>
                  <a:srgbClr val="D4D4D4"/>
                </a:solidFill>
                <a:effectLst/>
                <a:latin typeface="Consolas" panose="020B0609020204030204" pitchFamily="49" charset="0"/>
              </a:rPr>
              <a:t>  largo = </a:t>
            </a:r>
            <a:r>
              <a:rPr lang="es-AR" sz="1400" b="0" dirty="0" err="1">
                <a:solidFill>
                  <a:srgbClr val="9CDCFE"/>
                </a:solidFill>
                <a:effectLst/>
                <a:latin typeface="Consolas" panose="020B0609020204030204" pitchFamily="49" charset="0"/>
              </a:rPr>
              <a:t>c</a:t>
            </a:r>
            <a:r>
              <a:rPr lang="es-AR" sz="1400" b="0" dirty="0" err="1">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largo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ancho = </a:t>
            </a:r>
            <a:r>
              <a:rPr lang="es-AR" sz="1400" b="0" dirty="0" err="1">
                <a:solidFill>
                  <a:srgbClr val="9CDCFE"/>
                </a:solidFill>
                <a:effectLst/>
                <a:latin typeface="Consolas" panose="020B0609020204030204" pitchFamily="49" charset="0"/>
              </a:rPr>
              <a:t>c</a:t>
            </a:r>
            <a:r>
              <a:rPr lang="es-AR" sz="1400" b="0" dirty="0" err="1">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ancho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alto = </a:t>
            </a:r>
            <a:r>
              <a:rPr lang="es-AR" sz="1400" b="0" dirty="0" err="1">
                <a:solidFill>
                  <a:srgbClr val="9CDCFE"/>
                </a:solidFill>
                <a:effectLst/>
                <a:latin typeface="Consolas" panose="020B0609020204030204" pitchFamily="49" charset="0"/>
              </a:rPr>
              <a:t>c</a:t>
            </a:r>
            <a:r>
              <a:rPr lang="es-AR" sz="1400" b="0" dirty="0" err="1">
                <a:solidFill>
                  <a:srgbClr val="D4D4D4"/>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alto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a:solidFill>
                  <a:srgbClr val="CE9178"/>
                </a:solidFill>
                <a:effectLst/>
                <a:latin typeface="Consolas" panose="020B0609020204030204" pitchFamily="49" charset="0"/>
              </a:rPr>
              <a:t>"Invocado el constructor por copia de Caja"</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return</a:t>
            </a:r>
            <a:r>
              <a:rPr lang="es-AR" sz="1400" b="0" dirty="0">
                <a:solidFill>
                  <a:srgbClr val="D4D4D4"/>
                </a:solidFill>
                <a:effectLst/>
                <a:latin typeface="Consolas" panose="020B0609020204030204" pitchFamily="49" charset="0"/>
              </a:rPr>
              <a:t> largo * ancho * alto;</a:t>
            </a:r>
          </a:p>
          <a:p>
            <a:r>
              <a:rPr lang="es-AR" sz="1400" b="0" dirty="0">
                <a:solidFill>
                  <a:srgbClr val="D4D4D4"/>
                </a:solidFill>
                <a:effectLst/>
                <a:latin typeface="Consolas" panose="020B0609020204030204" pitchFamily="49" charset="0"/>
              </a:rPr>
              <a:t>}</a:t>
            </a:r>
          </a:p>
          <a:p>
            <a:r>
              <a:rPr lang="es-AR" sz="1400" b="0" dirty="0">
                <a:solidFill>
                  <a:srgbClr val="4EC9B0"/>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Caja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&lt;&lt; </a:t>
            </a:r>
            <a:r>
              <a:rPr lang="es-AR" sz="1400" b="0" dirty="0">
                <a:solidFill>
                  <a:srgbClr val="CE9178"/>
                </a:solidFill>
                <a:effectLst/>
                <a:latin typeface="Consolas" panose="020B0609020204030204" pitchFamily="49" charset="0"/>
              </a:rPr>
              <a:t>"Se invoca al destructor de Caja"</a:t>
            </a:r>
            <a:r>
              <a:rPr lang="es-AR" sz="1400" b="0" dirty="0">
                <a:solidFill>
                  <a:srgbClr val="D4D4D4"/>
                </a:solidFill>
                <a:effectLst/>
                <a:latin typeface="Consolas" panose="020B0609020204030204" pitchFamily="49" charset="0"/>
              </a:rPr>
              <a:t> &lt;&lt; </a:t>
            </a:r>
            <a:r>
              <a:rPr lang="es-AR" sz="1400" b="0" dirty="0" err="1">
                <a:solidFill>
                  <a:srgbClr val="D4D4D4"/>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221690937"/>
      </p:ext>
    </p:extLst>
  </p:cSld>
  <p:clrMapOvr>
    <a:masterClrMapping/>
  </p:clrMapOvr>
  <p:transition spd="med">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56</a:t>
            </a:fld>
            <a:endParaRPr lang="es-AR" spc="10" dirty="0"/>
          </a:p>
        </p:txBody>
      </p:sp>
      <p:sp>
        <p:nvSpPr>
          <p:cNvPr id="9" name="Título 1">
            <a:extLst>
              <a:ext uri="{FF2B5EF4-FFF2-40B4-BE49-F238E27FC236}">
                <a16:creationId xmlns:a16="http://schemas.microsoft.com/office/drawing/2014/main" id="{51D8134D-79D7-4D30-841E-E66B5255EBC1}"/>
              </a:ext>
            </a:extLst>
          </p:cNvPr>
          <p:cNvSpPr>
            <a:spLocks noGrp="1"/>
          </p:cNvSpPr>
          <p:nvPr>
            <p:ph type="title"/>
          </p:nvPr>
        </p:nvSpPr>
        <p:spPr>
          <a:xfrm>
            <a:off x="437395" y="-213606"/>
            <a:ext cx="11586329" cy="1460574"/>
          </a:xfrm>
        </p:spPr>
        <p:txBody>
          <a:bodyPr>
            <a:normAutofit/>
          </a:bodyPr>
          <a:lstStyle/>
          <a:p>
            <a:r>
              <a:rPr lang="es-ES" sz="3600" dirty="0"/>
              <a:t>26. Un ejemplo completo</a:t>
            </a:r>
            <a:endParaRPr lang="es-AR" sz="3600" dirty="0"/>
          </a:p>
        </p:txBody>
      </p:sp>
      <p:sp>
        <p:nvSpPr>
          <p:cNvPr id="10" name="CuadroTexto 9">
            <a:extLst>
              <a:ext uri="{FF2B5EF4-FFF2-40B4-BE49-F238E27FC236}">
                <a16:creationId xmlns:a16="http://schemas.microsoft.com/office/drawing/2014/main" id="{B7DCCFCD-980E-43AD-BBE2-31CAF2AB65DA}"/>
              </a:ext>
            </a:extLst>
          </p:cNvPr>
          <p:cNvSpPr txBox="1"/>
          <p:nvPr/>
        </p:nvSpPr>
        <p:spPr>
          <a:xfrm>
            <a:off x="416423" y="1249503"/>
            <a:ext cx="6882062" cy="5262979"/>
          </a:xfrm>
          <a:prstGeom prst="rect">
            <a:avLst/>
          </a:prstGeom>
          <a:noFill/>
        </p:spPr>
        <p:txBody>
          <a:bodyPr wrap="square">
            <a:spAutoFit/>
          </a:bodyPr>
          <a:lstStyle/>
          <a:p>
            <a:r>
              <a:rPr lang="es-AR" sz="1400" b="0" dirty="0">
                <a:solidFill>
                  <a:srgbClr val="C586C0"/>
                </a:solidFill>
                <a:effectLst/>
                <a:latin typeface="Consolas" panose="020B0609020204030204" pitchFamily="49" charset="0"/>
              </a:rPr>
              <a:t>#pragma</a:t>
            </a:r>
            <a:r>
              <a:rPr lang="es-AR" sz="1400" b="0" dirty="0">
                <a:solidFill>
                  <a:srgbClr val="569CD6"/>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once</a:t>
            </a:r>
            <a:r>
              <a:rPr lang="es-AR" sz="1400" b="0" dirty="0" err="1">
                <a:solidFill>
                  <a:srgbClr val="569CD6"/>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contenedor.h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569CD6"/>
                </a:solidFill>
                <a:effectLst/>
                <a:latin typeface="Consolas" panose="020B0609020204030204" pitchFamily="49" charset="0"/>
              </a:rPr>
              <a:t>class</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Lata</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public</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Contenedor</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public</a:t>
            </a:r>
            <a:r>
              <a:rPr lang="es-AR" sz="1400" b="0" dirty="0">
                <a:solidFill>
                  <a:srgbClr val="569CD6"/>
                </a:solidFill>
                <a:effectLst/>
                <a:latin typeface="Consolas" panose="020B0609020204030204" pitchFamily="49" charset="0"/>
              </a:rPr>
              <a: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Lata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4.0</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d</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2.0</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a:solidFill>
                  <a:srgbClr val="569CD6"/>
                </a:solidFill>
                <a:effectLst/>
                <a:latin typeface="Consolas" panose="020B0609020204030204" pitchFamily="49" charset="0"/>
              </a:rPr>
              <a:t>virtual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~Lata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protected</a:t>
            </a:r>
            <a:r>
              <a:rPr lang="es-AR" sz="1400" b="0" dirty="0">
                <a:solidFill>
                  <a:srgbClr val="569CD6"/>
                </a:solidFill>
                <a:effectLst/>
                <a:latin typeface="Consolas" panose="020B0609020204030204" pitchFamily="49" charset="0"/>
              </a:rPr>
              <a:t>:</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diametro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alto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t>
            </a:r>
            <a:r>
              <a:rPr lang="es-AR" sz="1400" b="0" dirty="0" err="1">
                <a:solidFill>
                  <a:srgbClr val="9CDCFE"/>
                </a:solidFill>
                <a:effectLst/>
                <a:latin typeface="Consolas" panose="020B0609020204030204" pitchFamily="49" charset="0"/>
              </a:rPr>
              <a:t>include</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a:t>
            </a:r>
            <a:r>
              <a:rPr lang="es-AR" sz="1400" b="0" dirty="0" err="1">
                <a:solidFill>
                  <a:srgbClr val="CE9178"/>
                </a:solidFill>
                <a:effectLst/>
                <a:latin typeface="Consolas" panose="020B0609020204030204" pitchFamily="49" charset="0"/>
              </a:rPr>
              <a:t>Lata.h</a:t>
            </a:r>
            <a:r>
              <a:rPr lang="es-AR" sz="1400" b="0" dirty="0">
                <a:solidFill>
                  <a:srgbClr val="CE9178"/>
                </a:solidFill>
                <a:effectLst/>
                <a:latin typeface="Consolas" panose="020B0609020204030204" pitchFamily="49" charset="0"/>
              </a:rPr>
              <a: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a:solidFill>
                  <a:srgbClr val="C586C0"/>
                </a:solidFill>
                <a:effectLst/>
                <a:latin typeface="Consolas" panose="020B0609020204030204" pitchFamily="49" charset="0"/>
              </a:rPr>
              <a:t>#include</a:t>
            </a:r>
            <a:r>
              <a:rPr lang="es-AR" sz="1400" b="0" dirty="0">
                <a:solidFill>
                  <a:srgbClr val="569CD6"/>
                </a:solidFill>
                <a:effectLst/>
                <a:latin typeface="Consolas" panose="020B0609020204030204" pitchFamily="49" charset="0"/>
              </a:rPr>
              <a:t> </a:t>
            </a:r>
            <a:r>
              <a:rPr lang="es-AR" sz="1400" b="0" dirty="0">
                <a:solidFill>
                  <a:srgbClr val="CE9178"/>
                </a:solidFill>
                <a:effectLst/>
                <a:latin typeface="Consolas" panose="020B0609020204030204" pitchFamily="49" charset="0"/>
              </a:rPr>
              <a:t>&lt;iostream&gt;</a:t>
            </a:r>
            <a:endParaRPr lang="es-AR" sz="1400" b="0" dirty="0">
              <a:solidFill>
                <a:srgbClr val="D4D4D4"/>
              </a:solidFill>
              <a:effectLst/>
              <a:latin typeface="Consolas" panose="020B0609020204030204" pitchFamily="49" charset="0"/>
            </a:endParaRPr>
          </a:p>
          <a:p>
            <a:br>
              <a:rPr lang="es-AR" sz="1400" b="0" dirty="0">
                <a:solidFill>
                  <a:srgbClr val="D4D4D4"/>
                </a:solidFill>
                <a:effectLst/>
                <a:latin typeface="Consolas" panose="020B0609020204030204" pitchFamily="49" charset="0"/>
              </a:rPr>
            </a:br>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4D4D4"/>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a:t>
            </a:r>
          </a:p>
          <a:p>
            <a:r>
              <a:rPr lang="es-AR" sz="1400" b="0" dirty="0" err="1">
                <a:solidFill>
                  <a:srgbClr val="C586C0"/>
                </a:solidFill>
                <a:effectLst/>
                <a:latin typeface="Consolas" panose="020B0609020204030204" pitchFamily="49" charset="0"/>
              </a:rPr>
              <a:t>using</a:t>
            </a:r>
            <a:r>
              <a:rPr lang="es-AR" sz="1400" b="0" dirty="0">
                <a:solidFill>
                  <a:srgbClr val="D4D4D4"/>
                </a:solidFill>
                <a:effectLst/>
                <a:latin typeface="Consolas" panose="020B0609020204030204" pitchFamily="49" charset="0"/>
              </a:rPr>
              <a:t>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PI</a:t>
            </a:r>
            <a:r>
              <a:rPr lang="es-AR" sz="1400" b="0" dirty="0">
                <a:solidFill>
                  <a:srgbClr val="D4D4D4"/>
                </a:solidFill>
                <a:effectLst/>
                <a:latin typeface="Consolas" panose="020B0609020204030204" pitchFamily="49" charset="0"/>
              </a:rPr>
              <a:t> = </a:t>
            </a:r>
            <a:r>
              <a:rPr lang="es-AR" sz="1400" b="0" dirty="0" err="1">
                <a:solidFill>
                  <a:srgbClr val="4EC9B0"/>
                </a:solidFill>
                <a:effectLst/>
                <a:latin typeface="Consolas" panose="020B0609020204030204" pitchFamily="49" charset="0"/>
              </a:rPr>
              <a:t>std</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atan</a:t>
            </a:r>
            <a:r>
              <a:rPr lang="es-AR" sz="1400" b="0" dirty="0">
                <a:solidFill>
                  <a:srgbClr val="D4D4D4"/>
                </a:solidFill>
                <a:effectLst/>
                <a:latin typeface="Consolas" panose="020B0609020204030204" pitchFamily="49" charset="0"/>
              </a:rPr>
              <a:t>(</a:t>
            </a:r>
            <a:r>
              <a:rPr lang="es-AR" sz="1400" b="0" dirty="0">
                <a:solidFill>
                  <a:srgbClr val="B5CEA8"/>
                </a:solidFill>
                <a:effectLst/>
                <a:latin typeface="Consolas" panose="020B0609020204030204" pitchFamily="49" charset="0"/>
              </a:rPr>
              <a:t>1.0</a:t>
            </a:r>
            <a:r>
              <a:rPr lang="es-AR" sz="1400" b="0" dirty="0">
                <a:solidFill>
                  <a:srgbClr val="D4D4D4"/>
                </a:solidFill>
                <a:effectLst/>
                <a:latin typeface="Consolas" panose="020B0609020204030204" pitchFamily="49" charset="0"/>
              </a:rPr>
              <a:t>) * </a:t>
            </a:r>
            <a:r>
              <a:rPr lang="es-AR" sz="1400" b="0" dirty="0">
                <a:solidFill>
                  <a:srgbClr val="B5CEA8"/>
                </a:solidFill>
                <a:effectLst/>
                <a:latin typeface="Consolas" panose="020B0609020204030204" pitchFamily="49" charset="0"/>
              </a:rPr>
              <a:t>4</a:t>
            </a:r>
            <a:r>
              <a:rPr lang="es-AR" sz="1400" b="0" dirty="0">
                <a:solidFill>
                  <a:srgbClr val="D4D4D4"/>
                </a:solidFill>
                <a:effectLst/>
                <a:latin typeface="Consolas" panose="020B0609020204030204" pitchFamily="49" charset="0"/>
              </a:rPr>
              <a:t>;</a:t>
            </a:r>
          </a:p>
          <a:p>
            <a:r>
              <a:rPr lang="es-AR" sz="1400" b="0" dirty="0">
                <a:solidFill>
                  <a:srgbClr val="4EC9B0"/>
                </a:solidFill>
                <a:effectLst/>
                <a:latin typeface="Consolas" panose="020B0609020204030204" pitchFamily="49" charset="0"/>
              </a:rPr>
              <a:t>Lata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Lata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d</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alto</a:t>
            </a:r>
            <a:r>
              <a:rPr lang="es-AR" sz="1400" b="0" dirty="0">
                <a:solidFill>
                  <a:srgbClr val="D4D4D4"/>
                </a:solidFill>
                <a:effectLst/>
                <a:latin typeface="Consolas" panose="020B0609020204030204" pitchFamily="49" charset="0"/>
              </a:rPr>
              <a:t>(</a:t>
            </a:r>
            <a:r>
              <a:rPr lang="es-AR" sz="1400" b="0" dirty="0">
                <a:solidFill>
                  <a:srgbClr val="9CDCFE"/>
                </a:solidFill>
                <a:effectLst/>
                <a:latin typeface="Consolas" panose="020B0609020204030204" pitchFamily="49" charset="0"/>
              </a:rPr>
              <a:t>al</a:t>
            </a:r>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diametro</a:t>
            </a:r>
            <a:r>
              <a:rPr lang="es-AR" sz="1400" b="0" dirty="0">
                <a:solidFill>
                  <a:srgbClr val="D4D4D4"/>
                </a:solidFill>
                <a:effectLst/>
                <a:latin typeface="Consolas" panose="020B0609020204030204" pitchFamily="49" charset="0"/>
              </a:rPr>
              <a:t>(</a:t>
            </a:r>
            <a:r>
              <a:rPr lang="es-AR" sz="1400" b="0" dirty="0">
                <a:solidFill>
                  <a:srgbClr val="9CDCFE"/>
                </a:solidFill>
                <a:effectLst/>
                <a:latin typeface="Consolas" panose="020B0609020204030204" pitchFamily="49" charset="0"/>
              </a:rPr>
              <a:t>d</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"Invocado constructor de Lata"</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err="1">
                <a:solidFill>
                  <a:srgbClr val="569CD6"/>
                </a:solidFill>
                <a:effectLst/>
                <a:latin typeface="Consolas" panose="020B0609020204030204" pitchFamily="49" charset="0"/>
              </a:rPr>
              <a:t>double</a:t>
            </a:r>
            <a:r>
              <a:rPr lang="es-AR" sz="1400" b="0" dirty="0">
                <a:solidFill>
                  <a:srgbClr val="D4D4D4"/>
                </a:solidFill>
                <a:effectLst/>
                <a:latin typeface="Consolas" panose="020B0609020204030204" pitchFamily="49" charset="0"/>
              </a:rPr>
              <a:t> </a:t>
            </a:r>
            <a:r>
              <a:rPr lang="es-AR" sz="1400" b="0" dirty="0">
                <a:solidFill>
                  <a:srgbClr val="4EC9B0"/>
                </a:solidFill>
                <a:effectLst/>
                <a:latin typeface="Consolas" panose="020B0609020204030204" pitchFamily="49" charset="0"/>
              </a:rPr>
              <a:t>Lata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volumen</a:t>
            </a:r>
            <a:r>
              <a:rPr lang="es-AR" sz="1400" b="0" dirty="0">
                <a:solidFill>
                  <a:srgbClr val="D4D4D4"/>
                </a:solidFill>
                <a:effectLst/>
                <a:latin typeface="Consolas" panose="020B0609020204030204" pitchFamily="49" charset="0"/>
              </a:rPr>
              <a:t>() </a:t>
            </a:r>
            <a:r>
              <a:rPr lang="es-AR" sz="1400" b="0" dirty="0" err="1">
                <a:solidFill>
                  <a:srgbClr val="569CD6"/>
                </a:solidFill>
                <a:effectLst/>
                <a:latin typeface="Consolas" panose="020B0609020204030204" pitchFamily="49" charset="0"/>
              </a:rPr>
              <a:t>const</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C586C0"/>
                </a:solidFill>
                <a:effectLst/>
                <a:latin typeface="Consolas" panose="020B0609020204030204" pitchFamily="49" charset="0"/>
              </a:rPr>
              <a:t>return</a:t>
            </a:r>
            <a:r>
              <a:rPr lang="es-AR" sz="1400" b="0" dirty="0">
                <a:solidFill>
                  <a:srgbClr val="D4D4D4"/>
                </a:solidFill>
                <a:effectLst/>
                <a:latin typeface="Consolas" panose="020B0609020204030204" pitchFamily="49" charset="0"/>
              </a:rPr>
              <a:t> </a:t>
            </a:r>
            <a:r>
              <a:rPr lang="es-AR" sz="1400" b="0" dirty="0">
                <a:solidFill>
                  <a:srgbClr val="9CDCFE"/>
                </a:solidFill>
                <a:effectLst/>
                <a:latin typeface="Consolas" panose="020B0609020204030204" pitchFamily="49" charset="0"/>
              </a:rPr>
              <a:t>PI</a:t>
            </a:r>
            <a:r>
              <a:rPr lang="es-AR" sz="1400" b="0" dirty="0">
                <a:solidFill>
                  <a:srgbClr val="D4D4D4"/>
                </a:solidFill>
                <a:effectLst/>
                <a:latin typeface="Consolas" panose="020B0609020204030204" pitchFamily="49" charset="0"/>
              </a:rPr>
              <a:t> * </a:t>
            </a:r>
            <a:r>
              <a:rPr lang="es-AR" sz="1400" b="0" dirty="0" err="1">
                <a:solidFill>
                  <a:srgbClr val="9CDCFE"/>
                </a:solidFill>
                <a:effectLst/>
                <a:latin typeface="Consolas" panose="020B0609020204030204" pitchFamily="49" charset="0"/>
              </a:rPr>
              <a:t>diametro</a:t>
            </a:r>
            <a:r>
              <a:rPr lang="es-AR" sz="1400" b="0" dirty="0">
                <a:solidFill>
                  <a:srgbClr val="D4D4D4"/>
                </a:solidFill>
                <a:effectLst/>
                <a:latin typeface="Consolas" panose="020B0609020204030204" pitchFamily="49" charset="0"/>
              </a:rPr>
              <a:t> * </a:t>
            </a:r>
            <a:r>
              <a:rPr lang="es-AR" sz="1400" b="0" dirty="0" err="1">
                <a:solidFill>
                  <a:srgbClr val="9CDCFE"/>
                </a:solidFill>
                <a:effectLst/>
                <a:latin typeface="Consolas" panose="020B0609020204030204" pitchFamily="49" charset="0"/>
              </a:rPr>
              <a:t>diametro</a:t>
            </a:r>
            <a:r>
              <a:rPr lang="es-AR" sz="1400" b="0" dirty="0">
                <a:solidFill>
                  <a:srgbClr val="D4D4D4"/>
                </a:solidFill>
                <a:effectLst/>
                <a:latin typeface="Consolas" panose="020B0609020204030204" pitchFamily="49" charset="0"/>
              </a:rPr>
              <a:t> * </a:t>
            </a:r>
            <a:r>
              <a:rPr lang="es-AR" sz="1400" b="0" dirty="0">
                <a:solidFill>
                  <a:srgbClr val="9CDCFE"/>
                </a:solidFill>
                <a:effectLst/>
                <a:latin typeface="Consolas" panose="020B0609020204030204" pitchFamily="49" charset="0"/>
              </a:rPr>
              <a:t>alto</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a:p>
            <a:r>
              <a:rPr lang="es-AR" sz="1400" b="0" dirty="0">
                <a:solidFill>
                  <a:srgbClr val="4EC9B0"/>
                </a:solidFill>
                <a:effectLst/>
                <a:latin typeface="Consolas" panose="020B0609020204030204" pitchFamily="49" charset="0"/>
              </a:rPr>
              <a:t>Lata</a:t>
            </a:r>
            <a:r>
              <a:rPr lang="es-AR" sz="1400" b="0" dirty="0">
                <a:solidFill>
                  <a:srgbClr val="D4D4D4"/>
                </a:solidFill>
                <a:effectLst/>
                <a:latin typeface="Consolas" panose="020B0609020204030204" pitchFamily="49" charset="0"/>
              </a:rPr>
              <a:t>::</a:t>
            </a:r>
            <a:r>
              <a:rPr lang="es-AR" sz="1400" b="0" dirty="0">
                <a:solidFill>
                  <a:srgbClr val="DCDCAA"/>
                </a:solidFill>
                <a:effectLst/>
                <a:latin typeface="Consolas" panose="020B0609020204030204" pitchFamily="49" charset="0"/>
              </a:rPr>
              <a:t>~Lata</a:t>
            </a:r>
            <a:r>
              <a:rPr lang="es-AR" sz="1400" b="0" dirty="0">
                <a:solidFill>
                  <a:srgbClr val="D4D4D4"/>
                </a:solidFill>
                <a:effectLst/>
                <a:latin typeface="Consolas" panose="020B0609020204030204" pitchFamily="49" charset="0"/>
              </a:rPr>
              <a:t>(</a:t>
            </a:r>
            <a:r>
              <a:rPr lang="es-AR" sz="1400" b="0" dirty="0" err="1">
                <a:solidFill>
                  <a:srgbClr val="569CD6"/>
                </a:solidFill>
                <a:effectLst/>
                <a:latin typeface="Consolas" panose="020B0609020204030204" pitchFamily="49" charset="0"/>
              </a:rPr>
              <a:t>void</a:t>
            </a:r>
            <a:r>
              <a:rPr lang="es-AR" sz="1400" b="0" dirty="0">
                <a:solidFill>
                  <a:srgbClr val="D4D4D4"/>
                </a:solidFill>
                <a:effectLst/>
                <a:latin typeface="Consolas" panose="020B0609020204030204" pitchFamily="49" charset="0"/>
              </a:rPr>
              <a:t>) {</a:t>
            </a:r>
          </a:p>
          <a:p>
            <a:r>
              <a:rPr lang="es-AR" sz="1400" b="0" dirty="0">
                <a:solidFill>
                  <a:srgbClr val="D4D4D4"/>
                </a:solidFill>
                <a:effectLst/>
                <a:latin typeface="Consolas" panose="020B0609020204030204" pitchFamily="49" charset="0"/>
              </a:rPr>
              <a:t>  </a:t>
            </a:r>
            <a:r>
              <a:rPr lang="es-AR" sz="1400" b="0" dirty="0" err="1">
                <a:solidFill>
                  <a:srgbClr val="9CDCFE"/>
                </a:solidFill>
                <a:effectLst/>
                <a:latin typeface="Consolas" panose="020B0609020204030204" pitchFamily="49" charset="0"/>
              </a:rPr>
              <a:t>cout</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a:solidFill>
                  <a:srgbClr val="CE9178"/>
                </a:solidFill>
                <a:effectLst/>
                <a:latin typeface="Consolas" panose="020B0609020204030204" pitchFamily="49" charset="0"/>
              </a:rPr>
              <a:t>"Invocado destructor de Lata"</a:t>
            </a:r>
            <a:r>
              <a:rPr lang="es-AR" sz="1400" b="0" dirty="0">
                <a:solidFill>
                  <a:srgbClr val="D4D4D4"/>
                </a:solidFill>
                <a:effectLst/>
                <a:latin typeface="Consolas" panose="020B0609020204030204" pitchFamily="49" charset="0"/>
              </a:rPr>
              <a:t> </a:t>
            </a:r>
            <a:r>
              <a:rPr lang="es-AR" sz="1400" b="0" dirty="0">
                <a:solidFill>
                  <a:srgbClr val="DCDCAA"/>
                </a:solidFill>
                <a:effectLst/>
                <a:latin typeface="Consolas" panose="020B0609020204030204" pitchFamily="49" charset="0"/>
              </a:rPr>
              <a:t>&lt;&lt;</a:t>
            </a:r>
            <a:r>
              <a:rPr lang="es-AR" sz="1400" b="0" dirty="0">
                <a:solidFill>
                  <a:srgbClr val="D4D4D4"/>
                </a:solidFill>
                <a:effectLst/>
                <a:latin typeface="Consolas" panose="020B0609020204030204" pitchFamily="49" charset="0"/>
              </a:rPr>
              <a:t> </a:t>
            </a:r>
            <a:r>
              <a:rPr lang="es-AR" sz="1400" b="0" dirty="0" err="1">
                <a:solidFill>
                  <a:srgbClr val="DCDCAA"/>
                </a:solidFill>
                <a:effectLst/>
                <a:latin typeface="Consolas" panose="020B0609020204030204" pitchFamily="49" charset="0"/>
              </a:rPr>
              <a:t>endl</a:t>
            </a:r>
            <a:r>
              <a:rPr lang="es-AR" sz="1400" b="0" dirty="0">
                <a:solidFill>
                  <a:srgbClr val="D4D4D4"/>
                </a:solidFill>
                <a:effectLst/>
                <a:latin typeface="Consolas" panose="020B0609020204030204" pitchFamily="49" charset="0"/>
              </a:rPr>
              <a:t>;</a:t>
            </a:r>
          </a:p>
          <a:p>
            <a:r>
              <a:rPr lang="es-AR" sz="1400" b="0" dirty="0">
                <a:solidFill>
                  <a:srgbClr val="D4D4D4"/>
                </a:solidFill>
                <a:effectLst/>
                <a:latin typeface="Consolas" panose="020B0609020204030204" pitchFamily="49" charset="0"/>
              </a:rPr>
              <a:t>}</a:t>
            </a:r>
          </a:p>
        </p:txBody>
      </p:sp>
      <p:sp>
        <p:nvSpPr>
          <p:cNvPr id="12" name="CuadroTexto 11">
            <a:extLst>
              <a:ext uri="{FF2B5EF4-FFF2-40B4-BE49-F238E27FC236}">
                <a16:creationId xmlns:a16="http://schemas.microsoft.com/office/drawing/2014/main" id="{7E56E176-2D88-4FF8-83C5-C7A14E626A0F}"/>
              </a:ext>
            </a:extLst>
          </p:cNvPr>
          <p:cNvSpPr txBox="1"/>
          <p:nvPr/>
        </p:nvSpPr>
        <p:spPr>
          <a:xfrm>
            <a:off x="6640512" y="425450"/>
            <a:ext cx="6737684" cy="6740307"/>
          </a:xfrm>
          <a:prstGeom prst="rect">
            <a:avLst/>
          </a:prstGeom>
          <a:noFill/>
        </p:spPr>
        <p:txBody>
          <a:bodyPr wrap="square">
            <a:spAutoFit/>
          </a:bodyPr>
          <a:lstStyle/>
          <a:p>
            <a:r>
              <a:rPr lang="es-AR" sz="1200" b="0" dirty="0">
                <a:solidFill>
                  <a:srgbClr val="C586C0"/>
                </a:solidFill>
                <a:effectLst/>
                <a:latin typeface="Consolas" panose="020B0609020204030204" pitchFamily="49" charset="0"/>
              </a:rPr>
              <a:t>#pragma</a:t>
            </a:r>
            <a:r>
              <a:rPr lang="es-AR" sz="1200" b="0" dirty="0">
                <a:solidFill>
                  <a:srgbClr val="569CD6"/>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once</a:t>
            </a:r>
            <a:r>
              <a:rPr lang="es-AR" sz="1200" b="0" dirty="0" err="1">
                <a:solidFill>
                  <a:srgbClr val="569CD6"/>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569CD6"/>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D4D4D4"/>
                </a:solidFill>
                <a:effectLst/>
                <a:latin typeface="Consolas" panose="020B0609020204030204" pitchFamily="49" charset="0"/>
              </a:rPr>
              <a:t> </a:t>
            </a:r>
            <a:r>
              <a:rPr lang="es-AR" sz="1200" b="0" dirty="0">
                <a:solidFill>
                  <a:srgbClr val="4EC9B0"/>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public</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 </a:t>
            </a:r>
            <a:r>
              <a:rPr lang="es-AR" sz="1200" b="0" dirty="0">
                <a:solidFill>
                  <a:srgbClr val="B5CEA8"/>
                </a:solidFill>
                <a:effectLst/>
                <a:latin typeface="Consolas" panose="020B0609020204030204" pitchFamily="49" charset="0"/>
              </a:rPr>
              <a:t>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&amp;</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cb</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virtual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//agrego para usar </a:t>
            </a:r>
            <a:r>
              <a:rPr lang="es-AR" sz="1200" b="0" dirty="0" err="1">
                <a:solidFill>
                  <a:srgbClr val="6A9955"/>
                </a:solidFill>
                <a:effectLst/>
                <a:latin typeface="Consolas" panose="020B0609020204030204" pitchFamily="49" charset="0"/>
              </a:rPr>
              <a:t>ref</a:t>
            </a:r>
            <a:r>
              <a:rPr lang="es-AR" sz="1200" b="0" dirty="0">
                <a:solidFill>
                  <a:srgbClr val="6A9955"/>
                </a:solidFill>
                <a:effectLst/>
                <a:latin typeface="Consolas" panose="020B0609020204030204" pitchFamily="49" charset="0"/>
              </a:rPr>
              <a:t> constante en Output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4D4D4"/>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private</a:t>
            </a:r>
            <a:r>
              <a:rPr lang="es-AR" sz="1200" b="0" dirty="0">
                <a:solidFill>
                  <a:srgbClr val="569CD6"/>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include</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CajaBotellas.h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4D4D4"/>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a:t>
            </a: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"Se invoca al constructor 1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al</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(l, </a:t>
            </a:r>
            <a:r>
              <a:rPr lang="es-AR" sz="1200" b="0" dirty="0" err="1">
                <a:solidFill>
                  <a:srgbClr val="D4D4D4"/>
                </a:solidFill>
                <a:effectLst/>
                <a:latin typeface="Consolas" panose="020B0609020204030204" pitchFamily="49" charset="0"/>
              </a:rPr>
              <a:t>an</a:t>
            </a:r>
            <a:r>
              <a:rPr lang="es-AR" sz="1200" b="0" dirty="0">
                <a:solidFill>
                  <a:srgbClr val="D4D4D4"/>
                </a:solidFill>
                <a:effectLst/>
                <a:latin typeface="Consolas" panose="020B0609020204030204" pitchFamily="49" charset="0"/>
              </a:rPr>
              <a:t>, al)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"Se invoca al constructor 2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nro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&amp; </a:t>
            </a:r>
            <a:r>
              <a:rPr lang="es-AR" sz="1200" b="0" dirty="0" err="1">
                <a:solidFill>
                  <a:srgbClr val="9CDCFE"/>
                </a:solidFill>
                <a:effectLst/>
                <a:latin typeface="Consolas" panose="020B0609020204030204" pitchFamily="49" charset="0"/>
              </a:rPr>
              <a:t>cb</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err="1">
                <a:solidFill>
                  <a:srgbClr val="D4D4D4"/>
                </a:solidFill>
                <a:effectLst/>
                <a:latin typeface="Consolas" panose="020B0609020204030204" pitchFamily="49" charset="0"/>
              </a:rPr>
              <a:t>cb</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"Invocado constructor por copia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cb</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nrobotellas</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double</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volumen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r>
              <a:rPr lang="es-AR" sz="1200" b="0" dirty="0" err="1">
                <a:solidFill>
                  <a:srgbClr val="569CD6"/>
                </a:solidFill>
                <a:effectLst/>
                <a:latin typeface="Consolas" panose="020B0609020204030204" pitchFamily="49" charset="0"/>
              </a:rPr>
              <a:t>const</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0.85</a:t>
            </a:r>
            <a:r>
              <a:rPr lang="es-AR" sz="1200" b="0" dirty="0">
                <a:solidFill>
                  <a:srgbClr val="D4D4D4"/>
                </a:solidFill>
                <a:effectLst/>
                <a:latin typeface="Consolas" panose="020B0609020204030204" pitchFamily="49" charset="0"/>
              </a:rPr>
              <a:t> * largo * ancho * alto;</a:t>
            </a:r>
          </a:p>
          <a:p>
            <a:r>
              <a:rPr lang="es-AR" sz="1200" b="0" dirty="0">
                <a:solidFill>
                  <a:srgbClr val="D4D4D4"/>
                </a:solidFill>
                <a:effectLst/>
                <a:latin typeface="Consolas" panose="020B0609020204030204" pitchFamily="49" charset="0"/>
              </a:rPr>
              <a:t>}</a:t>
            </a:r>
          </a:p>
          <a:p>
            <a:r>
              <a:rPr lang="es-AR" sz="1200" b="0" dirty="0" err="1">
                <a:solidFill>
                  <a:srgbClr val="4EC9B0"/>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a:solidFill>
                  <a:srgbClr val="DCDCAA"/>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"Se invoca al destructor de </a:t>
            </a:r>
            <a:r>
              <a:rPr lang="es-AR" sz="1200" b="0" dirty="0" err="1">
                <a:solidFill>
                  <a:srgbClr val="CE9178"/>
                </a:solidFill>
                <a:effectLst/>
                <a:latin typeface="Consolas" panose="020B0609020204030204" pitchFamily="49" charset="0"/>
              </a:rPr>
              <a:t>CajaBotellas</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216684171"/>
      </p:ext>
    </p:extLst>
  </p:cSld>
  <p:clrMapOvr>
    <a:masterClrMapping/>
  </p:clrMapOvr>
  <p:transition spd="med">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57</a:t>
            </a:fld>
            <a:endParaRPr lang="es-AR" spc="10" dirty="0"/>
          </a:p>
        </p:txBody>
      </p:sp>
      <p:sp>
        <p:nvSpPr>
          <p:cNvPr id="8" name="Título 1">
            <a:extLst>
              <a:ext uri="{FF2B5EF4-FFF2-40B4-BE49-F238E27FC236}">
                <a16:creationId xmlns:a16="http://schemas.microsoft.com/office/drawing/2014/main" id="{0890C116-CACC-4717-A6FD-5D1B2FA3BF9A}"/>
              </a:ext>
            </a:extLst>
          </p:cNvPr>
          <p:cNvSpPr>
            <a:spLocks noGrp="1"/>
          </p:cNvSpPr>
          <p:nvPr>
            <p:ph type="title"/>
          </p:nvPr>
        </p:nvSpPr>
        <p:spPr>
          <a:xfrm>
            <a:off x="437395" y="-213606"/>
            <a:ext cx="11586329" cy="1460574"/>
          </a:xfrm>
        </p:spPr>
        <p:txBody>
          <a:bodyPr>
            <a:normAutofit/>
          </a:bodyPr>
          <a:lstStyle/>
          <a:p>
            <a:r>
              <a:rPr lang="es-ES" sz="3600" dirty="0"/>
              <a:t>26. Un ejemplo completo</a:t>
            </a:r>
            <a:endParaRPr lang="es-AR" sz="3600" dirty="0"/>
          </a:p>
        </p:txBody>
      </p:sp>
      <p:sp>
        <p:nvSpPr>
          <p:cNvPr id="9" name="CuadroTexto 8">
            <a:extLst>
              <a:ext uri="{FF2B5EF4-FFF2-40B4-BE49-F238E27FC236}">
                <a16:creationId xmlns:a16="http://schemas.microsoft.com/office/drawing/2014/main" id="{97F1E972-35D6-4F61-B263-572AABBEA0D8}"/>
              </a:ext>
            </a:extLst>
          </p:cNvPr>
          <p:cNvSpPr txBox="1"/>
          <p:nvPr/>
        </p:nvSpPr>
        <p:spPr>
          <a:xfrm>
            <a:off x="5587244" y="777427"/>
            <a:ext cx="7496346" cy="6001643"/>
          </a:xfrm>
          <a:prstGeom prst="rect">
            <a:avLst/>
          </a:prstGeom>
          <a:noFill/>
        </p:spPr>
        <p:txBody>
          <a:bodyPr wrap="square">
            <a:spAutoFit/>
          </a:bodyPr>
          <a:lstStyle/>
          <a:p>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&lt;iostream&gt;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CajaBotellas.h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Lata.h</a:t>
            </a:r>
            <a:r>
              <a:rPr lang="es-AR" sz="1200" b="0" dirty="0">
                <a:solidFill>
                  <a:srgbClr val="CE9178"/>
                </a:solidFill>
                <a:effectLst/>
                <a:latin typeface="Consolas" panose="020B0609020204030204" pitchFamily="49" charset="0"/>
              </a:rPr>
              <a:t>"</a:t>
            </a:r>
            <a:endParaRPr lang="es-AR" sz="1200" b="0" dirty="0">
              <a:solidFill>
                <a:srgbClr val="D4D4D4"/>
              </a:solidFill>
              <a:effectLst/>
              <a:latin typeface="Consolas" panose="020B0609020204030204" pitchFamily="49" charset="0"/>
            </a:endParaRPr>
          </a:p>
          <a:p>
            <a:br>
              <a:rPr lang="es-AR" sz="1200" b="0" dirty="0">
                <a:solidFill>
                  <a:srgbClr val="D4D4D4"/>
                </a:solidFill>
                <a:effectLst/>
                <a:latin typeface="Consolas" panose="020B0609020204030204" pitchFamily="49" charset="0"/>
              </a:rPr>
            </a:br>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a:t>
            </a:r>
          </a:p>
          <a:p>
            <a:r>
              <a:rPr lang="es-AR" sz="1200" b="0" dirty="0" err="1">
                <a:solidFill>
                  <a:srgbClr val="C586C0"/>
                </a:solidFill>
                <a:effectLst/>
                <a:latin typeface="Consolas" panose="020B0609020204030204" pitchFamily="49" charset="0"/>
              </a:rPr>
              <a:t>using</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std</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err="1">
                <a:solidFill>
                  <a:srgbClr val="569CD6"/>
                </a:solidFill>
                <a:effectLst/>
                <a:latin typeface="Consolas" panose="020B0609020204030204" pitchFamily="49" charset="0"/>
              </a:rPr>
              <a:t>int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main</a:t>
            </a:r>
            <a:r>
              <a:rPr lang="es-AR" sz="1200" b="0" dirty="0">
                <a:solidFill>
                  <a:srgbClr val="D4D4D4"/>
                </a:solidFill>
                <a:effectLst/>
                <a:latin typeface="Consolas" panose="020B0609020204030204" pitchFamily="49" charset="0"/>
              </a:rPr>
              <a:t>(</a:t>
            </a:r>
            <a:r>
              <a:rPr lang="es-AR" sz="1200" b="0" dirty="0" err="1">
                <a:solidFill>
                  <a:srgbClr val="569CD6"/>
                </a:solidFill>
                <a:effectLst/>
                <a:latin typeface="Consolas" panose="020B0609020204030204" pitchFamily="49" charset="0"/>
              </a:rPr>
              <a:t>void</a:t>
            </a:r>
            <a:r>
              <a:rPr lang="es-AR" sz="1200" b="0" dirty="0">
                <a:solidFill>
                  <a:srgbClr val="D4D4D4"/>
                </a:solidFill>
                <a:effectLst/>
                <a:latin typeface="Consolas" panose="020B0609020204030204" pitchFamily="49" charset="0"/>
              </a:rPr>
              <a:t>) {</a:t>
            </a:r>
          </a:p>
          <a:p>
            <a:r>
              <a:rPr lang="es-AR" sz="1200" b="0" dirty="0">
                <a:solidFill>
                  <a:srgbClr val="6A9955"/>
                </a:solidFill>
                <a:effectLst/>
                <a:latin typeface="Consolas" panose="020B0609020204030204" pitchFamily="49" charset="0"/>
              </a:rPr>
              <a:t>  //puntero a la clase base abstracta Contenedor que apunta a un objeto Caja nuevo</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Contenedor * pc1 = </a:t>
            </a:r>
            <a:r>
              <a:rPr lang="es-AR" sz="1200" b="0" dirty="0">
                <a:solidFill>
                  <a:srgbClr val="C586C0"/>
                </a:solidFill>
                <a:effectLst/>
                <a:latin typeface="Consolas" panose="020B0609020204030204" pitchFamily="49" charset="0"/>
              </a:rPr>
              <a:t>new</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Caja</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2.0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3.0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4.0</a:t>
            </a:r>
            <a:r>
              <a:rPr lang="es-AR" sz="1200" b="0" dirty="0">
                <a:solidFill>
                  <a:srgbClr val="D4D4D4"/>
                </a:solidFill>
                <a:effectLst/>
                <a:latin typeface="Consolas" panose="020B0609020204030204" pitchFamily="49" charset="0"/>
              </a:rPr>
              <a:t>);</a:t>
            </a:r>
          </a:p>
          <a:p>
            <a:r>
              <a:rPr lang="es-AR" sz="1200" b="0" dirty="0">
                <a:solidFill>
                  <a:srgbClr val="6A9955"/>
                </a:solidFill>
                <a:effectLst/>
                <a:latin typeface="Consolas" panose="020B0609020204030204" pitchFamily="49" charset="0"/>
              </a:rPr>
              <a:t>  //puntero a la clase base abstracta Contenedor que apunta a un objeto Lata nuevo</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Contenedor * pl1 = </a:t>
            </a:r>
            <a:r>
              <a:rPr lang="es-AR" sz="1200" b="0" dirty="0">
                <a:solidFill>
                  <a:srgbClr val="C586C0"/>
                </a:solidFill>
                <a:effectLst/>
                <a:latin typeface="Consolas" panose="020B0609020204030204" pitchFamily="49" charset="0"/>
              </a:rPr>
              <a:t>new</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Lata</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6.5</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3.0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Lata </a:t>
            </a:r>
            <a:r>
              <a:rPr lang="es-AR" sz="1200" b="0" dirty="0">
                <a:solidFill>
                  <a:srgbClr val="9CDCFE"/>
                </a:solidFill>
                <a:effectLst/>
                <a:latin typeface="Consolas" panose="020B0609020204030204" pitchFamily="49" charset="0"/>
              </a:rPr>
              <a:t>l1</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6.5</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3.0</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//crea otra lata igual a la anterior</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D4D4D4"/>
                </a:solidFill>
                <a:effectLst/>
                <a:latin typeface="Consolas" panose="020B0609020204030204" pitchFamily="49" charset="0"/>
              </a:rPr>
              <a:t>CajaBotellas</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cb</a:t>
            </a:r>
            <a:r>
              <a:rPr lang="es-AR" sz="1200" b="0" dirty="0">
                <a:solidFill>
                  <a:srgbClr val="D4D4D4"/>
                </a:solidFill>
                <a:effectLst/>
                <a:latin typeface="Consolas" panose="020B0609020204030204" pitchFamily="49" charset="0"/>
              </a:rPr>
              <a:t>(</a:t>
            </a:r>
            <a:r>
              <a:rPr lang="es-AR" sz="1200" b="0" dirty="0">
                <a:solidFill>
                  <a:srgbClr val="B5CEA8"/>
                </a:solidFill>
                <a:effectLst/>
                <a:latin typeface="Consolas" panose="020B0609020204030204" pitchFamily="49" charset="0"/>
              </a:rPr>
              <a:t>2.0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3.0</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4.0</a:t>
            </a:r>
            <a:r>
              <a:rPr lang="es-AR" sz="1200" b="0" dirty="0">
                <a:solidFill>
                  <a:srgbClr val="D4D4D4"/>
                </a:solidFill>
                <a:effectLst/>
                <a:latin typeface="Consolas" panose="020B0609020204030204" pitchFamily="49" charset="0"/>
              </a:rPr>
              <a:t>);</a:t>
            </a:r>
            <a:r>
              <a:rPr lang="es-AR" sz="1200" b="0" dirty="0">
                <a:solidFill>
                  <a:srgbClr val="6A9955"/>
                </a:solidFill>
                <a:effectLst/>
                <a:latin typeface="Consolas" panose="020B0609020204030204" pitchFamily="49" charset="0"/>
              </a:rPr>
              <a:t> //crea caja de botellas</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pc1 </a:t>
            </a:r>
            <a:r>
              <a:rPr lang="es-AR" sz="1200" b="0" dirty="0">
                <a:solidFill>
                  <a:srgbClr val="D4D4D4"/>
                </a:solidFill>
                <a:effectLst/>
                <a:latin typeface="Consolas" panose="020B0609020204030204" pitchFamily="49" charset="0"/>
              </a:rPr>
              <a:t>-&gt; </a:t>
            </a:r>
            <a:r>
              <a:rPr lang="es-AR" sz="1200" b="0" dirty="0" err="1">
                <a:solidFill>
                  <a:srgbClr val="DCDCAA"/>
                </a:solidFill>
                <a:effectLst/>
                <a:latin typeface="Consolas" panose="020B0609020204030204" pitchFamily="49" charset="0"/>
              </a:rPr>
              <a:t>mostrarVolumen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pl1 </a:t>
            </a:r>
            <a:r>
              <a:rPr lang="es-AR" sz="1200" b="0" dirty="0">
                <a:solidFill>
                  <a:srgbClr val="D4D4D4"/>
                </a:solidFill>
                <a:effectLst/>
                <a:latin typeface="Consolas" panose="020B0609020204030204" pitchFamily="49" charset="0"/>
              </a:rPr>
              <a:t>-&gt; </a:t>
            </a:r>
            <a:r>
              <a:rPr lang="es-AR" sz="1200" b="0" dirty="0" err="1">
                <a:solidFill>
                  <a:srgbClr val="DCDCAA"/>
                </a:solidFill>
                <a:effectLst/>
                <a:latin typeface="Consolas" panose="020B0609020204030204" pitchFamily="49" charset="0"/>
              </a:rPr>
              <a:t>mostrarVolumen</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cout</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&lt;&lt;</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endl</a:t>
            </a:r>
            <a:r>
              <a:rPr lang="es-AR" sz="1200" b="0" dirty="0">
                <a:solidFill>
                  <a:srgbClr val="D4D4D4"/>
                </a:solidFill>
                <a:effectLst/>
                <a:latin typeface="Consolas" panose="020B0609020204030204" pitchFamily="49" charset="0"/>
              </a:rPr>
              <a:t>;</a:t>
            </a:r>
          </a:p>
          <a:p>
            <a:r>
              <a:rPr lang="es-AR" sz="1200" b="0" dirty="0">
                <a:solidFill>
                  <a:srgbClr val="6A9955"/>
                </a:solidFill>
                <a:effectLst/>
                <a:latin typeface="Consolas" panose="020B0609020204030204" pitchFamily="49" charset="0"/>
              </a:rPr>
              <a:t>  //limpia el espacio asignado dinámicamente</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delete</a:t>
            </a:r>
            <a:r>
              <a:rPr lang="es-AR" sz="1200" b="0" dirty="0">
                <a:solidFill>
                  <a:srgbClr val="D4D4D4"/>
                </a:solidFill>
                <a:effectLst/>
                <a:latin typeface="Consolas" panose="020B0609020204030204" pitchFamily="49" charset="0"/>
              </a:rPr>
              <a:t> pc1;</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delete</a:t>
            </a:r>
            <a:r>
              <a:rPr lang="es-AR" sz="1200" b="0" dirty="0">
                <a:solidFill>
                  <a:srgbClr val="D4D4D4"/>
                </a:solidFill>
                <a:effectLst/>
                <a:latin typeface="Consolas" panose="020B0609020204030204" pitchFamily="49" charset="0"/>
              </a:rPr>
              <a:t> pl1;</a:t>
            </a:r>
          </a:p>
          <a:p>
            <a:r>
              <a:rPr lang="es-AR" sz="1200" b="0" dirty="0">
                <a:solidFill>
                  <a:srgbClr val="6A9955"/>
                </a:solidFill>
                <a:effectLst/>
                <a:latin typeface="Consolas" panose="020B0609020204030204" pitchFamily="49" charset="0"/>
              </a:rPr>
              <a:t>  //inicializa pc1 con la dirección de la lata l1</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pc1 = &amp; </a:t>
            </a:r>
            <a:r>
              <a:rPr lang="es-AR" sz="1200" b="0" dirty="0">
                <a:solidFill>
                  <a:srgbClr val="9CDCFE"/>
                </a:solidFill>
                <a:effectLst/>
                <a:latin typeface="Consolas" panose="020B0609020204030204" pitchFamily="49" charset="0"/>
              </a:rPr>
              <a:t>l1</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pc1 </a:t>
            </a:r>
            <a:r>
              <a:rPr lang="es-AR" sz="1200" b="0" dirty="0">
                <a:solidFill>
                  <a:srgbClr val="D4D4D4"/>
                </a:solidFill>
                <a:effectLst/>
                <a:latin typeface="Consolas" panose="020B0609020204030204" pitchFamily="49" charset="0"/>
              </a:rPr>
              <a:t>-&gt; </a:t>
            </a:r>
            <a:r>
              <a:rPr lang="es-AR" sz="1200" b="0" dirty="0" err="1">
                <a:solidFill>
                  <a:srgbClr val="DCDCAA"/>
                </a:solidFill>
                <a:effectLst/>
                <a:latin typeface="Consolas" panose="020B0609020204030204" pitchFamily="49" charset="0"/>
              </a:rPr>
              <a:t>mostrarVolumen</a:t>
            </a:r>
            <a:r>
              <a:rPr lang="es-AR" sz="1200" b="0" dirty="0">
                <a:solidFill>
                  <a:srgbClr val="D4D4D4"/>
                </a:solidFill>
                <a:effectLst/>
                <a:latin typeface="Consolas" panose="020B0609020204030204" pitchFamily="49" charset="0"/>
              </a:rPr>
              <a:t>();</a:t>
            </a:r>
          </a:p>
          <a:p>
            <a:br>
              <a:rPr lang="es-AR" sz="1200" b="0" dirty="0">
                <a:solidFill>
                  <a:srgbClr val="D4D4D4"/>
                </a:solidFill>
                <a:effectLst/>
                <a:latin typeface="Consolas" panose="020B0609020204030204" pitchFamily="49" charset="0"/>
              </a:rPr>
            </a:br>
            <a:r>
              <a:rPr lang="es-AR" sz="1200" b="0" dirty="0">
                <a:solidFill>
                  <a:srgbClr val="6A9955"/>
                </a:solidFill>
                <a:effectLst/>
                <a:latin typeface="Consolas" panose="020B0609020204030204" pitchFamily="49" charset="0"/>
              </a:rPr>
              <a:t>  //ahora el puntero pc1 apunta a la dirección de </a:t>
            </a:r>
            <a:r>
              <a:rPr lang="es-AR" sz="1200" b="0" dirty="0" err="1">
                <a:solidFill>
                  <a:srgbClr val="6A9955"/>
                </a:solidFill>
                <a:effectLst/>
                <a:latin typeface="Consolas" panose="020B0609020204030204" pitchFamily="49" charset="0"/>
              </a:rPr>
              <a:t>CajaBotellas</a:t>
            </a:r>
            <a:r>
              <a:rPr lang="es-AR" sz="1200" b="0" dirty="0">
                <a:solidFill>
                  <a:srgbClr val="6A9955"/>
                </a:solidFill>
                <a:effectLst/>
                <a:latin typeface="Consolas" panose="020B0609020204030204" pitchFamily="49" charset="0"/>
              </a:rPr>
              <a:t> </a:t>
            </a:r>
            <a:r>
              <a:rPr lang="es-AR" sz="1200" b="0" dirty="0" err="1">
                <a:solidFill>
                  <a:srgbClr val="6A9955"/>
                </a:solidFill>
                <a:effectLst/>
                <a:latin typeface="Consolas" panose="020B0609020204030204" pitchFamily="49" charset="0"/>
              </a:rPr>
              <a:t>cb</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pc1 = &amp; </a:t>
            </a:r>
            <a:r>
              <a:rPr lang="es-AR" sz="1200" b="0" dirty="0" err="1">
                <a:solidFill>
                  <a:srgbClr val="9CDCFE"/>
                </a:solidFill>
                <a:effectLst/>
                <a:latin typeface="Consolas" panose="020B0609020204030204" pitchFamily="49" charset="0"/>
              </a:rPr>
              <a:t>cb</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pc1 </a:t>
            </a:r>
            <a:r>
              <a:rPr lang="es-AR" sz="1200" b="0" dirty="0">
                <a:solidFill>
                  <a:srgbClr val="D4D4D4"/>
                </a:solidFill>
                <a:effectLst/>
                <a:latin typeface="Consolas" panose="020B0609020204030204" pitchFamily="49" charset="0"/>
              </a:rPr>
              <a:t>-&gt; </a:t>
            </a:r>
            <a:r>
              <a:rPr lang="es-AR" sz="1200" b="0" dirty="0" err="1">
                <a:solidFill>
                  <a:srgbClr val="DCDCAA"/>
                </a:solidFill>
                <a:effectLst/>
                <a:latin typeface="Consolas" panose="020B0609020204030204" pitchFamily="49" charset="0"/>
              </a:rPr>
              <a:t>mostrarVolumen</a:t>
            </a:r>
            <a:r>
              <a:rPr lang="es-AR" sz="1200" b="0" dirty="0">
                <a:solidFill>
                  <a:srgbClr val="D4D4D4"/>
                </a:solidFill>
                <a:effectLst/>
                <a:latin typeface="Consolas" panose="020B0609020204030204" pitchFamily="49" charset="0"/>
              </a:rPr>
              <a:t>();</a:t>
            </a:r>
          </a:p>
          <a:p>
            <a:br>
              <a:rPr lang="es-AR" sz="1200" b="0" dirty="0">
                <a:solidFill>
                  <a:srgbClr val="D4D4D4"/>
                </a:solidFill>
                <a:effectLst/>
                <a:latin typeface="Consolas" panose="020B0609020204030204" pitchFamily="49" charset="0"/>
              </a:rPr>
            </a:br>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B5CEA8"/>
                </a:solidFill>
                <a:effectLst/>
                <a:latin typeface="Consolas" panose="020B0609020204030204" pitchFamily="49" charset="0"/>
              </a:rPr>
              <a:t>0</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a:t>
            </a:r>
          </a:p>
        </p:txBody>
      </p:sp>
      <p:pic>
        <p:nvPicPr>
          <p:cNvPr id="10" name="Imagen 9">
            <a:hlinkClick r:id="rId2"/>
            <a:extLst>
              <a:ext uri="{FF2B5EF4-FFF2-40B4-BE49-F238E27FC236}">
                <a16:creationId xmlns:a16="http://schemas.microsoft.com/office/drawing/2014/main" id="{088F27F2-5D9C-4D82-AE8F-6F2646CAE09E}"/>
              </a:ext>
            </a:extLst>
          </p:cNvPr>
          <p:cNvPicPr>
            <a:picLocks noChangeAspect="1"/>
          </p:cNvPicPr>
          <p:nvPr/>
        </p:nvPicPr>
        <p:blipFill>
          <a:blip r:embed="rId3">
            <a:duotone>
              <a:prstClr val="black"/>
              <a:schemeClr val="accent5">
                <a:tint val="45000"/>
                <a:satMod val="400000"/>
              </a:schemeClr>
            </a:duotone>
          </a:blip>
          <a:stretch>
            <a:fillRect/>
          </a:stretch>
        </p:blipFill>
        <p:spPr>
          <a:xfrm>
            <a:off x="2425237" y="3042396"/>
            <a:ext cx="1143001" cy="1471707"/>
          </a:xfrm>
          <a:prstGeom prst="rect">
            <a:avLst/>
          </a:prstGeom>
        </p:spPr>
      </p:pic>
      <p:sp>
        <p:nvSpPr>
          <p:cNvPr id="11" name="Flecha: a la derecha 10">
            <a:extLst>
              <a:ext uri="{FF2B5EF4-FFF2-40B4-BE49-F238E27FC236}">
                <a16:creationId xmlns:a16="http://schemas.microsoft.com/office/drawing/2014/main" id="{D2CB6CF5-CF8E-4025-8A61-9B67D6E89D5C}"/>
              </a:ext>
            </a:extLst>
          </p:cNvPr>
          <p:cNvSpPr/>
          <p:nvPr/>
        </p:nvSpPr>
        <p:spPr>
          <a:xfrm>
            <a:off x="0" y="3265428"/>
            <a:ext cx="2133600" cy="990600"/>
          </a:xfrm>
          <a:prstGeom prst="rightArrow">
            <a:avLst/>
          </a:prstGeom>
          <a:solidFill>
            <a:srgbClr val="4B697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06786691"/>
      </p:ext>
    </p:extLst>
  </p:cSld>
  <p:clrMapOvr>
    <a:masterClrMapping/>
  </p:clrMapOvr>
  <p:transition spd="med">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4512" y="200024"/>
            <a:ext cx="11586329" cy="1460574"/>
          </a:xfrm>
        </p:spPr>
        <p:txBody>
          <a:bodyPr/>
          <a:lstStyle/>
          <a:p>
            <a:r>
              <a:rPr lang="es-ES" dirty="0"/>
              <a:t>Referencias…</a:t>
            </a:r>
            <a:endParaRPr lang="es-AR" dirty="0"/>
          </a:p>
        </p:txBody>
      </p:sp>
      <p:sp>
        <p:nvSpPr>
          <p:cNvPr id="3" name="Marcador de texto 2"/>
          <p:cNvSpPr>
            <a:spLocks noGrp="1"/>
          </p:cNvSpPr>
          <p:nvPr>
            <p:ph idx="1"/>
          </p:nvPr>
        </p:nvSpPr>
        <p:spPr>
          <a:xfrm>
            <a:off x="1544637" y="2178050"/>
            <a:ext cx="11370549" cy="1723549"/>
          </a:xfrm>
        </p:spPr>
        <p:txBody>
          <a:bodyPr>
            <a:noAutofit/>
          </a:bodyPr>
          <a:lstStyle/>
          <a:p>
            <a:r>
              <a:rPr lang="es-AR" sz="1800" b="1" i="0" dirty="0">
                <a:effectLst/>
                <a:latin typeface="Segoe UI" panose="020B0502040204020203" pitchFamily="34" charset="0"/>
                <a:cs typeface="Segoe UI" panose="020B0502040204020203" pitchFamily="34" charset="0"/>
              </a:rPr>
              <a:t>Referencias </a:t>
            </a:r>
            <a:endParaRPr lang="es-AR" sz="1800" i="0" dirty="0">
              <a:effectLst/>
              <a:latin typeface="Segoe UI" panose="020B0502040204020203" pitchFamily="34" charset="0"/>
              <a:cs typeface="Segoe UI" panose="020B0502040204020203" pitchFamily="34" charset="0"/>
            </a:endParaRPr>
          </a:p>
          <a:p>
            <a:r>
              <a:rPr lang="es-ES" sz="1800" i="0" dirty="0">
                <a:effectLst/>
                <a:latin typeface="Segoe UI" panose="020B0502040204020203" pitchFamily="34" charset="0"/>
                <a:cs typeface="Segoe UI" panose="020B0502040204020203" pitchFamily="34" charset="0"/>
              </a:rPr>
              <a:t>[1] </a:t>
            </a:r>
            <a:r>
              <a:rPr lang="es-ES" sz="1800" i="0" dirty="0" err="1">
                <a:effectLst/>
                <a:latin typeface="Segoe UI" panose="020B0502040204020203" pitchFamily="34" charset="0"/>
                <a:cs typeface="Segoe UI" panose="020B0502040204020203" pitchFamily="34" charset="0"/>
              </a:rPr>
              <a:t>Stroustrup</a:t>
            </a:r>
            <a:r>
              <a:rPr lang="es-ES" sz="1800" i="0" dirty="0">
                <a:effectLst/>
                <a:latin typeface="Segoe UI" panose="020B0502040204020203" pitchFamily="34" charset="0"/>
                <a:cs typeface="Segoe UI" panose="020B0502040204020203" pitchFamily="34" charset="0"/>
              </a:rPr>
              <a:t>, </a:t>
            </a:r>
            <a:r>
              <a:rPr lang="es-ES" sz="1800" i="0" dirty="0" err="1">
                <a:effectLst/>
                <a:latin typeface="Segoe UI" panose="020B0502040204020203" pitchFamily="34" charset="0"/>
                <a:cs typeface="Segoe UI" panose="020B0502040204020203" pitchFamily="34" charset="0"/>
              </a:rPr>
              <a:t>Bjarne</a:t>
            </a:r>
            <a:r>
              <a:rPr lang="es-ES" sz="1800" i="0" dirty="0">
                <a:effectLst/>
                <a:latin typeface="Segoe UI" panose="020B0502040204020203" pitchFamily="34" charset="0"/>
                <a:cs typeface="Segoe UI" panose="020B0502040204020203" pitchFamily="34" charset="0"/>
              </a:rPr>
              <a:t>, El lenguaje de programación C++, 3.a edición. Addison-Wesley, (1998). </a:t>
            </a:r>
          </a:p>
          <a:p>
            <a:r>
              <a:rPr lang="es-ES" sz="1800" i="0" dirty="0">
                <a:effectLst/>
                <a:latin typeface="Segoe UI" panose="020B0502040204020203" pitchFamily="34" charset="0"/>
                <a:cs typeface="Segoe UI" panose="020B0502040204020203" pitchFamily="34" charset="0"/>
              </a:rPr>
              <a:t>[2] Escuela Superior de Ingenieros Industriales de San Sebastián, UNIVERSIDAD DE NAVARRA, Aprenda C++ como si estuviera en primero. Disponible en: http://mat21.etsii.upm.es/ayudainf/aprendainf/Cpp/manualcpp.pdf. </a:t>
            </a:r>
          </a:p>
          <a:p>
            <a:r>
              <a:rPr lang="es-ES" sz="1800" i="0" dirty="0">
                <a:effectLst/>
                <a:latin typeface="Segoe UI" panose="020B0502040204020203" pitchFamily="34" charset="0"/>
                <a:cs typeface="Segoe UI" panose="020B0502040204020203" pitchFamily="34" charset="0"/>
              </a:rPr>
              <a:t>[3] </a:t>
            </a:r>
            <a:r>
              <a:rPr lang="es-ES" sz="1800" i="0" dirty="0" err="1">
                <a:effectLst/>
                <a:latin typeface="Segoe UI" panose="020B0502040204020203" pitchFamily="34" charset="0"/>
                <a:cs typeface="Segoe UI" panose="020B0502040204020203" pitchFamily="34" charset="0"/>
              </a:rPr>
              <a:t>Booch</a:t>
            </a:r>
            <a:r>
              <a:rPr lang="es-ES" sz="1800" i="0" dirty="0">
                <a:effectLst/>
                <a:latin typeface="Segoe UI" panose="020B0502040204020203" pitchFamily="34" charset="0"/>
                <a:cs typeface="Segoe UI" panose="020B0502040204020203" pitchFamily="34" charset="0"/>
              </a:rPr>
              <a:t>, G., Análisis y Diseño Orientado a Objetos con Aplicaciones, Addison Wesley (1999). </a:t>
            </a:r>
          </a:p>
          <a:p>
            <a:r>
              <a:rPr lang="en-US" sz="1800" i="0" dirty="0">
                <a:effectLst/>
                <a:latin typeface="Segoe UI" panose="020B0502040204020203" pitchFamily="34" charset="0"/>
                <a:cs typeface="Segoe UI" panose="020B0502040204020203" pitchFamily="34" charset="0"/>
              </a:rPr>
              <a:t>[4] Horton, Ivor, Ivor Horton’s Beginning Visual C++ 2008, Wiley Publishing / WROX Programmer to Programmer, (2008). </a:t>
            </a:r>
          </a:p>
          <a:p>
            <a:r>
              <a:rPr lang="es-ES" sz="1800" i="0" dirty="0">
                <a:effectLst/>
                <a:latin typeface="Segoe UI" panose="020B0502040204020203" pitchFamily="34" charset="0"/>
                <a:cs typeface="Segoe UI" panose="020B0502040204020203" pitchFamily="34" charset="0"/>
              </a:rPr>
              <a:t>[5] H.M. </a:t>
            </a:r>
            <a:r>
              <a:rPr lang="es-ES" sz="1800" i="0" dirty="0" err="1">
                <a:effectLst/>
                <a:latin typeface="Segoe UI" panose="020B0502040204020203" pitchFamily="34" charset="0"/>
                <a:cs typeface="Segoe UI" panose="020B0502040204020203" pitchFamily="34" charset="0"/>
              </a:rPr>
              <a:t>Deitel</a:t>
            </a:r>
            <a:r>
              <a:rPr lang="es-ES" sz="1800" i="0" dirty="0">
                <a:effectLst/>
                <a:latin typeface="Segoe UI" panose="020B0502040204020203" pitchFamily="34" charset="0"/>
                <a:cs typeface="Segoe UI" panose="020B0502040204020203" pitchFamily="34" charset="0"/>
              </a:rPr>
              <a:t>, P.J. </a:t>
            </a:r>
            <a:r>
              <a:rPr lang="es-ES" sz="1800" i="0" dirty="0" err="1">
                <a:effectLst/>
                <a:latin typeface="Segoe UI" panose="020B0502040204020203" pitchFamily="34" charset="0"/>
                <a:cs typeface="Segoe UI" panose="020B0502040204020203" pitchFamily="34" charset="0"/>
              </a:rPr>
              <a:t>Deitel</a:t>
            </a:r>
            <a:r>
              <a:rPr lang="es-ES" sz="1800" i="0" dirty="0">
                <a:effectLst/>
                <a:latin typeface="Segoe UI" panose="020B0502040204020203" pitchFamily="34" charset="0"/>
                <a:cs typeface="Segoe UI" panose="020B0502040204020203" pitchFamily="34" charset="0"/>
              </a:rPr>
              <a:t>, Como programar en C/C++ (2ª </a:t>
            </a:r>
            <a:r>
              <a:rPr lang="es-ES" sz="1800" i="0" dirty="0" err="1">
                <a:effectLst/>
                <a:latin typeface="Segoe UI" panose="020B0502040204020203" pitchFamily="34" charset="0"/>
                <a:cs typeface="Segoe UI" panose="020B0502040204020203" pitchFamily="34" charset="0"/>
              </a:rPr>
              <a:t>ed</a:t>
            </a:r>
            <a:r>
              <a:rPr lang="es-ES" sz="1800" i="0" dirty="0">
                <a:effectLst/>
                <a:latin typeface="Segoe UI" panose="020B0502040204020203" pitchFamily="34" charset="0"/>
                <a:cs typeface="Segoe UI" panose="020B0502040204020203" pitchFamily="34" charset="0"/>
              </a:rPr>
              <a:t>), Prentice-Hall, (1995). </a:t>
            </a:r>
            <a:endParaRPr lang="es-AR" sz="1800" i="0" dirty="0">
              <a:effectLst/>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58</a:t>
            </a:fld>
            <a:endParaRPr lang="es-AR" spc="10" dirty="0"/>
          </a:p>
        </p:txBody>
      </p:sp>
    </p:spTree>
    <p:extLst>
      <p:ext uri="{BB962C8B-B14F-4D97-AF65-F5344CB8AC3E}">
        <p14:creationId xmlns:p14="http://schemas.microsoft.com/office/powerpoint/2010/main" val="868431874"/>
      </p:ext>
    </p:extLst>
  </p:cSld>
  <p:clrMapOvr>
    <a:masterClrMapping/>
  </p:clrMapOvr>
  <p:transition spd="med">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60E916B-374D-42B1-9FE8-BC91ACD633B0}"/>
              </a:ext>
            </a:extLst>
          </p:cNvPr>
          <p:cNvPicPr>
            <a:picLocks noChangeAspect="1"/>
          </p:cNvPicPr>
          <p:nvPr/>
        </p:nvPicPr>
        <p:blipFill>
          <a:blip r:embed="rId2"/>
          <a:stretch>
            <a:fillRect/>
          </a:stretch>
        </p:blipFill>
        <p:spPr>
          <a:xfrm>
            <a:off x="3077054" y="528841"/>
            <a:ext cx="9741452" cy="5486565"/>
          </a:xfrm>
          <a:prstGeom prst="rect">
            <a:avLst/>
          </a:prstGeom>
        </p:spPr>
      </p:pic>
      <p:sp>
        <p:nvSpPr>
          <p:cNvPr id="2" name="Título 1">
            <a:extLst>
              <a:ext uri="{FF2B5EF4-FFF2-40B4-BE49-F238E27FC236}">
                <a16:creationId xmlns:a16="http://schemas.microsoft.com/office/drawing/2014/main" id="{BE5AF251-640E-43D8-8B36-6DBF380D94B7}"/>
              </a:ext>
            </a:extLst>
          </p:cNvPr>
          <p:cNvSpPr>
            <a:spLocks noGrp="1"/>
          </p:cNvSpPr>
          <p:nvPr>
            <p:ph type="title"/>
          </p:nvPr>
        </p:nvSpPr>
        <p:spPr>
          <a:xfrm>
            <a:off x="923547" y="528841"/>
            <a:ext cx="11586329" cy="3143211"/>
          </a:xfrm>
        </p:spPr>
        <p:txBody>
          <a:bodyPr>
            <a:normAutofit/>
          </a:bodyPr>
          <a:lstStyle/>
          <a:p>
            <a:r>
              <a:rPr lang="es-AR" sz="5400" dirty="0"/>
              <a:t>Muchas Gracias.</a:t>
            </a:r>
          </a:p>
        </p:txBody>
      </p:sp>
      <p:sp>
        <p:nvSpPr>
          <p:cNvPr id="4" name="Marcador de fecha 3">
            <a:extLst>
              <a:ext uri="{FF2B5EF4-FFF2-40B4-BE49-F238E27FC236}">
                <a16:creationId xmlns:a16="http://schemas.microsoft.com/office/drawing/2014/main" id="{EBC04F27-5DEA-478B-9163-14C0320079ED}"/>
              </a:ext>
            </a:extLst>
          </p:cNvPr>
          <p:cNvSpPr>
            <a:spLocks noGrp="1"/>
          </p:cNvSpPr>
          <p:nvPr>
            <p:ph type="dt" sz="half" idx="10"/>
          </p:nvPr>
        </p:nvSpPr>
        <p:spPr/>
        <p:txBody>
          <a:bodyPr/>
          <a:lstStyle/>
          <a:p>
            <a:fld id="{72C96169-1917-41A5-935A-00D08A3037E3}" type="datetime12">
              <a:rPr lang="es-AR" smtClean="0"/>
              <a:t>11:38 a. m.</a:t>
            </a:fld>
            <a:endParaRPr lang="es-AR"/>
          </a:p>
        </p:txBody>
      </p:sp>
      <p:sp>
        <p:nvSpPr>
          <p:cNvPr id="5" name="Marcador de pie de página 4">
            <a:extLst>
              <a:ext uri="{FF2B5EF4-FFF2-40B4-BE49-F238E27FC236}">
                <a16:creationId xmlns:a16="http://schemas.microsoft.com/office/drawing/2014/main" id="{47893359-14F1-4C64-A122-D9465951B21C}"/>
              </a:ext>
            </a:extLst>
          </p:cNvPr>
          <p:cNvSpPr>
            <a:spLocks noGrp="1"/>
          </p:cNvSpPr>
          <p:nvPr>
            <p:ph type="ftr" sz="quarter" idx="11"/>
          </p:nvPr>
        </p:nvSpPr>
        <p:spPr>
          <a:xfrm>
            <a:off x="8914118" y="6673850"/>
            <a:ext cx="4050994" cy="402314"/>
          </a:xfrm>
        </p:spPr>
        <p:txBody>
          <a:bodyPr/>
          <a:lstStyle/>
          <a:p>
            <a:pPr algn="r"/>
            <a:r>
              <a:rPr lang="sv-SE" dirty="0"/>
              <a:t>AyED II - ISFTN 151 - Anlaista de Sistemas</a:t>
            </a:r>
            <a:endParaRPr lang="es-AR" dirty="0"/>
          </a:p>
        </p:txBody>
      </p:sp>
      <p:sp>
        <p:nvSpPr>
          <p:cNvPr id="7" name="object 9"/>
          <p:cNvSpPr txBox="1">
            <a:spLocks/>
          </p:cNvSpPr>
          <p:nvPr/>
        </p:nvSpPr>
        <p:spPr>
          <a:xfrm>
            <a:off x="5045560" y="6435600"/>
            <a:ext cx="7876085" cy="318100"/>
          </a:xfrm>
          <a:prstGeom prst="rect">
            <a:avLst/>
          </a:prstGeom>
        </p:spPr>
        <p:txBody>
          <a:bodyPr vert="horz" wrap="square" lIns="0" tIns="12700" rIns="0" bIns="0" rtlCol="0" anchor="b">
            <a:spAutoFit/>
          </a:bodyPr>
          <a:lstStyle>
            <a:lvl1pPr algn="r" defTabSz="1007486" rtl="0" eaLnBrk="1" latinLnBrk="0" hangingPunct="1">
              <a:lnSpc>
                <a:spcPct val="90000"/>
              </a:lnSpc>
              <a:spcBef>
                <a:spcPct val="0"/>
              </a:spcBef>
              <a:buNone/>
              <a:defRPr sz="4407" kern="1200" cap="all" baseline="0">
                <a:solidFill>
                  <a:schemeClr val="tx1"/>
                </a:solidFill>
                <a:latin typeface="+mj-lt"/>
                <a:ea typeface="+mj-ea"/>
                <a:cs typeface="+mj-cs"/>
              </a:defRPr>
            </a:lvl1pPr>
          </a:lstStyle>
          <a:p>
            <a:pPr marL="12699">
              <a:spcBef>
                <a:spcPts val="100"/>
              </a:spcBef>
            </a:pPr>
            <a:r>
              <a:rPr lang="es-ES" sz="2204" dirty="0"/>
              <a:t>Algoritmos y Estructuras de Datos I</a:t>
            </a:r>
          </a:p>
        </p:txBody>
      </p:sp>
      <p:pic>
        <p:nvPicPr>
          <p:cNvPr id="9218" name="Picture 2">
            <a:extLst>
              <a:ext uri="{FF2B5EF4-FFF2-40B4-BE49-F238E27FC236}">
                <a16:creationId xmlns:a16="http://schemas.microsoft.com/office/drawing/2014/main" id="{1AC5ADDF-1CDE-4559-9638-9C72A8DB7E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5957" y="6307856"/>
            <a:ext cx="1031823" cy="58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392825"/>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4221" y="0"/>
            <a:ext cx="11586329" cy="1460574"/>
          </a:xfrm>
        </p:spPr>
        <p:txBody>
          <a:bodyPr>
            <a:normAutofit/>
          </a:bodyPr>
          <a:lstStyle/>
          <a:p>
            <a:r>
              <a:rPr lang="es-AR" sz="3600" b="1" dirty="0"/>
              <a:t>3. Clases en  C++ (complementario)</a:t>
            </a:r>
            <a:endParaRPr lang="es-AR" sz="3600" dirty="0"/>
          </a:p>
        </p:txBody>
      </p:sp>
      <p:sp>
        <p:nvSpPr>
          <p:cNvPr id="3" name="Marcador de texto 2"/>
          <p:cNvSpPr>
            <a:spLocks noGrp="1"/>
          </p:cNvSpPr>
          <p:nvPr>
            <p:ph idx="1"/>
          </p:nvPr>
        </p:nvSpPr>
        <p:spPr>
          <a:xfrm>
            <a:off x="392112" y="1263650"/>
            <a:ext cx="11370549" cy="4201150"/>
          </a:xfrm>
        </p:spPr>
        <p:txBody>
          <a:bodyPr>
            <a:normAutofit/>
          </a:bodyPr>
          <a:lstStyle/>
          <a:p>
            <a:r>
              <a:rPr lang="es-ES" sz="2000" dirty="0"/>
              <a:t>La definición de una clase es la especificación de un nuevo tipo de dato. Puede contener elementos que pueden tener variables tanto de los tipos básicos como de otros tipos definidos por el usuario. Pueden ser elementos simples o arreglos, punteros, arreglos de punteros, etc. Además una clase puede contener funciones que operan sobre los objetos de esa clase accediendo a sus elementos. De esta manera, una clase combina la definición de los datos que componen un objeto y los medios para manipularlos. </a:t>
            </a:r>
          </a:p>
          <a:p>
            <a:r>
              <a:rPr lang="es-ES" sz="2000" dirty="0"/>
              <a:t>Los datos y funciones de una clase son llamados </a:t>
            </a:r>
            <a:r>
              <a:rPr lang="es-ES" sz="2000" b="1" dirty="0"/>
              <a:t>miembros </a:t>
            </a:r>
            <a:r>
              <a:rPr lang="es-ES" sz="2000" dirty="0"/>
              <a:t>de la clase. Las funciones miembro, a veces, también son llamadas métodos. A los datos miembro se los suele llamar campos. </a:t>
            </a:r>
          </a:p>
          <a:p>
            <a:endParaRPr lang="es-AR" sz="20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6</a:t>
            </a:fld>
            <a:endParaRPr lang="es-AR" spc="10" dirty="0"/>
          </a:p>
        </p:txBody>
      </p:sp>
      <p:sp>
        <p:nvSpPr>
          <p:cNvPr id="8" name="Rectángulo 7"/>
          <p:cNvSpPr/>
          <p:nvPr/>
        </p:nvSpPr>
        <p:spPr>
          <a:xfrm>
            <a:off x="3592512" y="3862696"/>
            <a:ext cx="6715125" cy="1446550"/>
          </a:xfrm>
          <a:prstGeom prst="rect">
            <a:avLst/>
          </a:prstGeom>
        </p:spPr>
        <p:txBody>
          <a:bodyPr vert="horz">
            <a:normAutofit/>
          </a:bodyPr>
          <a:lstStyle/>
          <a:p>
            <a:pPr>
              <a:spcBef>
                <a:spcPct val="20000"/>
              </a:spcBef>
              <a:buClr>
                <a:schemeClr val="accent3"/>
              </a:buClr>
              <a:buSzPct val="95000"/>
              <a:buFont typeface="Wingdings 2"/>
              <a:buNone/>
            </a:pPr>
            <a:r>
              <a:rPr lang="es-ES" sz="2000" i="1" dirty="0">
                <a:solidFill>
                  <a:schemeClr val="accent5">
                    <a:lumMod val="60000"/>
                    <a:lumOff val="40000"/>
                  </a:schemeClr>
                </a:solidFill>
                <a:effectLst>
                  <a:outerShdw blurRad="38100" dist="38100" dir="2700000" algn="tl">
                    <a:srgbClr val="000000">
                      <a:alpha val="43137"/>
                    </a:srgbClr>
                  </a:outerShdw>
                </a:effectLst>
                <a:latin typeface="Cambria" pitchFamily="18" charset="0"/>
              </a:rPr>
              <a:t>Cuando se define una clase, no se define un dato, sino qué significa el nombre de la clase, en qué consiste un objeto de esa clase y qué operaciones pueden realizarse sobre los objetos de esa clase</a:t>
            </a:r>
          </a:p>
        </p:txBody>
      </p:sp>
      <p:grpSp>
        <p:nvGrpSpPr>
          <p:cNvPr id="9" name="Grupo 8">
            <a:extLst>
              <a:ext uri="{FF2B5EF4-FFF2-40B4-BE49-F238E27FC236}">
                <a16:creationId xmlns:a16="http://schemas.microsoft.com/office/drawing/2014/main" id="{D0906EC5-665B-4990-93CF-8AC3F3EB35D9}"/>
              </a:ext>
            </a:extLst>
          </p:cNvPr>
          <p:cNvGrpSpPr/>
          <p:nvPr/>
        </p:nvGrpSpPr>
        <p:grpSpPr>
          <a:xfrm>
            <a:off x="1674127" y="4763001"/>
            <a:ext cx="1434999" cy="1624332"/>
            <a:chOff x="1839912" y="3068318"/>
            <a:chExt cx="1434999" cy="1624332"/>
          </a:xfrm>
        </p:grpSpPr>
        <p:pic>
          <p:nvPicPr>
            <p:cNvPr id="10" name="Imagen 9">
              <a:extLst>
                <a:ext uri="{FF2B5EF4-FFF2-40B4-BE49-F238E27FC236}">
                  <a16:creationId xmlns:a16="http://schemas.microsoft.com/office/drawing/2014/main" id="{661E619D-AC63-44EE-BEA9-8F7117F1793B}"/>
                </a:ext>
              </a:extLst>
            </p:cNvPr>
            <p:cNvPicPr>
              <a:picLocks noChangeAspect="1"/>
            </p:cNvPicPr>
            <p:nvPr/>
          </p:nvPicPr>
          <p:blipFill>
            <a:blip r:embed="rId2"/>
            <a:stretch>
              <a:fillRect/>
            </a:stretch>
          </p:blipFill>
          <p:spPr>
            <a:xfrm>
              <a:off x="1839912" y="3068318"/>
              <a:ext cx="1434999" cy="1167132"/>
            </a:xfrm>
            <a:prstGeom prst="rect">
              <a:avLst/>
            </a:prstGeom>
          </p:spPr>
        </p:pic>
        <p:sp>
          <p:nvSpPr>
            <p:cNvPr id="11" name="CuadroTexto 10">
              <a:extLst>
                <a:ext uri="{FF2B5EF4-FFF2-40B4-BE49-F238E27FC236}">
                  <a16:creationId xmlns:a16="http://schemas.microsoft.com/office/drawing/2014/main" id="{A07014A8-1999-40F7-9080-55D768560E24}"/>
                </a:ext>
              </a:extLst>
            </p:cNvPr>
            <p:cNvSpPr txBox="1"/>
            <p:nvPr/>
          </p:nvSpPr>
          <p:spPr>
            <a:xfrm>
              <a:off x="1916112" y="4323318"/>
              <a:ext cx="1276824" cy="369332"/>
            </a:xfrm>
            <a:prstGeom prst="rect">
              <a:avLst/>
            </a:prstGeom>
            <a:noFill/>
          </p:spPr>
          <p:txBody>
            <a:bodyPr wrap="none" rtlCol="0">
              <a:spAutoFit/>
            </a:bodyPr>
            <a:lstStyle/>
            <a:p>
              <a:r>
                <a:rPr lang="es-AR" dirty="0">
                  <a:solidFill>
                    <a:schemeClr val="bg1">
                      <a:lumMod val="50000"/>
                      <a:lumOff val="50000"/>
                    </a:schemeClr>
                  </a:solidFill>
                </a:rPr>
                <a:t>Objeto Real</a:t>
              </a:r>
            </a:p>
          </p:txBody>
        </p:sp>
      </p:grpSp>
      <p:sp>
        <p:nvSpPr>
          <p:cNvPr id="12" name="CuadroTexto 11">
            <a:extLst>
              <a:ext uri="{FF2B5EF4-FFF2-40B4-BE49-F238E27FC236}">
                <a16:creationId xmlns:a16="http://schemas.microsoft.com/office/drawing/2014/main" id="{D719479A-2637-45C2-A7E5-1EAB6BDC37CB}"/>
              </a:ext>
            </a:extLst>
          </p:cNvPr>
          <p:cNvSpPr txBox="1"/>
          <p:nvPr/>
        </p:nvSpPr>
        <p:spPr>
          <a:xfrm>
            <a:off x="10059170" y="4654069"/>
            <a:ext cx="1905000" cy="1384995"/>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class</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Caja</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largo</a:t>
            </a:r>
            <a:r>
              <a:rPr lang="en-US" sz="1400" b="0" dirty="0">
                <a:solidFill>
                  <a:srgbClr val="D4D4D4"/>
                </a:solidFill>
                <a:effectLst/>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ancho</a:t>
            </a:r>
            <a:r>
              <a:rPr lang="en-US" sz="1400" b="0" dirty="0">
                <a:solidFill>
                  <a:srgbClr val="D4D4D4"/>
                </a:solidFill>
                <a:effectLst/>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alto</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
        <p:nvSpPr>
          <p:cNvPr id="13" name="Flecha: a la derecha 12">
            <a:extLst>
              <a:ext uri="{FF2B5EF4-FFF2-40B4-BE49-F238E27FC236}">
                <a16:creationId xmlns:a16="http://schemas.microsoft.com/office/drawing/2014/main" id="{B5E59DDF-82CE-46DC-AEA8-55E31E163B3C}"/>
              </a:ext>
            </a:extLst>
          </p:cNvPr>
          <p:cNvSpPr/>
          <p:nvPr/>
        </p:nvSpPr>
        <p:spPr>
          <a:xfrm>
            <a:off x="4547949" y="4981192"/>
            <a:ext cx="4154373" cy="141920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rgbClr val="4E8EC3"/>
                </a:solidFill>
              </a:rPr>
              <a:t>Proceso Abstracción (</a:t>
            </a:r>
            <a:r>
              <a:rPr lang="es-AR" dirty="0" err="1">
                <a:solidFill>
                  <a:srgbClr val="4E8EC3"/>
                </a:solidFill>
              </a:rPr>
              <a:t>AyDOO</a:t>
            </a:r>
            <a:r>
              <a:rPr lang="es-AR" dirty="0">
                <a:solidFill>
                  <a:srgbClr val="4E8EC3"/>
                </a:solidFill>
              </a:rPr>
              <a:t>)</a:t>
            </a:r>
            <a:br>
              <a:rPr lang="es-AR" dirty="0">
                <a:solidFill>
                  <a:srgbClr val="4E8EC3"/>
                </a:solidFill>
              </a:rPr>
            </a:br>
            <a:r>
              <a:rPr lang="es-AR" dirty="0">
                <a:solidFill>
                  <a:srgbClr val="4E8EC3"/>
                </a:solidFill>
              </a:rPr>
              <a:t>Esto es Temario de Algo2</a:t>
            </a:r>
          </a:p>
        </p:txBody>
      </p:sp>
    </p:spTree>
    <p:extLst>
      <p:ext uri="{BB962C8B-B14F-4D97-AF65-F5344CB8AC3E}">
        <p14:creationId xmlns:p14="http://schemas.microsoft.com/office/powerpoint/2010/main" val="105885669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26312" y="4159250"/>
            <a:ext cx="5031164" cy="1460574"/>
          </a:xfrm>
        </p:spPr>
        <p:txBody>
          <a:bodyPr/>
          <a:lstStyle/>
          <a:p>
            <a:r>
              <a:rPr lang="es-ES" dirty="0"/>
              <a:t>Muchas Gracias.</a:t>
            </a:r>
            <a:endParaRPr lang="es-AR" dirty="0"/>
          </a:p>
        </p:txBody>
      </p:sp>
      <p:sp>
        <p:nvSpPr>
          <p:cNvPr id="4" name="Marcador de fecha 3"/>
          <p:cNvSpPr>
            <a:spLocks noGrp="1"/>
          </p:cNvSpPr>
          <p:nvPr>
            <p:ph type="dt" sz="half" idx="10"/>
          </p:nvPr>
        </p:nvSpPr>
        <p:spPr/>
        <p:txBody>
          <a:bodyPr/>
          <a:lstStyle/>
          <a:p>
            <a:fld id="{975F39D9-052D-4CFB-B8E0-EFFB57CC0D2F}" type="datetime12">
              <a:rPr lang="es-AR" smtClean="0"/>
              <a:t>11:38 a. m.</a:t>
            </a:fld>
            <a:endParaRPr lang="en-US"/>
          </a:p>
        </p:txBody>
      </p:sp>
      <p:sp>
        <p:nvSpPr>
          <p:cNvPr id="5" name="Marcador de pie de página 4"/>
          <p:cNvSpPr>
            <a:spLocks noGrp="1"/>
          </p:cNvSpPr>
          <p:nvPr>
            <p:ph type="ftr" sz="quarter" idx="11"/>
          </p:nvPr>
        </p:nvSpPr>
        <p:spPr/>
        <p:txBody>
          <a:bodyPr/>
          <a:lstStyle/>
          <a:p>
            <a:r>
              <a:rPr lang="es-ES"/>
              <a:t>AyED I - Unidad 10 Programación Orientada a Objetos</a:t>
            </a:r>
            <a:endParaRPr lang="es-ES" dirty="0"/>
          </a:p>
        </p:txBody>
      </p:sp>
      <p:cxnSp>
        <p:nvCxnSpPr>
          <p:cNvPr id="7" name="Conector recto 6">
            <a:extLst>
              <a:ext uri="{FF2B5EF4-FFF2-40B4-BE49-F238E27FC236}">
                <a16:creationId xmlns:a16="http://schemas.microsoft.com/office/drawing/2014/main" id="{21602F1E-3982-414E-B4DC-71C284297609}"/>
              </a:ext>
            </a:extLst>
          </p:cNvPr>
          <p:cNvCxnSpPr/>
          <p:nvPr/>
        </p:nvCxnSpPr>
        <p:spPr>
          <a:xfrm>
            <a:off x="8774112" y="5302250"/>
            <a:ext cx="46593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234343"/>
      </p:ext>
    </p:extLst>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2112" y="-260350"/>
            <a:ext cx="11586329" cy="1460574"/>
          </a:xfrm>
        </p:spPr>
        <p:txBody>
          <a:bodyPr>
            <a:normAutofit/>
          </a:bodyPr>
          <a:lstStyle/>
          <a:p>
            <a:r>
              <a:rPr lang="es-AR" sz="3600" dirty="0"/>
              <a:t>4. Definición de una clase:</a:t>
            </a:r>
          </a:p>
        </p:txBody>
      </p:sp>
      <p:sp>
        <p:nvSpPr>
          <p:cNvPr id="3" name="Marcador de texto 2"/>
          <p:cNvSpPr>
            <a:spLocks noGrp="1"/>
          </p:cNvSpPr>
          <p:nvPr>
            <p:ph idx="1"/>
          </p:nvPr>
        </p:nvSpPr>
        <p:spPr>
          <a:xfrm>
            <a:off x="468312" y="1133872"/>
            <a:ext cx="11933675" cy="5539978"/>
          </a:xfrm>
        </p:spPr>
        <p:txBody>
          <a:bodyPr>
            <a:noAutofit/>
          </a:bodyPr>
          <a:lstStyle/>
          <a:p>
            <a:pPr marL="0" indent="0">
              <a:buNone/>
            </a:pPr>
            <a:r>
              <a:rPr lang="es-ES" sz="1800" dirty="0">
                <a:cs typeface="Segoe UI" panose="020B0502040204020203" pitchFamily="34" charset="0"/>
              </a:rPr>
              <a:t>Veamos nuevamente la clase mencionada anteriormente, la clase de las cajas. Se utilizó la palabra clave </a:t>
            </a:r>
            <a:r>
              <a:rPr lang="es-ES" sz="1800" dirty="0" err="1">
                <a:cs typeface="Segoe UI" panose="020B0502040204020203" pitchFamily="34" charset="0"/>
              </a:rPr>
              <a:t>class</a:t>
            </a:r>
            <a:r>
              <a:rPr lang="es-ES" sz="1800" dirty="0">
                <a:cs typeface="Segoe UI" panose="020B0502040204020203" pitchFamily="34" charset="0"/>
              </a:rPr>
              <a:t> de la siguiente manera: </a:t>
            </a:r>
          </a:p>
          <a:p>
            <a:pPr marL="0" indent="0">
              <a:buNone/>
            </a:pPr>
            <a:endParaRPr lang="es-ES" sz="1800" dirty="0">
              <a:cs typeface="Segoe UI" panose="020B0502040204020203" pitchFamily="34" charset="0"/>
            </a:endParaRPr>
          </a:p>
          <a:p>
            <a:pPr marL="0" indent="0">
              <a:buNone/>
            </a:pPr>
            <a:endParaRPr lang="es-ES" sz="1800" dirty="0">
              <a:cs typeface="Segoe UI" panose="020B0502040204020203" pitchFamily="34" charset="0"/>
            </a:endParaRPr>
          </a:p>
          <a:p>
            <a:pPr marL="0" indent="0">
              <a:buNone/>
            </a:pPr>
            <a:endParaRPr lang="es-ES" sz="1800" dirty="0">
              <a:cs typeface="Segoe UI" panose="020B0502040204020203" pitchFamily="34" charset="0"/>
            </a:endParaRPr>
          </a:p>
          <a:p>
            <a:pPr marL="0" indent="0">
              <a:buNone/>
            </a:pPr>
            <a:endParaRPr lang="es-ES" sz="1800" dirty="0">
              <a:cs typeface="Segoe UI" panose="020B0502040204020203" pitchFamily="34" charset="0"/>
            </a:endParaRPr>
          </a:p>
          <a:p>
            <a:pPr marL="0" indent="0">
              <a:buNone/>
            </a:pPr>
            <a:endParaRPr lang="es-ES" sz="1800" dirty="0">
              <a:cs typeface="Segoe UI" panose="020B0502040204020203" pitchFamily="34" charset="0"/>
            </a:endParaRPr>
          </a:p>
          <a:p>
            <a:pPr marL="0" indent="0">
              <a:buNone/>
            </a:pPr>
            <a:r>
              <a:rPr lang="es-ES" sz="1800" dirty="0">
                <a:cs typeface="Segoe UI" panose="020B0502040204020203" pitchFamily="34" charset="0"/>
              </a:rPr>
              <a:t>El nombre de la clase aparece siguiendo la palabra clave </a:t>
            </a:r>
            <a:r>
              <a:rPr lang="es-ES" sz="1800" dirty="0" err="1">
                <a:cs typeface="Segoe UI" panose="020B0502040204020203" pitchFamily="34" charset="0"/>
              </a:rPr>
              <a:t>class</a:t>
            </a:r>
            <a:r>
              <a:rPr lang="es-ES" sz="1800" dirty="0">
                <a:cs typeface="Segoe UI" panose="020B0502040204020203" pitchFamily="34" charset="0"/>
              </a:rPr>
              <a:t>, y los tres datos miembro se declaran entre llaves. La definición de la clase completa debe terminar con punto y coma. Los nombres de todos los miembros de la clase son locales a la clase, por lo que se puede utilizar los mismos nombres en cualquier parte del programa sin causar inconvenientes.</a:t>
            </a:r>
          </a:p>
          <a:p>
            <a:pPr marL="0" indent="0">
              <a:buNone/>
            </a:pPr>
            <a:r>
              <a:rPr lang="es-ES" sz="1800" b="1" dirty="0">
                <a:solidFill>
                  <a:schemeClr val="accent5">
                    <a:lumMod val="60000"/>
                    <a:lumOff val="40000"/>
                  </a:schemeClr>
                </a:solidFill>
                <a:cs typeface="Segoe UI" panose="020B0502040204020203" pitchFamily="34" charset="0"/>
              </a:rPr>
              <a:t>Control de acceso en una clase: </a:t>
            </a:r>
            <a:endParaRPr lang="es-ES" sz="1800" dirty="0">
              <a:solidFill>
                <a:schemeClr val="accent5">
                  <a:lumMod val="60000"/>
                  <a:lumOff val="40000"/>
                </a:schemeClr>
              </a:solidFill>
              <a:cs typeface="Segoe UI" panose="020B0502040204020203" pitchFamily="34" charset="0"/>
            </a:endParaRPr>
          </a:p>
          <a:p>
            <a:pPr marL="0" indent="0">
              <a:buNone/>
            </a:pPr>
            <a:r>
              <a:rPr lang="es-ES" sz="1800" dirty="0">
                <a:cs typeface="Segoe UI" panose="020B0502040204020203" pitchFamily="34" charset="0"/>
              </a:rPr>
              <a:t>Se puede especificar que los miembros de una clase sean </a:t>
            </a:r>
            <a:r>
              <a:rPr lang="es-ES" sz="1800" dirty="0" err="1">
                <a:solidFill>
                  <a:schemeClr val="accent5">
                    <a:lumMod val="60000"/>
                    <a:lumOff val="40000"/>
                  </a:schemeClr>
                </a:solidFill>
                <a:cs typeface="Segoe UI" panose="020B0502040204020203" pitchFamily="34" charset="0"/>
              </a:rPr>
              <a:t>public</a:t>
            </a:r>
            <a:r>
              <a:rPr lang="es-ES" sz="1800" dirty="0">
                <a:solidFill>
                  <a:schemeClr val="accent5">
                    <a:lumMod val="60000"/>
                    <a:lumOff val="40000"/>
                  </a:schemeClr>
                </a:solidFill>
                <a:cs typeface="Segoe UI" panose="020B0502040204020203" pitchFamily="34" charset="0"/>
              </a:rPr>
              <a:t>, </a:t>
            </a:r>
            <a:r>
              <a:rPr lang="es-ES" sz="1800" dirty="0" err="1">
                <a:solidFill>
                  <a:schemeClr val="accent5">
                    <a:lumMod val="60000"/>
                    <a:lumOff val="40000"/>
                  </a:schemeClr>
                </a:solidFill>
                <a:cs typeface="Segoe UI" panose="020B0502040204020203" pitchFamily="34" charset="0"/>
              </a:rPr>
              <a:t>private</a:t>
            </a:r>
            <a:r>
              <a:rPr lang="es-ES" sz="1800" dirty="0">
                <a:solidFill>
                  <a:schemeClr val="accent5">
                    <a:lumMod val="60000"/>
                    <a:lumOff val="40000"/>
                  </a:schemeClr>
                </a:solidFill>
                <a:cs typeface="Segoe UI" panose="020B0502040204020203" pitchFamily="34" charset="0"/>
              </a:rPr>
              <a:t> o </a:t>
            </a:r>
            <a:r>
              <a:rPr lang="es-ES" sz="1800" dirty="0" err="1">
                <a:solidFill>
                  <a:schemeClr val="accent5">
                    <a:lumMod val="60000"/>
                    <a:lumOff val="40000"/>
                  </a:schemeClr>
                </a:solidFill>
                <a:cs typeface="Segoe UI" panose="020B0502040204020203" pitchFamily="34" charset="0"/>
              </a:rPr>
              <a:t>protected</a:t>
            </a:r>
            <a:r>
              <a:rPr lang="es-ES" sz="1800" dirty="0">
                <a:cs typeface="Segoe UI" panose="020B0502040204020203" pitchFamily="34" charset="0"/>
              </a:rPr>
              <a:t>. </a:t>
            </a:r>
            <a:br>
              <a:rPr lang="es-ES" sz="1800" dirty="0">
                <a:cs typeface="Segoe UI" panose="020B0502040204020203" pitchFamily="34" charset="0"/>
              </a:rPr>
            </a:br>
            <a:r>
              <a:rPr lang="es-ES" sz="1800" dirty="0">
                <a:cs typeface="Segoe UI" panose="020B0502040204020203" pitchFamily="34" charset="0"/>
              </a:rPr>
              <a:t>Por defecto los miembros de una clase son </a:t>
            </a:r>
            <a:r>
              <a:rPr lang="es-ES" sz="1800" dirty="0" err="1">
                <a:cs typeface="Segoe UI" panose="020B0502040204020203" pitchFamily="34" charset="0"/>
              </a:rPr>
              <a:t>private</a:t>
            </a:r>
            <a:r>
              <a:rPr lang="es-ES" sz="1800" dirty="0">
                <a:cs typeface="Segoe UI" panose="020B0502040204020203" pitchFamily="34" charset="0"/>
              </a:rPr>
              <a:t>. </a:t>
            </a:r>
          </a:p>
          <a:p>
            <a:pPr marL="0" indent="0">
              <a:buNone/>
            </a:pPr>
            <a:r>
              <a:rPr lang="es-ES" sz="1800" dirty="0">
                <a:cs typeface="Segoe UI" panose="020B0502040204020203" pitchFamily="34" charset="0"/>
              </a:rPr>
              <a:t>Recordemos que cuando se define una clase, que es un tipo de datos, no se declara ningún objeto del tipo de la clase. Cuando hablamos de acceso a un miembro de la clase, por ejemplo el alto, estamos hablando acerca del acceso al miembro de datos de un objeto particular, que debe ser definido en algún momento.</a:t>
            </a:r>
            <a:endParaRPr lang="es-AR" sz="1800" dirty="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7</a:t>
            </a:fld>
            <a:endParaRPr lang="es-AR" spc="10" dirty="0"/>
          </a:p>
        </p:txBody>
      </p:sp>
      <p:sp>
        <p:nvSpPr>
          <p:cNvPr id="8" name="CuadroTexto 7">
            <a:extLst>
              <a:ext uri="{FF2B5EF4-FFF2-40B4-BE49-F238E27FC236}">
                <a16:creationId xmlns:a16="http://schemas.microsoft.com/office/drawing/2014/main" id="{9D27803C-D2B6-4280-A5D9-231D766A9D35}"/>
              </a:ext>
            </a:extLst>
          </p:cNvPr>
          <p:cNvSpPr txBox="1"/>
          <p:nvPr/>
        </p:nvSpPr>
        <p:spPr>
          <a:xfrm>
            <a:off x="5802312" y="1809616"/>
            <a:ext cx="2833687" cy="1569660"/>
          </a:xfrm>
          <a:prstGeom prst="rect">
            <a:avLst/>
          </a:prstGeom>
          <a:noFill/>
        </p:spPr>
        <p:txBody>
          <a:bodyPr wrap="square">
            <a:spAutoFit/>
          </a:bodyPr>
          <a:lstStyle/>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Caja</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largo</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ancho</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double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alto</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grpSp>
        <p:nvGrpSpPr>
          <p:cNvPr id="9" name="Grupo 8">
            <a:extLst>
              <a:ext uri="{FF2B5EF4-FFF2-40B4-BE49-F238E27FC236}">
                <a16:creationId xmlns:a16="http://schemas.microsoft.com/office/drawing/2014/main" id="{C1FEFB05-8628-4E51-B4F1-E8347F5A9309}"/>
              </a:ext>
            </a:extLst>
          </p:cNvPr>
          <p:cNvGrpSpPr/>
          <p:nvPr/>
        </p:nvGrpSpPr>
        <p:grpSpPr>
          <a:xfrm>
            <a:off x="3287712" y="1974202"/>
            <a:ext cx="1229948" cy="1240487"/>
            <a:chOff x="1217584" y="3068318"/>
            <a:chExt cx="1434999" cy="1283693"/>
          </a:xfrm>
        </p:grpSpPr>
        <p:pic>
          <p:nvPicPr>
            <p:cNvPr id="10" name="Imagen 9">
              <a:extLst>
                <a:ext uri="{FF2B5EF4-FFF2-40B4-BE49-F238E27FC236}">
                  <a16:creationId xmlns:a16="http://schemas.microsoft.com/office/drawing/2014/main" id="{F0FB6414-AE46-4A39-A51E-047F0EE26FFC}"/>
                </a:ext>
              </a:extLst>
            </p:cNvPr>
            <p:cNvPicPr>
              <a:picLocks noChangeAspect="1"/>
            </p:cNvPicPr>
            <p:nvPr/>
          </p:nvPicPr>
          <p:blipFill>
            <a:blip r:embed="rId2">
              <a:duotone>
                <a:prstClr val="black"/>
                <a:schemeClr val="accent1">
                  <a:tint val="45000"/>
                  <a:satMod val="400000"/>
                </a:schemeClr>
              </a:duotone>
            </a:blip>
            <a:stretch>
              <a:fillRect/>
            </a:stretch>
          </p:blipFill>
          <p:spPr>
            <a:xfrm>
              <a:off x="1217584" y="3068318"/>
              <a:ext cx="1434999" cy="888657"/>
            </a:xfrm>
            <a:prstGeom prst="rect">
              <a:avLst/>
            </a:prstGeom>
          </p:spPr>
        </p:pic>
        <p:sp>
          <p:nvSpPr>
            <p:cNvPr id="11" name="CuadroTexto 10">
              <a:extLst>
                <a:ext uri="{FF2B5EF4-FFF2-40B4-BE49-F238E27FC236}">
                  <a16:creationId xmlns:a16="http://schemas.microsoft.com/office/drawing/2014/main" id="{706A14DD-2F81-4DE0-9A7C-6EA24ACD47A8}"/>
                </a:ext>
              </a:extLst>
            </p:cNvPr>
            <p:cNvSpPr txBox="1"/>
            <p:nvPr/>
          </p:nvSpPr>
          <p:spPr>
            <a:xfrm>
              <a:off x="1217584" y="3982679"/>
              <a:ext cx="1276824" cy="369332"/>
            </a:xfrm>
            <a:prstGeom prst="rect">
              <a:avLst/>
            </a:prstGeom>
            <a:noFill/>
          </p:spPr>
          <p:txBody>
            <a:bodyPr wrap="none" rtlCol="0">
              <a:spAutoFit/>
            </a:bodyPr>
            <a:lstStyle/>
            <a:p>
              <a:r>
                <a:rPr lang="es-AR" dirty="0">
                  <a:solidFill>
                    <a:schemeClr val="bg1">
                      <a:lumMod val="50000"/>
                      <a:lumOff val="50000"/>
                    </a:schemeClr>
                  </a:solidFill>
                </a:rPr>
                <a:t>Objeto Real</a:t>
              </a:r>
            </a:p>
          </p:txBody>
        </p:sp>
      </p:grpSp>
    </p:spTree>
    <p:extLst>
      <p:ext uri="{BB962C8B-B14F-4D97-AF65-F5344CB8AC3E}">
        <p14:creationId xmlns:p14="http://schemas.microsoft.com/office/powerpoint/2010/main" val="174785815"/>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2112" y="12382"/>
            <a:ext cx="11586329" cy="1460574"/>
          </a:xfrm>
        </p:spPr>
        <p:txBody>
          <a:bodyPr>
            <a:normAutofit/>
          </a:bodyPr>
          <a:lstStyle/>
          <a:p>
            <a:r>
              <a:rPr lang="es-ES" sz="3200" dirty="0"/>
              <a:t>5. </a:t>
            </a:r>
            <a:r>
              <a:rPr lang="es-ES" sz="3200" b="1" dirty="0"/>
              <a:t>Declaración de objetos de una clase:</a:t>
            </a:r>
            <a:endParaRPr lang="es-AR" sz="3200" dirty="0"/>
          </a:p>
        </p:txBody>
      </p:sp>
      <p:sp>
        <p:nvSpPr>
          <p:cNvPr id="3" name="Marcador de texto 2"/>
          <p:cNvSpPr>
            <a:spLocks noGrp="1"/>
          </p:cNvSpPr>
          <p:nvPr>
            <p:ph idx="1"/>
          </p:nvPr>
        </p:nvSpPr>
        <p:spPr>
          <a:xfrm>
            <a:off x="1031437" y="1426628"/>
            <a:ext cx="11370549" cy="5493812"/>
          </a:xfrm>
        </p:spPr>
        <p:txBody>
          <a:bodyPr>
            <a:normAutofit/>
          </a:bodyPr>
          <a:lstStyle/>
          <a:p>
            <a:pPr marL="0" indent="0">
              <a:buNone/>
            </a:pPr>
            <a:r>
              <a:rPr lang="es-ES" sz="1800" dirty="0"/>
              <a:t>Los objetos de una clase </a:t>
            </a:r>
            <a:r>
              <a:rPr lang="es-ES" sz="1800" b="1" dirty="0"/>
              <a:t>se declaran de exactamente la misma manera que los tipos básicos</a:t>
            </a:r>
            <a:r>
              <a:rPr lang="es-ES" sz="1800" dirty="0"/>
              <a:t>. Se pueden declarar objetos de la clase Caja con las siguientes sentencias: </a:t>
            </a:r>
          </a:p>
          <a:p>
            <a:pPr marL="0" indent="0">
              <a:buNone/>
            </a:pPr>
            <a:endParaRPr lang="es-ES" sz="1800" dirty="0"/>
          </a:p>
          <a:p>
            <a:pPr marL="0" indent="0">
              <a:buNone/>
            </a:pPr>
            <a:endParaRPr lang="es-ES" sz="1800" dirty="0"/>
          </a:p>
          <a:p>
            <a:pPr marL="0" indent="0">
              <a:buNone/>
            </a:pPr>
            <a:endParaRPr lang="es-ES" sz="1800" dirty="0"/>
          </a:p>
          <a:p>
            <a:pPr marL="0" indent="0">
              <a:buNone/>
            </a:pPr>
            <a:r>
              <a:rPr lang="es-ES" sz="1800" dirty="0"/>
              <a:t>Cada objeto de la clase Caja (caja1 y caja2), tiene sus propios datos miembro. </a:t>
            </a:r>
            <a:br>
              <a:rPr lang="es-ES" sz="1800" dirty="0"/>
            </a:br>
            <a:r>
              <a:rPr lang="es-ES" sz="1800" dirty="0"/>
              <a:t>Esto se muestra en la figura:</a:t>
            </a:r>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1800" dirty="0"/>
          </a:p>
          <a:p>
            <a:pPr marL="0" indent="0">
              <a:buNone/>
            </a:pPr>
            <a:endParaRPr lang="es-ES" sz="1800" dirty="0"/>
          </a:p>
          <a:p>
            <a:pPr marL="0" indent="0">
              <a:buNone/>
            </a:pPr>
            <a:r>
              <a:rPr lang="es-ES" sz="1800" dirty="0"/>
              <a:t>Los campos miembro no están inicializados, contienen basura, por lo que se necesita alguna forma de acceder a ellos.</a:t>
            </a:r>
          </a:p>
          <a:p>
            <a:pPr marL="0" indent="0">
              <a:buNone/>
            </a:pPr>
            <a:endParaRPr lang="es-ES" sz="1800" dirty="0"/>
          </a:p>
          <a:p>
            <a:pPr marL="0" indent="0">
              <a:buNone/>
            </a:pPr>
            <a:endParaRPr lang="es-AR"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8</a:t>
            </a:fld>
            <a:endParaRPr lang="es-AR" spc="10" dirty="0"/>
          </a:p>
        </p:txBody>
      </p:sp>
      <p:sp>
        <p:nvSpPr>
          <p:cNvPr id="10" name="CuadroTexto 9">
            <a:extLst>
              <a:ext uri="{FF2B5EF4-FFF2-40B4-BE49-F238E27FC236}">
                <a16:creationId xmlns:a16="http://schemas.microsoft.com/office/drawing/2014/main" id="{26A5179A-E14D-426E-8D5E-5EC3580D15C7}"/>
              </a:ext>
            </a:extLst>
          </p:cNvPr>
          <p:cNvSpPr txBox="1"/>
          <p:nvPr/>
        </p:nvSpPr>
        <p:spPr>
          <a:xfrm>
            <a:off x="2429471" y="2217519"/>
            <a:ext cx="6734174" cy="646331"/>
          </a:xfrm>
          <a:prstGeom prst="rect">
            <a:avLst/>
          </a:prstGeom>
          <a:noFill/>
        </p:spPr>
        <p:txBody>
          <a:bodyPr wrap="square">
            <a:spAutoFit/>
          </a:bodyPr>
          <a:lstStyle/>
          <a:p>
            <a:r>
              <a:rPr lang="es-AR" b="0" dirty="0">
                <a:solidFill>
                  <a:srgbClr val="D4D4D4"/>
                </a:solidFill>
                <a:effectLst/>
                <a:latin typeface="Consolas" panose="020B0609020204030204" pitchFamily="49" charset="0"/>
              </a:rPr>
              <a:t>Caja </a:t>
            </a:r>
            <a:r>
              <a:rPr lang="es-AR" b="0" dirty="0">
                <a:solidFill>
                  <a:srgbClr val="9CDCFE"/>
                </a:solidFill>
                <a:effectLst/>
                <a:latin typeface="Consolas" panose="020B0609020204030204" pitchFamily="49" charset="0"/>
              </a:rPr>
              <a:t>caja1</a:t>
            </a:r>
            <a:r>
              <a:rPr lang="es-AR" b="0" dirty="0">
                <a:solidFill>
                  <a:srgbClr val="D4D4D4"/>
                </a:solidFill>
                <a:effectLst/>
                <a:latin typeface="Consolas" panose="020B0609020204030204" pitchFamily="49" charset="0"/>
              </a:rPr>
              <a:t>;</a:t>
            </a:r>
          </a:p>
          <a:p>
            <a:r>
              <a:rPr lang="es-AR" b="0" dirty="0">
                <a:solidFill>
                  <a:srgbClr val="D4D4D4"/>
                </a:solidFill>
                <a:effectLst/>
                <a:latin typeface="Consolas" panose="020B0609020204030204" pitchFamily="49" charset="0"/>
              </a:rPr>
              <a:t>Caja </a:t>
            </a:r>
            <a:r>
              <a:rPr lang="es-AR" b="0" dirty="0">
                <a:solidFill>
                  <a:srgbClr val="9CDCFE"/>
                </a:solidFill>
                <a:effectLst/>
                <a:latin typeface="Consolas" panose="020B0609020204030204" pitchFamily="49" charset="0"/>
              </a:rPr>
              <a:t>caja2</a:t>
            </a:r>
            <a:r>
              <a:rPr lang="es-AR" b="0" dirty="0">
                <a:solidFill>
                  <a:srgbClr val="D4D4D4"/>
                </a:solidFill>
                <a:effectLst/>
                <a:latin typeface="Consolas" panose="020B0609020204030204" pitchFamily="49" charset="0"/>
              </a:rPr>
              <a:t>;</a:t>
            </a:r>
          </a:p>
        </p:txBody>
      </p:sp>
      <p:pic>
        <p:nvPicPr>
          <p:cNvPr id="12" name="Imagen 11">
            <a:extLst>
              <a:ext uri="{FF2B5EF4-FFF2-40B4-BE49-F238E27FC236}">
                <a16:creationId xmlns:a16="http://schemas.microsoft.com/office/drawing/2014/main" id="{0861FE2F-35CD-4964-B412-BD98251A1D5C}"/>
              </a:ext>
            </a:extLst>
          </p:cNvPr>
          <p:cNvPicPr>
            <a:picLocks noChangeAspect="1"/>
          </p:cNvPicPr>
          <p:nvPr/>
        </p:nvPicPr>
        <p:blipFill>
          <a:blip r:embed="rId2"/>
          <a:stretch>
            <a:fillRect/>
          </a:stretch>
        </p:blipFill>
        <p:spPr>
          <a:xfrm>
            <a:off x="982444" y="3942142"/>
            <a:ext cx="8176271" cy="1501017"/>
          </a:xfrm>
          <a:prstGeom prst="rect">
            <a:avLst/>
          </a:prstGeom>
        </p:spPr>
      </p:pic>
    </p:spTree>
    <p:extLst>
      <p:ext uri="{BB962C8B-B14F-4D97-AF65-F5344CB8AC3E}">
        <p14:creationId xmlns:p14="http://schemas.microsoft.com/office/powerpoint/2010/main" val="4139001016"/>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912" y="-142969"/>
            <a:ext cx="11586329" cy="1460574"/>
          </a:xfrm>
        </p:spPr>
        <p:txBody>
          <a:bodyPr>
            <a:normAutofit/>
          </a:bodyPr>
          <a:lstStyle/>
          <a:p>
            <a:r>
              <a:rPr lang="es-ES" sz="3600" b="1" dirty="0"/>
              <a:t>6. Funciones miembro dentro de una clase:</a:t>
            </a:r>
            <a:endParaRPr lang="es-AR" sz="3600" dirty="0"/>
          </a:p>
        </p:txBody>
      </p:sp>
      <p:sp>
        <p:nvSpPr>
          <p:cNvPr id="3" name="Marcador de texto 2"/>
          <p:cNvSpPr>
            <a:spLocks noGrp="1"/>
          </p:cNvSpPr>
          <p:nvPr>
            <p:ph idx="1"/>
          </p:nvPr>
        </p:nvSpPr>
        <p:spPr>
          <a:xfrm>
            <a:off x="696911" y="1111250"/>
            <a:ext cx="12132774" cy="5992813"/>
          </a:xfrm>
        </p:spPr>
        <p:txBody>
          <a:bodyPr>
            <a:normAutofit lnSpcReduction="10000"/>
          </a:bodyPr>
          <a:lstStyle/>
          <a:p>
            <a:pPr marL="0" indent="0">
              <a:buNone/>
            </a:pPr>
            <a:r>
              <a:rPr lang="es-ES" sz="2000" dirty="0"/>
              <a:t>Una función miembro de una clase es una función que tiene su definición o su prototipo dentro de la definición de la clase.  Las funciones miembro siempre tienen acceso a todos los campos de la clase. Por ejemplo, si deseamos proveer a la clase Caja de una función que retorne el </a:t>
            </a:r>
            <a:r>
              <a:rPr lang="es-ES" sz="2000" dirty="0" err="1"/>
              <a:t>volúmen</a:t>
            </a:r>
            <a:r>
              <a:rPr lang="es-ES" sz="2000" dirty="0"/>
              <a:t> de la caja desde el cual se la invoca, podemos escribir: </a:t>
            </a:r>
            <a:br>
              <a:rPr lang="es-ES" sz="2000" dirty="0"/>
            </a:br>
            <a:endParaRPr lang="es-ES" sz="2000" dirty="0"/>
          </a:p>
          <a:p>
            <a:pPr marL="0" indent="0">
              <a:buNone/>
            </a:pPr>
            <a:br>
              <a:rPr lang="es-AR" sz="2000" dirty="0"/>
            </a:br>
            <a:endParaRPr lang="es-AR" sz="2000" dirty="0"/>
          </a:p>
          <a:p>
            <a:pPr marL="0" indent="0">
              <a:buNone/>
            </a:pPr>
            <a:endParaRPr lang="es-ES" sz="2000" dirty="0"/>
          </a:p>
          <a:p>
            <a:pPr marL="0" indent="0">
              <a:buNone/>
            </a:pPr>
            <a:endParaRPr lang="es-ES" sz="2000" dirty="0"/>
          </a:p>
          <a:p>
            <a:pPr marL="0" indent="0">
              <a:buNone/>
            </a:pPr>
            <a:endParaRPr lang="es-ES" sz="2000" dirty="0"/>
          </a:p>
          <a:p>
            <a:pPr marL="0" indent="0">
              <a:buNone/>
            </a:pPr>
            <a:endParaRPr lang="es-ES" sz="2000" dirty="0"/>
          </a:p>
          <a:p>
            <a:pPr marL="0" indent="0">
              <a:buNone/>
            </a:pPr>
            <a:endParaRPr lang="es-ES" sz="2000" dirty="0"/>
          </a:p>
          <a:p>
            <a:pPr marL="0" indent="0">
              <a:buNone/>
            </a:pPr>
            <a:endParaRPr lang="es-ES" sz="2000" dirty="0"/>
          </a:p>
          <a:p>
            <a:pPr marL="0" indent="0">
              <a:buNone/>
            </a:pPr>
            <a:endParaRPr lang="es-ES" sz="2000" dirty="0"/>
          </a:p>
          <a:p>
            <a:pPr marL="0" indent="0">
              <a:buNone/>
            </a:pPr>
            <a:endParaRPr lang="es-ES" sz="2000" dirty="0"/>
          </a:p>
          <a:p>
            <a:pPr marL="0" indent="0">
              <a:buNone/>
            </a:pPr>
            <a:r>
              <a:rPr lang="es-ES" sz="2000" dirty="0"/>
              <a:t>En la definición de la clase, contamos con la sección de los miembros privados </a:t>
            </a:r>
            <a:r>
              <a:rPr lang="es-ES" sz="2000" dirty="0">
                <a:solidFill>
                  <a:schemeClr val="accent5">
                    <a:lumMod val="60000"/>
                    <a:lumOff val="40000"/>
                  </a:schemeClr>
                </a:solidFill>
              </a:rPr>
              <a:t>(</a:t>
            </a:r>
            <a:r>
              <a:rPr lang="es-ES" sz="2000" dirty="0" err="1">
                <a:solidFill>
                  <a:schemeClr val="accent5">
                    <a:lumMod val="60000"/>
                    <a:lumOff val="40000"/>
                  </a:schemeClr>
                </a:solidFill>
              </a:rPr>
              <a:t>private</a:t>
            </a:r>
            <a:r>
              <a:rPr lang="es-ES" sz="2000" dirty="0">
                <a:solidFill>
                  <a:schemeClr val="accent5">
                    <a:lumMod val="60000"/>
                    <a:lumOff val="40000"/>
                  </a:schemeClr>
                </a:solidFill>
              </a:rPr>
              <a:t>)</a:t>
            </a:r>
            <a:r>
              <a:rPr lang="es-ES" sz="2000" dirty="0"/>
              <a:t>, que es el acceso por defecto y la sección de los miembros públicos </a:t>
            </a:r>
            <a:r>
              <a:rPr lang="es-ES" sz="2000" dirty="0">
                <a:solidFill>
                  <a:schemeClr val="accent5">
                    <a:lumMod val="60000"/>
                    <a:lumOff val="40000"/>
                  </a:schemeClr>
                </a:solidFill>
              </a:rPr>
              <a:t>(</a:t>
            </a:r>
            <a:r>
              <a:rPr lang="es-ES" sz="2000" dirty="0" err="1">
                <a:solidFill>
                  <a:schemeClr val="accent5">
                    <a:lumMod val="60000"/>
                    <a:lumOff val="40000"/>
                  </a:schemeClr>
                </a:solidFill>
              </a:rPr>
              <a:t>public</a:t>
            </a:r>
            <a:r>
              <a:rPr lang="es-ES" sz="2000" dirty="0">
                <a:solidFill>
                  <a:schemeClr val="accent5">
                    <a:lumMod val="60000"/>
                    <a:lumOff val="40000"/>
                  </a:schemeClr>
                </a:solidFill>
              </a:rPr>
              <a:t>)</a:t>
            </a:r>
            <a:r>
              <a:rPr lang="es-ES" sz="2000" dirty="0"/>
              <a:t>, que son los que aparecen después de la etiqueta indicadora.</a:t>
            </a:r>
            <a:endParaRPr lang="es-AR" sz="20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11:38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12"/>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9</a:t>
            </a:fld>
            <a:endParaRPr lang="es-AR" spc="10" dirty="0"/>
          </a:p>
        </p:txBody>
      </p:sp>
      <p:sp>
        <p:nvSpPr>
          <p:cNvPr id="9" name="CuadroTexto 8">
            <a:extLst>
              <a:ext uri="{FF2B5EF4-FFF2-40B4-BE49-F238E27FC236}">
                <a16:creationId xmlns:a16="http://schemas.microsoft.com/office/drawing/2014/main" id="{508FA6ED-E408-441E-83D0-E64A018C0FA8}"/>
              </a:ext>
            </a:extLst>
          </p:cNvPr>
          <p:cNvSpPr txBox="1"/>
          <p:nvPr/>
        </p:nvSpPr>
        <p:spPr>
          <a:xfrm>
            <a:off x="3973512" y="2178050"/>
            <a:ext cx="6734174" cy="3600986"/>
          </a:xfrm>
          <a:prstGeom prst="rect">
            <a:avLst/>
          </a:prstGeom>
          <a:noFill/>
        </p:spPr>
        <p:txBody>
          <a:bodyPr wrap="square">
            <a:spAutoFit/>
          </a:bodyPr>
          <a:lstStyle/>
          <a:p>
            <a:br>
              <a:rPr lang="es-AR" sz="1600" b="0" dirty="0">
                <a:solidFill>
                  <a:srgbClr val="D4D4D4"/>
                </a:solidFill>
                <a:effectLst/>
                <a:latin typeface="Consolas" panose="020B0609020204030204" pitchFamily="49" charset="0"/>
              </a:rPr>
            </a:br>
            <a:r>
              <a:rPr lang="es-AR" sz="1600" b="0" dirty="0" err="1">
                <a:solidFill>
                  <a:srgbClr val="569CD6"/>
                </a:solidFill>
                <a:effectLst/>
                <a:latin typeface="Consolas" panose="020B0609020204030204" pitchFamily="49" charset="0"/>
              </a:rPr>
              <a:t>class</a:t>
            </a:r>
            <a:r>
              <a:rPr lang="es-AR" sz="1600" b="0" dirty="0">
                <a:solidFill>
                  <a:srgbClr val="D4D4D4"/>
                </a:solidFill>
                <a:effectLst/>
                <a:latin typeface="Consolas" panose="020B0609020204030204" pitchFamily="49" charset="0"/>
              </a:rPr>
              <a:t> </a:t>
            </a:r>
            <a:r>
              <a:rPr lang="es-AR" sz="1600" b="0" dirty="0">
                <a:solidFill>
                  <a:srgbClr val="4EC9B0"/>
                </a:solidFill>
                <a:effectLst/>
                <a:latin typeface="Consolas" panose="020B0609020204030204" pitchFamily="49" charset="0"/>
              </a:rPr>
              <a:t>Caja</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private</a:t>
            </a:r>
            <a:r>
              <a:rPr lang="es-AR" sz="1600" b="0" dirty="0">
                <a:solidFill>
                  <a:srgbClr val="569CD6"/>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br>
              <a:rPr lang="es-AR" sz="1600" b="0" dirty="0">
                <a:solidFill>
                  <a:srgbClr val="D4D4D4"/>
                </a:solidFill>
                <a:effectLst/>
                <a:latin typeface="Consolas" panose="020B0609020204030204" pitchFamily="49" charset="0"/>
              </a:rPr>
            </a:b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double</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largo</a:t>
            </a:r>
            <a:r>
              <a:rPr lang="es-AR" sz="1600" b="0" dirty="0">
                <a:solidFill>
                  <a:srgbClr val="D4D4D4"/>
                </a:solidFill>
                <a:effectLst/>
                <a:latin typeface="Consolas" panose="020B0609020204030204" pitchFamily="49" charset="0"/>
              </a:rPr>
              <a:t>;</a:t>
            </a:r>
            <a:br>
              <a:rPr lang="es-AR" sz="1600" b="0" dirty="0">
                <a:solidFill>
                  <a:srgbClr val="D4D4D4"/>
                </a:solidFill>
                <a:effectLst/>
                <a:latin typeface="Consolas" panose="020B0609020204030204" pitchFamily="49" charset="0"/>
              </a:rPr>
            </a:b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double</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ancho</a:t>
            </a:r>
            <a:r>
              <a:rPr lang="es-AR" sz="1600" b="0" dirty="0">
                <a:solidFill>
                  <a:srgbClr val="D4D4D4"/>
                </a:solidFill>
                <a:effectLst/>
                <a:latin typeface="Consolas" panose="020B0609020204030204" pitchFamily="49" charset="0"/>
              </a:rPr>
              <a:t>;</a:t>
            </a:r>
            <a:br>
              <a:rPr lang="es-AR" sz="1600" b="0" dirty="0">
                <a:solidFill>
                  <a:srgbClr val="D4D4D4"/>
                </a:solidFill>
                <a:effectLst/>
                <a:latin typeface="Consolas" panose="020B0609020204030204" pitchFamily="49" charset="0"/>
              </a:rPr>
            </a:br>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double</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alto</a:t>
            </a:r>
            <a:r>
              <a:rPr lang="es-AR" sz="1600" b="0" dirty="0">
                <a:solidFill>
                  <a:srgbClr val="D4D4D4"/>
                </a:solidFill>
                <a:effectLst/>
                <a:latin typeface="Consolas" panose="020B0609020204030204" pitchFamily="49" charset="0"/>
              </a:rPr>
              <a:t>;</a:t>
            </a:r>
            <a:br>
              <a:rPr lang="es-AR" sz="1600" b="0" dirty="0">
                <a:solidFill>
                  <a:srgbClr val="D4D4D4"/>
                </a:solidFill>
                <a:effectLst/>
                <a:latin typeface="Consolas" panose="020B0609020204030204" pitchFamily="49" charset="0"/>
              </a:rPr>
            </a:b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569CD6"/>
                </a:solidFill>
                <a:effectLst/>
                <a:latin typeface="Consolas" panose="020B0609020204030204" pitchFamily="49" charset="0"/>
              </a:rPr>
              <a:t>public</a:t>
            </a:r>
            <a:r>
              <a:rPr lang="es-AR" sz="1600" b="0" dirty="0">
                <a:solidFill>
                  <a:srgbClr val="569CD6"/>
                </a:solidFill>
                <a:effectLst/>
                <a:latin typeface="Consolas" panose="020B0609020204030204" pitchFamily="49" charset="0"/>
              </a:rPr>
              <a:t>:</a:t>
            </a:r>
            <a:r>
              <a:rPr lang="es-AR" sz="1600" b="0" dirty="0">
                <a:solidFill>
                  <a:srgbClr val="D4D4D4"/>
                </a:solidFill>
                <a:effectLst/>
                <a:latin typeface="Consolas" panose="020B0609020204030204" pitchFamily="49" charset="0"/>
              </a:rPr>
              <a:t> </a:t>
            </a:r>
            <a:br>
              <a:rPr lang="es-AR" sz="1600" b="0" dirty="0">
                <a:solidFill>
                  <a:srgbClr val="D4D4D4"/>
                </a:solidFill>
                <a:effectLst/>
                <a:latin typeface="Consolas" panose="020B0609020204030204" pitchFamily="49" charset="0"/>
              </a:rPr>
            </a:br>
            <a:r>
              <a:rPr lang="es-AR" sz="1600" b="0" dirty="0" err="1">
                <a:solidFill>
                  <a:srgbClr val="569CD6"/>
                </a:solidFill>
                <a:effectLst/>
                <a:latin typeface="Consolas" panose="020B0609020204030204" pitchFamily="49" charset="0"/>
              </a:rPr>
              <a:t>double</a:t>
            </a:r>
            <a:r>
              <a:rPr lang="es-AR" sz="1600" b="0" dirty="0">
                <a:solidFill>
                  <a:srgbClr val="D4D4D4"/>
                </a:solidFill>
                <a:effectLst/>
                <a:latin typeface="Consolas" panose="020B0609020204030204" pitchFamily="49" charset="0"/>
              </a:rPr>
              <a:t> </a:t>
            </a:r>
            <a:r>
              <a:rPr lang="es-AR" sz="1600" b="0" dirty="0">
                <a:solidFill>
                  <a:srgbClr val="DCDCAA"/>
                </a:solidFill>
                <a:effectLst/>
                <a:latin typeface="Consolas" panose="020B0609020204030204" pitchFamily="49" charset="0"/>
              </a:rPr>
              <a:t>Volumen</a:t>
            </a:r>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    </a:t>
            </a:r>
            <a:r>
              <a:rPr lang="es-AR" sz="1600" b="0" dirty="0" err="1">
                <a:solidFill>
                  <a:srgbClr val="C586C0"/>
                </a:solidFill>
                <a:effectLst/>
                <a:latin typeface="Consolas" panose="020B0609020204030204" pitchFamily="49" charset="0"/>
              </a:rPr>
              <a:t>return</a:t>
            </a:r>
            <a:r>
              <a:rPr lang="es-AR" sz="1600" b="0" dirty="0">
                <a:solidFill>
                  <a:srgbClr val="D4D4D4"/>
                </a:solidFill>
                <a:effectLst/>
                <a:latin typeface="Consolas" panose="020B0609020204030204" pitchFamily="49" charset="0"/>
              </a:rPr>
              <a:t> </a:t>
            </a:r>
            <a:r>
              <a:rPr lang="es-AR" sz="1600" b="0" dirty="0">
                <a:solidFill>
                  <a:srgbClr val="9CDCFE"/>
                </a:solidFill>
                <a:effectLst/>
                <a:latin typeface="Consolas" panose="020B0609020204030204" pitchFamily="49" charset="0"/>
              </a:rPr>
              <a:t>largo</a:t>
            </a:r>
            <a:r>
              <a:rPr lang="es-AR" sz="1600" b="0" dirty="0">
                <a:solidFill>
                  <a:srgbClr val="D4D4D4"/>
                </a:solidFill>
                <a:effectLst/>
                <a:latin typeface="Consolas" panose="020B0609020204030204" pitchFamily="49" charset="0"/>
              </a:rPr>
              <a:t> * </a:t>
            </a:r>
            <a:r>
              <a:rPr lang="es-AR" sz="1600" b="0" dirty="0">
                <a:solidFill>
                  <a:srgbClr val="9CDCFE"/>
                </a:solidFill>
                <a:effectLst/>
                <a:latin typeface="Consolas" panose="020B0609020204030204" pitchFamily="49" charset="0"/>
              </a:rPr>
              <a:t>ancho</a:t>
            </a:r>
            <a:r>
              <a:rPr lang="es-AR" sz="1600" b="0" dirty="0">
                <a:solidFill>
                  <a:srgbClr val="D4D4D4"/>
                </a:solidFill>
                <a:effectLst/>
                <a:latin typeface="Consolas" panose="020B0609020204030204" pitchFamily="49" charset="0"/>
              </a:rPr>
              <a:t> * </a:t>
            </a:r>
            <a:r>
              <a:rPr lang="es-AR" sz="1600" b="0" dirty="0">
                <a:solidFill>
                  <a:srgbClr val="9CDCFE"/>
                </a:solidFill>
                <a:effectLst/>
                <a:latin typeface="Consolas" panose="020B0609020204030204" pitchFamily="49" charset="0"/>
              </a:rPr>
              <a:t>alto</a:t>
            </a:r>
            <a:r>
              <a:rPr lang="es-AR" sz="1600" b="0" dirty="0">
                <a:solidFill>
                  <a:srgbClr val="D4D4D4"/>
                </a:solidFill>
                <a:effectLst/>
                <a:latin typeface="Consolas" panose="020B0609020204030204" pitchFamily="49" charset="0"/>
              </a:rPr>
              <a:t>;</a:t>
            </a:r>
            <a:br>
              <a:rPr lang="es-AR" sz="1600" b="0" dirty="0">
                <a:solidFill>
                  <a:srgbClr val="D4D4D4"/>
                </a:solidFill>
                <a:effectLst/>
                <a:latin typeface="Consolas" panose="020B0609020204030204" pitchFamily="49" charset="0"/>
              </a:rPr>
            </a:b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p>
          <a:p>
            <a:r>
              <a:rPr lang="es-AR" sz="1600" b="0" dirty="0">
                <a:solidFill>
                  <a:srgbClr val="D4D4D4"/>
                </a:solidFill>
                <a:effectLst/>
                <a:latin typeface="Consolas" panose="020B0609020204030204" pitchFamily="49" charset="0"/>
              </a:rPr>
              <a:t>};</a:t>
            </a:r>
          </a:p>
        </p:txBody>
      </p:sp>
      <p:grpSp>
        <p:nvGrpSpPr>
          <p:cNvPr id="8" name="Grupo 7">
            <a:extLst>
              <a:ext uri="{FF2B5EF4-FFF2-40B4-BE49-F238E27FC236}">
                <a16:creationId xmlns:a16="http://schemas.microsoft.com/office/drawing/2014/main" id="{8B323C01-34BF-4CCF-821B-881267071438}"/>
              </a:ext>
            </a:extLst>
          </p:cNvPr>
          <p:cNvGrpSpPr/>
          <p:nvPr/>
        </p:nvGrpSpPr>
        <p:grpSpPr>
          <a:xfrm>
            <a:off x="1696401" y="2936585"/>
            <a:ext cx="1705147" cy="2083915"/>
            <a:chOff x="1217584" y="3068318"/>
            <a:chExt cx="1989421" cy="2156498"/>
          </a:xfrm>
        </p:grpSpPr>
        <p:pic>
          <p:nvPicPr>
            <p:cNvPr id="10" name="Imagen 9">
              <a:extLst>
                <a:ext uri="{FF2B5EF4-FFF2-40B4-BE49-F238E27FC236}">
                  <a16:creationId xmlns:a16="http://schemas.microsoft.com/office/drawing/2014/main" id="{09A50851-2F7C-4F4E-ACFA-E209A7361953}"/>
                </a:ext>
              </a:extLst>
            </p:cNvPr>
            <p:cNvPicPr>
              <a:picLocks noChangeAspect="1"/>
            </p:cNvPicPr>
            <p:nvPr/>
          </p:nvPicPr>
          <p:blipFill>
            <a:blip r:embed="rId2">
              <a:duotone>
                <a:prstClr val="black"/>
                <a:schemeClr val="accent1">
                  <a:tint val="45000"/>
                  <a:satMod val="400000"/>
                </a:schemeClr>
              </a:duotone>
            </a:blip>
            <a:stretch>
              <a:fillRect/>
            </a:stretch>
          </p:blipFill>
          <p:spPr>
            <a:xfrm>
              <a:off x="1217584" y="3068318"/>
              <a:ext cx="1434999" cy="888657"/>
            </a:xfrm>
            <a:prstGeom prst="rect">
              <a:avLst/>
            </a:prstGeom>
          </p:spPr>
        </p:pic>
        <p:sp>
          <p:nvSpPr>
            <p:cNvPr id="11" name="CuadroTexto 10">
              <a:extLst>
                <a:ext uri="{FF2B5EF4-FFF2-40B4-BE49-F238E27FC236}">
                  <a16:creationId xmlns:a16="http://schemas.microsoft.com/office/drawing/2014/main" id="{A7080A73-C217-4C4B-A967-C03E38F8EB62}"/>
                </a:ext>
              </a:extLst>
            </p:cNvPr>
            <p:cNvSpPr txBox="1"/>
            <p:nvPr/>
          </p:nvSpPr>
          <p:spPr>
            <a:xfrm>
              <a:off x="1217584" y="3982679"/>
              <a:ext cx="1989421" cy="1242137"/>
            </a:xfrm>
            <a:prstGeom prst="rect">
              <a:avLst/>
            </a:prstGeom>
            <a:noFill/>
          </p:spPr>
          <p:txBody>
            <a:bodyPr wrap="none" rtlCol="0">
              <a:spAutoFit/>
            </a:bodyPr>
            <a:lstStyle/>
            <a:p>
              <a:r>
                <a:rPr lang="es-AR" dirty="0">
                  <a:solidFill>
                    <a:schemeClr val="bg1">
                      <a:lumMod val="50000"/>
                      <a:lumOff val="50000"/>
                    </a:schemeClr>
                  </a:solidFill>
                </a:rPr>
                <a:t>Clase Caja</a:t>
              </a:r>
              <a:br>
                <a:rPr lang="es-AR" dirty="0">
                  <a:solidFill>
                    <a:schemeClr val="bg1">
                      <a:lumMod val="50000"/>
                      <a:lumOff val="50000"/>
                    </a:schemeClr>
                  </a:solidFill>
                </a:rPr>
              </a:br>
              <a:r>
                <a:rPr lang="es-AR" dirty="0">
                  <a:solidFill>
                    <a:schemeClr val="bg1">
                      <a:lumMod val="50000"/>
                      <a:lumOff val="50000"/>
                    </a:schemeClr>
                  </a:solidFill>
                </a:rPr>
                <a:t>Representa una </a:t>
              </a:r>
              <a:br>
                <a:rPr lang="es-AR" dirty="0">
                  <a:solidFill>
                    <a:schemeClr val="bg1">
                      <a:lumMod val="50000"/>
                      <a:lumOff val="50000"/>
                    </a:schemeClr>
                  </a:solidFill>
                </a:rPr>
              </a:br>
              <a:r>
                <a:rPr lang="es-AR" dirty="0">
                  <a:solidFill>
                    <a:schemeClr val="bg1">
                      <a:lumMod val="50000"/>
                      <a:lumOff val="50000"/>
                    </a:schemeClr>
                  </a:solidFill>
                </a:rPr>
                <a:t>Abstracción del</a:t>
              </a:r>
              <a:br>
                <a:rPr lang="es-AR" dirty="0">
                  <a:solidFill>
                    <a:schemeClr val="bg1">
                      <a:lumMod val="50000"/>
                      <a:lumOff val="50000"/>
                    </a:schemeClr>
                  </a:solidFill>
                </a:rPr>
              </a:br>
              <a:r>
                <a:rPr lang="es-AR" dirty="0">
                  <a:solidFill>
                    <a:schemeClr val="bg1">
                      <a:lumMod val="50000"/>
                      <a:lumOff val="50000"/>
                    </a:schemeClr>
                  </a:solidFill>
                </a:rPr>
                <a:t>Objeto Real</a:t>
              </a:r>
            </a:p>
          </p:txBody>
        </p:sp>
      </p:grpSp>
    </p:spTree>
    <p:extLst>
      <p:ext uri="{BB962C8B-B14F-4D97-AF65-F5344CB8AC3E}">
        <p14:creationId xmlns:p14="http://schemas.microsoft.com/office/powerpoint/2010/main" val="1426544256"/>
      </p:ext>
    </p:extLst>
  </p:cSld>
  <p:clrMapOvr>
    <a:masterClrMapping/>
  </p:clrMapOvr>
  <p:transition spd="med">
    <p:wipe dir="d"/>
  </p:transition>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28975</TotalTime>
  <Words>15396</Words>
  <Application>Microsoft Office PowerPoint</Application>
  <PresentationFormat>Personalizado</PresentationFormat>
  <Paragraphs>1271</Paragraphs>
  <Slides>60</Slides>
  <Notes>1</Notes>
  <HiddenSlides>0</HiddenSlides>
  <MMClips>0</MMClips>
  <ScaleCrop>false</ScaleCrop>
  <HeadingPairs>
    <vt:vector size="6" baseType="variant">
      <vt:variant>
        <vt:lpstr>Fuentes usadas</vt:lpstr>
      </vt:variant>
      <vt:variant>
        <vt:i4>16</vt:i4>
      </vt:variant>
      <vt:variant>
        <vt:lpstr>Tema</vt:lpstr>
      </vt:variant>
      <vt:variant>
        <vt:i4>1</vt:i4>
      </vt:variant>
      <vt:variant>
        <vt:lpstr>Títulos de diapositiva</vt:lpstr>
      </vt:variant>
      <vt:variant>
        <vt:i4>60</vt:i4>
      </vt:variant>
    </vt:vector>
  </HeadingPairs>
  <TitlesOfParts>
    <vt:vector size="77" baseType="lpstr">
      <vt:lpstr>arial</vt:lpstr>
      <vt:lpstr>arial</vt:lpstr>
      <vt:lpstr>Calibri</vt:lpstr>
      <vt:lpstr>Calibri Light</vt:lpstr>
      <vt:lpstr>Cambria</vt:lpstr>
      <vt:lpstr>Consolas</vt:lpstr>
      <vt:lpstr>Courier New</vt:lpstr>
      <vt:lpstr>Georgia</vt:lpstr>
      <vt:lpstr>inherit</vt:lpstr>
      <vt:lpstr>Segoe UI</vt:lpstr>
      <vt:lpstr>sofia-pro</vt:lpstr>
      <vt:lpstr>sohne</vt:lpstr>
      <vt:lpstr>Tahoma</vt:lpstr>
      <vt:lpstr>Times New Roman</vt:lpstr>
      <vt:lpstr>urw-din</vt:lpstr>
      <vt:lpstr>Wingdings 2</vt:lpstr>
      <vt:lpstr>Office Theme</vt:lpstr>
      <vt:lpstr>Algoritmos y Estructuras de Datos I</vt:lpstr>
      <vt:lpstr>Parte II </vt:lpstr>
      <vt:lpstr>Temario</vt:lpstr>
      <vt:lpstr>1. C++ Desde la Perspectiva de Bjarne Stroustrup</vt:lpstr>
      <vt:lpstr>2. Repaso Objetos C++</vt:lpstr>
      <vt:lpstr>3. Clases en  C++ (complementario)</vt:lpstr>
      <vt:lpstr>4. Definición de una clase:</vt:lpstr>
      <vt:lpstr>5. Declaración de objetos de una clase:</vt:lpstr>
      <vt:lpstr>6. Funciones miembro dentro de una clase:</vt:lpstr>
      <vt:lpstr>Funciones miembro de una clase (fuera del Clase):</vt:lpstr>
      <vt:lpstr>7. Constructores </vt:lpstr>
      <vt:lpstr>8. Nuestro primer ejemplo</vt:lpstr>
      <vt:lpstr>9. El constructor por defecto </vt:lpstr>
      <vt:lpstr>10. Listas de inicialización </vt:lpstr>
      <vt:lpstr>11. Acceso a campos miembro privados (función GET) </vt:lpstr>
      <vt:lpstr>Modificación de campos miembro privados (función SET) </vt:lpstr>
      <vt:lpstr>12. Funciones Amigas – Puntero This</vt:lpstr>
      <vt:lpstr>12. Funciones Amigas – Puntero This</vt:lpstr>
      <vt:lpstr>12. Puntero This</vt:lpstr>
      <vt:lpstr>12. Puntero This</vt:lpstr>
      <vt:lpstr>13. Static - Miembros estáticos de una clase </vt:lpstr>
      <vt:lpstr>14. Destructores </vt:lpstr>
      <vt:lpstr>15. Sobrecarga de operadores </vt:lpstr>
      <vt:lpstr>16. Funciones de sobrecarga</vt:lpstr>
      <vt:lpstr>17. Herencia - Clases derivadas (otra perspectiva…) </vt:lpstr>
      <vt:lpstr>Clases derivadas </vt:lpstr>
      <vt:lpstr>17. Clases derivadas cont…</vt:lpstr>
      <vt:lpstr>17. Clases derivadas cont…</vt:lpstr>
      <vt:lpstr>17. Clases derivadas cont…</vt:lpstr>
      <vt:lpstr>18. Funciones miembro </vt:lpstr>
      <vt:lpstr>19. Constructores y destructores </vt:lpstr>
      <vt:lpstr>Constructores</vt:lpstr>
      <vt:lpstr>20. Constructor de copia </vt:lpstr>
      <vt:lpstr>Constructores…</vt:lpstr>
      <vt:lpstr>21. Jerarquía de clases  Herencia</vt:lpstr>
      <vt:lpstr>Presentación de PowerPoint</vt:lpstr>
      <vt:lpstr>Funciones virtuales </vt:lpstr>
      <vt:lpstr>22. Funciones virtuales </vt:lpstr>
      <vt:lpstr>Funciones virtuales </vt:lpstr>
      <vt:lpstr>Funciones virtuales </vt:lpstr>
      <vt:lpstr>23. Punteros a objetos y funciones virtuales </vt:lpstr>
      <vt:lpstr>24. Referencias a objetos y funciones virtuales </vt:lpstr>
      <vt:lpstr>25. Funciones virtuales puras y clases abstractas </vt:lpstr>
      <vt:lpstr>26. Interfaces</vt:lpstr>
      <vt:lpstr>26. Interfaces</vt:lpstr>
      <vt:lpstr>Presentación de PowerPoint</vt:lpstr>
      <vt:lpstr>Presentación de PowerPoint</vt:lpstr>
      <vt:lpstr>26. Interfaces</vt:lpstr>
      <vt:lpstr>26. Interfaces</vt:lpstr>
      <vt:lpstr>26. Interfaces</vt:lpstr>
      <vt:lpstr>26. </vt:lpstr>
      <vt:lpstr>26. </vt:lpstr>
      <vt:lpstr>Presentación de PowerPoint</vt:lpstr>
      <vt:lpstr>26. Un ejemplo completo</vt:lpstr>
      <vt:lpstr>26. Un ejemplo completo</vt:lpstr>
      <vt:lpstr>26. Un ejemplo completo</vt:lpstr>
      <vt:lpstr>26. Un ejemplo completo</vt:lpstr>
      <vt:lpstr>Referencias…</vt:lpstr>
      <vt:lpstr>Muchas Gracias.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1-IntroPOO-v0.7.ppt</dc:title>
  <dc:creator>Pierre</dc:creator>
  <cp:lastModifiedBy>Administrador</cp:lastModifiedBy>
  <cp:revision>186</cp:revision>
  <dcterms:created xsi:type="dcterms:W3CDTF">2020-10-20T23:52:07Z</dcterms:created>
  <dcterms:modified xsi:type="dcterms:W3CDTF">2021-11-12T14:40:51Z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2011-01-18T00:00:00Z</vt:filetime>
  </property>
  <property fmtid="{D5CDD505-2E9C-101B-9397-08002B2CF9AE}" pid="3" name="Creator">
    <vt:lpwstr>PowerPoint</vt:lpwstr>
  </property>
  <property fmtid="{D5CDD505-2E9C-101B-9397-08002B2CF9AE}" pid="4" name="LastSaved">
    <vt:filetime>2020-10-20T00:00:00Z</vt:filetime>
  </property>
</Properties>
</file>