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9"/>
  </p:notesMasterIdLst>
  <p:handoutMasterIdLst>
    <p:handoutMasterId r:id="rId80"/>
  </p:handoutMasterIdLst>
  <p:sldIdLst>
    <p:sldId id="256" r:id="rId2"/>
    <p:sldId id="940" r:id="rId3"/>
    <p:sldId id="1013" r:id="rId4"/>
    <p:sldId id="941" r:id="rId5"/>
    <p:sldId id="942" r:id="rId6"/>
    <p:sldId id="943" r:id="rId7"/>
    <p:sldId id="944" r:id="rId8"/>
    <p:sldId id="1014" r:id="rId9"/>
    <p:sldId id="945" r:id="rId10"/>
    <p:sldId id="946" r:id="rId11"/>
    <p:sldId id="947" r:id="rId12"/>
    <p:sldId id="948" r:id="rId13"/>
    <p:sldId id="949" r:id="rId14"/>
    <p:sldId id="1015" r:id="rId15"/>
    <p:sldId id="950" r:id="rId16"/>
    <p:sldId id="951" r:id="rId17"/>
    <p:sldId id="952" r:id="rId18"/>
    <p:sldId id="953" r:id="rId19"/>
    <p:sldId id="1016" r:id="rId20"/>
    <p:sldId id="954" r:id="rId21"/>
    <p:sldId id="955" r:id="rId22"/>
    <p:sldId id="956" r:id="rId23"/>
    <p:sldId id="1026" r:id="rId24"/>
    <p:sldId id="1017" r:id="rId25"/>
    <p:sldId id="957" r:id="rId26"/>
    <p:sldId id="1018" r:id="rId27"/>
    <p:sldId id="958" r:id="rId28"/>
    <p:sldId id="1019" r:id="rId29"/>
    <p:sldId id="960" r:id="rId30"/>
    <p:sldId id="961" r:id="rId31"/>
    <p:sldId id="962" r:id="rId32"/>
    <p:sldId id="963" r:id="rId33"/>
    <p:sldId id="964" r:id="rId34"/>
    <p:sldId id="965" r:id="rId35"/>
    <p:sldId id="1020" r:id="rId36"/>
    <p:sldId id="966" r:id="rId37"/>
    <p:sldId id="967" r:id="rId38"/>
    <p:sldId id="968" r:id="rId39"/>
    <p:sldId id="969" r:id="rId40"/>
    <p:sldId id="970" r:id="rId41"/>
    <p:sldId id="971" r:id="rId42"/>
    <p:sldId id="972" r:id="rId43"/>
    <p:sldId id="973" r:id="rId44"/>
    <p:sldId id="974" r:id="rId45"/>
    <p:sldId id="975" r:id="rId46"/>
    <p:sldId id="976" r:id="rId47"/>
    <p:sldId id="977" r:id="rId48"/>
    <p:sldId id="978" r:id="rId49"/>
    <p:sldId id="979" r:id="rId50"/>
    <p:sldId id="1021" r:id="rId51"/>
    <p:sldId id="980" r:id="rId52"/>
    <p:sldId id="981" r:id="rId53"/>
    <p:sldId id="982" r:id="rId54"/>
    <p:sldId id="1022" r:id="rId55"/>
    <p:sldId id="983" r:id="rId56"/>
    <p:sldId id="984" r:id="rId57"/>
    <p:sldId id="985" r:id="rId58"/>
    <p:sldId id="986" r:id="rId59"/>
    <p:sldId id="987" r:id="rId60"/>
    <p:sldId id="988" r:id="rId61"/>
    <p:sldId id="989" r:id="rId62"/>
    <p:sldId id="990" r:id="rId63"/>
    <p:sldId id="991" r:id="rId64"/>
    <p:sldId id="992" r:id="rId65"/>
    <p:sldId id="993" r:id="rId66"/>
    <p:sldId id="994" r:id="rId67"/>
    <p:sldId id="995" r:id="rId68"/>
    <p:sldId id="996" r:id="rId69"/>
    <p:sldId id="997" r:id="rId70"/>
    <p:sldId id="1027" r:id="rId71"/>
    <p:sldId id="1000" r:id="rId72"/>
    <p:sldId id="1001" r:id="rId73"/>
    <p:sldId id="1023" r:id="rId74"/>
    <p:sldId id="1002" r:id="rId75"/>
    <p:sldId id="1028" r:id="rId76"/>
    <p:sldId id="1025" r:id="rId77"/>
    <p:sldId id="422" r:id="rId78"/>
  </p:sldIdLst>
  <p:sldSz cx="9144000" cy="5143500" type="screen16x9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00000"/>
    <a:srgbClr val="0037A8"/>
    <a:srgbClr val="003366"/>
    <a:srgbClr val="FF9966"/>
    <a:srgbClr val="FF6699"/>
    <a:srgbClr val="9966FF"/>
    <a:srgbClr val="3333CC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24" autoAdjust="0"/>
    <p:restoredTop sz="94660"/>
  </p:normalViewPr>
  <p:slideViewPr>
    <p:cSldViewPr snapToObjects="1">
      <p:cViewPr varScale="1">
        <p:scale>
          <a:sx n="92" d="100"/>
          <a:sy n="92" d="100"/>
        </p:scale>
        <p:origin x="384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8298"/>
    </p:cViewPr>
  </p:sorterViewPr>
  <p:notesViewPr>
    <p:cSldViewPr snapToObjects="1">
      <p:cViewPr varScale="1">
        <p:scale>
          <a:sx n="71" d="100"/>
          <a:sy n="71" d="100"/>
        </p:scale>
        <p:origin x="-3372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F6882-623C-4F59-89C4-4E5CBDBBE090}" type="datetimeFigureOut">
              <a:rPr lang="es-ES" smtClean="0"/>
              <a:pPr/>
              <a:t>14/09/2021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F02F-573B-4E64-A300-A7C38385775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8369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CD25255-EE5E-40E3-B634-65B4AA002A7D}" type="datetimeFigureOut">
              <a:rPr lang="es-ES" smtClean="0"/>
              <a:pPr/>
              <a:t>14/09/2021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DDBB7FF-5F31-4F6A-871A-89C210F39D7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4386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2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34290" indent="0" algn="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77F0-736D-4F13-A4CE-2EB6C133ED91}" type="datetime12">
              <a:rPr lang="es-AR" smtClean="0"/>
              <a:t>5:39 p. m.</a:t>
            </a:fld>
            <a:endParaRPr lang="en-U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AyED I – Programación Modular</a:t>
            </a:r>
            <a:endParaRPr kumimoji="0" lang="en-U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37FF-4E7B-4335-9ACE-9EFA31B74A26}" type="datetime12">
              <a:rPr lang="es-AR" smtClean="0"/>
              <a:t>5:39 p. m.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AyED I – Programación Modular</a:t>
            </a:r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9483-F780-48E6-9FE0-6536CB0BF490}" type="datetime12">
              <a:rPr lang="es-AR" smtClean="0"/>
              <a:t>5:39 p. m.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AyED I – Programación Modular</a:t>
            </a:r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6"/>
            <a:ext cx="8229600" cy="375050"/>
          </a:xfrm>
        </p:spPr>
        <p:txBody>
          <a:bodyPr>
            <a:noAutofit/>
          </a:bodyPr>
          <a:lstStyle>
            <a:lvl1pPr>
              <a:defRPr sz="2700" b="1">
                <a:ln>
                  <a:solidFill>
                    <a:srgbClr val="0070C0"/>
                  </a:solidFill>
                </a:ln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s-ES" dirty="0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803659"/>
            <a:ext cx="8229600" cy="3832634"/>
          </a:xfrm>
        </p:spPr>
        <p:txBody>
          <a:bodyPr/>
          <a:lstStyle>
            <a:lvl1pPr marL="0" indent="0">
              <a:buNone/>
              <a:defRPr sz="18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1pPr>
            <a:lvl2pPr marL="270272" indent="-270272"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itchFamily="2" charset="2"/>
              <a:buChar char="ü"/>
              <a:defRPr sz="16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2pPr>
            <a:lvl3pPr marL="535781" indent="-266700">
              <a:buClr>
                <a:srgbClr val="FFC000"/>
              </a:buClr>
              <a:buFont typeface="Constantia" pitchFamily="18" charset="0"/>
              <a:buChar char="—"/>
              <a:defRPr sz="1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3pPr>
            <a:lvl4pPr marL="807244" indent="-271463"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itchFamily="2" charset="2"/>
              <a:buChar char="ü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4pPr>
            <a:lvl5pPr marL="1078706" indent="-271463"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itchFamily="2" charset="2"/>
              <a:buChar char="ü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5pPr>
          </a:lstStyle>
          <a:p>
            <a:pPr lvl="0" eaLnBrk="1" latinLnBrk="0" hangingPunct="1"/>
            <a:r>
              <a:rPr lang="es-ES" dirty="0" smtClean="0"/>
              <a:t>Haga clic para modificar el estilo de texto del patrón</a:t>
            </a:r>
          </a:p>
          <a:p>
            <a:pPr lvl="1" eaLnBrk="1" latinLnBrk="0" hangingPunct="1"/>
            <a:r>
              <a:rPr lang="es-ES" dirty="0" smtClean="0"/>
              <a:t>Segundo nivel</a:t>
            </a:r>
          </a:p>
          <a:p>
            <a:pPr lvl="2" eaLnBrk="1" latinLnBrk="0" hangingPunct="1"/>
            <a:r>
              <a:rPr lang="es-ES" dirty="0" smtClean="0"/>
              <a:t>Tercer nivel</a:t>
            </a:r>
          </a:p>
          <a:p>
            <a:pPr lvl="3" eaLnBrk="1" latinLnBrk="0" hangingPunct="1"/>
            <a:r>
              <a:rPr lang="es-ES" dirty="0" smtClean="0"/>
              <a:t>Cuarto nivel</a:t>
            </a:r>
          </a:p>
          <a:p>
            <a:pPr lvl="4" eaLnBrk="1" latinLnBrk="0" hangingPunct="1"/>
            <a:r>
              <a:rPr lang="es-ES" dirty="0" smtClean="0"/>
              <a:t>Quinto nivel</a:t>
            </a:r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0638" y="4767263"/>
            <a:ext cx="3141562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Programación Modular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29454" y="4767263"/>
            <a:ext cx="900090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Página </a:t>
            </a:r>
            <a:fld id="{042AED99-7FB4-404E-8A97-64753DCE42E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7 Conector recto"/>
          <p:cNvCxnSpPr/>
          <p:nvPr userDrawn="1"/>
        </p:nvCxnSpPr>
        <p:spPr>
          <a:xfrm>
            <a:off x="428596" y="642924"/>
            <a:ext cx="8286808" cy="0"/>
          </a:xfrm>
          <a:prstGeom prst="line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86BC12CF-49F0-4D47-AB74-C27E3D2B1C1A}" type="datetime12">
              <a:rPr lang="es-AR" smtClean="0"/>
              <a:t>5:39 p. m.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2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12CF-49F0-4D47-AB74-C27E3D2B1C1A}" type="datetime12">
              <a:rPr lang="es-AR" smtClean="0"/>
              <a:t>5:39 p. m.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AyED I – Programación Modular</a:t>
            </a:r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337A-CF37-4211-9085-0264D9D5AD5C}" type="datetime12">
              <a:rPr lang="es-AR" smtClean="0"/>
              <a:t>5:39 p. m.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AyED I – Programación Modular</a:t>
            </a:r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18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18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7869-CD49-4488-B319-94FB044BCEAB}" type="datetime12">
              <a:rPr lang="es-AR" smtClean="0"/>
              <a:t>5:39 p. m.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AyED I – Programación Modular</a:t>
            </a:r>
            <a:endParaRPr kumimoji="0" lang="en-U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7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D871-BE77-440C-B63C-4C8AC4969EEA}" type="datetime12">
              <a:rPr lang="es-AR" smtClean="0"/>
              <a:t>5:39 p. m.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AyED I – Programación Modular</a:t>
            </a:r>
            <a:endParaRPr kumimoji="0"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329D-1F8D-4CB7-9F73-F717876164AE}" type="datetime12">
              <a:rPr lang="es-AR" smtClean="0"/>
              <a:t>5:39 p. m.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AyED I – Programación Modular</a:t>
            </a:r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9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050"/>
            </a:lvl1pPr>
            <a:lvl2pPr indent="0" algn="l">
              <a:buNone/>
              <a:defRPr sz="900"/>
            </a:lvl2pPr>
            <a:lvl3pPr indent="0" algn="l">
              <a:buNone/>
              <a:defRPr sz="750"/>
            </a:lvl3pPr>
            <a:lvl4pPr indent="0" algn="l">
              <a:buNone/>
              <a:defRPr sz="675"/>
            </a:lvl4pPr>
            <a:lvl5pPr indent="0" algn="l">
              <a:buNone/>
              <a:defRPr sz="675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100"/>
            </a:lvl1pPr>
            <a:lvl2pPr>
              <a:defRPr sz="1950"/>
            </a:lvl2pPr>
            <a:lvl3pPr>
              <a:defRPr sz="1800"/>
            </a:lvl3pPr>
            <a:lvl4pPr>
              <a:defRPr sz="1500"/>
            </a:lvl4pPr>
            <a:lvl5pPr>
              <a:defRPr sz="135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F2E9-25EC-45D3-833B-71BD1A9A1E0B}" type="datetime12">
              <a:rPr lang="es-AR" smtClean="0"/>
              <a:t>5:39 p. m.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AyED I – Programación Modular</a:t>
            </a:r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15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188"/>
              </a:spcBef>
              <a:buFontTx/>
              <a:buNone/>
              <a:defRPr sz="975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DF93-DD18-44C9-A5CB-409831189E1E}" type="datetime12">
              <a:rPr lang="es-AR" smtClean="0"/>
              <a:t>5:39 p. m.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AyED I – Programación Modular</a:t>
            </a:r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25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9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FD781F-099F-476E-92F8-C06ADBAEFAF3}" type="datetime12">
              <a:rPr lang="es-AR" smtClean="0"/>
              <a:t>5:39 p. m.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9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n-US" smtClean="0">
                <a:solidFill>
                  <a:schemeClr val="tx2">
                    <a:shade val="90000"/>
                  </a:schemeClr>
                </a:solidFill>
              </a:rPr>
              <a:t>AyED I – Programación Modular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9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1 Grupo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d"/>
  </p:transition>
  <p:hf hdr="0"/>
  <p:txStyles>
    <p:titleStyle>
      <a:lvl1pPr algn="l" rtl="0" eaLnBrk="1" latinLnBrk="0" hangingPunct="1">
        <a:spcBef>
          <a:spcPct val="0"/>
        </a:spcBef>
        <a:buNone/>
        <a:defRPr kumimoji="0" sz="375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85166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5166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57734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57734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57734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37160" algn="l" rtl="0" eaLnBrk="1" latinLnBrk="0" hangingPunct="1">
        <a:spcBef>
          <a:spcPct val="20000"/>
        </a:spcBef>
        <a:buClr>
          <a:schemeClr val="tx2"/>
        </a:buClr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51660" indent="-13716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>
            <a:spLocks noChangeAspect="1"/>
          </p:cNvSpPr>
          <p:nvPr/>
        </p:nvSpPr>
        <p:spPr>
          <a:xfrm>
            <a:off x="1518025" y="1385879"/>
            <a:ext cx="1161000" cy="1161000"/>
          </a:xfrm>
          <a:prstGeom prst="rect">
            <a:avLst/>
          </a:prstGeom>
          <a:solidFill>
            <a:schemeClr val="accent2">
              <a:tint val="98000"/>
              <a:shade val="25000"/>
              <a:satMod val="25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s-ES" sz="6600" b="1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464448" y="482188"/>
            <a:ext cx="40035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92981">
              <a:tabLst>
                <a:tab pos="4507706" algn="l"/>
              </a:tabLst>
            </a:pPr>
            <a:r>
              <a:rPr lang="es-E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Algoritmos </a:t>
            </a:r>
            <a:r>
              <a:rPr lang="es-ES" sz="2100" smtClean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y Estructuras de Datos I</a:t>
            </a:r>
            <a:endParaRPr lang="es-ES" sz="2100" dirty="0">
              <a:solidFill>
                <a:schemeClr val="bg2">
                  <a:lumMod val="20000"/>
                  <a:lumOff val="80000"/>
                </a:schemeClr>
              </a:solidFill>
              <a:latin typeface="+mj-lt"/>
            </a:endParaRPr>
          </a:p>
        </p:txBody>
      </p:sp>
      <p:cxnSp>
        <p:nvCxnSpPr>
          <p:cNvPr id="12" name="11 Conector recto"/>
          <p:cNvCxnSpPr/>
          <p:nvPr/>
        </p:nvCxnSpPr>
        <p:spPr>
          <a:xfrm>
            <a:off x="1518025" y="910817"/>
            <a:ext cx="5732900" cy="0"/>
          </a:xfrm>
          <a:prstGeom prst="line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1 Título"/>
          <p:cNvSpPr>
            <a:spLocks noGrp="1"/>
          </p:cNvSpPr>
          <p:nvPr>
            <p:ph type="ctrTitle"/>
          </p:nvPr>
        </p:nvSpPr>
        <p:spPr>
          <a:xfrm>
            <a:off x="2964645" y="1383618"/>
            <a:ext cx="4554173" cy="108012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s-ES" sz="3600" dirty="0"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rPr>
              <a:t>Programación</a:t>
            </a:r>
            <a:br>
              <a:rPr lang="es-ES" sz="3600" dirty="0"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rPr>
            </a:br>
            <a:r>
              <a:rPr lang="es-ES" sz="3600" dirty="0"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rPr>
              <a:t>modular</a:t>
            </a:r>
            <a:endParaRPr lang="es-ES" sz="3600" b="0" dirty="0"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 smtClean="0"/>
              <a:t>AyED</a:t>
            </a:r>
            <a:r>
              <a:rPr kumimoji="0" lang="en-US" dirty="0" smtClean="0"/>
              <a:t> I – </a:t>
            </a:r>
            <a:r>
              <a:rPr kumimoji="0" lang="en-US" dirty="0" err="1" smtClean="0"/>
              <a:t>Programación</a:t>
            </a:r>
            <a:r>
              <a:rPr kumimoji="0" lang="en-US" dirty="0" smtClean="0"/>
              <a:t> Modular</a:t>
            </a:r>
            <a:endParaRPr kumimoji="0"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924800" y="4803998"/>
            <a:ext cx="762000" cy="273844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Interfaz frente a implementación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Creación de módulos de biblioteca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>
                <a:solidFill>
                  <a:srgbClr val="FFC000"/>
                </a:solidFill>
              </a:rPr>
              <a:t>Interfaz</a:t>
            </a:r>
            <a:r>
              <a:rPr lang="es-ES" dirty="0" smtClean="0"/>
              <a:t>: Definiciones/declaraciones de datos y prototipos</a:t>
            </a:r>
          </a:p>
          <a:p>
            <a:pPr lvl="2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650" dirty="0"/>
              <a:t>¡Todo lo que el usuario de la unidad funcional necesita saber!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pc="-15" dirty="0">
                <a:solidFill>
                  <a:srgbClr val="FFC000"/>
                </a:solidFill>
              </a:rPr>
              <a:t>Implementación</a:t>
            </a:r>
            <a:r>
              <a:rPr lang="es-ES" spc="-15" dirty="0"/>
              <a:t>: Código de los subprogramas que hacen el trabajo</a:t>
            </a:r>
          </a:p>
          <a:p>
            <a:pPr marL="535781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No hay que conocerlo para usarlo: ¡Seguro que es correcto!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Interfaz e implementación en dos archivos separados:</a:t>
            </a:r>
          </a:p>
          <a:p>
            <a:pPr marL="535781" lvl="1" indent="-264319">
              <a:spcBef>
                <a:spcPts val="0"/>
              </a:spcBef>
              <a:spcAft>
                <a:spcPts val="450"/>
              </a:spcAft>
            </a:pPr>
            <a:r>
              <a:rPr lang="es-ES" dirty="0" smtClean="0"/>
              <a:t>Cabecera: Definiciones/declaraciones de datos y prototipos</a:t>
            </a:r>
          </a:p>
          <a:p>
            <a:pPr marL="535781" lvl="1" indent="-264319">
              <a:spcBef>
                <a:spcPts val="0"/>
              </a:spcBef>
              <a:spcAft>
                <a:spcPts val="450"/>
              </a:spcAft>
            </a:pPr>
            <a:r>
              <a:rPr lang="es-ES" dirty="0" smtClean="0"/>
              <a:t>Implementación: Implementación de los subprogramas.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Archivo de cabecera: extensión 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.h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Archivo de implementación: extensión 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.cpp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Repartimos el código entre ambos archivos </a:t>
            </a:r>
            <a:r>
              <a:rPr lang="es-ES" sz="1500" dirty="0"/>
              <a:t>(</a:t>
            </a:r>
            <a:r>
              <a:rPr lang="es-E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lista.h</a:t>
            </a:r>
            <a:r>
              <a:rPr lang="es-ES" sz="1500" dirty="0"/>
              <a:t>/</a:t>
            </a:r>
            <a:r>
              <a:rPr lang="es-ES" sz="1500" dirty="0">
                <a:latin typeface="Consolas" panose="020B0609020204030204" pitchFamily="49" charset="0"/>
                <a:cs typeface="Consolas" panose="020B0609020204030204" pitchFamily="49" charset="0"/>
              </a:rPr>
              <a:t>lista.cpp</a:t>
            </a:r>
            <a:r>
              <a:rPr lang="es-ES" sz="1500" dirty="0"/>
              <a:t>)</a:t>
            </a: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grpSp>
        <p:nvGrpSpPr>
          <p:cNvPr id="8" name="Grupo 7"/>
          <p:cNvGrpSpPr/>
          <p:nvPr/>
        </p:nvGrpSpPr>
        <p:grpSpPr>
          <a:xfrm>
            <a:off x="5942043" y="3428702"/>
            <a:ext cx="1430414" cy="486054"/>
            <a:chOff x="6281142" y="4581128"/>
            <a:chExt cx="1907219" cy="648072"/>
          </a:xfrm>
        </p:grpSpPr>
        <p:sp>
          <p:nvSpPr>
            <p:cNvPr id="6" name="5 CuadroTexto"/>
            <p:cNvSpPr txBox="1"/>
            <p:nvPr/>
          </p:nvSpPr>
          <p:spPr>
            <a:xfrm>
              <a:off x="6451559" y="4727580"/>
              <a:ext cx="1736802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Mismo nombre</a:t>
              </a:r>
            </a:p>
          </p:txBody>
        </p:sp>
        <p:sp>
          <p:nvSpPr>
            <p:cNvPr id="7" name="6 Cerrar llave"/>
            <p:cNvSpPr/>
            <p:nvPr/>
          </p:nvSpPr>
          <p:spPr>
            <a:xfrm>
              <a:off x="6281142" y="4581128"/>
              <a:ext cx="152400" cy="648072"/>
            </a:xfrm>
            <a:prstGeom prst="rightBrace">
              <a:avLst>
                <a:gd name="adj1" fmla="val 44607"/>
                <a:gd name="adj2" fmla="val 50000"/>
              </a:avLst>
            </a:prstGeom>
            <a:ln w="19050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sp>
        <p:nvSpPr>
          <p:cNvPr id="9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Interfaz frente a implementación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Creación de módulos de biblioteca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i="1" dirty="0" smtClean="0"/>
              <a:t>Interfaz</a:t>
            </a:r>
            <a:r>
              <a:rPr lang="es-ES" dirty="0" smtClean="0"/>
              <a:t> frente a </a:t>
            </a:r>
            <a:r>
              <a:rPr lang="es-ES" i="1" dirty="0" smtClean="0"/>
              <a:t>implementación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  <a:p>
            <a:pPr marL="271463" lvl="1" indent="0">
              <a:spcBef>
                <a:spcPts val="0"/>
              </a:spcBef>
              <a:buNone/>
            </a:pPr>
            <a:r>
              <a:rPr lang="es-ES" dirty="0" smtClean="0"/>
              <a:t>Si otro módulo quiere usar algo de esa biblioteca: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Debe incluir el archivo de cabecera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grpSp>
        <p:nvGrpSpPr>
          <p:cNvPr id="6" name="Grupo 5"/>
          <p:cNvGrpSpPr/>
          <p:nvPr/>
        </p:nvGrpSpPr>
        <p:grpSpPr>
          <a:xfrm>
            <a:off x="1871814" y="1641589"/>
            <a:ext cx="5400486" cy="1578233"/>
            <a:chOff x="971752" y="2044769"/>
            <a:chExt cx="7200648" cy="2104311"/>
          </a:xfrm>
        </p:grpSpPr>
        <p:sp>
          <p:nvSpPr>
            <p:cNvPr id="15" name="14 Rectángulo"/>
            <p:cNvSpPr/>
            <p:nvPr/>
          </p:nvSpPr>
          <p:spPr>
            <a:xfrm>
              <a:off x="971752" y="2044769"/>
              <a:ext cx="7200648" cy="2104311"/>
            </a:xfrm>
            <a:prstGeom prst="rect">
              <a:avLst/>
            </a:prstGeom>
            <a:solidFill>
              <a:srgbClr val="FFCCFF">
                <a:alpha val="50196"/>
              </a:srgbClr>
            </a:solidFill>
            <a:ln w="19050">
              <a:noFill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" name="8 Recortar rectángulo de esquina sencilla"/>
            <p:cNvSpPr/>
            <p:nvPr/>
          </p:nvSpPr>
          <p:spPr>
            <a:xfrm>
              <a:off x="1187928" y="2385064"/>
              <a:ext cx="1368000" cy="1620000"/>
            </a:xfrm>
            <a:prstGeom prst="snip1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27000" tIns="27000" rIns="0" bIns="27000" rtlCol="0" anchor="t" anchorCtr="0"/>
            <a:lstStyle/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const int N = 10;</a:t>
              </a: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typedef double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[N];</a:t>
              </a: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typedef struct {</a:t>
              </a: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elem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int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cont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}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>
                <a:lnSpc>
                  <a:spcPts val="525"/>
                </a:lnSpc>
              </a:pPr>
              <a:endParaRPr lang="es-ES" sz="45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void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init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&amp;lista);</a:t>
              </a:r>
            </a:p>
            <a:p>
              <a:pPr>
                <a:lnSpc>
                  <a:spcPts val="525"/>
                </a:lnSpc>
              </a:pPr>
              <a:endParaRPr lang="es-ES" sz="45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void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insert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&amp;lista, double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elem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, bool &amp;ok);</a:t>
              </a:r>
            </a:p>
            <a:p>
              <a:pPr>
                <a:lnSpc>
                  <a:spcPts val="525"/>
                </a:lnSpc>
              </a:pPr>
              <a:endParaRPr lang="es-ES" sz="45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void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remove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&amp;lista, int pos, bool &amp;ok);</a:t>
              </a: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...</a:t>
              </a:r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1187928" y="2044769"/>
              <a:ext cx="1039175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lista.h</a:t>
              </a:r>
              <a:endParaRPr lang="es-E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10 Recortar rectángulo de esquina sencilla"/>
            <p:cNvSpPr/>
            <p:nvPr/>
          </p:nvSpPr>
          <p:spPr>
            <a:xfrm>
              <a:off x="2987976" y="2385064"/>
              <a:ext cx="1368000" cy="1620000"/>
            </a:xfrm>
            <a:prstGeom prst="snip1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27000" tIns="27000" rIns="0" bIns="27000" rtlCol="0" anchor="t" anchorCtr="0"/>
            <a:lstStyle/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#include "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lista.h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"</a:t>
              </a:r>
            </a:p>
            <a:p>
              <a:pPr>
                <a:lnSpc>
                  <a:spcPts val="525"/>
                </a:lnSpc>
              </a:pPr>
              <a:endParaRPr lang="es-ES" sz="45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void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init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&amp;lista) {</a:t>
              </a: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lista.cont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= 0;</a:t>
              </a: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  <a:p>
              <a:pPr>
                <a:lnSpc>
                  <a:spcPts val="525"/>
                </a:lnSpc>
              </a:pPr>
              <a:endParaRPr lang="es-ES" sz="45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void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insert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&amp;lista, double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elem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, bool &amp;ok) {</a:t>
              </a: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if (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lista.cont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== N) {</a:t>
              </a: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  ok false;</a:t>
              </a: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}</a:t>
              </a: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else {</a:t>
              </a: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  ...</a:t>
              </a: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2987976" y="2044769"/>
              <a:ext cx="126573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lista.cpp</a:t>
              </a:r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6789519" y="2247254"/>
              <a:ext cx="1231619" cy="95410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Módulo</a:t>
              </a:r>
              <a:b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Unidad</a:t>
              </a:r>
              <a:b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Biblioteca</a:t>
              </a: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2249743" y="3882701"/>
            <a:ext cx="5007555" cy="887613"/>
            <a:chOff x="1475656" y="5032921"/>
            <a:chExt cx="6676740" cy="1183485"/>
          </a:xfrm>
        </p:grpSpPr>
        <p:sp>
          <p:nvSpPr>
            <p:cNvPr id="13" name="12 Recortar rectángulo de esquina sencilla"/>
            <p:cNvSpPr/>
            <p:nvPr/>
          </p:nvSpPr>
          <p:spPr>
            <a:xfrm>
              <a:off x="1475656" y="5373216"/>
              <a:ext cx="2448272" cy="639272"/>
            </a:xfrm>
            <a:prstGeom prst="snip1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54000" tIns="27000" rIns="0" bIns="27000" rtlCol="0" anchor="t" anchorCtr="0"/>
            <a:lstStyle/>
            <a:p>
              <a:r>
                <a:rPr lang="es-ES" sz="10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#include "</a:t>
              </a:r>
              <a:r>
                <a:rPr lang="es-ES" sz="10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lista.h</a:t>
              </a:r>
              <a:r>
                <a:rPr lang="es-ES" sz="10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"</a:t>
              </a:r>
            </a:p>
            <a:p>
              <a:r>
                <a:rPr lang="es-ES" sz="10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...</a:t>
              </a:r>
            </a:p>
            <a:p>
              <a:endParaRPr lang="es-ES" sz="105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1475656" y="5032921"/>
              <a:ext cx="115245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main.cpp</a:t>
              </a:r>
              <a:endParaRPr lang="es-E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4067944" y="5262298"/>
              <a:ext cx="4084452" cy="95410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35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Los nombres de archivos de cabecera</a:t>
              </a:r>
              <a:br>
                <a:rPr lang="es-ES" sz="135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" sz="135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propios (no del sistema) se encierran</a:t>
              </a:r>
              <a:br>
                <a:rPr lang="es-ES" sz="135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" sz="135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entre dobles comillas, no entre ángulos</a:t>
              </a:r>
            </a:p>
          </p:txBody>
        </p:sp>
      </p:grpSp>
      <p:sp>
        <p:nvSpPr>
          <p:cNvPr id="18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Interfaz frente a implementación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Creación de módulos de biblioteca</a:t>
            </a:r>
            <a:endParaRPr lang="es-ES" sz="20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600" i="1" dirty="0" smtClean="0"/>
              <a:t>Interfaz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600" dirty="0" smtClean="0"/>
              <a:t>Archivo de cabecera (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.h</a:t>
            </a:r>
            <a:r>
              <a:rPr lang="es-ES" sz="1600" dirty="0" smtClean="0"/>
              <a:t>): todo lo que necesita </a:t>
            </a:r>
            <a:br>
              <a:rPr lang="es-ES" sz="1600" dirty="0" smtClean="0"/>
            </a:br>
            <a:r>
              <a:rPr lang="es-ES" sz="1600" dirty="0" smtClean="0"/>
              <a:t>conocer otro módulo (o programa principal)</a:t>
            </a:r>
            <a:br>
              <a:rPr lang="es-ES" sz="1600" dirty="0" smtClean="0"/>
            </a:br>
            <a:r>
              <a:rPr lang="es-ES" sz="1600" dirty="0" smtClean="0"/>
              <a:t>que quiera utilizar sus servicios (subprogramas)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600" dirty="0" smtClean="0"/>
              <a:t>La directiva </a:t>
            </a:r>
            <a:r>
              <a:rPr lang="es-ES" sz="1600" dirty="0" smtClean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s-ES" sz="1600" dirty="0" smtClean="0"/>
              <a:t> añade las declaraciones del archivo</a:t>
            </a:r>
            <a:br>
              <a:rPr lang="es-ES" sz="1600" dirty="0" smtClean="0"/>
            </a:br>
            <a:r>
              <a:rPr lang="es-ES" sz="1600" dirty="0" smtClean="0"/>
              <a:t>de cabecera en el código del módulo (</a:t>
            </a:r>
            <a:r>
              <a:rPr lang="es-ES" sz="1600" i="1" dirty="0" smtClean="0"/>
              <a:t>preprocesamiento</a:t>
            </a:r>
            <a:r>
              <a:rPr lang="es-ES" sz="1600" dirty="0" smtClean="0"/>
              <a:t>):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600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600" dirty="0" smtClean="0"/>
          </a:p>
          <a:p>
            <a:pPr marL="271463" lvl="1" indent="0">
              <a:spcBef>
                <a:spcPts val="1350"/>
              </a:spcBef>
              <a:spcAft>
                <a:spcPts val="450"/>
              </a:spcAft>
              <a:buNone/>
            </a:pPr>
            <a:r>
              <a:rPr lang="es-ES" sz="1600" dirty="0" smtClean="0"/>
              <a:t>Todo lo que se necesita saber para</a:t>
            </a:r>
            <a:br>
              <a:rPr lang="es-ES" sz="1600" dirty="0" smtClean="0"/>
            </a:br>
            <a:r>
              <a:rPr lang="es-ES" sz="1600" dirty="0" smtClean="0"/>
              <a:t>comprobar si el código de 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main.cpp</a:t>
            </a:r>
            <a:r>
              <a:rPr lang="es-ES" sz="1600" dirty="0" smtClean="0"/>
              <a:t/>
            </a:r>
            <a:br>
              <a:rPr lang="es-ES" sz="1600" dirty="0" smtClean="0"/>
            </a:br>
            <a:r>
              <a:rPr lang="es-ES" sz="1600" dirty="0" smtClean="0"/>
              <a:t>hace un uso correcto de la lista</a:t>
            </a:r>
            <a:br>
              <a:rPr lang="es-ES" sz="1600" dirty="0" smtClean="0"/>
            </a:br>
            <a:r>
              <a:rPr lang="es-ES" sz="1600" dirty="0" smtClean="0"/>
              <a:t>(declaraciones y llamadas)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grpSp>
        <p:nvGrpSpPr>
          <p:cNvPr id="6" name="Grupo 5"/>
          <p:cNvGrpSpPr/>
          <p:nvPr/>
        </p:nvGrpSpPr>
        <p:grpSpPr>
          <a:xfrm>
            <a:off x="6632100" y="789553"/>
            <a:ext cx="1026000" cy="1470221"/>
            <a:chOff x="7318800" y="1202251"/>
            <a:chExt cx="1368000" cy="1960295"/>
          </a:xfrm>
        </p:grpSpPr>
        <p:sp>
          <p:nvSpPr>
            <p:cNvPr id="9" name="8 Recortar rectángulo de esquina sencilla"/>
            <p:cNvSpPr/>
            <p:nvPr/>
          </p:nvSpPr>
          <p:spPr>
            <a:xfrm>
              <a:off x="7318800" y="1542546"/>
              <a:ext cx="1368000" cy="1620000"/>
            </a:xfrm>
            <a:prstGeom prst="snip1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27000" tIns="27000" rIns="0" bIns="27000" rtlCol="0" anchor="t" anchorCtr="0"/>
            <a:lstStyle/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const int N = 10;</a:t>
              </a: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typedef double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[N];</a:t>
              </a: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typedef struct {</a:t>
              </a: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elem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int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cont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}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>
                <a:lnSpc>
                  <a:spcPts val="525"/>
                </a:lnSpc>
              </a:pPr>
              <a:endParaRPr lang="es-ES" sz="45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void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init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&amp;lista);</a:t>
              </a:r>
            </a:p>
            <a:p>
              <a:pPr>
                <a:lnSpc>
                  <a:spcPts val="525"/>
                </a:lnSpc>
              </a:pPr>
              <a:endParaRPr lang="es-ES" sz="45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void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insert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&amp;lista, double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elem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, bool &amp;ok);</a:t>
              </a:r>
            </a:p>
            <a:p>
              <a:pPr>
                <a:lnSpc>
                  <a:spcPts val="525"/>
                </a:lnSpc>
              </a:pPr>
              <a:endParaRPr lang="es-ES" sz="45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void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remove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&amp;lista, int pos, bool &amp;ok);</a:t>
              </a: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...</a:t>
              </a:r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7318800" y="1202251"/>
              <a:ext cx="1039175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200" dirty="0" err="1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lista.h</a:t>
              </a:r>
              <a:endParaRPr lang="es-ES" sz="105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871700" y="2825242"/>
            <a:ext cx="1836204" cy="734675"/>
            <a:chOff x="971600" y="3717032"/>
            <a:chExt cx="2448272" cy="979567"/>
          </a:xfrm>
        </p:grpSpPr>
        <p:sp>
          <p:nvSpPr>
            <p:cNvPr id="15" name="14 Recortar rectángulo de esquina sencilla"/>
            <p:cNvSpPr/>
            <p:nvPr/>
          </p:nvSpPr>
          <p:spPr>
            <a:xfrm>
              <a:off x="971600" y="4057327"/>
              <a:ext cx="2448272" cy="639272"/>
            </a:xfrm>
            <a:prstGeom prst="snip1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54000" tIns="27000" rIns="0" bIns="27000" rtlCol="0" anchor="t" anchorCtr="0"/>
            <a:lstStyle/>
            <a:p>
              <a:r>
                <a:rPr lang="es-ES" sz="10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#include "</a:t>
              </a:r>
              <a:r>
                <a:rPr lang="es-ES" sz="10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lista.h</a:t>
              </a:r>
              <a:r>
                <a:rPr lang="es-ES" sz="10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"</a:t>
              </a:r>
            </a:p>
            <a:p>
              <a:r>
                <a:rPr lang="es-ES" sz="10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...</a:t>
              </a:r>
            </a:p>
            <a:p>
              <a:endParaRPr lang="es-ES" sz="105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971600" y="3717032"/>
              <a:ext cx="115245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main.cpp</a:t>
              </a:r>
              <a:endParaRPr lang="es-E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5220072" y="2825241"/>
            <a:ext cx="1836204" cy="1960755"/>
            <a:chOff x="5381272" y="3717032"/>
            <a:chExt cx="2448272" cy="2614340"/>
          </a:xfrm>
        </p:grpSpPr>
        <p:sp>
          <p:nvSpPr>
            <p:cNvPr id="17" name="16 Recortar rectángulo de esquina sencilla"/>
            <p:cNvSpPr/>
            <p:nvPr/>
          </p:nvSpPr>
          <p:spPr>
            <a:xfrm>
              <a:off x="5381272" y="4057326"/>
              <a:ext cx="2448272" cy="2274046"/>
            </a:xfrm>
            <a:prstGeom prst="snip1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54000" tIns="0" rIns="0" bIns="27000" rtlCol="0" anchor="t" anchorCtr="0"/>
            <a:lstStyle/>
            <a:p>
              <a:r>
                <a:rPr lang="es-ES" sz="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const int N = 10;</a:t>
              </a:r>
            </a:p>
            <a:p>
              <a:r>
                <a:rPr lang="es-ES" sz="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typedef double </a:t>
              </a:r>
              <a:r>
                <a:rPr lang="es-ES" sz="60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[N];</a:t>
              </a:r>
            </a:p>
            <a:p>
              <a:r>
                <a:rPr lang="es-ES" sz="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typedef struct {</a:t>
              </a:r>
            </a:p>
            <a:p>
              <a:r>
                <a:rPr lang="es-ES" sz="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s-ES" sz="60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60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elem</a:t>
              </a:r>
              <a:r>
                <a:rPr lang="es-ES" sz="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r>
                <a:rPr lang="es-ES" sz="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int </a:t>
              </a:r>
              <a:r>
                <a:rPr lang="es-ES" sz="60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cont</a:t>
              </a:r>
              <a:r>
                <a:rPr lang="es-ES" sz="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r>
                <a:rPr lang="es-ES" sz="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} </a:t>
              </a:r>
              <a:r>
                <a:rPr lang="es-ES" sz="60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endParaRPr lang="es-ES" sz="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s-ES" sz="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void </a:t>
              </a:r>
              <a:r>
                <a:rPr lang="es-ES" sz="60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init</a:t>
              </a:r>
              <a:r>
                <a:rPr lang="es-ES" sz="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s-ES" sz="60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&amp;lista);</a:t>
              </a:r>
            </a:p>
            <a:p>
              <a:endParaRPr lang="es-ES" sz="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s-ES" sz="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void </a:t>
              </a:r>
              <a:r>
                <a:rPr lang="es-ES" sz="60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insert</a:t>
              </a:r>
              <a:r>
                <a:rPr lang="es-ES" sz="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s-ES" sz="60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&amp;lista, double </a:t>
              </a:r>
              <a:r>
                <a:rPr lang="es-ES" sz="60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elem</a:t>
              </a:r>
              <a:r>
                <a:rPr lang="es-ES" sz="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, bool &amp;ok);</a:t>
              </a:r>
            </a:p>
            <a:p>
              <a:endParaRPr lang="es-ES" sz="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s-ES" sz="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void </a:t>
              </a:r>
              <a:r>
                <a:rPr lang="es-ES" sz="60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remove</a:t>
              </a:r>
              <a:r>
                <a:rPr lang="es-ES" sz="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s-ES" sz="60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&amp;lista, int pos, bool &amp;ok);</a:t>
              </a:r>
            </a:p>
            <a:p>
              <a:r>
                <a:rPr lang="es-ES" sz="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...</a:t>
              </a:r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5381272" y="3717032"/>
              <a:ext cx="115245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main.cpp</a:t>
              </a: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3891354" y="2984825"/>
            <a:ext cx="1153201" cy="575092"/>
            <a:chOff x="3664471" y="3929810"/>
            <a:chExt cx="1537601" cy="766789"/>
          </a:xfrm>
        </p:grpSpPr>
        <p:sp>
          <p:nvSpPr>
            <p:cNvPr id="19" name="18 Flecha derecha"/>
            <p:cNvSpPr/>
            <p:nvPr/>
          </p:nvSpPr>
          <p:spPr>
            <a:xfrm>
              <a:off x="4283968" y="4284296"/>
              <a:ext cx="360040" cy="412303"/>
            </a:xfrm>
            <a:prstGeom prst="rightArrow">
              <a:avLst/>
            </a:prstGeom>
            <a:solidFill>
              <a:srgbClr val="FFC000"/>
            </a:solidFill>
            <a:ln w="1905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3664471" y="3929810"/>
              <a:ext cx="1537601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Preprocesador</a:t>
              </a:r>
            </a:p>
          </p:txBody>
        </p:sp>
      </p:grpSp>
      <p:sp>
        <p:nvSpPr>
          <p:cNvPr id="21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Interfaz frente a implementación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Creación de módulos de biblioteca</a:t>
            </a:r>
            <a:endParaRPr lang="es-ES" sz="20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600" i="1" dirty="0" smtClean="0"/>
              <a:t>Implementación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600" dirty="0" smtClean="0"/>
              <a:t>Compilar el módulo significa compilar </a:t>
            </a:r>
            <a:br>
              <a:rPr lang="es-ES" sz="1600" dirty="0" smtClean="0"/>
            </a:br>
            <a:r>
              <a:rPr lang="es-ES" sz="1600" dirty="0" smtClean="0"/>
              <a:t>su archivo de implementación (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.cpp</a:t>
            </a:r>
            <a:r>
              <a:rPr lang="es-ES" sz="1600" dirty="0" smtClean="0"/>
              <a:t>)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600" dirty="0" smtClean="0"/>
              <a:t>También necesita conocer sus propias declaraciones: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600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600" dirty="0" smtClean="0"/>
          </a:p>
          <a:p>
            <a:pPr marL="271463" lvl="1" indent="0">
              <a:spcBef>
                <a:spcPts val="1350"/>
              </a:spcBef>
              <a:spcAft>
                <a:spcPts val="450"/>
              </a:spcAft>
              <a:buNone/>
            </a:pPr>
            <a:r>
              <a:rPr lang="es-ES" sz="1600" dirty="0" smtClean="0"/>
              <a:t>Al compilar el módulo se genera el código objeto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600" dirty="0" smtClean="0"/>
              <a:t>Si no se modifica no hay necesidad de recompilar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600" dirty="0" smtClean="0"/>
              <a:t>Código que usa el módulo:</a:t>
            </a:r>
          </a:p>
          <a:p>
            <a:pPr marL="535781" lvl="1" indent="-264319">
              <a:spcBef>
                <a:spcPts val="0"/>
              </a:spcBef>
              <a:spcAft>
                <a:spcPts val="450"/>
              </a:spcAft>
            </a:pPr>
            <a:r>
              <a:rPr lang="es-ES" sz="1600" dirty="0" smtClean="0"/>
              <a:t>Necesita sólo el archivo de cabecera para compilar</a:t>
            </a:r>
          </a:p>
          <a:p>
            <a:pPr marL="535781" lvl="1" indent="-264319">
              <a:spcBef>
                <a:spcPts val="0"/>
              </a:spcBef>
              <a:spcAft>
                <a:spcPts val="450"/>
              </a:spcAft>
            </a:pPr>
            <a:r>
              <a:rPr lang="es-ES" sz="1600" dirty="0" smtClean="0"/>
              <a:t>Se adjunta el código objeto del módulo durante el enlace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6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grpSp>
        <p:nvGrpSpPr>
          <p:cNvPr id="7" name="Grupo 6"/>
          <p:cNvGrpSpPr/>
          <p:nvPr/>
        </p:nvGrpSpPr>
        <p:grpSpPr>
          <a:xfrm>
            <a:off x="6632100" y="899793"/>
            <a:ext cx="1026000" cy="1470221"/>
            <a:chOff x="7318800" y="1199723"/>
            <a:chExt cx="1368000" cy="1960295"/>
          </a:xfrm>
        </p:grpSpPr>
        <p:sp>
          <p:nvSpPr>
            <p:cNvPr id="11" name="10 Recortar rectángulo de esquina sencilla"/>
            <p:cNvSpPr/>
            <p:nvPr/>
          </p:nvSpPr>
          <p:spPr>
            <a:xfrm>
              <a:off x="7318800" y="1540018"/>
              <a:ext cx="1368000" cy="1620000"/>
            </a:xfrm>
            <a:prstGeom prst="snip1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27000" tIns="27000" rIns="0" bIns="27000" rtlCol="0" anchor="t" anchorCtr="0"/>
            <a:lstStyle/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#include "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lista.h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"</a:t>
              </a:r>
            </a:p>
            <a:p>
              <a:pPr>
                <a:lnSpc>
                  <a:spcPts val="525"/>
                </a:lnSpc>
              </a:pPr>
              <a:endParaRPr lang="es-ES" sz="45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void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init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&amp;lista) {</a:t>
              </a: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lista.cont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= 0;</a:t>
              </a: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  <a:p>
              <a:pPr>
                <a:lnSpc>
                  <a:spcPts val="525"/>
                </a:lnSpc>
              </a:pPr>
              <a:endParaRPr lang="es-ES" sz="45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void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insert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&amp;lista, double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elem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, bool &amp;ok) {</a:t>
              </a: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if (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lista.cont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== N) {</a:t>
              </a: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  ok false;</a:t>
              </a: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}</a:t>
              </a: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else {</a:t>
              </a: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  ...</a:t>
              </a: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7318800" y="1199723"/>
              <a:ext cx="126573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2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lista.cpp</a:t>
              </a: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6624342" y="2679763"/>
            <a:ext cx="1026000" cy="1470221"/>
            <a:chOff x="7308456" y="3573016"/>
            <a:chExt cx="1368000" cy="1960295"/>
          </a:xfrm>
        </p:grpSpPr>
        <p:sp>
          <p:nvSpPr>
            <p:cNvPr id="15" name="14 Recortar rectángulo de esquina sencilla"/>
            <p:cNvSpPr/>
            <p:nvPr/>
          </p:nvSpPr>
          <p:spPr>
            <a:xfrm>
              <a:off x="7308456" y="3913311"/>
              <a:ext cx="1368000" cy="1620000"/>
            </a:xfrm>
            <a:prstGeom prst="snip1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27000" tIns="27000" rIns="0" bIns="27000" rtlCol="0" anchor="t" anchorCtr="0"/>
            <a:lstStyle/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0101110101011001010010010101001010100101010111110101010001010010101010101001010101010101100101010101010101010101001010101010101000001010101011010100101010101010100001010101111001010101010111100110010101011010101010100100101010011110010101010100101010010101001010100101010100101000010011110100101010110010101010010101001010101010101001010100101010101000010101011100101010010100011101010111010011010101001010101111111010101100110101011100001001010100101010101010110</a:t>
              </a:r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7308456" y="3573016"/>
              <a:ext cx="126573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2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lista.obj</a:t>
              </a:r>
              <a:endParaRPr lang="es-ES" sz="105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16 Flecha abajo"/>
          <p:cNvSpPr/>
          <p:nvPr/>
        </p:nvSpPr>
        <p:spPr>
          <a:xfrm>
            <a:off x="6786246" y="2517744"/>
            <a:ext cx="486054" cy="122300"/>
          </a:xfrm>
          <a:prstGeom prst="downArrow">
            <a:avLst/>
          </a:prstGeom>
          <a:solidFill>
            <a:srgbClr val="FFC000"/>
          </a:solidFill>
          <a:ln w="19050">
            <a:noFill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6" name="Grupo 5"/>
          <p:cNvGrpSpPr/>
          <p:nvPr/>
        </p:nvGrpSpPr>
        <p:grpSpPr>
          <a:xfrm>
            <a:off x="3059832" y="2355727"/>
            <a:ext cx="1836204" cy="734675"/>
            <a:chOff x="2555776" y="3169513"/>
            <a:chExt cx="2448272" cy="979567"/>
          </a:xfrm>
        </p:grpSpPr>
        <p:sp>
          <p:nvSpPr>
            <p:cNvPr id="18" name="17 Recortar rectángulo de esquina sencilla"/>
            <p:cNvSpPr/>
            <p:nvPr/>
          </p:nvSpPr>
          <p:spPr>
            <a:xfrm>
              <a:off x="2555776" y="3509808"/>
              <a:ext cx="2448272" cy="639272"/>
            </a:xfrm>
            <a:prstGeom prst="snip1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54000" tIns="27000" rIns="0" bIns="27000" rtlCol="0" anchor="t" anchorCtr="0"/>
            <a:lstStyle/>
            <a:p>
              <a:r>
                <a:rPr lang="es-ES" sz="10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#include "</a:t>
              </a:r>
              <a:r>
                <a:rPr lang="es-ES" sz="10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lista.h</a:t>
              </a:r>
              <a:r>
                <a:rPr lang="es-ES" sz="10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"</a:t>
              </a:r>
            </a:p>
            <a:p>
              <a:r>
                <a:rPr lang="es-ES" sz="10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...</a:t>
              </a:r>
            </a:p>
            <a:p>
              <a:endParaRPr lang="es-ES" sz="105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2555776" y="3169513"/>
              <a:ext cx="126573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lista.cpp</a:t>
              </a:r>
            </a:p>
          </p:txBody>
        </p:sp>
      </p:grpSp>
      <p:sp>
        <p:nvSpPr>
          <p:cNvPr id="20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57400" y="4767263"/>
            <a:ext cx="4175534" cy="273844"/>
          </a:xfrm>
        </p:spPr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1880337" y="2283210"/>
            <a:ext cx="5383525" cy="6001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33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Uso de módulos de biblioteca</a:t>
            </a:r>
            <a:endParaRPr lang="es-ES" dirty="0"/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Programación modular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Uso de módulos de biblioteca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Ejemplo: Gestión de una lista ordenada (Tema 7)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Todo lo que tenga que ver con la lista estará en su propio módulo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Ahora el código estará repartido en tres archivos:</a:t>
            </a:r>
          </a:p>
          <a:p>
            <a:pPr marL="535781" lvl="1" indent="-264319">
              <a:spcBef>
                <a:spcPts val="0"/>
              </a:spcBef>
              <a:spcAft>
                <a:spcPts val="450"/>
              </a:spcAft>
            </a:pPr>
            <a:r>
              <a:rPr lang="es-ES" sz="1500" dirty="0" err="1">
                <a:latin typeface="Consolas" pitchFamily="49" charset="0"/>
                <a:cs typeface="Consolas" pitchFamily="49" charset="0"/>
              </a:rPr>
              <a:t>lista.h</a:t>
            </a:r>
            <a:r>
              <a:rPr lang="es-ES" dirty="0" smtClean="0"/>
              <a:t>: archivo de cabecera del módulo de lista</a:t>
            </a:r>
          </a:p>
          <a:p>
            <a:pPr marL="535781" lvl="1" indent="-264319">
              <a:spcBef>
                <a:spcPts val="0"/>
              </a:spcBef>
              <a:spcAft>
                <a:spcPts val="450"/>
              </a:spcAft>
              <a:buClr>
                <a:srgbClr val="0F6FC6">
                  <a:lumMod val="40000"/>
                  <a:lumOff val="60000"/>
                </a:srgbClr>
              </a:buClr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lista.cpp</a:t>
            </a:r>
            <a:r>
              <a:rPr lang="es-ES" dirty="0" smtClean="0">
                <a:solidFill>
                  <a:prstClr val="white"/>
                </a:solidFill>
              </a:rPr>
              <a:t>: implementación del módulo de lista</a:t>
            </a:r>
          </a:p>
          <a:p>
            <a:pPr marL="535781" lvl="1" indent="-264319">
              <a:spcBef>
                <a:spcPts val="0"/>
              </a:spcBef>
              <a:spcAft>
                <a:spcPts val="450"/>
              </a:spcAft>
              <a:buClr>
                <a:srgbClr val="0F6FC6">
                  <a:lumMod val="40000"/>
                  <a:lumOff val="60000"/>
                </a:srgbClr>
              </a:buClr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bd.cpp</a:t>
            </a:r>
            <a:r>
              <a:rPr lang="es-ES" dirty="0" smtClean="0">
                <a:solidFill>
                  <a:prstClr val="white"/>
                </a:solidFill>
              </a:rPr>
              <a:t>: programa principal que usa la lista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Tanto 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lista.cpp</a:t>
            </a:r>
            <a:r>
              <a:rPr lang="es-ES" dirty="0" smtClean="0"/>
              <a:t> como 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bd.cpp</a:t>
            </a:r>
            <a:r>
              <a:rPr lang="es-ES" dirty="0" smtClean="0"/>
              <a:t> deben incluir al principio </a:t>
            </a:r>
            <a:r>
              <a:rPr lang="es-ES" sz="15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lista.h</a:t>
            </a: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Módulo propio: </a:t>
            </a:r>
            <a:r>
              <a:rPr lang="es-ES" dirty="0"/>
              <a:t>dobles comillas en </a:t>
            </a:r>
            <a:r>
              <a:rPr lang="es-ES" dirty="0" smtClean="0"/>
              <a:t>la directiva </a:t>
            </a:r>
            <a:r>
              <a:rPr lang="es-ES" dirty="0" smtClean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</a:t>
            </a: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s-ES" dirty="0" err="1" smtClean="0">
                <a:latin typeface="Consolas" pitchFamily="49" charset="0"/>
                <a:cs typeface="Consolas" pitchFamily="49" charset="0"/>
              </a:rPr>
              <a:t>lista.h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Archivos de cabecera de bibliotecas del sistema: entre ángulos &lt;&gt;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Y no tienen necesariamente que llevar extensión 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.h</a:t>
            </a: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Programación modular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Módulo: Gestión de una lista ordenada I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buNone/>
            </a:pPr>
            <a:r>
              <a:rPr lang="en-US" sz="135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&lt;string&gt;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n-U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std;</a:t>
            </a:r>
          </a:p>
          <a:p>
            <a:pPr marL="271463" lvl="1" indent="0">
              <a:spcBef>
                <a:spcPts val="0"/>
              </a:spcBef>
              <a:buNone/>
            </a:pPr>
            <a:endParaRPr lang="en-US" sz="1350" dirty="0">
              <a:solidFill>
                <a:schemeClr val="accent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N =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codigo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nombre;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sueldo;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} </a:t>
            </a:r>
            <a:r>
              <a:rPr lang="es-ES" sz="13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[N];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registros;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cont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}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BD =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"bd.txt"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 defTabSz="5114925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...</a:t>
            </a:r>
            <a:endParaRPr lang="es-E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7607552" y="2314114"/>
            <a:ext cx="846707" cy="30008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450"/>
              </a:spcAft>
            </a:pPr>
            <a:r>
              <a:rPr lang="es-ES" sz="13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lista.h</a:t>
            </a:r>
            <a:endParaRPr lang="es-ES" sz="13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656353" y="1613916"/>
            <a:ext cx="1735950" cy="5539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>
              <a:spcAft>
                <a:spcPts val="450"/>
              </a:spcAft>
            </a:pP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Archivo de cabecera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4572000" y="1221243"/>
            <a:ext cx="2693194" cy="3540800"/>
            <a:chOff x="4572000" y="1628323"/>
            <a:chExt cx="3590925" cy="4721067"/>
          </a:xfrm>
        </p:grpSpPr>
        <p:sp>
          <p:nvSpPr>
            <p:cNvPr id="9" name="8 CuadroTexto"/>
            <p:cNvSpPr txBox="1"/>
            <p:nvPr/>
          </p:nvSpPr>
          <p:spPr>
            <a:xfrm>
              <a:off x="5000471" y="5949281"/>
              <a:ext cx="2922168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¡Documenta bien el código!</a:t>
              </a:r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1628323"/>
              <a:ext cx="3590925" cy="43256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11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Programación modular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mostrar(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pos, </a:t>
            </a:r>
            <a:r>
              <a:rPr lang="es-ES" sz="13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registro);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mostrar(</a:t>
            </a: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&amp;lista);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 </a:t>
            </a:r>
            <a:r>
              <a:rPr lang="es-ES" sz="135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&gt;(</a:t>
            </a:r>
            <a:r>
              <a:rPr lang="es-ES" sz="13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opIzq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, </a:t>
            </a:r>
            <a:r>
              <a:rPr lang="es-ES" sz="13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opDer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 </a:t>
            </a:r>
            <a:r>
              <a:rPr lang="es-ES" sz="135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&lt;(</a:t>
            </a:r>
            <a:r>
              <a:rPr lang="es-ES" sz="13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opIzq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, </a:t>
            </a:r>
            <a:r>
              <a:rPr lang="es-ES" sz="13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opDer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3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nuevo();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insertar(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&amp;lista, </a:t>
            </a:r>
            <a:r>
              <a:rPr lang="es-ES" sz="13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registro,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&amp;ok);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eliminar(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&amp;lista,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pos,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&amp;ok); </a:t>
            </a:r>
            <a:r>
              <a:rPr lang="es-ES" sz="13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pos = 1..N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buscar(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lista,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nombre);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cargar(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&amp;lista,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&amp;ok);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guardar(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lista);</a:t>
            </a:r>
          </a:p>
          <a:p>
            <a:pPr marL="271463" lvl="1" indent="0">
              <a:spcBef>
                <a:spcPts val="0"/>
              </a:spcBef>
              <a:spcAft>
                <a:spcPts val="225"/>
              </a:spcAft>
              <a:buNone/>
            </a:pPr>
            <a:endParaRPr lang="es-ES" sz="1350" dirty="0"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>
                <a:cs typeface="Consolas" pitchFamily="49" charset="0"/>
              </a:rPr>
              <a:t>Cada prototipo, con un comentario que explique su utilidad/uso</a:t>
            </a:r>
          </a:p>
          <a:p>
            <a:pPr marL="271463" lvl="1" indent="0">
              <a:spcBef>
                <a:spcPts val="0"/>
              </a:spcBef>
              <a:spcAft>
                <a:spcPts val="225"/>
              </a:spcAft>
              <a:buNone/>
            </a:pPr>
            <a:r>
              <a:rPr lang="es-ES" sz="1500" dirty="0">
                <a:cs typeface="Consolas" pitchFamily="49" charset="0"/>
              </a:rPr>
              <a:t>(Aquí se omiten por cuestión de espacio)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Programación modular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900"/>
              </a:spcAft>
              <a:buClr>
                <a:srgbClr val="0BD0D9"/>
              </a:buClr>
            </a:pPr>
            <a:r>
              <a:rPr lang="es-ES" sz="2100" dirty="0">
                <a:solidFill>
                  <a:srgbClr val="04617B">
                    <a:lumMod val="20000"/>
                    <a:lumOff val="80000"/>
                  </a:srgbClr>
                </a:solidFill>
              </a:rPr>
              <a:t>Módulo: Gestión de una lista ordenada I</a:t>
            </a:r>
            <a:endParaRPr lang="es-ES" sz="2100" i="0" dirty="0">
              <a:solidFill>
                <a:srgbClr val="04617B">
                  <a:lumMod val="20000"/>
                  <a:lumOff val="80000"/>
                </a:srgbClr>
              </a:solidFill>
            </a:endParaRP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&lt;iostream&gt;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&lt;string&gt;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std;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&lt;fstream&gt;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&lt;iomanip&gt;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"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lista.h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 marL="271463" lvl="1" indent="0">
              <a:lnSpc>
                <a:spcPts val="1125"/>
              </a:lnSpc>
              <a:spcBef>
                <a:spcPts val="0"/>
              </a:spcBef>
              <a:buNone/>
            </a:pPr>
            <a:endParaRPr lang="es-ES" sz="135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nuevo() {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registro;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"Introduce el código: "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cin &gt;&gt;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registro.codigo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"Introduce el nombre: "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cin &gt;&gt;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registro.nombre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"Introduce el sueldo: "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cin &gt;&gt;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registro.sueldo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registro;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} ...</a:t>
            </a:r>
            <a:endParaRPr lang="es-E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 </a:t>
            </a:r>
            <a:fld id="{042AED99-7FB4-404E-8A97-64753DCE42EC}" type="slidenum">
              <a:rPr lang="es-ES" smtClean="0"/>
              <a:pPr/>
              <a:t>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6929454" y="1923678"/>
            <a:ext cx="1035861" cy="30008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lista.cpp</a:t>
            </a:r>
          </a:p>
        </p:txBody>
      </p:sp>
      <p:sp>
        <p:nvSpPr>
          <p:cNvPr id="9" name="6 CuadroTexto"/>
          <p:cNvSpPr txBox="1"/>
          <p:nvPr/>
        </p:nvSpPr>
        <p:spPr>
          <a:xfrm>
            <a:off x="6453147" y="1565427"/>
            <a:ext cx="1512168" cy="3231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>
              <a:spcAft>
                <a:spcPts val="450"/>
              </a:spcAft>
            </a:pP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Implementación</a:t>
            </a:r>
          </a:p>
        </p:txBody>
      </p:sp>
      <p:sp>
        <p:nvSpPr>
          <p:cNvPr id="8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Programación modular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Autofit/>
          </a:bodyPr>
          <a:lstStyle/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insertar(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&amp;lista, </a:t>
            </a:r>
            <a:r>
              <a:rPr lang="es-ES" sz="13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registro,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&amp;ok) {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ok =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(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== N) {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   ok =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; </a:t>
            </a:r>
            <a:r>
              <a:rPr lang="es-ES" sz="13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Lista llena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350" spc="-6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s-ES" sz="1350" spc="-60" dirty="0">
                <a:latin typeface="Consolas" pitchFamily="49" charset="0"/>
                <a:cs typeface="Consolas" pitchFamily="49" charset="0"/>
              </a:rPr>
              <a:t>((i &lt; </a:t>
            </a:r>
            <a:r>
              <a:rPr lang="es-ES" sz="1350" spc="-6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350" spc="-60" dirty="0">
                <a:latin typeface="Consolas" pitchFamily="49" charset="0"/>
                <a:cs typeface="Consolas" pitchFamily="49" charset="0"/>
              </a:rPr>
              <a:t>) &amp;&amp; (</a:t>
            </a:r>
            <a:r>
              <a:rPr lang="es-ES" sz="1350" spc="-60" dirty="0" err="1">
                <a:latin typeface="Consolas" pitchFamily="49" charset="0"/>
                <a:cs typeface="Consolas" pitchFamily="49" charset="0"/>
              </a:rPr>
              <a:t>lista.registros</a:t>
            </a:r>
            <a:r>
              <a:rPr lang="es-ES" sz="1350" spc="-60" dirty="0">
                <a:latin typeface="Consolas" pitchFamily="49" charset="0"/>
                <a:cs typeface="Consolas" pitchFamily="49" charset="0"/>
              </a:rPr>
              <a:t>[i] &lt; registro)) {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      i++;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3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Insertamos en la posición i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(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j =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; j &gt; i; j--) {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     // Desplazamos a la derecha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lista.registros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[j] =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lista.registros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[j -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lista.registros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[i] = registro;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} ...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 </a:t>
            </a:r>
            <a:fld id="{042AED99-7FB4-404E-8A97-64753DCE42EC}" type="slidenum">
              <a:rPr lang="es-ES" smtClean="0"/>
              <a:pPr/>
              <a:t>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21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5678388" cy="3900747"/>
          </a:xfrm>
        </p:spPr>
        <p:txBody>
          <a:bodyPr>
            <a:normAutofit/>
          </a:bodyPr>
          <a:lstStyle/>
          <a:p>
            <a:pPr lvl="1" indent="119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270272" algn="l"/>
                <a:tab pos="4306491" algn="r"/>
              </a:tabLst>
            </a:pPr>
            <a:r>
              <a:rPr lang="es-ES" sz="1350" dirty="0">
                <a:solidFill>
                  <a:prstClr val="white"/>
                </a:solidFill>
                <a:latin typeface="Calibri"/>
              </a:rPr>
              <a:t>Programas multiarchivo y compilación separada 	</a:t>
            </a:r>
            <a:endParaRPr lang="es-ES" sz="1350" dirty="0" smtClean="0">
              <a:solidFill>
                <a:prstClr val="white"/>
              </a:solidFill>
              <a:latin typeface="Calibri"/>
            </a:endParaRPr>
          </a:p>
          <a:p>
            <a:pPr lvl="1" indent="119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270272" algn="l"/>
                <a:tab pos="4306491" algn="r"/>
              </a:tabLst>
            </a:pPr>
            <a:r>
              <a:rPr lang="es-ES" sz="1350" dirty="0" smtClean="0">
                <a:solidFill>
                  <a:prstClr val="white"/>
                </a:solidFill>
                <a:latin typeface="Calibri"/>
              </a:rPr>
              <a:t>Interfaz </a:t>
            </a:r>
            <a:r>
              <a:rPr lang="es-ES" sz="1350" dirty="0">
                <a:solidFill>
                  <a:prstClr val="white"/>
                </a:solidFill>
                <a:latin typeface="Calibri"/>
              </a:rPr>
              <a:t>frente a implementación	</a:t>
            </a:r>
            <a:endParaRPr lang="es-ES" sz="1350" dirty="0" smtClean="0">
              <a:solidFill>
                <a:prstClr val="white"/>
              </a:solidFill>
              <a:latin typeface="Calibri"/>
            </a:endParaRPr>
          </a:p>
          <a:p>
            <a:pPr lvl="1" indent="119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270272" algn="l"/>
                <a:tab pos="4306491" algn="r"/>
              </a:tabLst>
            </a:pPr>
            <a:r>
              <a:rPr lang="es-ES" sz="1350" dirty="0" smtClean="0">
                <a:solidFill>
                  <a:prstClr val="white"/>
                </a:solidFill>
                <a:latin typeface="Calibri"/>
              </a:rPr>
              <a:t>Uso </a:t>
            </a:r>
            <a:r>
              <a:rPr lang="es-ES" sz="1350" dirty="0">
                <a:solidFill>
                  <a:prstClr val="white"/>
                </a:solidFill>
                <a:latin typeface="Calibri"/>
              </a:rPr>
              <a:t>de módulos de biblioteca	</a:t>
            </a:r>
            <a:endParaRPr lang="es-ES" sz="1350" dirty="0" smtClean="0">
              <a:solidFill>
                <a:prstClr val="white"/>
              </a:solidFill>
              <a:latin typeface="Calibri"/>
            </a:endParaRPr>
          </a:p>
          <a:p>
            <a:pPr lvl="1" indent="119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270272" algn="l"/>
                <a:tab pos="4306491" algn="r"/>
              </a:tabLst>
            </a:pPr>
            <a:r>
              <a:rPr lang="es-ES" sz="1350" dirty="0" smtClean="0">
                <a:solidFill>
                  <a:prstClr val="white"/>
                </a:solidFill>
                <a:latin typeface="Calibri"/>
              </a:rPr>
              <a:t>	Ejemplo</a:t>
            </a:r>
            <a:r>
              <a:rPr lang="es-ES" sz="1350" dirty="0">
                <a:solidFill>
                  <a:prstClr val="white"/>
                </a:solidFill>
                <a:latin typeface="Calibri"/>
              </a:rPr>
              <a:t>: Gestión de una lista ordenada I	</a:t>
            </a:r>
            <a:endParaRPr lang="es-ES" sz="1350" dirty="0" smtClean="0">
              <a:solidFill>
                <a:prstClr val="white"/>
              </a:solidFill>
              <a:latin typeface="Calibri"/>
            </a:endParaRPr>
          </a:p>
          <a:p>
            <a:pPr lvl="1" indent="119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270272" algn="l"/>
                <a:tab pos="4306491" algn="r"/>
              </a:tabLst>
            </a:pPr>
            <a:r>
              <a:rPr lang="es-ES" sz="1350" dirty="0" smtClean="0">
                <a:solidFill>
                  <a:prstClr val="white"/>
                </a:solidFill>
                <a:latin typeface="Calibri"/>
              </a:rPr>
              <a:t>Compilación </a:t>
            </a:r>
            <a:r>
              <a:rPr lang="es-ES" sz="1350" dirty="0">
                <a:solidFill>
                  <a:prstClr val="white"/>
                </a:solidFill>
                <a:latin typeface="Calibri"/>
              </a:rPr>
              <a:t>de programas multiarchivo	</a:t>
            </a:r>
            <a:endParaRPr lang="es-ES" sz="1350" dirty="0" smtClean="0">
              <a:solidFill>
                <a:prstClr val="white"/>
              </a:solidFill>
              <a:latin typeface="Calibri"/>
            </a:endParaRPr>
          </a:p>
          <a:p>
            <a:pPr lvl="1" indent="119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270272" algn="l"/>
                <a:tab pos="4306491" algn="r"/>
              </a:tabLst>
            </a:pPr>
            <a:r>
              <a:rPr lang="es-ES" sz="1350" dirty="0" smtClean="0">
                <a:solidFill>
                  <a:prstClr val="white"/>
                </a:solidFill>
                <a:latin typeface="Calibri"/>
              </a:rPr>
              <a:t>El </a:t>
            </a:r>
            <a:r>
              <a:rPr lang="es-ES" sz="1350" dirty="0">
                <a:solidFill>
                  <a:prstClr val="white"/>
                </a:solidFill>
                <a:latin typeface="Calibri"/>
              </a:rPr>
              <a:t>preprocesador	</a:t>
            </a:r>
            <a:endParaRPr lang="es-ES" sz="1350" dirty="0" smtClean="0">
              <a:solidFill>
                <a:prstClr val="white"/>
              </a:solidFill>
              <a:latin typeface="Calibri"/>
            </a:endParaRPr>
          </a:p>
          <a:p>
            <a:pPr lvl="1" indent="119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270272" algn="l"/>
                <a:tab pos="4306491" algn="r"/>
              </a:tabLst>
            </a:pPr>
            <a:r>
              <a:rPr lang="es-ES" sz="1350" dirty="0" smtClean="0">
                <a:solidFill>
                  <a:prstClr val="white"/>
                </a:solidFill>
                <a:latin typeface="Calibri"/>
              </a:rPr>
              <a:t>Cada </a:t>
            </a:r>
            <a:r>
              <a:rPr lang="es-ES" sz="1350" dirty="0">
                <a:solidFill>
                  <a:prstClr val="white"/>
                </a:solidFill>
                <a:latin typeface="Calibri"/>
              </a:rPr>
              <a:t>cosa en su módulo	</a:t>
            </a:r>
            <a:endParaRPr lang="es-ES" sz="1350" dirty="0" smtClean="0">
              <a:solidFill>
                <a:prstClr val="white"/>
              </a:solidFill>
              <a:latin typeface="Calibri"/>
            </a:endParaRPr>
          </a:p>
          <a:p>
            <a:pPr lvl="1" indent="119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270272" algn="l"/>
                <a:tab pos="4306491" algn="r"/>
              </a:tabLst>
            </a:pPr>
            <a:r>
              <a:rPr lang="es-ES" sz="1350" dirty="0" smtClean="0">
                <a:solidFill>
                  <a:prstClr val="white"/>
                </a:solidFill>
                <a:latin typeface="Calibri"/>
              </a:rPr>
              <a:t>	Ejemplo</a:t>
            </a:r>
            <a:r>
              <a:rPr lang="es-ES" sz="1350" dirty="0">
                <a:solidFill>
                  <a:prstClr val="white"/>
                </a:solidFill>
                <a:latin typeface="Calibri"/>
              </a:rPr>
              <a:t>: Gestión de una lista ordenada II	</a:t>
            </a:r>
            <a:endParaRPr lang="es-ES" sz="1350" dirty="0" smtClean="0">
              <a:solidFill>
                <a:prstClr val="white"/>
              </a:solidFill>
              <a:latin typeface="Calibri"/>
            </a:endParaRPr>
          </a:p>
          <a:p>
            <a:pPr lvl="1" indent="119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270272" algn="l"/>
                <a:tab pos="4306491" algn="r"/>
              </a:tabLst>
            </a:pPr>
            <a:r>
              <a:rPr lang="es-ES" sz="1350" dirty="0" smtClean="0">
                <a:solidFill>
                  <a:prstClr val="white"/>
                </a:solidFill>
                <a:latin typeface="Calibri"/>
              </a:rPr>
              <a:t>El </a:t>
            </a:r>
            <a:r>
              <a:rPr lang="es-ES" sz="1350" dirty="0">
                <a:solidFill>
                  <a:prstClr val="white"/>
                </a:solidFill>
                <a:latin typeface="Calibri"/>
              </a:rPr>
              <a:t>problema de las inclusiones múltiples	</a:t>
            </a:r>
            <a:endParaRPr lang="es-ES" sz="1350" dirty="0" smtClean="0">
              <a:solidFill>
                <a:prstClr val="white"/>
              </a:solidFill>
              <a:latin typeface="Calibri"/>
            </a:endParaRPr>
          </a:p>
          <a:p>
            <a:pPr lvl="1" indent="119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270272" algn="l"/>
                <a:tab pos="4306491" algn="r"/>
              </a:tabLst>
            </a:pPr>
            <a:r>
              <a:rPr lang="es-ES" sz="1350" dirty="0" smtClean="0">
                <a:solidFill>
                  <a:prstClr val="white"/>
                </a:solidFill>
                <a:latin typeface="Calibri"/>
              </a:rPr>
              <a:t>Compilación </a:t>
            </a:r>
            <a:r>
              <a:rPr lang="es-ES" sz="1350" dirty="0">
                <a:solidFill>
                  <a:prstClr val="white"/>
                </a:solidFill>
                <a:latin typeface="Calibri"/>
              </a:rPr>
              <a:t>condicional	</a:t>
            </a:r>
            <a:endParaRPr lang="es-ES" sz="1350" dirty="0" smtClean="0">
              <a:solidFill>
                <a:prstClr val="white"/>
              </a:solidFill>
              <a:latin typeface="Calibri"/>
            </a:endParaRPr>
          </a:p>
          <a:p>
            <a:pPr lvl="1" indent="119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270272" algn="l"/>
                <a:tab pos="4306491" algn="r"/>
              </a:tabLst>
            </a:pPr>
            <a:r>
              <a:rPr lang="es-ES" sz="1350" dirty="0" smtClean="0">
                <a:solidFill>
                  <a:prstClr val="white"/>
                </a:solidFill>
                <a:latin typeface="Calibri"/>
              </a:rPr>
              <a:t>Protección </a:t>
            </a:r>
            <a:r>
              <a:rPr lang="es-ES" sz="1350" dirty="0">
                <a:solidFill>
                  <a:prstClr val="white"/>
                </a:solidFill>
                <a:latin typeface="Calibri"/>
              </a:rPr>
              <a:t>frente a inclusiones múltiples	</a:t>
            </a:r>
            <a:endParaRPr lang="es-ES" sz="1350" dirty="0" smtClean="0">
              <a:solidFill>
                <a:prstClr val="white"/>
              </a:solidFill>
              <a:latin typeface="Calibri"/>
            </a:endParaRPr>
          </a:p>
          <a:p>
            <a:pPr lvl="1" indent="119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270272" algn="l"/>
                <a:tab pos="4306491" algn="r"/>
              </a:tabLst>
            </a:pPr>
            <a:r>
              <a:rPr lang="es-ES" sz="1350" dirty="0" smtClean="0">
                <a:solidFill>
                  <a:prstClr val="white"/>
                </a:solidFill>
                <a:latin typeface="Calibri"/>
              </a:rPr>
              <a:t>	Ejemplo</a:t>
            </a:r>
            <a:r>
              <a:rPr lang="es-ES" sz="1350" dirty="0">
                <a:solidFill>
                  <a:prstClr val="white"/>
                </a:solidFill>
                <a:latin typeface="Calibri"/>
              </a:rPr>
              <a:t>: Gestión de una lista ordenada III	</a:t>
            </a:r>
            <a:endParaRPr lang="es-ES" sz="1350" dirty="0" smtClean="0">
              <a:solidFill>
                <a:prstClr val="white"/>
              </a:solidFill>
              <a:latin typeface="Calibri"/>
            </a:endParaRPr>
          </a:p>
          <a:p>
            <a:pPr lvl="1" indent="119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270272" algn="l"/>
                <a:tab pos="4306491" algn="r"/>
              </a:tabLst>
            </a:pPr>
            <a:r>
              <a:rPr lang="es-ES" sz="1350" dirty="0" smtClean="0">
                <a:solidFill>
                  <a:prstClr val="white"/>
                </a:solidFill>
                <a:latin typeface="Calibri"/>
              </a:rPr>
              <a:t>Implementaciones </a:t>
            </a:r>
            <a:r>
              <a:rPr lang="es-ES" sz="1350" dirty="0">
                <a:solidFill>
                  <a:prstClr val="white"/>
                </a:solidFill>
                <a:latin typeface="Calibri"/>
              </a:rPr>
              <a:t>alternativas	</a:t>
            </a:r>
            <a:endParaRPr lang="es-ES" sz="1350" dirty="0" smtClean="0">
              <a:solidFill>
                <a:prstClr val="white"/>
              </a:solidFill>
              <a:latin typeface="Calibri"/>
            </a:endParaRPr>
          </a:p>
          <a:p>
            <a:pPr lvl="1" indent="119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270272" algn="l"/>
                <a:tab pos="4306491" algn="r"/>
              </a:tabLst>
            </a:pPr>
            <a:r>
              <a:rPr lang="es-ES" sz="1350" dirty="0" smtClean="0">
                <a:solidFill>
                  <a:prstClr val="white"/>
                </a:solidFill>
                <a:latin typeface="Calibri"/>
              </a:rPr>
              <a:t>Espacios </a:t>
            </a:r>
            <a:r>
              <a:rPr lang="es-ES" sz="1350" dirty="0">
                <a:solidFill>
                  <a:prstClr val="white"/>
                </a:solidFill>
                <a:latin typeface="Calibri"/>
              </a:rPr>
              <a:t>de nombres	</a:t>
            </a:r>
            <a:endParaRPr lang="es-ES" sz="1350" dirty="0" smtClean="0">
              <a:solidFill>
                <a:prstClr val="white"/>
              </a:solidFill>
              <a:latin typeface="Calibri"/>
            </a:endParaRPr>
          </a:p>
          <a:p>
            <a:pPr lvl="1" indent="119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270272" algn="l"/>
                <a:tab pos="4306491" algn="r"/>
              </a:tabLst>
            </a:pPr>
            <a:r>
              <a:rPr lang="es-ES" sz="1350" dirty="0" smtClean="0">
                <a:solidFill>
                  <a:prstClr val="white"/>
                </a:solidFill>
                <a:latin typeface="Calibri"/>
              </a:rPr>
              <a:t>Implementaciones </a:t>
            </a:r>
            <a:r>
              <a:rPr lang="es-ES" sz="1350" dirty="0">
                <a:solidFill>
                  <a:prstClr val="white"/>
                </a:solidFill>
                <a:latin typeface="Calibri"/>
              </a:rPr>
              <a:t>alternativas	</a:t>
            </a:r>
            <a:endParaRPr lang="es-ES" sz="1350" dirty="0" smtClean="0">
              <a:solidFill>
                <a:prstClr val="white"/>
              </a:solidFill>
              <a:latin typeface="Calibri"/>
            </a:endParaRPr>
          </a:p>
          <a:p>
            <a:pPr lvl="1" indent="119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270272" algn="l"/>
                <a:tab pos="4306491" algn="r"/>
              </a:tabLst>
            </a:pPr>
            <a:r>
              <a:rPr lang="es-ES" sz="1350" dirty="0" smtClean="0">
                <a:solidFill>
                  <a:prstClr val="white"/>
                </a:solidFill>
                <a:latin typeface="Calibri"/>
              </a:rPr>
              <a:t>Calidad </a:t>
            </a:r>
            <a:r>
              <a:rPr lang="es-ES" sz="1350" dirty="0">
                <a:solidFill>
                  <a:prstClr val="white"/>
                </a:solidFill>
                <a:latin typeface="Calibri"/>
              </a:rPr>
              <a:t>y reutilización del software	</a:t>
            </a:r>
            <a:endParaRPr lang="es-ES" sz="1350" dirty="0" smtClean="0">
              <a:solidFill>
                <a:prstClr val="white"/>
              </a:solidFill>
              <a:latin typeface="Calibri"/>
            </a:endParaRPr>
          </a:p>
          <a:p>
            <a:pPr lvl="1" indent="119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270272" algn="l"/>
                <a:tab pos="4306491" algn="r"/>
              </a:tabLst>
            </a:pPr>
            <a:endParaRPr lang="es-ES" sz="135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Página </a:t>
            </a:r>
            <a:fld id="{042AED99-7FB4-404E-8A97-64753DCE42E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  <p:sp>
        <p:nvSpPr>
          <p:cNvPr id="7" name="Marcador de número de diapositiva 4"/>
          <p:cNvSpPr txBox="1">
            <a:spLocks/>
          </p:cNvSpPr>
          <p:nvPr/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2AED99-7FB4-404E-8A97-64753DCE42E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Programación modular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Autofit/>
          </a:bodyPr>
          <a:lstStyle/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eliminar(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&amp;lista,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pos,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&amp;ok) { </a:t>
            </a:r>
            <a:r>
              <a:rPr lang="es-ES" sz="13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pos = 1..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ok =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((pos &lt;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) || (pos &gt;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)) {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   ok =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; </a:t>
            </a:r>
            <a:r>
              <a:rPr lang="es-ES" sz="13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Posición inexistente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   pos--; </a:t>
            </a:r>
            <a:r>
              <a:rPr lang="es-ES" sz="13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Pasamos a índice del array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(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i = pos +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; i &lt;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     // Desplazamos a la izquierda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lista.registros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[i -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] =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lista.registros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[i];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--;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71463" lvl="1" indent="0">
              <a:spcBef>
                <a:spcPts val="0"/>
              </a:spcBef>
              <a:buNone/>
              <a:tabLst>
                <a:tab pos="4843463" algn="l"/>
              </a:tabLst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271463" lvl="1" indent="0">
              <a:spcBef>
                <a:spcPts val="0"/>
              </a:spcBef>
              <a:buNone/>
              <a:tabLst>
                <a:tab pos="4843463" algn="l"/>
              </a:tabLst>
            </a:pPr>
            <a:endParaRPr lang="es-ES" sz="135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None/>
              <a:tabLst>
                <a:tab pos="4843463" algn="l"/>
              </a:tabLst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...</a:t>
            </a:r>
            <a:endParaRPr lang="es-ES" sz="1350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 </a:t>
            </a:r>
            <a:fld id="{042AED99-7FB4-404E-8A97-64753DCE42EC}" type="slidenum">
              <a:rPr lang="es-ES" smtClean="0"/>
              <a:pPr/>
              <a:t>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Programación modular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  <a:buClr>
                <a:srgbClr val="0BD0D9"/>
              </a:buClr>
            </a:pPr>
            <a:r>
              <a:rPr lang="es-ES" sz="2400" dirty="0">
                <a:solidFill>
                  <a:srgbClr val="04617B">
                    <a:lumMod val="20000"/>
                    <a:lumOff val="80000"/>
                  </a:srgbClr>
                </a:solidFill>
              </a:rPr>
              <a:t>Módulo: Gestión de una lista ordenada I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&lt;iostream&gt;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std;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"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lista.h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endParaRPr lang="es-ES" sz="14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menu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endParaRPr lang="es-ES" sz="14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lista;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ok;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op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, pos;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cargar(lista, ok);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(!ok) {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   cout &lt;&lt;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"No se ha podido abrir el archivo!" 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&lt;&lt; endl;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else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do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      mostrar(lista);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op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menu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(); ...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 </a:t>
            </a:r>
            <a:fld id="{042AED99-7FB4-404E-8A97-64753DCE42EC}" type="slidenum">
              <a:rPr lang="es-ES" smtClean="0"/>
              <a:pPr/>
              <a:t>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7524328" y="2067694"/>
            <a:ext cx="752129" cy="30008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bd.cpp</a:t>
            </a:r>
          </a:p>
        </p:txBody>
      </p:sp>
      <p:sp>
        <p:nvSpPr>
          <p:cNvPr id="9" name="6 CuadroTexto"/>
          <p:cNvSpPr txBox="1"/>
          <p:nvPr/>
        </p:nvSpPr>
        <p:spPr>
          <a:xfrm>
            <a:off x="6714238" y="1344980"/>
            <a:ext cx="1620180" cy="5539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>
              <a:spcAft>
                <a:spcPts val="450"/>
              </a:spcAft>
            </a:pP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Programa principal</a:t>
            </a:r>
          </a:p>
        </p:txBody>
      </p:sp>
      <p:sp>
        <p:nvSpPr>
          <p:cNvPr id="8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Programación modular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Autofit/>
          </a:bodyPr>
          <a:lstStyle/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   if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op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== </a:t>
            </a:r>
            <a:r>
              <a:rPr lang="es-E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s-ES" sz="12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registro = nuevo();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      insertar(lista, registro, ok);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(!ok)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         cout &lt;&lt; </a:t>
            </a:r>
            <a:r>
              <a:rPr lang="es-E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"Error: Lista llena!" 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&lt;&lt; endl;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   }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op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== </a:t>
            </a:r>
            <a:r>
              <a:rPr lang="es-E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      cout &lt;&lt; </a:t>
            </a:r>
            <a:r>
              <a:rPr lang="es-E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"Posición: "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      cin &gt;&gt; pos;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      eliminar(lista, pos, ok);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(!ok)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         cout &lt;&lt; </a:t>
            </a:r>
            <a:r>
              <a:rPr lang="es-E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"Error: </a:t>
            </a:r>
            <a:r>
              <a:rPr lang="es-ES" sz="1200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Posicion</a:t>
            </a:r>
            <a:r>
              <a:rPr lang="es-E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inexistente!" 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&lt;&lt; endl;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   }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op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== </a:t>
            </a:r>
            <a:r>
              <a:rPr lang="es-E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      string nombre;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cin.sync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      cout &lt;&lt; </a:t>
            </a:r>
            <a:r>
              <a:rPr lang="es-E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"Nombre: "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      cin &gt;&gt; nombre;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      int pos = buscar(lista, nombre);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      ...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 </a:t>
            </a:r>
            <a:fld id="{042AED99-7FB4-404E-8A97-64753DCE42EC}" type="slidenum">
              <a:rPr lang="es-ES" smtClean="0"/>
              <a:pPr/>
              <a:t>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Programación modular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Autofit/>
          </a:bodyPr>
          <a:lstStyle/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      if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(pos == </a:t>
            </a:r>
            <a:r>
              <a:rPr lang="es-E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         cout &lt;&lt; </a:t>
            </a:r>
            <a:r>
              <a:rPr lang="es-E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"No se ha encontrado!"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         cout &lt;&lt; </a:t>
            </a:r>
            <a:r>
              <a:rPr lang="es-E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"Encontrado en la posición "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&lt;&lt; pos &lt;&lt; endl;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   }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} </a:t>
            </a: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op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!= </a:t>
            </a:r>
            <a:r>
              <a:rPr lang="es-E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guardar(lista);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0;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endParaRPr lang="es-ES" sz="12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menu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cout &lt;&lt; endl;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s-E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"1 - Insertar" 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&lt;&lt; endl;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s-E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"2 - Eliminar"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s-E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"3 - Buscar"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s-E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"0 - Salir"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op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...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 </a:t>
            </a:r>
            <a:fld id="{042AED99-7FB4-404E-8A97-64753DCE42EC}" type="slidenum">
              <a:rPr lang="es-ES" smtClean="0"/>
              <a:pPr/>
              <a:t>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4347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57400" y="4767263"/>
            <a:ext cx="4175534" cy="273844"/>
          </a:xfrm>
        </p:spPr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388816" y="2283210"/>
            <a:ext cx="4366580" cy="11079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33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Compilación de </a:t>
            </a:r>
            <a:br>
              <a:rPr lang="es-ES" sz="33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</a:br>
            <a:r>
              <a:rPr lang="es-ES" sz="33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programas multiarchivo</a:t>
            </a:r>
            <a:endParaRPr lang="es-ES" dirty="0"/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Compilación de programas </a:t>
            </a:r>
            <a:r>
              <a:rPr lang="es-ES" dirty="0"/>
              <a:t>multiarchivo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7406580" cy="3832634"/>
          </a:xfrm>
        </p:spPr>
        <p:txBody>
          <a:bodyPr>
            <a:normAutofit/>
          </a:bodyPr>
          <a:lstStyle/>
          <a:p>
            <a:pPr marL="0" lvl="1" indent="0">
              <a:spcBef>
                <a:spcPts val="0"/>
              </a:spcBef>
              <a:spcAft>
                <a:spcPts val="900"/>
              </a:spcAft>
              <a:buClr>
                <a:srgbClr val="0BD0D9"/>
              </a:buClr>
              <a:buSzPct val="95000"/>
              <a:buNone/>
            </a:pPr>
            <a:r>
              <a:rPr lang="es-ES" sz="2100" i="1" dirty="0">
                <a:solidFill>
                  <a:srgbClr val="04617B">
                    <a:lumMod val="20000"/>
                    <a:lumOff val="80000"/>
                  </a:srgbClr>
                </a:solidFill>
              </a:rPr>
              <a:t>G++</a:t>
            </a:r>
          </a:p>
          <a:p>
            <a:pPr marL="535781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Archivos de cabecera e implementación en la misma carpeta</a:t>
            </a:r>
          </a:p>
          <a:p>
            <a:pPr marL="535781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Listamos todos los </a:t>
            </a:r>
            <a:r>
              <a:rPr lang="es-ES" dirty="0" smtClean="0">
                <a:latin typeface="Consolas" panose="020B0609020204030204" pitchFamily="49" charset="0"/>
                <a:cs typeface="Consolas" panose="020B0609020204030204" pitchFamily="49" charset="0"/>
              </a:rPr>
              <a:t>.cpp</a:t>
            </a:r>
            <a:r>
              <a:rPr lang="es-ES" dirty="0" smtClean="0"/>
              <a:t> en la orden g++:</a:t>
            </a:r>
          </a:p>
          <a:p>
            <a:pPr marL="535781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>
                <a:latin typeface="Consolas" pitchFamily="49" charset="0"/>
                <a:cs typeface="Consolas" pitchFamily="49" charset="0"/>
              </a:rPr>
              <a:t>E:\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AyEDI\Uni08&gt;g++ -o Main.exe Main.cpp Myfunctions.cpp</a:t>
            </a:r>
            <a:endParaRPr lang="es-ES" dirty="0" smtClean="0">
              <a:latin typeface="Consolas" pitchFamily="49" charset="0"/>
              <a:cs typeface="Consolas" pitchFamily="49" charset="0"/>
            </a:endParaRPr>
          </a:p>
          <a:p>
            <a:pPr marL="535781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Recuerda que sólo se compilan los </a:t>
            </a:r>
            <a:r>
              <a:rPr lang="es-ES" dirty="0" smtClean="0">
                <a:latin typeface="Consolas" panose="020B0609020204030204" pitchFamily="49" charset="0"/>
                <a:cs typeface="Consolas" panose="020B0609020204030204" pitchFamily="49" charset="0"/>
              </a:rPr>
              <a:t>.cpp</a:t>
            </a:r>
          </a:p>
          <a:p>
            <a:pPr marL="0" lvl="1" indent="0">
              <a:spcBef>
                <a:spcPts val="900"/>
              </a:spcBef>
              <a:spcAft>
                <a:spcPts val="900"/>
              </a:spcAft>
              <a:buClr>
                <a:srgbClr val="0BD0D9"/>
              </a:buClr>
              <a:buSzPct val="95000"/>
              <a:buNone/>
            </a:pPr>
            <a:r>
              <a:rPr lang="es-ES" sz="2100" i="1" dirty="0">
                <a:solidFill>
                  <a:srgbClr val="04617B">
                    <a:lumMod val="20000"/>
                    <a:lumOff val="80000"/>
                  </a:srgbClr>
                </a:solidFill>
              </a:rPr>
              <a:t>Visual </a:t>
            </a:r>
            <a:r>
              <a:rPr lang="es-ES" sz="2100" i="1" dirty="0" smtClean="0">
                <a:solidFill>
                  <a:srgbClr val="04617B">
                    <a:lumMod val="20000"/>
                    <a:lumOff val="80000"/>
                  </a:srgbClr>
                </a:solidFill>
              </a:rPr>
              <a:t>Studio o VS </a:t>
            </a:r>
            <a:r>
              <a:rPr lang="es-ES" sz="2100" i="1" dirty="0" err="1">
                <a:solidFill>
                  <a:srgbClr val="04617B">
                    <a:lumMod val="20000"/>
                    <a:lumOff val="80000"/>
                  </a:srgbClr>
                </a:solidFill>
              </a:rPr>
              <a:t>C</a:t>
            </a:r>
            <a:r>
              <a:rPr lang="es-ES" sz="2100" i="1" dirty="0" err="1" smtClean="0">
                <a:solidFill>
                  <a:srgbClr val="04617B">
                    <a:lumMod val="20000"/>
                    <a:lumOff val="80000"/>
                  </a:srgbClr>
                </a:solidFill>
              </a:rPr>
              <a:t>ode</a:t>
            </a:r>
            <a:endParaRPr lang="es-ES" sz="2100" i="1" dirty="0">
              <a:solidFill>
                <a:srgbClr val="04617B">
                  <a:lumMod val="20000"/>
                  <a:lumOff val="80000"/>
                </a:srgbClr>
              </a:solidFill>
            </a:endParaRPr>
          </a:p>
          <a:p>
            <a:pPr marL="535781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Archivos de cabecera e implementación en grupos distintos:</a:t>
            </a:r>
          </a:p>
          <a:p>
            <a:pPr marL="535781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4193959" y="3535364"/>
            <a:ext cx="3010055" cy="117211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 los archivos de cabecera</a:t>
            </a:r>
            <a:b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los llama de encabezado</a:t>
            </a:r>
          </a:p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Con </a:t>
            </a: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Depurar -&gt; Generar solución</a:t>
            </a: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/>
            </a:r>
            <a:b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se compilan todos los </a:t>
            </a: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.cpp</a:t>
            </a:r>
            <a:endParaRPr lang="es-ES" sz="16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374677"/>
            <a:ext cx="1607344" cy="1357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7:54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57400" y="4767263"/>
            <a:ext cx="4175534" cy="273844"/>
          </a:xfrm>
        </p:spPr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996357" y="2283210"/>
            <a:ext cx="3151504" cy="6001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33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El preprocesador</a:t>
            </a:r>
            <a:endParaRPr lang="es-ES" dirty="0"/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ortar rectángulo de esquina sencilla"/>
          <p:cNvSpPr/>
          <p:nvPr/>
        </p:nvSpPr>
        <p:spPr>
          <a:xfrm>
            <a:off x="1871700" y="2319398"/>
            <a:ext cx="1566174" cy="2198043"/>
          </a:xfrm>
          <a:prstGeom prst="snip1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54000" tIns="0" rIns="54000" bIns="0">
            <a:spAutoFit/>
          </a:bodyPr>
          <a:lstStyle/>
          <a:p>
            <a:r>
              <a:rPr lang="es-ES" sz="675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#include &lt;string&gt;</a:t>
            </a:r>
          </a:p>
          <a:p>
            <a:r>
              <a:rPr lang="es-ES" sz="675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using namespace std;</a:t>
            </a:r>
          </a:p>
          <a:p>
            <a:endParaRPr lang="es-ES" sz="675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675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 int N = 100;</a:t>
            </a:r>
          </a:p>
          <a:p>
            <a:endParaRPr lang="es-ES" sz="675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675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typedef struct {</a:t>
            </a:r>
          </a:p>
          <a:p>
            <a:r>
              <a:rPr lang="es-ES" sz="675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int </a:t>
            </a:r>
            <a:r>
              <a:rPr lang="es-ES" sz="675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codigo</a:t>
            </a:r>
            <a:r>
              <a:rPr lang="es-ES" sz="675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s-ES" sz="675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string nombre;</a:t>
            </a:r>
          </a:p>
          <a:p>
            <a:r>
              <a:rPr lang="es-ES" sz="675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double sueldo;</a:t>
            </a:r>
          </a:p>
          <a:p>
            <a:r>
              <a:rPr lang="es-ES" sz="675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s-ES" sz="675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675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s-ES" sz="675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675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typedef </a:t>
            </a:r>
            <a:r>
              <a:rPr lang="es-ES" sz="675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675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675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s-ES" sz="675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[N];</a:t>
            </a:r>
          </a:p>
          <a:p>
            <a:endParaRPr lang="es-ES" sz="675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675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typedef struct {</a:t>
            </a:r>
          </a:p>
          <a:p>
            <a:r>
              <a:rPr lang="es-ES" sz="675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s-ES" sz="675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s-ES" sz="675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registros;</a:t>
            </a:r>
          </a:p>
          <a:p>
            <a:r>
              <a:rPr lang="es-ES" sz="675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int </a:t>
            </a:r>
            <a:r>
              <a:rPr lang="es-ES" sz="675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</a:t>
            </a:r>
            <a:r>
              <a:rPr lang="es-ES" sz="675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s-ES" sz="675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tLista;</a:t>
            </a:r>
          </a:p>
          <a:p>
            <a:r>
              <a:rPr lang="es-ES" sz="675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endParaRPr lang="es-ES" sz="675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11 Conector recto de flecha"/>
          <p:cNvCxnSpPr/>
          <p:nvPr/>
        </p:nvCxnSpPr>
        <p:spPr>
          <a:xfrm>
            <a:off x="3167844" y="3580187"/>
            <a:ext cx="2052228" cy="1191"/>
          </a:xfrm>
          <a:prstGeom prst="straightConnector1">
            <a:avLst/>
          </a:prstGeom>
          <a:ln w="69850">
            <a:solidFill>
              <a:srgbClr val="FFC000"/>
            </a:solidFill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450"/>
              </a:spcAft>
            </a:pPr>
            <a:r>
              <a:rPr lang="es-ES" dirty="0"/>
              <a:t>El </a:t>
            </a:r>
            <a:r>
              <a:rPr lang="es-ES" dirty="0" smtClean="0"/>
              <a:t>preprocesador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Directivas: </a:t>
            </a:r>
            <a:r>
              <a:rPr lang="es-ES" dirty="0" smtClean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#...</a:t>
            </a:r>
            <a:endParaRPr lang="es-ES" dirty="0" smtClean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>
                <a:cs typeface="Consolas" pitchFamily="49" charset="0"/>
              </a:rPr>
              <a:t>Antes de compilar se pone en marcha el </a:t>
            </a:r>
            <a:r>
              <a:rPr lang="es-ES" i="1" dirty="0" smtClean="0">
                <a:cs typeface="Consolas" pitchFamily="49" charset="0"/>
              </a:rPr>
              <a:t>preprocesador</a:t>
            </a:r>
            <a:endParaRPr lang="es-ES" dirty="0" smtClean="0"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>
                <a:cs typeface="Consolas" pitchFamily="49" charset="0"/>
              </a:rPr>
              <a:t>Interpreta las directivas y genera un único archivo temporal con todo el código del módulo o programa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>
                <a:cs typeface="Consolas" pitchFamily="49" charset="0"/>
              </a:rPr>
              <a:t>Como en la inclusión (directiva </a:t>
            </a:r>
            <a:r>
              <a:rPr lang="es-ES" dirty="0" smtClean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s-ES" dirty="0" smtClean="0">
                <a:cs typeface="Consolas" pitchFamily="49" charset="0"/>
              </a:rPr>
              <a:t>):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7" name="6 Recortar rectángulo de esquina sencilla"/>
          <p:cNvSpPr/>
          <p:nvPr/>
        </p:nvSpPr>
        <p:spPr>
          <a:xfrm>
            <a:off x="3707904" y="2319399"/>
            <a:ext cx="1566174" cy="661492"/>
          </a:xfrm>
          <a:prstGeom prst="snip1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54000" tIns="27000" rIns="54000" bIns="27000">
            <a:spAutoFit/>
          </a:bodyPr>
          <a:lstStyle/>
          <a:p>
            <a:r>
              <a:rPr lang="es-ES" sz="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#include "</a:t>
            </a:r>
            <a:r>
              <a:rPr lang="es-ES" sz="6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lista.h</a:t>
            </a:r>
            <a:r>
              <a:rPr lang="es-ES" sz="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endParaRPr lang="es-ES" sz="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" sz="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menu</a:t>
            </a:r>
            <a:r>
              <a:rPr lang="es-ES" sz="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s-ES" sz="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endParaRPr lang="es-ES" sz="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7 Recortar rectángulo de esquina sencilla"/>
          <p:cNvSpPr/>
          <p:nvPr/>
        </p:nvSpPr>
        <p:spPr>
          <a:xfrm>
            <a:off x="5502998" y="2319399"/>
            <a:ext cx="1566174" cy="2395746"/>
          </a:xfrm>
          <a:prstGeom prst="snip1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54000" tIns="0" rIns="54000" bIns="0">
            <a:spAutoFit/>
          </a:bodyPr>
          <a:lstStyle/>
          <a:p>
            <a:r>
              <a:rPr lang="es-ES" sz="675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#include &lt;string&gt;</a:t>
            </a:r>
          </a:p>
          <a:p>
            <a:r>
              <a:rPr lang="es-ES" sz="675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using namespace std;</a:t>
            </a:r>
          </a:p>
          <a:p>
            <a:endParaRPr lang="es-ES" sz="675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675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 int N = 100;</a:t>
            </a:r>
          </a:p>
          <a:p>
            <a:endParaRPr lang="es-ES" sz="675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675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typedef struct {</a:t>
            </a:r>
          </a:p>
          <a:p>
            <a:r>
              <a:rPr lang="es-ES" sz="675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int </a:t>
            </a:r>
            <a:r>
              <a:rPr lang="es-ES" sz="675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codigo</a:t>
            </a:r>
            <a:r>
              <a:rPr lang="es-ES" sz="675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s-ES" sz="675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string nombre;</a:t>
            </a:r>
          </a:p>
          <a:p>
            <a:r>
              <a:rPr lang="es-ES" sz="675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double sueldo;</a:t>
            </a:r>
          </a:p>
          <a:p>
            <a:r>
              <a:rPr lang="es-ES" sz="675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s-ES" sz="675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675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s-ES" sz="675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675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typedef </a:t>
            </a:r>
            <a:r>
              <a:rPr lang="es-ES" sz="675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675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675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s-ES" sz="675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[N];</a:t>
            </a:r>
          </a:p>
          <a:p>
            <a:endParaRPr lang="es-ES" sz="675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675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typedef struct {</a:t>
            </a:r>
          </a:p>
          <a:p>
            <a:r>
              <a:rPr lang="es-ES" sz="675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s-ES" sz="675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s-ES" sz="675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registros;</a:t>
            </a:r>
          </a:p>
          <a:p>
            <a:r>
              <a:rPr lang="es-ES" sz="675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int </a:t>
            </a:r>
            <a:r>
              <a:rPr lang="es-ES" sz="675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</a:t>
            </a:r>
            <a:r>
              <a:rPr lang="es-ES" sz="675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s-ES" sz="675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tLista;</a:t>
            </a:r>
          </a:p>
          <a:p>
            <a:r>
              <a:rPr lang="es-ES" sz="675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endParaRPr lang="es-ES" sz="675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675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" sz="675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menu</a:t>
            </a:r>
            <a:r>
              <a:rPr lang="es-ES" sz="675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s-ES" sz="675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10" name="9 Arco"/>
          <p:cNvSpPr/>
          <p:nvPr/>
        </p:nvSpPr>
        <p:spPr>
          <a:xfrm rot="5400000" flipV="1">
            <a:off x="4472827" y="1995848"/>
            <a:ext cx="1494490" cy="1674186"/>
          </a:xfrm>
          <a:prstGeom prst="arc">
            <a:avLst>
              <a:gd name="adj1" fmla="val 16200000"/>
              <a:gd name="adj2" fmla="val 382003"/>
            </a:avLst>
          </a:prstGeom>
          <a:ln w="7302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1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57400" y="4767263"/>
            <a:ext cx="4175534" cy="273844"/>
          </a:xfrm>
        </p:spPr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365644" y="2283210"/>
            <a:ext cx="4412939" cy="6001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33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Cada cosa en su módulo</a:t>
            </a:r>
            <a:endParaRPr lang="es-ES" dirty="0"/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Programación modular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Distribuir la funcionalidad del programa en módulos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Encapsulación de un conjunto de subprogramas relacionados:</a:t>
            </a:r>
          </a:p>
          <a:p>
            <a:pPr marL="528638" lvl="1" indent="-257175">
              <a:spcBef>
                <a:spcPts val="0"/>
              </a:spcBef>
              <a:spcAft>
                <a:spcPts val="450"/>
              </a:spcAft>
            </a:pPr>
            <a:r>
              <a:rPr lang="es-ES" dirty="0" smtClean="0"/>
              <a:t>Por la estructura de datos sobre la que trabajan</a:t>
            </a:r>
          </a:p>
          <a:p>
            <a:pPr marL="528638" lvl="1" indent="-257175">
              <a:spcBef>
                <a:spcPts val="0"/>
              </a:spcBef>
              <a:spcAft>
                <a:spcPts val="450"/>
              </a:spcAft>
            </a:pPr>
            <a:r>
              <a:rPr lang="es-ES" dirty="0" smtClean="0"/>
              <a:t>Subprogramas de utilidad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A menudo las estructuras de datos contienen otras estructuras:</a:t>
            </a: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N =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codigo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nombre;</a:t>
            </a: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sueldo;</a:t>
            </a: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s-ES" sz="13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[N];</a:t>
            </a: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registros;</a:t>
            </a: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cont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s-ES" sz="15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4788025" y="2787775"/>
            <a:ext cx="2677271" cy="143885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de registros:</a:t>
            </a:r>
          </a:p>
          <a:p>
            <a:pPr marL="271463" indent="-271463"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Estructura </a:t>
            </a:r>
            <a:r>
              <a:rPr lang="es-E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tRegistro</a:t>
            </a:r>
            <a:endParaRPr lang="es-E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71463" indent="-271463"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Estructura </a:t>
            </a: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/>
            </a:r>
            <a:b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(contiene </a:t>
            </a:r>
            <a:r>
              <a:rPr lang="es-E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)</a:t>
            </a:r>
          </a:p>
          <a:p>
            <a:pPr marL="271463" indent="-271463"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</a:pP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Cada estructura, en su módulo</a:t>
            </a:r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Algoritmos y Estructuras de Datos I.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57400" y="4767263"/>
            <a:ext cx="4175534" cy="273844"/>
          </a:xfrm>
        </p:spPr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389606" y="2283210"/>
            <a:ext cx="4364977" cy="11079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33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Programas multiarchivo</a:t>
            </a:r>
            <a:br>
              <a:rPr lang="es-ES" sz="33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</a:br>
            <a:r>
              <a:rPr lang="es-ES" sz="33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y compilación separada</a:t>
            </a:r>
            <a:endParaRPr lang="es-ES" dirty="0"/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Módulo de registros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Gestión de una lista ordenada II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buNone/>
            </a:pPr>
            <a:r>
              <a:rPr lang="en-US" sz="135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&lt;string&gt;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n-U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std;</a:t>
            </a:r>
          </a:p>
          <a:p>
            <a:pPr marL="271463" lvl="1" indent="0">
              <a:spcBef>
                <a:spcPts val="0"/>
              </a:spcBef>
              <a:buNone/>
            </a:pPr>
            <a:endParaRPr lang="en-US" sz="1350" dirty="0">
              <a:solidFill>
                <a:schemeClr val="accent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codigo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nombre;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sueldo;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} </a:t>
            </a:r>
            <a:r>
              <a:rPr lang="es-ES" sz="13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 defTabSz="5114925">
              <a:spcBef>
                <a:spcPts val="0"/>
              </a:spcBef>
              <a:buNone/>
            </a:pPr>
            <a:endParaRPr lang="es-ES" sz="135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nuevo();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 </a:t>
            </a:r>
            <a:r>
              <a:rPr lang="es-ES" sz="135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&gt;(</a:t>
            </a:r>
            <a:r>
              <a:rPr lang="es-ES" sz="13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opIzq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, </a:t>
            </a:r>
            <a:r>
              <a:rPr lang="es-ES" sz="13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opDer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 </a:t>
            </a:r>
            <a:r>
              <a:rPr lang="es-ES" sz="135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&lt;(</a:t>
            </a:r>
            <a:r>
              <a:rPr lang="es-ES" sz="13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opIzq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, </a:t>
            </a:r>
            <a:r>
              <a:rPr lang="es-ES" sz="13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opDer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71463" lvl="1" indent="0" defTabSz="5114925">
              <a:spcBef>
                <a:spcPts val="0"/>
              </a:spcBef>
              <a:buNone/>
            </a:pP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mostrar(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pos, </a:t>
            </a:r>
            <a:r>
              <a:rPr lang="es-ES" sz="13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registro);</a:t>
            </a:r>
          </a:p>
          <a:p>
            <a:pPr marL="271463" lvl="1" indent="0" defTabSz="5114925">
              <a:spcBef>
                <a:spcPts val="0"/>
              </a:spcBef>
              <a:buNone/>
            </a:pPr>
            <a:endParaRPr lang="es-ES" sz="13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6530502" y="303498"/>
            <a:ext cx="1130438" cy="30008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450"/>
              </a:spcAft>
            </a:pPr>
            <a:r>
              <a:rPr lang="es-ES" sz="13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registro.h</a:t>
            </a:r>
            <a:endParaRPr lang="es-ES" sz="13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9" name="6 CuadroTexto"/>
          <p:cNvSpPr txBox="1"/>
          <p:nvPr/>
        </p:nvSpPr>
        <p:spPr>
          <a:xfrm>
            <a:off x="5598114" y="289211"/>
            <a:ext cx="925860" cy="3231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>
              <a:spcAft>
                <a:spcPts val="450"/>
              </a:spcAft>
            </a:pP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Cabecera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Módulo de registros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  <a:buClr>
                <a:srgbClr val="0BD0D9"/>
              </a:buClr>
            </a:pPr>
            <a:r>
              <a:rPr lang="es-ES" sz="1600" dirty="0">
                <a:solidFill>
                  <a:srgbClr val="04617B">
                    <a:lumMod val="20000"/>
                    <a:lumOff val="80000"/>
                  </a:srgbClr>
                </a:solidFill>
              </a:rPr>
              <a:t>Gestión de una lista ordenada II</a:t>
            </a:r>
            <a:endParaRPr lang="es-ES" sz="1600" i="0" dirty="0">
              <a:solidFill>
                <a:srgbClr val="04617B">
                  <a:lumMod val="20000"/>
                  <a:lumOff val="80000"/>
                </a:srgbClr>
              </a:solidFill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&lt;iostream&gt;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&lt;string&gt;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std;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&lt;iomanip&gt;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"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registro.h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nuevo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registro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n-U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"Introduce el </a:t>
            </a:r>
            <a:r>
              <a:rPr lang="en-US" sz="1200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código</a:t>
            </a:r>
            <a:r>
              <a:rPr lang="en-U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: "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cin &gt;&gt;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registro.codigo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n-U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"Introduce el </a:t>
            </a:r>
            <a:r>
              <a:rPr lang="en-US" sz="1200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nombre</a:t>
            </a:r>
            <a:r>
              <a:rPr lang="en-U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: "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cin &gt;&gt;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registro.nombre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n-U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"Introduce el </a:t>
            </a:r>
            <a:r>
              <a:rPr lang="en-US" sz="1200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sueldo</a:t>
            </a:r>
            <a:r>
              <a:rPr lang="en-U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: "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cin &gt;&gt;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registro.sueldo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registro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 </a:t>
            </a:r>
            <a:r>
              <a:rPr lang="es-ES" sz="1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&gt;(</a:t>
            </a:r>
            <a:r>
              <a:rPr lang="es-ES" sz="12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opIzq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s-ES" sz="12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opDer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opIzq.nombre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&gt; 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opDer.nombre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}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6341348" y="303498"/>
            <a:ext cx="1319592" cy="30008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registro.cpp</a:t>
            </a:r>
          </a:p>
        </p:txBody>
      </p:sp>
      <p:cxnSp>
        <p:nvCxnSpPr>
          <p:cNvPr id="9" name="8 Conector recto de flecha"/>
          <p:cNvCxnSpPr/>
          <p:nvPr/>
        </p:nvCxnSpPr>
        <p:spPr>
          <a:xfrm rot="10800000">
            <a:off x="3707904" y="1976492"/>
            <a:ext cx="1026114" cy="1191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6 CuadroTexto"/>
          <p:cNvSpPr txBox="1"/>
          <p:nvPr/>
        </p:nvSpPr>
        <p:spPr>
          <a:xfrm>
            <a:off x="4896036" y="289211"/>
            <a:ext cx="1411914" cy="5539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>
              <a:spcAft>
                <a:spcPts val="450"/>
              </a:spcAft>
            </a:pP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Implementación</a:t>
            </a:r>
          </a:p>
        </p:txBody>
      </p:sp>
      <p:sp>
        <p:nvSpPr>
          <p:cNvPr id="10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Módulo de lista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  <a:buClr>
                <a:srgbClr val="0BD0D9"/>
              </a:buClr>
            </a:pPr>
            <a:r>
              <a:rPr lang="es-ES" sz="2100" dirty="0">
                <a:solidFill>
                  <a:srgbClr val="04617B">
                    <a:lumMod val="20000"/>
                    <a:lumOff val="80000"/>
                  </a:srgbClr>
                </a:solidFill>
              </a:rPr>
              <a:t>Gestión de una lista ordenada II</a:t>
            </a:r>
            <a:endParaRPr lang="es-ES" sz="2100" i="0" dirty="0">
              <a:solidFill>
                <a:srgbClr val="04617B">
                  <a:lumMod val="20000"/>
                  <a:lumOff val="80000"/>
                </a:srgbClr>
              </a:solidFill>
            </a:endParaRPr>
          </a:p>
          <a:p>
            <a:pPr marL="271463" lvl="1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&lt;string&gt;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std;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"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registro.h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 marL="271463" lvl="1" indent="0">
              <a:spcBef>
                <a:spcPts val="0"/>
              </a:spcBef>
              <a:buNone/>
            </a:pPr>
            <a:endParaRPr lang="en-US" sz="1200" dirty="0">
              <a:solidFill>
                <a:schemeClr val="accent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N = </a:t>
            </a:r>
            <a:r>
              <a:rPr lang="es-E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[N];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2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registros;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cont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} 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BD = </a:t>
            </a:r>
            <a:r>
              <a:rPr lang="es-E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"bd.txt"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endParaRPr lang="es-ES" sz="12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insertar(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&amp;lista, </a:t>
            </a:r>
            <a:r>
              <a:rPr lang="es-ES" sz="12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registro, 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 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&amp;ok);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eliminar(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&amp;lista, 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pos, 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&amp;ok); </a:t>
            </a:r>
            <a:r>
              <a:rPr lang="es-ES" sz="12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pos = 1..N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buscar(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lista, 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nombre);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mostrar(</a:t>
            </a: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&amp;lista);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cargar(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&amp;lista, 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&amp;ok);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guardar(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lista);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6719656" y="303498"/>
            <a:ext cx="941284" cy="30008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lista2.h</a:t>
            </a:r>
          </a:p>
        </p:txBody>
      </p:sp>
      <p:cxnSp>
        <p:nvCxnSpPr>
          <p:cNvPr id="8" name="7 Conector recto de flecha"/>
          <p:cNvCxnSpPr/>
          <p:nvPr/>
        </p:nvCxnSpPr>
        <p:spPr>
          <a:xfrm rot="10800000">
            <a:off x="3707904" y="1682223"/>
            <a:ext cx="1026114" cy="1191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6 CuadroTexto"/>
          <p:cNvSpPr txBox="1"/>
          <p:nvPr/>
        </p:nvSpPr>
        <p:spPr>
          <a:xfrm>
            <a:off x="5598114" y="289211"/>
            <a:ext cx="925860" cy="3231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>
              <a:spcAft>
                <a:spcPts val="450"/>
              </a:spcAft>
            </a:pP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Cabecera</a:t>
            </a:r>
          </a:p>
        </p:txBody>
      </p:sp>
      <p:sp>
        <p:nvSpPr>
          <p:cNvPr id="9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Módulo de lista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  <a:buClr>
                <a:srgbClr val="0BD0D9"/>
              </a:buClr>
            </a:pPr>
            <a:r>
              <a:rPr lang="es-ES" sz="1600" dirty="0">
                <a:solidFill>
                  <a:srgbClr val="04617B">
                    <a:lumMod val="20000"/>
                    <a:lumOff val="80000"/>
                  </a:srgbClr>
                </a:solidFill>
              </a:rPr>
              <a:t>Gestión de una lista ordenada II</a:t>
            </a:r>
            <a:endParaRPr lang="es-ES" sz="1600" i="0" dirty="0">
              <a:solidFill>
                <a:srgbClr val="04617B">
                  <a:lumMod val="20000"/>
                  <a:lumOff val="80000"/>
                </a:srgbClr>
              </a:solidFill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&lt;iostream&gt;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std;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&lt;fstream&gt;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"lista2.h"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insertar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lista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n-U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registro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&amp;ok)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ok = </a:t>
            </a:r>
            <a:r>
              <a:rPr lang="en-U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== N)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ok = </a:t>
            </a:r>
            <a:r>
              <a:rPr lang="en-U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2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2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Lista</a:t>
            </a:r>
            <a:r>
              <a:rPr lang="en-US" sz="12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llena</a:t>
            </a:r>
            <a:endParaRPr lang="en-US" sz="12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}</a:t>
            </a:r>
            <a:endParaRPr lang="en-US" sz="12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((i &lt;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 &amp;&amp; 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lista.registros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[i] &lt;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registro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))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i++;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2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2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Insertamos</a:t>
            </a:r>
            <a:r>
              <a:rPr lang="en-US" sz="12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en la </a:t>
            </a:r>
            <a:r>
              <a:rPr lang="en-US" sz="12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posición</a:t>
            </a:r>
            <a:r>
              <a:rPr lang="en-US" sz="12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en-US" sz="12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j =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; j &gt; i; j--) {</a:t>
            </a:r>
            <a:r>
              <a:rPr lang="en-US" sz="12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2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Desplazar</a:t>
            </a:r>
            <a:r>
              <a:rPr lang="en-US" sz="12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a la </a:t>
            </a:r>
            <a:r>
              <a:rPr lang="en-US" sz="12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derecha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lista.registros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[j] =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lista.registros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[j - </a:t>
            </a:r>
            <a:r>
              <a:rPr lang="en-U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  <a:tabLst>
                <a:tab pos="4707731" algn="l"/>
              </a:tabLst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...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6530502" y="303498"/>
            <a:ext cx="1130438" cy="30008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lista2.cpp</a:t>
            </a:r>
          </a:p>
        </p:txBody>
      </p:sp>
      <p:cxnSp>
        <p:nvCxnSpPr>
          <p:cNvPr id="8" name="7 Conector recto de flecha"/>
          <p:cNvCxnSpPr/>
          <p:nvPr/>
        </p:nvCxnSpPr>
        <p:spPr>
          <a:xfrm rot="10800000">
            <a:off x="3491880" y="1801379"/>
            <a:ext cx="1026114" cy="1191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6 CuadroTexto"/>
          <p:cNvSpPr txBox="1"/>
          <p:nvPr/>
        </p:nvSpPr>
        <p:spPr>
          <a:xfrm>
            <a:off x="4896036" y="289211"/>
            <a:ext cx="1411914" cy="5539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>
              <a:spcAft>
                <a:spcPts val="450"/>
              </a:spcAft>
            </a:pP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Implementación</a:t>
            </a:r>
          </a:p>
        </p:txBody>
      </p:sp>
      <p:sp>
        <p:nvSpPr>
          <p:cNvPr id="9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3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4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 principal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56427" y="811879"/>
            <a:ext cx="6272454" cy="383263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  <a:buClr>
                <a:srgbClr val="0BD0D9"/>
              </a:buClr>
            </a:pPr>
            <a:r>
              <a:rPr lang="es-ES" dirty="0">
                <a:solidFill>
                  <a:srgbClr val="04617B">
                    <a:lumMod val="20000"/>
                    <a:lumOff val="80000"/>
                  </a:srgbClr>
                </a:solidFill>
              </a:rPr>
              <a:t>Gestión de una lista ordenada II</a:t>
            </a:r>
            <a:endParaRPr lang="es-ES" i="0" dirty="0">
              <a:solidFill>
                <a:srgbClr val="04617B">
                  <a:lumMod val="20000"/>
                  <a:lumOff val="80000"/>
                </a:srgbClr>
              </a:solidFill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&lt;iostream&gt;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std;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"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registro.h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"lista2.h"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endParaRPr lang="es-ES" sz="14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menu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endParaRPr lang="es-ES" sz="14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lista;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ok;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op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, pos;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cargar(lista, ok);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(!ok)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   cout &lt;&lt;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"No se pudo abrir el archivo!" 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&lt;&lt; endl;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      mostrar(lista);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op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menu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271463" lvl="1" indent="0" defTabSz="5114925">
              <a:lnSpc>
                <a:spcPts val="1350"/>
              </a:lnSpc>
              <a:spcBef>
                <a:spcPts val="0"/>
              </a:spcBef>
              <a:buNone/>
              <a:tabLst>
                <a:tab pos="4707731" algn="l"/>
              </a:tabLst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      ...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 </a:t>
            </a:r>
            <a:fld id="{042AED99-7FB4-404E-8A97-64753DCE42EC}" type="slidenum">
              <a:rPr lang="es-ES" smtClean="0"/>
              <a:pPr/>
              <a:t>34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6814233" y="303498"/>
            <a:ext cx="846707" cy="30008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bd2.cpp</a:t>
            </a:r>
          </a:p>
        </p:txBody>
      </p:sp>
      <p:cxnSp>
        <p:nvCxnSpPr>
          <p:cNvPr id="9" name="8 Conector recto de flecha"/>
          <p:cNvCxnSpPr/>
          <p:nvPr/>
        </p:nvCxnSpPr>
        <p:spPr>
          <a:xfrm rot="10800000">
            <a:off x="3599892" y="1814474"/>
            <a:ext cx="1026114" cy="1191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rot="10800000">
            <a:off x="3599892" y="1656456"/>
            <a:ext cx="1026114" cy="1191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6 Grupo"/>
          <p:cNvGrpSpPr/>
          <p:nvPr/>
        </p:nvGrpSpPr>
        <p:grpSpPr>
          <a:xfrm>
            <a:off x="4139300" y="2409732"/>
            <a:ext cx="3348372" cy="636929"/>
            <a:chOff x="899593" y="5416649"/>
            <a:chExt cx="4648274" cy="8492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7 CuadroTexto"/>
            <p:cNvSpPr txBox="1"/>
            <p:nvPr/>
          </p:nvSpPr>
          <p:spPr>
            <a:xfrm>
              <a:off x="899593" y="5416649"/>
              <a:ext cx="4648274" cy="8492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marL="407194">
                <a:spcAft>
                  <a:spcPts val="450"/>
                </a:spcAft>
              </a:pPr>
              <a:r>
                <a:rPr lang="es-ES" sz="1500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¡No intentes compilar este ejemplo!</a:t>
              </a:r>
            </a:p>
            <a:p>
              <a:pPr marL="407194">
                <a:spcAft>
                  <a:spcPts val="450"/>
                </a:spcAft>
              </a:pPr>
              <a:r>
                <a:rPr lang="es-ES" sz="1500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Tiene errores</a:t>
              </a:r>
            </a:p>
          </p:txBody>
        </p:sp>
        <p:pic>
          <p:nvPicPr>
            <p:cNvPr id="13" name="Picture 3" descr="D:\Docencia\Fundamentos de programación\CV\icoGuille\xeye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3660" y="5420841"/>
              <a:ext cx="426720" cy="4267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4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57400" y="4767263"/>
            <a:ext cx="4175534" cy="273844"/>
          </a:xfrm>
        </p:spPr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636325" y="2283210"/>
            <a:ext cx="3871574" cy="11079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33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El problema de las</a:t>
            </a:r>
            <a:br>
              <a:rPr lang="es-ES" sz="33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</a:br>
            <a:r>
              <a:rPr lang="es-ES" sz="33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inclusiones múltiples</a:t>
            </a:r>
            <a:endParaRPr lang="es-ES" dirty="0"/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Inclusiones múltiples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  <a:buClr>
                <a:srgbClr val="0BD0D9"/>
              </a:buClr>
            </a:pPr>
            <a:r>
              <a:rPr lang="es-ES" sz="2100" dirty="0">
                <a:solidFill>
                  <a:srgbClr val="04617B">
                    <a:lumMod val="20000"/>
                    <a:lumOff val="80000"/>
                  </a:srgbClr>
                </a:solidFill>
              </a:rPr>
              <a:t>Gestión de una lista ordenada II</a:t>
            </a:r>
            <a:endParaRPr lang="es-ES" sz="2100" i="0" dirty="0">
              <a:solidFill>
                <a:srgbClr val="04617B">
                  <a:lumMod val="20000"/>
                  <a:lumOff val="80000"/>
                </a:srgb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2 módulos y el programa principal: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grpSp>
        <p:nvGrpSpPr>
          <p:cNvPr id="6" name="38 Grupo"/>
          <p:cNvGrpSpPr/>
          <p:nvPr/>
        </p:nvGrpSpPr>
        <p:grpSpPr>
          <a:xfrm>
            <a:off x="2053518" y="1668518"/>
            <a:ext cx="1546374" cy="660221"/>
            <a:chOff x="1214024" y="2224690"/>
            <a:chExt cx="2061832" cy="880295"/>
          </a:xfrm>
        </p:grpSpPr>
        <p:sp>
          <p:nvSpPr>
            <p:cNvPr id="7" name="6 Recortar rectángulo de esquina sencilla"/>
            <p:cNvSpPr/>
            <p:nvPr/>
          </p:nvSpPr>
          <p:spPr>
            <a:xfrm>
              <a:off x="1214024" y="2564985"/>
              <a:ext cx="2061832" cy="540000"/>
            </a:xfrm>
            <a:prstGeom prst="snip1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54000" tIns="27000" rIns="0" bIns="27000" rtlCol="0" anchor="t" anchorCtr="0"/>
            <a:lstStyle/>
            <a:p>
              <a:r>
                <a:rPr lang="es-ES" sz="9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#include &lt;string&gt;</a:t>
              </a:r>
            </a:p>
            <a:p>
              <a:r>
                <a:rPr lang="es-ES" sz="9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...</a:t>
              </a:r>
            </a:p>
            <a:p>
              <a:endParaRPr lang="es-ES" sz="9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1259632" y="2224690"/>
              <a:ext cx="1229396" cy="33855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05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registro.h</a:t>
              </a:r>
              <a:endParaRPr lang="es-E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7" name="39 Grupo"/>
          <p:cNvGrpSpPr/>
          <p:nvPr/>
        </p:nvGrpSpPr>
        <p:grpSpPr>
          <a:xfrm>
            <a:off x="2053518" y="2370595"/>
            <a:ext cx="1546374" cy="795221"/>
            <a:chOff x="1214024" y="3160794"/>
            <a:chExt cx="2061832" cy="1060294"/>
          </a:xfrm>
        </p:grpSpPr>
        <p:sp>
          <p:nvSpPr>
            <p:cNvPr id="9" name="8 Recortar rectángulo de esquina sencilla"/>
            <p:cNvSpPr/>
            <p:nvPr/>
          </p:nvSpPr>
          <p:spPr>
            <a:xfrm>
              <a:off x="1214024" y="3501088"/>
              <a:ext cx="2061832" cy="720000"/>
            </a:xfrm>
            <a:prstGeom prst="snip1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54000" tIns="27000" rIns="0" bIns="27000" rtlCol="0" anchor="t" anchorCtr="0"/>
            <a:lstStyle/>
            <a:p>
              <a:r>
                <a:rPr lang="es-ES" sz="9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...</a:t>
              </a:r>
            </a:p>
            <a:p>
              <a:r>
                <a:rPr lang="es-ES" sz="9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#include "</a:t>
              </a:r>
              <a:r>
                <a:rPr lang="es-ES" sz="90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registro.h</a:t>
              </a:r>
              <a:r>
                <a:rPr lang="es-ES" sz="9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"</a:t>
              </a:r>
            </a:p>
            <a:p>
              <a:r>
                <a:rPr lang="es-ES" sz="9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...</a:t>
              </a:r>
            </a:p>
            <a:p>
              <a:endParaRPr lang="es-ES" sz="9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1259632" y="3160794"/>
              <a:ext cx="1426032" cy="33855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0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registro.cpp</a:t>
              </a:r>
            </a:p>
          </p:txBody>
        </p:sp>
      </p:grpSp>
      <p:grpSp>
        <p:nvGrpSpPr>
          <p:cNvPr id="19" name="41 Grupo"/>
          <p:cNvGrpSpPr/>
          <p:nvPr/>
        </p:nvGrpSpPr>
        <p:grpSpPr>
          <a:xfrm>
            <a:off x="4213758" y="2921218"/>
            <a:ext cx="1546374" cy="795221"/>
            <a:chOff x="4094344" y="3894956"/>
            <a:chExt cx="2061832" cy="1060295"/>
          </a:xfrm>
        </p:grpSpPr>
        <p:sp>
          <p:nvSpPr>
            <p:cNvPr id="11" name="10 Recortar rectángulo de esquina sencilla"/>
            <p:cNvSpPr/>
            <p:nvPr/>
          </p:nvSpPr>
          <p:spPr>
            <a:xfrm>
              <a:off x="4094344" y="4235251"/>
              <a:ext cx="2061832" cy="720000"/>
            </a:xfrm>
            <a:prstGeom prst="snip1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54000" tIns="27000" rIns="0" bIns="27000" rtlCol="0" anchor="t" anchorCtr="0"/>
            <a:lstStyle/>
            <a:p>
              <a:r>
                <a:rPr lang="es-ES" sz="9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...</a:t>
              </a:r>
            </a:p>
            <a:p>
              <a:r>
                <a:rPr lang="es-ES" sz="9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#include "</a:t>
              </a:r>
              <a:r>
                <a:rPr lang="es-ES" sz="90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registro.h</a:t>
              </a:r>
              <a:r>
                <a:rPr lang="es-ES" sz="9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"</a:t>
              </a:r>
            </a:p>
            <a:p>
              <a:r>
                <a:rPr lang="es-ES" sz="9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...</a:t>
              </a:r>
            </a:p>
            <a:p>
              <a:endParaRPr lang="es-ES" sz="9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4139952" y="3894956"/>
              <a:ext cx="1032761" cy="33855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0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lista2.h</a:t>
              </a:r>
            </a:p>
          </p:txBody>
        </p:sp>
      </p:grpSp>
      <p:grpSp>
        <p:nvGrpSpPr>
          <p:cNvPr id="21" name="43 Grupo"/>
          <p:cNvGrpSpPr/>
          <p:nvPr/>
        </p:nvGrpSpPr>
        <p:grpSpPr>
          <a:xfrm>
            <a:off x="4213758" y="3748740"/>
            <a:ext cx="1546374" cy="875239"/>
            <a:chOff x="4094344" y="4998319"/>
            <a:chExt cx="2061832" cy="1166985"/>
          </a:xfrm>
        </p:grpSpPr>
        <p:sp>
          <p:nvSpPr>
            <p:cNvPr id="13" name="12 Recortar rectángulo de esquina sencilla"/>
            <p:cNvSpPr/>
            <p:nvPr/>
          </p:nvSpPr>
          <p:spPr>
            <a:xfrm>
              <a:off x="4094344" y="5338613"/>
              <a:ext cx="2061832" cy="826691"/>
            </a:xfrm>
            <a:prstGeom prst="snip1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54000" tIns="27000" rIns="0" bIns="27000" rtlCol="0" anchor="t" anchorCtr="0"/>
            <a:lstStyle/>
            <a:p>
              <a:r>
                <a:rPr lang="es-ES" sz="9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...</a:t>
              </a:r>
            </a:p>
            <a:p>
              <a:r>
                <a:rPr lang="es-ES" sz="9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#include "lista2.h"</a:t>
              </a:r>
            </a:p>
            <a:p>
              <a:r>
                <a:rPr lang="es-ES" sz="9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...</a:t>
              </a:r>
            </a:p>
            <a:p>
              <a:endParaRPr lang="es-ES" sz="9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4139952" y="4998319"/>
              <a:ext cx="1229396" cy="33855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0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lista2.cpp</a:t>
              </a:r>
            </a:p>
          </p:txBody>
        </p:sp>
      </p:grpSp>
      <p:grpSp>
        <p:nvGrpSpPr>
          <p:cNvPr id="23" name="45 Grupo"/>
          <p:cNvGrpSpPr/>
          <p:nvPr/>
        </p:nvGrpSpPr>
        <p:grpSpPr>
          <a:xfrm>
            <a:off x="5962903" y="1289894"/>
            <a:ext cx="1579427" cy="968442"/>
            <a:chOff x="6426538" y="1719858"/>
            <a:chExt cx="2105902" cy="1291256"/>
          </a:xfrm>
        </p:grpSpPr>
        <p:sp>
          <p:nvSpPr>
            <p:cNvPr id="15" name="14 Recortar rectángulo de esquina sencilla"/>
            <p:cNvSpPr/>
            <p:nvPr/>
          </p:nvSpPr>
          <p:spPr>
            <a:xfrm>
              <a:off x="6426538" y="2060152"/>
              <a:ext cx="2105902" cy="950962"/>
            </a:xfrm>
            <a:prstGeom prst="snip1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54000" tIns="27000" rIns="0" bIns="27000" rtlCol="0" anchor="t" anchorCtr="0"/>
            <a:lstStyle/>
            <a:p>
              <a:r>
                <a:rPr lang="es-ES" sz="9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...</a:t>
              </a:r>
            </a:p>
            <a:p>
              <a:r>
                <a:rPr lang="es-ES" sz="9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#include "</a:t>
              </a:r>
              <a:r>
                <a:rPr lang="es-ES" sz="90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registro.h</a:t>
              </a:r>
              <a:r>
                <a:rPr lang="es-ES" sz="9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"</a:t>
              </a:r>
            </a:p>
            <a:p>
              <a:r>
                <a:rPr lang="es-ES" sz="9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#include "lista2.h"</a:t>
              </a:r>
            </a:p>
            <a:p>
              <a:r>
                <a:rPr lang="es-ES" sz="9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...</a:t>
              </a:r>
            </a:p>
            <a:p>
              <a:endParaRPr lang="es-ES" sz="9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6472146" y="1719858"/>
              <a:ext cx="934444" cy="33855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0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bd2.cpp</a:t>
              </a:r>
            </a:p>
          </p:txBody>
        </p:sp>
      </p:grpSp>
      <p:grpSp>
        <p:nvGrpSpPr>
          <p:cNvPr id="27" name="40 Grupo"/>
          <p:cNvGrpSpPr/>
          <p:nvPr/>
        </p:nvGrpSpPr>
        <p:grpSpPr>
          <a:xfrm>
            <a:off x="1755930" y="1801379"/>
            <a:ext cx="331794" cy="1105552"/>
            <a:chOff x="817240" y="2401838"/>
            <a:chExt cx="442392" cy="1474069"/>
          </a:xfrm>
        </p:grpSpPr>
        <p:cxnSp>
          <p:nvCxnSpPr>
            <p:cNvPr id="18" name="17 Conector recto"/>
            <p:cNvCxnSpPr/>
            <p:nvPr/>
          </p:nvCxnSpPr>
          <p:spPr>
            <a:xfrm rot="10800000">
              <a:off x="817240" y="3875906"/>
              <a:ext cx="396784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16200000" flipV="1">
              <a:off x="90526" y="3139666"/>
              <a:ext cx="1472481" cy="1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 de flecha"/>
            <p:cNvCxnSpPr/>
            <p:nvPr/>
          </p:nvCxnSpPr>
          <p:spPr>
            <a:xfrm>
              <a:off x="817241" y="2401838"/>
              <a:ext cx="442391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42 Grupo"/>
          <p:cNvGrpSpPr/>
          <p:nvPr/>
        </p:nvGrpSpPr>
        <p:grpSpPr>
          <a:xfrm>
            <a:off x="3714432" y="1822810"/>
            <a:ext cx="504957" cy="1616517"/>
            <a:chOff x="3428576" y="2430413"/>
            <a:chExt cx="673276" cy="2155356"/>
          </a:xfrm>
        </p:grpSpPr>
        <p:cxnSp>
          <p:nvCxnSpPr>
            <p:cNvPr id="28" name="27 Conector recto"/>
            <p:cNvCxnSpPr/>
            <p:nvPr/>
          </p:nvCxnSpPr>
          <p:spPr>
            <a:xfrm rot="10800000" flipV="1">
              <a:off x="3851920" y="4576240"/>
              <a:ext cx="249932" cy="3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/>
            <p:nvPr/>
          </p:nvCxnSpPr>
          <p:spPr>
            <a:xfrm rot="16200000" flipV="1">
              <a:off x="2784561" y="3508884"/>
              <a:ext cx="2153768" cy="1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Conector recto de flecha"/>
            <p:cNvCxnSpPr/>
            <p:nvPr/>
          </p:nvCxnSpPr>
          <p:spPr>
            <a:xfrm flipH="1">
              <a:off x="3428576" y="2430413"/>
              <a:ext cx="442391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32 Conector recto de flecha"/>
          <p:cNvCxnSpPr/>
          <p:nvPr/>
        </p:nvCxnSpPr>
        <p:spPr>
          <a:xfrm rot="10800000">
            <a:off x="4087700" y="1832336"/>
            <a:ext cx="1875205" cy="1191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46 Grupo"/>
          <p:cNvGrpSpPr/>
          <p:nvPr/>
        </p:nvGrpSpPr>
        <p:grpSpPr>
          <a:xfrm>
            <a:off x="5456914" y="1966601"/>
            <a:ext cx="504955" cy="1099538"/>
            <a:chOff x="5751885" y="2622135"/>
            <a:chExt cx="673273" cy="1466050"/>
          </a:xfrm>
        </p:grpSpPr>
        <p:cxnSp>
          <p:nvCxnSpPr>
            <p:cNvPr id="35" name="34 Conector recto"/>
            <p:cNvCxnSpPr/>
            <p:nvPr/>
          </p:nvCxnSpPr>
          <p:spPr>
            <a:xfrm rot="10800000" flipV="1">
              <a:off x="6175226" y="2622135"/>
              <a:ext cx="249932" cy="3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"/>
            <p:cNvCxnSpPr/>
            <p:nvPr/>
          </p:nvCxnSpPr>
          <p:spPr>
            <a:xfrm rot="5400000" flipH="1" flipV="1">
              <a:off x="5451728" y="3355162"/>
              <a:ext cx="1466046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 de flecha"/>
            <p:cNvCxnSpPr/>
            <p:nvPr/>
          </p:nvCxnSpPr>
          <p:spPr>
            <a:xfrm flipH="1">
              <a:off x="5751885" y="4075484"/>
              <a:ext cx="442391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44 Grupo"/>
          <p:cNvGrpSpPr/>
          <p:nvPr/>
        </p:nvGrpSpPr>
        <p:grpSpPr>
          <a:xfrm>
            <a:off x="3921801" y="3057805"/>
            <a:ext cx="331794" cy="1238474"/>
            <a:chOff x="3705068" y="4077072"/>
            <a:chExt cx="442392" cy="1651299"/>
          </a:xfrm>
        </p:grpSpPr>
        <p:cxnSp>
          <p:nvCxnSpPr>
            <p:cNvPr id="24" name="23 Conector recto"/>
            <p:cNvCxnSpPr/>
            <p:nvPr/>
          </p:nvCxnSpPr>
          <p:spPr>
            <a:xfrm rot="10800000">
              <a:off x="3705068" y="5728369"/>
              <a:ext cx="396784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/>
            <p:nvPr/>
          </p:nvCxnSpPr>
          <p:spPr>
            <a:xfrm rot="16200000" flipV="1">
              <a:off x="2889740" y="4903515"/>
              <a:ext cx="1649711" cy="2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 de flecha"/>
            <p:cNvCxnSpPr/>
            <p:nvPr/>
          </p:nvCxnSpPr>
          <p:spPr>
            <a:xfrm>
              <a:off x="3705069" y="4077072"/>
              <a:ext cx="442391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o 36"/>
          <p:cNvGrpSpPr/>
          <p:nvPr/>
        </p:nvGrpSpPr>
        <p:grpSpPr>
          <a:xfrm>
            <a:off x="1959366" y="4157784"/>
            <a:ext cx="1205063" cy="300082"/>
            <a:chOff x="1088488" y="5543706"/>
            <a:chExt cx="1606750" cy="400108"/>
          </a:xfrm>
        </p:grpSpPr>
        <p:cxnSp>
          <p:nvCxnSpPr>
            <p:cNvPr id="49" name="48 Conector recto de flecha"/>
            <p:cNvCxnSpPr/>
            <p:nvPr/>
          </p:nvCxnSpPr>
          <p:spPr>
            <a:xfrm>
              <a:off x="1088488" y="5726784"/>
              <a:ext cx="549664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49 CuadroTexto"/>
            <p:cNvSpPr txBox="1"/>
            <p:nvPr/>
          </p:nvSpPr>
          <p:spPr>
            <a:xfrm>
              <a:off x="1592544" y="5543706"/>
              <a:ext cx="1102694" cy="40010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Incluye...</a:t>
              </a:r>
            </a:p>
          </p:txBody>
        </p:sp>
      </p:grpSp>
      <p:sp>
        <p:nvSpPr>
          <p:cNvPr id="41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Inclusiones múltiples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  <a:buClr>
                <a:srgbClr val="0BD0D9"/>
              </a:buClr>
            </a:pPr>
            <a:r>
              <a:rPr lang="es-ES" sz="2100" dirty="0">
                <a:solidFill>
                  <a:srgbClr val="04617B">
                    <a:lumMod val="20000"/>
                    <a:lumOff val="80000"/>
                  </a:srgbClr>
                </a:solidFill>
              </a:rPr>
              <a:t>Gestión de una lista ordenada II</a:t>
            </a:r>
            <a:endParaRPr lang="es-ES" sz="2100" i="0" dirty="0">
              <a:solidFill>
                <a:srgbClr val="04617B">
                  <a:lumMod val="20000"/>
                  <a:lumOff val="80000"/>
                </a:srgb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Preprocesamiento de </a:t>
            </a:r>
            <a:r>
              <a:rPr lang="es-ES" dirty="0" smtClean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s-ES" dirty="0" smtClean="0"/>
              <a:t>: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050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050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 namespace std;</a:t>
            </a:r>
          </a:p>
          <a:p>
            <a:pPr marL="271463" lvl="1" indent="0">
              <a:spcBef>
                <a:spcPts val="0"/>
              </a:spcBef>
              <a:buNone/>
            </a:pPr>
            <a:endParaRPr lang="en-US" sz="1050" dirty="0">
              <a:solidFill>
                <a:srgbClr val="FFCCFF"/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1050" dirty="0" err="1">
                <a:latin typeface="Consolas" pitchFamily="49" charset="0"/>
                <a:cs typeface="Consolas" pitchFamily="49" charset="0"/>
              </a:rPr>
              <a:t>registro.h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 marL="271463" lvl="1" indent="0">
              <a:spcBef>
                <a:spcPts val="0"/>
              </a:spcBef>
              <a:buNone/>
            </a:pPr>
            <a:endParaRPr lang="en-US" sz="1050" dirty="0">
              <a:solidFill>
                <a:srgbClr val="FFCCFF"/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"lista2.h"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n-US" sz="105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0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0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menu();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n-US" sz="105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0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s-ES" sz="135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grpSp>
        <p:nvGrpSpPr>
          <p:cNvPr id="6" name="Grupo 5"/>
          <p:cNvGrpSpPr/>
          <p:nvPr/>
        </p:nvGrpSpPr>
        <p:grpSpPr>
          <a:xfrm>
            <a:off x="3491880" y="1275606"/>
            <a:ext cx="3684923" cy="1223412"/>
            <a:chOff x="3131840" y="1700808"/>
            <a:chExt cx="4913230" cy="1631216"/>
          </a:xfrm>
        </p:grpSpPr>
        <p:sp>
          <p:nvSpPr>
            <p:cNvPr id="43" name="42 Flecha izquierda"/>
            <p:cNvSpPr/>
            <p:nvPr/>
          </p:nvSpPr>
          <p:spPr>
            <a:xfrm>
              <a:off x="3131840" y="2670820"/>
              <a:ext cx="2376264" cy="216024"/>
            </a:xfrm>
            <a:prstGeom prst="leftArrow">
              <a:avLst/>
            </a:prstGeom>
            <a:solidFill>
              <a:srgbClr val="FFC000"/>
            </a:solidFill>
            <a:ln w="19050">
              <a:noFill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0" name="39 Rectángulo"/>
            <p:cNvSpPr/>
            <p:nvPr/>
          </p:nvSpPr>
          <p:spPr>
            <a:xfrm>
              <a:off x="5364088" y="1700808"/>
              <a:ext cx="2680982" cy="163121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271463" lvl="1"/>
              <a:r>
                <a:rPr lang="en-US" sz="1050" dirty="0">
                  <a:solidFill>
                    <a:srgbClr val="FFCCFF"/>
                  </a:solidFill>
                  <a:latin typeface="Consolas" pitchFamily="49" charset="0"/>
                  <a:cs typeface="Consolas" pitchFamily="49" charset="0"/>
                </a:rPr>
                <a:t>#include </a:t>
              </a:r>
              <a:r>
                <a:rPr lang="en-US" sz="1050" dirty="0">
                  <a:latin typeface="Consolas" pitchFamily="49" charset="0"/>
                  <a:cs typeface="Consolas" pitchFamily="49" charset="0"/>
                </a:rPr>
                <a:t>&lt;string&gt;</a:t>
              </a:r>
            </a:p>
            <a:p>
              <a:pPr marL="271463" lvl="1"/>
              <a:r>
                <a:rPr lang="en-US" sz="10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using namespace </a:t>
              </a:r>
              <a:r>
                <a:rPr lang="en-US" sz="1050" dirty="0">
                  <a:latin typeface="Consolas" pitchFamily="49" charset="0"/>
                  <a:cs typeface="Consolas" pitchFamily="49" charset="0"/>
                </a:rPr>
                <a:t>std;</a:t>
              </a:r>
            </a:p>
            <a:p>
              <a:pPr marL="271463" lvl="1"/>
              <a:endPara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  <a:p>
              <a:pPr marL="271463" lvl="1"/>
              <a:r>
                <a:rPr lang="es-ES" sz="10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typedef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struct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 {</a:t>
              </a:r>
            </a:p>
            <a:p>
              <a:pPr marL="271463" lvl="1"/>
              <a:r>
                <a:rPr lang="es-ES" sz="1050" dirty="0">
                  <a:latin typeface="Consolas" pitchFamily="49" charset="0"/>
                  <a:cs typeface="Consolas" pitchFamily="49" charset="0"/>
                </a:rPr>
                <a:t>   ...</a:t>
              </a:r>
            </a:p>
            <a:p>
              <a:pPr marL="271463" lvl="1"/>
              <a:r>
                <a:rPr lang="es-ES" sz="1050" dirty="0">
                  <a:latin typeface="Consolas" pitchFamily="49" charset="0"/>
                  <a:cs typeface="Consolas" pitchFamily="49" charset="0"/>
                </a:rPr>
                <a:t>} </a:t>
              </a:r>
              <a:r>
                <a:rPr lang="es-ES" sz="1050" dirty="0" err="1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tRegistro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 marL="271463" lvl="1"/>
              <a:r>
                <a:rPr lang="es-ES" sz="1050" dirty="0">
                  <a:latin typeface="Consolas" pitchFamily="49" charset="0"/>
                  <a:cs typeface="Consolas" pitchFamily="49" charset="0"/>
                </a:rPr>
                <a:t>...</a:t>
              </a:r>
              <a:endParaRPr lang="es-ES" sz="1350" dirty="0"/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3215270" y="2275117"/>
            <a:ext cx="2578596" cy="2339713"/>
            <a:chOff x="2763026" y="3033490"/>
            <a:chExt cx="3438128" cy="3119616"/>
          </a:xfrm>
        </p:grpSpPr>
        <p:sp>
          <p:nvSpPr>
            <p:cNvPr id="45" name="44 Flecha doblada"/>
            <p:cNvSpPr/>
            <p:nvPr/>
          </p:nvSpPr>
          <p:spPr>
            <a:xfrm flipH="1">
              <a:off x="2767413" y="3033490"/>
              <a:ext cx="728854" cy="722967"/>
            </a:xfrm>
            <a:prstGeom prst="bentArrow">
              <a:avLst>
                <a:gd name="adj1" fmla="val 13239"/>
                <a:gd name="adj2" fmla="val 25000"/>
                <a:gd name="adj3" fmla="val 21079"/>
                <a:gd name="adj4" fmla="val 47670"/>
              </a:avLst>
            </a:prstGeom>
            <a:solidFill>
              <a:srgbClr val="FFC000"/>
            </a:solidFill>
            <a:ln w="19050">
              <a:noFill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2" name="41 Rectángulo"/>
            <p:cNvSpPr/>
            <p:nvPr/>
          </p:nvSpPr>
          <p:spPr>
            <a:xfrm>
              <a:off x="2763026" y="3660116"/>
              <a:ext cx="3438128" cy="24929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271463" lvl="1"/>
              <a:r>
                <a:rPr lang="en-US" sz="1050" dirty="0">
                  <a:solidFill>
                    <a:srgbClr val="FFCCFF"/>
                  </a:solidFill>
                  <a:latin typeface="Consolas" pitchFamily="49" charset="0"/>
                  <a:cs typeface="Consolas" pitchFamily="49" charset="0"/>
                </a:rPr>
                <a:t>#include </a:t>
              </a:r>
              <a:r>
                <a:rPr lang="en-US" sz="1050" dirty="0">
                  <a:latin typeface="Consolas" pitchFamily="49" charset="0"/>
                  <a:cs typeface="Consolas" pitchFamily="49" charset="0"/>
                </a:rPr>
                <a:t>&lt;string&gt;</a:t>
              </a:r>
            </a:p>
            <a:p>
              <a:pPr marL="271463" lvl="1"/>
              <a:r>
                <a:rPr lang="en-US" sz="10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using namespace </a:t>
              </a:r>
              <a:r>
                <a:rPr lang="en-US" sz="1050" dirty="0">
                  <a:latin typeface="Consolas" pitchFamily="49" charset="0"/>
                  <a:cs typeface="Consolas" pitchFamily="49" charset="0"/>
                </a:rPr>
                <a:t>std;</a:t>
              </a:r>
            </a:p>
            <a:p>
              <a:pPr marL="271463" lvl="1"/>
              <a:r>
                <a:rPr lang="en-US" sz="1050" dirty="0">
                  <a:solidFill>
                    <a:srgbClr val="FFCCFF"/>
                  </a:solidFill>
                  <a:latin typeface="Consolas" pitchFamily="49" charset="0"/>
                  <a:cs typeface="Consolas" pitchFamily="49" charset="0"/>
                </a:rPr>
                <a:t>#include</a:t>
              </a:r>
              <a:r>
                <a:rPr lang="en-US" sz="1050" dirty="0">
                  <a:latin typeface="Consolas" pitchFamily="49" charset="0"/>
                  <a:cs typeface="Consolas" pitchFamily="49" charset="0"/>
                </a:rPr>
                <a:t> "</a:t>
              </a:r>
              <a:r>
                <a:rPr lang="en-US" sz="1050" dirty="0" err="1">
                  <a:latin typeface="Consolas" pitchFamily="49" charset="0"/>
                  <a:cs typeface="Consolas" pitchFamily="49" charset="0"/>
                </a:rPr>
                <a:t>registro.h</a:t>
              </a:r>
              <a:r>
                <a:rPr lang="en-US" sz="1050" dirty="0">
                  <a:latin typeface="Consolas" pitchFamily="49" charset="0"/>
                  <a:cs typeface="Consolas" pitchFamily="49" charset="0"/>
                </a:rPr>
                <a:t>"</a:t>
              </a:r>
            </a:p>
            <a:p>
              <a:pPr marL="271463" lvl="1"/>
              <a:endPara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  <a:p>
              <a:pPr marL="271463" lvl="1"/>
              <a:r>
                <a:rPr lang="es-ES" sz="10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const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 N = </a:t>
              </a:r>
              <a:r>
                <a:rPr lang="es-ES" sz="1050" dirty="0">
                  <a:solidFill>
                    <a:srgbClr val="FFFF00"/>
                  </a:solidFill>
                  <a:latin typeface="Consolas" pitchFamily="49" charset="0"/>
                  <a:cs typeface="Consolas" pitchFamily="49" charset="0"/>
                </a:rPr>
                <a:t>100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 marL="271463" lvl="1"/>
              <a:r>
                <a:rPr lang="es-ES" sz="10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typedef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 err="1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tRegistro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 err="1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[N];</a:t>
              </a:r>
            </a:p>
            <a:p>
              <a:pPr marL="271463" lvl="1"/>
              <a:r>
                <a:rPr lang="es-ES" sz="10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typedef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struct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 {</a:t>
              </a:r>
            </a:p>
            <a:p>
              <a:pPr marL="271463" lvl="1"/>
              <a:r>
                <a:rPr lang="es-ES" sz="1050" dirty="0"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s-ES" sz="1050" dirty="0" err="1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 registros;</a:t>
              </a:r>
            </a:p>
            <a:p>
              <a:pPr marL="271463" lvl="1"/>
              <a:r>
                <a:rPr lang="es-ES" sz="1050" dirty="0"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s-ES" sz="1050" dirty="0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 err="1">
                  <a:latin typeface="Consolas" pitchFamily="49" charset="0"/>
                  <a:cs typeface="Consolas" pitchFamily="49" charset="0"/>
                </a:rPr>
                <a:t>cont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 marL="271463" lvl="1"/>
              <a:r>
                <a:rPr lang="es-ES" sz="1050" dirty="0">
                  <a:latin typeface="Consolas" pitchFamily="49" charset="0"/>
                  <a:cs typeface="Consolas" pitchFamily="49" charset="0"/>
                </a:rPr>
                <a:t>} </a:t>
              </a:r>
              <a:r>
                <a:rPr lang="es-ES" sz="1050" dirty="0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tLista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 marL="271463" lvl="1"/>
              <a:r>
                <a:rPr lang="es-ES" sz="1050" dirty="0">
                  <a:latin typeface="Consolas" pitchFamily="49" charset="0"/>
                  <a:cs typeface="Consolas" pitchFamily="49" charset="0"/>
                </a:rPr>
                <a:t>...</a:t>
              </a:r>
              <a:endParaRPr lang="es-ES" sz="1350" dirty="0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5168682" y="2637076"/>
            <a:ext cx="2507092" cy="1223412"/>
            <a:chOff x="5367575" y="3516101"/>
            <a:chExt cx="3342789" cy="1631216"/>
          </a:xfrm>
        </p:grpSpPr>
        <p:sp>
          <p:nvSpPr>
            <p:cNvPr id="44" name="43 Flecha izquierda"/>
            <p:cNvSpPr/>
            <p:nvPr/>
          </p:nvSpPr>
          <p:spPr>
            <a:xfrm>
              <a:off x="5367575" y="4159064"/>
              <a:ext cx="1004626" cy="216024"/>
            </a:xfrm>
            <a:prstGeom prst="leftArrow">
              <a:avLst/>
            </a:prstGeom>
            <a:solidFill>
              <a:srgbClr val="FFC000"/>
            </a:solidFill>
            <a:ln w="19050">
              <a:noFill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1" name="40 Rectángulo"/>
            <p:cNvSpPr/>
            <p:nvPr/>
          </p:nvSpPr>
          <p:spPr>
            <a:xfrm>
              <a:off x="6029382" y="3516101"/>
              <a:ext cx="2680982" cy="163121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271463" lvl="1"/>
              <a:r>
                <a:rPr lang="en-US" sz="1050" dirty="0">
                  <a:solidFill>
                    <a:srgbClr val="FFCCFF"/>
                  </a:solidFill>
                  <a:latin typeface="Consolas" pitchFamily="49" charset="0"/>
                  <a:cs typeface="Consolas" pitchFamily="49" charset="0"/>
                </a:rPr>
                <a:t>#include </a:t>
              </a:r>
              <a:r>
                <a:rPr lang="en-US" sz="1050" dirty="0">
                  <a:latin typeface="Consolas" pitchFamily="49" charset="0"/>
                  <a:cs typeface="Consolas" pitchFamily="49" charset="0"/>
                </a:rPr>
                <a:t>&lt;string&gt;</a:t>
              </a:r>
            </a:p>
            <a:p>
              <a:pPr marL="271463" lvl="1"/>
              <a:r>
                <a:rPr lang="en-US" sz="10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using namespace </a:t>
              </a:r>
              <a:r>
                <a:rPr lang="en-US" sz="1050" dirty="0">
                  <a:latin typeface="Consolas" pitchFamily="49" charset="0"/>
                  <a:cs typeface="Consolas" pitchFamily="49" charset="0"/>
                </a:rPr>
                <a:t>std;</a:t>
              </a:r>
            </a:p>
            <a:p>
              <a:pPr marL="271463" lvl="1"/>
              <a:endPara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  <a:p>
              <a:pPr marL="271463" lvl="1"/>
              <a:r>
                <a:rPr lang="es-ES" sz="10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typedef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struct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 {</a:t>
              </a:r>
            </a:p>
            <a:p>
              <a:pPr marL="271463" lvl="1"/>
              <a:r>
                <a:rPr lang="es-ES" sz="1050" dirty="0">
                  <a:latin typeface="Consolas" pitchFamily="49" charset="0"/>
                  <a:cs typeface="Consolas" pitchFamily="49" charset="0"/>
                </a:rPr>
                <a:t>   ...</a:t>
              </a:r>
            </a:p>
            <a:p>
              <a:pPr marL="271463" lvl="1"/>
              <a:r>
                <a:rPr lang="es-ES" sz="1050" dirty="0">
                  <a:latin typeface="Consolas" pitchFamily="49" charset="0"/>
                  <a:cs typeface="Consolas" pitchFamily="49" charset="0"/>
                </a:rPr>
                <a:t>} </a:t>
              </a:r>
              <a:r>
                <a:rPr lang="es-ES" sz="1050" dirty="0" err="1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tRegistro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 marL="271463" lvl="1"/>
              <a:r>
                <a:rPr lang="es-ES" sz="1050" dirty="0">
                  <a:latin typeface="Consolas" pitchFamily="49" charset="0"/>
                  <a:cs typeface="Consolas" pitchFamily="49" charset="0"/>
                </a:rPr>
                <a:t>...</a:t>
              </a:r>
              <a:endParaRPr lang="es-ES" sz="1350" dirty="0"/>
            </a:p>
          </p:txBody>
        </p:sp>
      </p:grpSp>
      <p:sp>
        <p:nvSpPr>
          <p:cNvPr id="15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Inclusiones múltiples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  <a:buClr>
                <a:srgbClr val="0BD0D9"/>
              </a:buClr>
            </a:pPr>
            <a:r>
              <a:rPr lang="es-ES" sz="2100" dirty="0">
                <a:solidFill>
                  <a:srgbClr val="04617B">
                    <a:lumMod val="20000"/>
                    <a:lumOff val="80000"/>
                  </a:srgbClr>
                </a:solidFill>
              </a:rPr>
              <a:t>Gestión de una lista ordenada II</a:t>
            </a:r>
            <a:endParaRPr lang="es-ES" sz="2100" i="0" dirty="0">
              <a:solidFill>
                <a:srgbClr val="04617B">
                  <a:lumMod val="20000"/>
                  <a:lumOff val="80000"/>
                </a:srgb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Preprocesamiento de </a:t>
            </a:r>
            <a:r>
              <a:rPr lang="es-ES" dirty="0" smtClean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s-ES" dirty="0" smtClean="0"/>
              <a:t>: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050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050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 namespace std;</a:t>
            </a:r>
          </a:p>
          <a:p>
            <a:pPr marL="271463" lvl="1" indent="0">
              <a:spcBef>
                <a:spcPts val="0"/>
              </a:spcBef>
              <a:buNone/>
            </a:pPr>
            <a:endParaRPr lang="en-US" sz="1050" dirty="0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None/>
            </a:pPr>
            <a:r>
              <a:rPr lang="en-US" sz="1050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&lt;string&gt;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n-US" sz="1050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 namespace std;</a:t>
            </a:r>
          </a:p>
          <a:p>
            <a:pPr marL="271463" lvl="1" indent="0">
              <a:spcBef>
                <a:spcPts val="0"/>
              </a:spcBef>
              <a:buNone/>
            </a:pPr>
            <a:endParaRPr lang="en-US" sz="1050" dirty="0">
              <a:solidFill>
                <a:schemeClr val="accent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0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05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s-ES" sz="105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050" dirty="0">
                <a:latin typeface="Consolas" pitchFamily="49" charset="0"/>
                <a:cs typeface="Consolas" pitchFamily="49" charset="0"/>
              </a:rPr>
              <a:t>   ...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050" dirty="0">
                <a:latin typeface="Consolas" pitchFamily="49" charset="0"/>
                <a:cs typeface="Consolas" pitchFamily="49" charset="0"/>
              </a:rPr>
              <a:t>} </a:t>
            </a:r>
            <a:r>
              <a:rPr lang="es-ES" sz="10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05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050" dirty="0">
                <a:latin typeface="Consolas" pitchFamily="49" charset="0"/>
                <a:cs typeface="Consolas" pitchFamily="49" charset="0"/>
              </a:rPr>
              <a:t>...</a:t>
            </a:r>
            <a:endParaRPr lang="es-ES" sz="1050" dirty="0"/>
          </a:p>
          <a:p>
            <a:pPr marL="271463" lvl="1" indent="0">
              <a:spcBef>
                <a:spcPts val="0"/>
              </a:spcBef>
              <a:buNone/>
            </a:pPr>
            <a:endParaRPr lang="en-US" sz="1050" dirty="0">
              <a:solidFill>
                <a:srgbClr val="FFCCFF"/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"lista2.h"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n-US" sz="105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0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0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menu();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n-US" sz="105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0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s-ES" sz="135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1742257" y="1945109"/>
            <a:ext cx="1620180" cy="1188132"/>
          </a:xfrm>
          <a:prstGeom prst="rect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6" name="Grupo 5"/>
          <p:cNvGrpSpPr/>
          <p:nvPr/>
        </p:nvGrpSpPr>
        <p:grpSpPr>
          <a:xfrm>
            <a:off x="3281567" y="1791563"/>
            <a:ext cx="3172662" cy="2839239"/>
            <a:chOff x="2851423" y="2388750"/>
            <a:chExt cx="4230216" cy="3785652"/>
          </a:xfrm>
        </p:grpSpPr>
        <p:sp>
          <p:nvSpPr>
            <p:cNvPr id="44" name="43 Flecha izquierda"/>
            <p:cNvSpPr/>
            <p:nvPr/>
          </p:nvSpPr>
          <p:spPr>
            <a:xfrm>
              <a:off x="2851423" y="4384154"/>
              <a:ext cx="1004626" cy="216024"/>
            </a:xfrm>
            <a:prstGeom prst="leftArrow">
              <a:avLst/>
            </a:prstGeom>
            <a:solidFill>
              <a:srgbClr val="FFC000"/>
            </a:solidFill>
            <a:ln w="19050">
              <a:noFill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2" name="41 Rectángulo"/>
            <p:cNvSpPr/>
            <p:nvPr/>
          </p:nvSpPr>
          <p:spPr>
            <a:xfrm>
              <a:off x="3643511" y="2388750"/>
              <a:ext cx="3438128" cy="37856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271463" lvl="1"/>
              <a:r>
                <a:rPr lang="en-US" sz="1050" dirty="0">
                  <a:solidFill>
                    <a:srgbClr val="FFCCFF"/>
                  </a:solidFill>
                  <a:latin typeface="Consolas" pitchFamily="49" charset="0"/>
                  <a:cs typeface="Consolas" pitchFamily="49" charset="0"/>
                </a:rPr>
                <a:t>#include </a:t>
              </a:r>
              <a:r>
                <a:rPr lang="en-US" sz="1050" dirty="0">
                  <a:latin typeface="Consolas" pitchFamily="49" charset="0"/>
                  <a:cs typeface="Consolas" pitchFamily="49" charset="0"/>
                </a:rPr>
                <a:t>&lt;string&gt;</a:t>
              </a:r>
            </a:p>
            <a:p>
              <a:pPr marL="271463" lvl="1"/>
              <a:r>
                <a:rPr lang="en-US" sz="10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using namespace </a:t>
              </a:r>
              <a:r>
                <a:rPr lang="en-US" sz="1050" dirty="0">
                  <a:latin typeface="Consolas" pitchFamily="49" charset="0"/>
                  <a:cs typeface="Consolas" pitchFamily="49" charset="0"/>
                </a:rPr>
                <a:t>std;</a:t>
              </a:r>
            </a:p>
            <a:p>
              <a:pPr marL="271463" lvl="1"/>
              <a:r>
                <a:rPr lang="en-US" sz="1050" dirty="0">
                  <a:solidFill>
                    <a:srgbClr val="FFCCFF"/>
                  </a:solidFill>
                  <a:latin typeface="Consolas" pitchFamily="49" charset="0"/>
                  <a:cs typeface="Consolas" pitchFamily="49" charset="0"/>
                </a:rPr>
                <a:t>#include </a:t>
              </a:r>
              <a:r>
                <a:rPr lang="en-US" sz="1050" dirty="0">
                  <a:latin typeface="Consolas" pitchFamily="49" charset="0"/>
                  <a:cs typeface="Consolas" pitchFamily="49" charset="0"/>
                </a:rPr>
                <a:t>&lt;string&gt;</a:t>
              </a:r>
            </a:p>
            <a:p>
              <a:pPr marL="271463" lvl="1"/>
              <a:r>
                <a:rPr lang="en-US" sz="10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using namespace </a:t>
              </a:r>
              <a:r>
                <a:rPr lang="en-US" sz="1050" dirty="0">
                  <a:latin typeface="Consolas" pitchFamily="49" charset="0"/>
                  <a:cs typeface="Consolas" pitchFamily="49" charset="0"/>
                </a:rPr>
                <a:t>std;</a:t>
              </a:r>
            </a:p>
            <a:p>
              <a:pPr marL="271463" lvl="1"/>
              <a:endPara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  <a:p>
              <a:pPr marL="271463" lvl="1"/>
              <a:r>
                <a:rPr lang="es-ES" sz="10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typedef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struct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 {</a:t>
              </a:r>
            </a:p>
            <a:p>
              <a:pPr marL="271463" lvl="1"/>
              <a:r>
                <a:rPr lang="es-ES" sz="1050" dirty="0">
                  <a:latin typeface="Consolas" pitchFamily="49" charset="0"/>
                  <a:cs typeface="Consolas" pitchFamily="49" charset="0"/>
                </a:rPr>
                <a:t>   ...</a:t>
              </a:r>
            </a:p>
            <a:p>
              <a:pPr marL="271463" lvl="1"/>
              <a:r>
                <a:rPr lang="es-ES" sz="1050" dirty="0">
                  <a:latin typeface="Consolas" pitchFamily="49" charset="0"/>
                  <a:cs typeface="Consolas" pitchFamily="49" charset="0"/>
                </a:rPr>
                <a:t>} </a:t>
              </a:r>
              <a:r>
                <a:rPr lang="es-ES" sz="1050" dirty="0" err="1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tRegistro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 marL="271463" lvl="1"/>
              <a:r>
                <a:rPr lang="es-ES" sz="1050" dirty="0">
                  <a:latin typeface="Consolas" pitchFamily="49" charset="0"/>
                  <a:cs typeface="Consolas" pitchFamily="49" charset="0"/>
                </a:rPr>
                <a:t>...</a:t>
              </a:r>
              <a:endParaRPr lang="es-ES" sz="1050" dirty="0"/>
            </a:p>
            <a:p>
              <a:pPr marL="271463" lvl="1"/>
              <a:endPara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  <a:p>
              <a:pPr marL="271463" lvl="1"/>
              <a:r>
                <a:rPr lang="es-ES" sz="10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const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 N = </a:t>
              </a:r>
              <a:r>
                <a:rPr lang="es-ES" sz="1050" dirty="0">
                  <a:solidFill>
                    <a:srgbClr val="FFFF00"/>
                  </a:solidFill>
                  <a:latin typeface="Consolas" pitchFamily="49" charset="0"/>
                  <a:cs typeface="Consolas" pitchFamily="49" charset="0"/>
                </a:rPr>
                <a:t>100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 marL="271463" lvl="1"/>
              <a:r>
                <a:rPr lang="es-ES" sz="10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typedef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 err="1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tRegistro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 err="1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[N];</a:t>
              </a:r>
            </a:p>
            <a:p>
              <a:pPr marL="271463" lvl="1"/>
              <a:r>
                <a:rPr lang="es-ES" sz="10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typedef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struct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 {</a:t>
              </a:r>
            </a:p>
            <a:p>
              <a:pPr marL="271463" lvl="1"/>
              <a:r>
                <a:rPr lang="es-ES" sz="1050" dirty="0"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s-ES" sz="1050" dirty="0" err="1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 registros;</a:t>
              </a:r>
            </a:p>
            <a:p>
              <a:pPr marL="271463" lvl="1"/>
              <a:r>
                <a:rPr lang="es-ES" sz="1050" dirty="0"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s-ES" sz="1050" dirty="0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 err="1">
                  <a:latin typeface="Consolas" pitchFamily="49" charset="0"/>
                  <a:cs typeface="Consolas" pitchFamily="49" charset="0"/>
                </a:rPr>
                <a:t>cont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 marL="271463" lvl="1"/>
              <a:r>
                <a:rPr lang="es-ES" sz="1050" dirty="0">
                  <a:latin typeface="Consolas" pitchFamily="49" charset="0"/>
                  <a:cs typeface="Consolas" pitchFamily="49" charset="0"/>
                </a:rPr>
                <a:t>} </a:t>
              </a:r>
              <a:r>
                <a:rPr lang="es-ES" sz="1050" dirty="0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tLista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 marL="271463" lvl="1"/>
              <a:r>
                <a:rPr lang="es-ES" sz="1050" dirty="0">
                  <a:latin typeface="Consolas" pitchFamily="49" charset="0"/>
                  <a:cs typeface="Consolas" pitchFamily="49" charset="0"/>
                </a:rPr>
                <a:t>...</a:t>
              </a:r>
              <a:endParaRPr lang="es-ES" sz="1350" dirty="0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3995936" y="2858269"/>
              <a:ext cx="2160240" cy="1584176"/>
            </a:xfrm>
            <a:prstGeom prst="rect">
              <a:avLst/>
            </a:prstGeom>
            <a:noFill/>
            <a:ln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sp>
        <p:nvSpPr>
          <p:cNvPr id="10" name="9 Rectángulo"/>
          <p:cNvSpPr/>
          <p:nvPr/>
        </p:nvSpPr>
        <p:spPr>
          <a:xfrm>
            <a:off x="6333964" y="1328128"/>
            <a:ext cx="478073" cy="266030"/>
          </a:xfrm>
          <a:prstGeom prst="rect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1" name="10 CuadroTexto"/>
          <p:cNvSpPr txBox="1"/>
          <p:nvPr/>
        </p:nvSpPr>
        <p:spPr>
          <a:xfrm>
            <a:off x="6788352" y="1322643"/>
            <a:ext cx="939681" cy="3000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Sustituido</a:t>
            </a:r>
          </a:p>
        </p:txBody>
      </p:sp>
      <p:sp>
        <p:nvSpPr>
          <p:cNvPr id="13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Inclusiones múltiples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  <a:buClr>
                <a:srgbClr val="0BD0D9"/>
              </a:buClr>
            </a:pPr>
            <a:r>
              <a:rPr lang="es-ES" sz="2100" dirty="0">
                <a:solidFill>
                  <a:srgbClr val="04617B">
                    <a:lumMod val="20000"/>
                    <a:lumOff val="80000"/>
                  </a:srgbClr>
                </a:solidFill>
              </a:rPr>
              <a:t>Gestión de una lista ordenada II</a:t>
            </a:r>
            <a:endParaRPr lang="es-ES" sz="2100" i="0" dirty="0">
              <a:solidFill>
                <a:srgbClr val="04617B">
                  <a:lumMod val="20000"/>
                  <a:lumOff val="80000"/>
                </a:srgbClr>
              </a:solidFill>
            </a:endParaRP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135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1756544" y="1167594"/>
            <a:ext cx="5197464" cy="337646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0" lvl="1">
              <a:buClr>
                <a:srgbClr val="0F6FC6">
                  <a:lumMod val="40000"/>
                  <a:lumOff val="60000"/>
                </a:srgbClr>
              </a:buClr>
            </a:pPr>
            <a:r>
              <a:rPr lang="en-US" sz="1050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 marL="0" lvl="1">
              <a:buClr>
                <a:srgbClr val="0F6FC6">
                  <a:lumMod val="40000"/>
                  <a:lumOff val="60000"/>
                </a:srgbClr>
              </a:buClr>
            </a:pPr>
            <a:r>
              <a:rPr lang="en-US" sz="1050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 namespace std;</a:t>
            </a:r>
          </a:p>
          <a:p>
            <a:pPr marL="0" lvl="1"/>
            <a:endParaRPr lang="en-US" sz="1050" dirty="0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1050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&lt;string&gt;</a:t>
            </a:r>
          </a:p>
          <a:p>
            <a:pPr marL="0" lvl="1"/>
            <a:r>
              <a:rPr lang="en-US" sz="1050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 namespace std;</a:t>
            </a:r>
          </a:p>
          <a:p>
            <a:pPr marL="0" lvl="1"/>
            <a:endParaRPr lang="en-US" sz="1050" dirty="0">
              <a:solidFill>
                <a:schemeClr val="accent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s-ES" sz="10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05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s-ES" sz="105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lvl="1"/>
            <a:r>
              <a:rPr lang="es-ES" sz="1050" dirty="0">
                <a:latin typeface="Consolas" pitchFamily="49" charset="0"/>
                <a:cs typeface="Consolas" pitchFamily="49" charset="0"/>
              </a:rPr>
              <a:t>   ...</a:t>
            </a:r>
          </a:p>
          <a:p>
            <a:pPr marL="0" lvl="1"/>
            <a:r>
              <a:rPr lang="es-ES" sz="1050" dirty="0">
                <a:latin typeface="Consolas" pitchFamily="49" charset="0"/>
                <a:cs typeface="Consolas" pitchFamily="49" charset="0"/>
              </a:rPr>
              <a:t>} </a:t>
            </a:r>
            <a:r>
              <a:rPr lang="es-ES" sz="10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05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/>
            <a:r>
              <a:rPr lang="es-ES" sz="1050" dirty="0">
                <a:latin typeface="Consolas" pitchFamily="49" charset="0"/>
                <a:cs typeface="Consolas" pitchFamily="49" charset="0"/>
              </a:rPr>
              <a:t>...</a:t>
            </a:r>
            <a:endParaRPr lang="es-ES" sz="1050" dirty="0"/>
          </a:p>
          <a:p>
            <a:pPr marL="0" lvl="1"/>
            <a:endParaRPr lang="en-US" sz="1050" dirty="0">
              <a:solidFill>
                <a:srgbClr val="FFCCFF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1050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&lt;string&gt;</a:t>
            </a:r>
          </a:p>
          <a:p>
            <a:pPr marL="0" lvl="1"/>
            <a:r>
              <a:rPr lang="en-US" sz="1050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 namespace std;</a:t>
            </a:r>
          </a:p>
          <a:p>
            <a:pPr marL="0" lvl="1"/>
            <a:r>
              <a:rPr lang="en-US" sz="1050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&lt;string&gt;</a:t>
            </a:r>
          </a:p>
          <a:p>
            <a:pPr marL="0" lvl="1"/>
            <a:r>
              <a:rPr lang="en-US" sz="1050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 namespace std;</a:t>
            </a:r>
          </a:p>
          <a:p>
            <a:pPr marL="0" lvl="1"/>
            <a:endParaRPr lang="en-US" sz="1050" dirty="0">
              <a:solidFill>
                <a:schemeClr val="accent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s-ES" sz="10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05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s-ES" sz="105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lvl="1"/>
            <a:r>
              <a:rPr lang="es-ES" sz="1050" dirty="0">
                <a:latin typeface="Consolas" pitchFamily="49" charset="0"/>
                <a:cs typeface="Consolas" pitchFamily="49" charset="0"/>
              </a:rPr>
              <a:t>   ...</a:t>
            </a:r>
          </a:p>
          <a:p>
            <a:pPr marL="0" lvl="1"/>
            <a:r>
              <a:rPr lang="es-ES" sz="1050" dirty="0">
                <a:latin typeface="Consolas" pitchFamily="49" charset="0"/>
                <a:cs typeface="Consolas" pitchFamily="49" charset="0"/>
              </a:rPr>
              <a:t>} </a:t>
            </a:r>
            <a:r>
              <a:rPr lang="es-ES" sz="10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05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/>
            <a:r>
              <a:rPr lang="es-ES" sz="1050" dirty="0">
                <a:latin typeface="Consolas" pitchFamily="49" charset="0"/>
                <a:cs typeface="Consolas" pitchFamily="49" charset="0"/>
              </a:rPr>
              <a:t>...</a:t>
            </a:r>
            <a:endParaRPr lang="es-ES" sz="1050" dirty="0"/>
          </a:p>
          <a:p>
            <a:pPr marL="0" lvl="1"/>
            <a:endParaRPr lang="en-US" sz="1050" dirty="0">
              <a:solidFill>
                <a:schemeClr val="accent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s-ES" sz="10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05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050" dirty="0">
                <a:latin typeface="Consolas" pitchFamily="49" charset="0"/>
                <a:cs typeface="Consolas" pitchFamily="49" charset="0"/>
              </a:rPr>
              <a:t> N = </a:t>
            </a:r>
            <a:r>
              <a:rPr lang="es-ES" sz="10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s-ES" sz="105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/>
            <a:r>
              <a:rPr lang="es-ES" sz="10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05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05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s-ES" sz="1050" dirty="0">
                <a:latin typeface="Consolas" pitchFamily="49" charset="0"/>
                <a:cs typeface="Consolas" pitchFamily="49" charset="0"/>
              </a:rPr>
              <a:t>[N];</a:t>
            </a:r>
          </a:p>
          <a:p>
            <a:pPr marL="0" lvl="1"/>
            <a:r>
              <a:rPr lang="es-ES" sz="10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05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s-ES" sz="105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lvl="1"/>
            <a:r>
              <a:rPr lang="es-ES" sz="105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0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s-ES" sz="1050" dirty="0">
                <a:latin typeface="Consolas" pitchFamily="49" charset="0"/>
                <a:cs typeface="Consolas" pitchFamily="49" charset="0"/>
              </a:rPr>
              <a:t> registros;</a:t>
            </a:r>
          </a:p>
          <a:p>
            <a:pPr marL="0" lvl="1"/>
            <a:r>
              <a:rPr lang="es-ES" sz="105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0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05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>
                <a:latin typeface="Consolas" pitchFamily="49" charset="0"/>
                <a:cs typeface="Consolas" pitchFamily="49" charset="0"/>
              </a:rPr>
              <a:t>cont</a:t>
            </a:r>
            <a:r>
              <a:rPr lang="es-ES" sz="105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/>
            <a:r>
              <a:rPr lang="es-ES" sz="1050" dirty="0">
                <a:latin typeface="Consolas" pitchFamily="49" charset="0"/>
                <a:cs typeface="Consolas" pitchFamily="49" charset="0"/>
              </a:rPr>
              <a:t>} </a:t>
            </a:r>
            <a:r>
              <a:rPr lang="es-ES" sz="10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05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/>
            <a:r>
              <a:rPr lang="es-ES" sz="1050" dirty="0">
                <a:latin typeface="Consolas" pitchFamily="49" charset="0"/>
                <a:cs typeface="Consolas" pitchFamily="49" charset="0"/>
              </a:rPr>
              <a:t>...</a:t>
            </a:r>
            <a:endParaRPr lang="es-ES" sz="1050" dirty="0"/>
          </a:p>
          <a:p>
            <a:pPr marL="0" lvl="1">
              <a:buClr>
                <a:srgbClr val="0F6FC6">
                  <a:lumMod val="40000"/>
                  <a:lumOff val="60000"/>
                </a:srgbClr>
              </a:buClr>
            </a:pPr>
            <a:endParaRPr lang="en-US" sz="105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marL="0" lvl="1">
              <a:buClr>
                <a:srgbClr val="0F6FC6">
                  <a:lumMod val="40000"/>
                  <a:lumOff val="60000"/>
                </a:srgbClr>
              </a:buClr>
            </a:pPr>
            <a:r>
              <a:rPr lang="en-US" sz="10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0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menu();</a:t>
            </a:r>
          </a:p>
          <a:p>
            <a:pPr marL="0" lvl="1">
              <a:buClr>
                <a:srgbClr val="0F6FC6">
                  <a:lumMod val="40000"/>
                  <a:lumOff val="60000"/>
                </a:srgbClr>
              </a:buClr>
            </a:pPr>
            <a:endParaRPr lang="en-US" sz="105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marL="0" lvl="1">
              <a:buClr>
                <a:srgbClr val="0F6FC6">
                  <a:lumMod val="40000"/>
                  <a:lumOff val="60000"/>
                </a:srgbClr>
              </a:buClr>
            </a:pPr>
            <a:r>
              <a:rPr lang="en-US" sz="10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s-ES" sz="1350" dirty="0"/>
          </a:p>
        </p:txBody>
      </p:sp>
      <p:grpSp>
        <p:nvGrpSpPr>
          <p:cNvPr id="6" name="Grupo 5"/>
          <p:cNvGrpSpPr/>
          <p:nvPr/>
        </p:nvGrpSpPr>
        <p:grpSpPr>
          <a:xfrm>
            <a:off x="2789802" y="2578860"/>
            <a:ext cx="864096" cy="1592796"/>
            <a:chOff x="2195736" y="3438480"/>
            <a:chExt cx="1152128" cy="2123728"/>
          </a:xfrm>
        </p:grpSpPr>
        <p:cxnSp>
          <p:nvCxnSpPr>
            <p:cNvPr id="10" name="9 Conector recto de flecha"/>
            <p:cNvCxnSpPr/>
            <p:nvPr/>
          </p:nvCxnSpPr>
          <p:spPr>
            <a:xfrm rot="10800000">
              <a:off x="2195736" y="3438480"/>
              <a:ext cx="1152128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 de flecha"/>
            <p:cNvCxnSpPr/>
            <p:nvPr/>
          </p:nvCxnSpPr>
          <p:spPr>
            <a:xfrm rot="10800000">
              <a:off x="2195736" y="5560620"/>
              <a:ext cx="1152128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5400000">
              <a:off x="2277270" y="4501138"/>
              <a:ext cx="2122139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11 Rectángulo"/>
          <p:cNvSpPr/>
          <p:nvPr/>
        </p:nvSpPr>
        <p:spPr>
          <a:xfrm>
            <a:off x="1742257" y="2924327"/>
            <a:ext cx="1620180" cy="1524483"/>
          </a:xfrm>
          <a:prstGeom prst="rect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15" name="6 Grupo"/>
          <p:cNvGrpSpPr/>
          <p:nvPr/>
        </p:nvGrpSpPr>
        <p:grpSpPr>
          <a:xfrm>
            <a:off x="3801157" y="3597864"/>
            <a:ext cx="2538934" cy="323184"/>
            <a:chOff x="899593" y="5416649"/>
            <a:chExt cx="3524596" cy="4309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7 CuadroTexto"/>
            <p:cNvSpPr txBox="1"/>
            <p:nvPr/>
          </p:nvSpPr>
          <p:spPr>
            <a:xfrm>
              <a:off x="899593" y="5416649"/>
              <a:ext cx="3524596" cy="4309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marL="407194">
                <a:spcAft>
                  <a:spcPts val="450"/>
                </a:spcAft>
              </a:pPr>
              <a:r>
                <a:rPr lang="es-ES" sz="1500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¡Identificador duplicado!</a:t>
              </a:r>
            </a:p>
          </p:txBody>
        </p:sp>
        <p:pic>
          <p:nvPicPr>
            <p:cNvPr id="17" name="Picture 3" descr="D:\Docencia\Fundamentos de programación\CV\icoGuille\xeye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3660" y="5420841"/>
              <a:ext cx="426720" cy="4267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8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Programación modular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Programas multiarchivo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Código fuente repartido entre varios archivos (</a:t>
            </a:r>
            <a:r>
              <a:rPr lang="es-ES" i="1" dirty="0" smtClean="0"/>
              <a:t>módulos</a:t>
            </a:r>
            <a:r>
              <a:rPr lang="es-ES" dirty="0" smtClean="0"/>
              <a:t>)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Cada módulo con sus declaraciones y sus subprogramas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>
                <a:sym typeface="Wingdings" pitchFamily="2" charset="2"/>
              </a:rPr>
              <a:t> Módulo: Unidad funcional (estructura de datos, utilidades, ...)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7" name="Grupo 6"/>
          <p:cNvGrpSpPr/>
          <p:nvPr/>
        </p:nvGrpSpPr>
        <p:grpSpPr>
          <a:xfrm>
            <a:off x="1790580" y="2196666"/>
            <a:ext cx="1107120" cy="1548616"/>
            <a:chOff x="863440" y="2928887"/>
            <a:chExt cx="1476160" cy="2064821"/>
          </a:xfrm>
        </p:grpSpPr>
        <p:sp>
          <p:nvSpPr>
            <p:cNvPr id="14" name="13 Recortar rectángulo de esquina sencilla"/>
            <p:cNvSpPr/>
            <p:nvPr/>
          </p:nvSpPr>
          <p:spPr>
            <a:xfrm>
              <a:off x="971600" y="3341190"/>
              <a:ext cx="1368000" cy="1652518"/>
            </a:xfrm>
            <a:prstGeom prst="snip1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27000" tIns="27000" rIns="27000" bIns="27000" rtlCol="0" anchor="t" anchorCtr="0"/>
            <a:lstStyle/>
            <a:p>
              <a:endParaRPr lang="es-ES" sz="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11 Recortar rectángulo de esquina sencilla"/>
            <p:cNvSpPr/>
            <p:nvPr/>
          </p:nvSpPr>
          <p:spPr>
            <a:xfrm>
              <a:off x="863440" y="3269182"/>
              <a:ext cx="1368000" cy="1620000"/>
            </a:xfrm>
            <a:prstGeom prst="snip1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27000" tIns="27000" rIns="0" bIns="27000" rtlCol="0" anchor="t" anchorCtr="0"/>
            <a:lstStyle/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const int N = 10;</a:t>
              </a: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typedef double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[N];</a:t>
              </a: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typedef struct {</a:t>
              </a: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elem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int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cont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}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>
                <a:lnSpc>
                  <a:spcPts val="525"/>
                </a:lnSpc>
              </a:pPr>
              <a:endParaRPr lang="es-ES" sz="45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void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init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&amp;lista);</a:t>
              </a:r>
            </a:p>
            <a:p>
              <a:pPr>
                <a:lnSpc>
                  <a:spcPts val="525"/>
                </a:lnSpc>
              </a:pPr>
              <a:endParaRPr lang="es-ES" sz="45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void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insert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&amp;lista, double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elem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, bool &amp;ok);</a:t>
              </a:r>
            </a:p>
            <a:p>
              <a:pPr>
                <a:lnSpc>
                  <a:spcPts val="525"/>
                </a:lnSpc>
              </a:pPr>
              <a:endParaRPr lang="es-ES" sz="45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void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remove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&amp;lista, int pos, bool &amp;ok);</a:t>
              </a: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...</a:t>
              </a:r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863440" y="2928887"/>
              <a:ext cx="724985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Lista</a:t>
              </a: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6340091" y="2196666"/>
            <a:ext cx="1107120" cy="1548616"/>
            <a:chOff x="6929454" y="2928887"/>
            <a:chExt cx="1476160" cy="2064821"/>
          </a:xfrm>
        </p:grpSpPr>
        <p:sp>
          <p:nvSpPr>
            <p:cNvPr id="15" name="14 Recortar rectángulo de esquina sencilla"/>
            <p:cNvSpPr/>
            <p:nvPr/>
          </p:nvSpPr>
          <p:spPr>
            <a:xfrm>
              <a:off x="7037614" y="3341190"/>
              <a:ext cx="1368000" cy="1652518"/>
            </a:xfrm>
            <a:prstGeom prst="snip1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27000" tIns="27000" rIns="27000" bIns="27000" rtlCol="0" anchor="t" anchorCtr="0"/>
            <a:lstStyle/>
            <a:p>
              <a:endParaRPr lang="es-ES" sz="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15 Recortar rectángulo de esquina sencilla"/>
            <p:cNvSpPr/>
            <p:nvPr/>
          </p:nvSpPr>
          <p:spPr>
            <a:xfrm>
              <a:off x="6929454" y="3269182"/>
              <a:ext cx="1368000" cy="1620000"/>
            </a:xfrm>
            <a:prstGeom prst="snip1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27000" tIns="27000" rIns="0" bIns="27000" rtlCol="0" anchor="t" anchorCtr="0"/>
            <a:lstStyle/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bool cargar(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&amp;lista, string nombre);</a:t>
              </a:r>
            </a:p>
            <a:p>
              <a:endParaRPr lang="es-ES" sz="45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bool guardar(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lista, string nombre);</a:t>
              </a:r>
            </a:p>
            <a:p>
              <a:endParaRPr lang="es-ES" sz="45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bool mezclar(string arch1, string arch2);</a:t>
              </a:r>
            </a:p>
            <a:p>
              <a:endParaRPr lang="es-ES" sz="45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int size(string nombre);</a:t>
              </a:r>
            </a:p>
            <a:p>
              <a:endParaRPr lang="es-ES" sz="45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bool exportar(string nombre);</a:t>
              </a:r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6929454" y="2928887"/>
              <a:ext cx="1103549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Archivos</a:t>
              </a: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4896036" y="2196666"/>
            <a:ext cx="1107120" cy="1548616"/>
            <a:chOff x="5004048" y="2928887"/>
            <a:chExt cx="1476160" cy="2064821"/>
          </a:xfrm>
        </p:grpSpPr>
        <p:sp>
          <p:nvSpPr>
            <p:cNvPr id="18" name="17 Recortar rectángulo de esquina sencilla"/>
            <p:cNvSpPr/>
            <p:nvPr/>
          </p:nvSpPr>
          <p:spPr>
            <a:xfrm>
              <a:off x="5112208" y="3341190"/>
              <a:ext cx="1368000" cy="1652518"/>
            </a:xfrm>
            <a:prstGeom prst="snip1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27000" tIns="27000" rIns="27000" bIns="27000" rtlCol="0" anchor="t" anchorCtr="0"/>
            <a:lstStyle/>
            <a:p>
              <a:endParaRPr lang="es-ES" sz="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18 Recortar rectángulo de esquina sencilla"/>
            <p:cNvSpPr/>
            <p:nvPr/>
          </p:nvSpPr>
          <p:spPr>
            <a:xfrm>
              <a:off x="5004048" y="3269182"/>
              <a:ext cx="1368000" cy="1620000"/>
            </a:xfrm>
            <a:prstGeom prst="snip1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27000" tIns="27000" rIns="0" bIns="27000" rtlCol="0" anchor="t" anchorCtr="0"/>
            <a:lstStyle/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double mean(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lista);</a:t>
              </a:r>
            </a:p>
            <a:p>
              <a:endParaRPr lang="es-ES" sz="45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double min(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lists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);</a:t>
              </a:r>
            </a:p>
            <a:p>
              <a:endParaRPr lang="es-ES" sz="45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double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max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lista);</a:t>
              </a:r>
            </a:p>
            <a:p>
              <a:endParaRPr lang="es-ES" sz="45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double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desv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lista);</a:t>
              </a:r>
            </a:p>
            <a:p>
              <a:endParaRPr lang="es-ES" sz="45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int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minIndex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lista);</a:t>
              </a:r>
            </a:p>
            <a:p>
              <a:endParaRPr lang="es-ES" sz="45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int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maxIndex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lista);</a:t>
              </a:r>
            </a:p>
            <a:p>
              <a:endParaRPr lang="es-ES" sz="45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double sum(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lista);</a:t>
              </a:r>
            </a:p>
            <a:p>
              <a:endParaRPr lang="es-ES" sz="45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5004048" y="2928887"/>
              <a:ext cx="1064823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Cálculos</a:t>
              </a: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3437874" y="2193708"/>
            <a:ext cx="1026000" cy="1601191"/>
            <a:chOff x="3059832" y="2924944"/>
            <a:chExt cx="1368000" cy="2134921"/>
          </a:xfrm>
        </p:grpSpPr>
        <p:sp>
          <p:nvSpPr>
            <p:cNvPr id="21" name="20 Recortar rectángulo de esquina sencilla"/>
            <p:cNvSpPr/>
            <p:nvPr/>
          </p:nvSpPr>
          <p:spPr>
            <a:xfrm>
              <a:off x="3059832" y="3265239"/>
              <a:ext cx="1368000" cy="1794626"/>
            </a:xfrm>
            <a:prstGeom prst="snip1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27000" tIns="27000" rIns="0" bIns="27000" rtlCol="0" anchor="t" anchorCtr="0"/>
            <a:lstStyle/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int main() {</a:t>
              </a:r>
            </a:p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lista;</a:t>
              </a:r>
            </a:p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bool ok;</a:t>
              </a:r>
            </a:p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init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(lista);</a:t>
              </a:r>
            </a:p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cargar(lista, "bd.txt");</a:t>
              </a:r>
            </a:p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sort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(lista);</a:t>
              </a:r>
            </a:p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double dato;</a:t>
              </a:r>
            </a:p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cout &lt;&lt; "Dato: ";</a:t>
              </a:r>
            </a:p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cin &gt;&gt; dato;</a:t>
              </a:r>
            </a:p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insert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(lista, dato, ok);</a:t>
              </a:r>
            </a:p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cout &lt;&lt; min(lista) &lt;&lt; endl; </a:t>
              </a:r>
            </a:p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cout &lt;&lt;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max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(lista) &lt;&lt; endl;</a:t>
              </a:r>
            </a:p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cout &lt;&lt;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sum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(lista) &lt;&lt; endl;</a:t>
              </a:r>
            </a:p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guardar(lista, "bd.txt");</a:t>
              </a:r>
            </a:p>
            <a:p>
              <a:endParaRPr lang="es-ES" sz="45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return 0;</a:t>
              </a:r>
            </a:p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3059832" y="2924944"/>
              <a:ext cx="1135353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Principal</a:t>
              </a: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303748" y="3848907"/>
            <a:ext cx="4590510" cy="907119"/>
            <a:chOff x="1547664" y="5131873"/>
            <a:chExt cx="6120680" cy="1209491"/>
          </a:xfrm>
        </p:grpSpPr>
        <p:grpSp>
          <p:nvGrpSpPr>
            <p:cNvPr id="6" name="36 Grupo"/>
            <p:cNvGrpSpPr/>
            <p:nvPr/>
          </p:nvGrpSpPr>
          <p:grpSpPr>
            <a:xfrm>
              <a:off x="1547664" y="5131873"/>
              <a:ext cx="6120680" cy="778604"/>
              <a:chOff x="1547664" y="5055922"/>
              <a:chExt cx="6120680" cy="77860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4" name="23 Conector recto"/>
              <p:cNvCxnSpPr/>
              <p:nvPr/>
            </p:nvCxnSpPr>
            <p:spPr>
              <a:xfrm rot="5400000">
                <a:off x="1419688" y="5250573"/>
                <a:ext cx="389302" cy="0"/>
              </a:xfrm>
              <a:prstGeom prst="line">
                <a:avLst/>
              </a:prstGeom>
              <a:ln w="152400">
                <a:solidFill>
                  <a:srgbClr val="FFC000"/>
                </a:solidFill>
                <a:tailEnd type="non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27 Conector recto"/>
              <p:cNvCxnSpPr/>
              <p:nvPr/>
            </p:nvCxnSpPr>
            <p:spPr>
              <a:xfrm rot="5400000">
                <a:off x="3513253" y="5250573"/>
                <a:ext cx="389302" cy="0"/>
              </a:xfrm>
              <a:prstGeom prst="line">
                <a:avLst/>
              </a:prstGeom>
              <a:ln w="152400">
                <a:solidFill>
                  <a:srgbClr val="FFC000"/>
                </a:solidFill>
                <a:tailEnd type="non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28 Conector recto"/>
              <p:cNvCxnSpPr/>
              <p:nvPr/>
            </p:nvCxnSpPr>
            <p:spPr>
              <a:xfrm rot="5400000">
                <a:off x="5529477" y="5250573"/>
                <a:ext cx="389302" cy="0"/>
              </a:xfrm>
              <a:prstGeom prst="line">
                <a:avLst/>
              </a:prstGeom>
              <a:ln w="152400">
                <a:solidFill>
                  <a:srgbClr val="FFC000"/>
                </a:solidFill>
                <a:tailEnd type="non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29 Conector recto"/>
              <p:cNvCxnSpPr/>
              <p:nvPr/>
            </p:nvCxnSpPr>
            <p:spPr>
              <a:xfrm rot="5400000">
                <a:off x="7407018" y="5250573"/>
                <a:ext cx="389302" cy="0"/>
              </a:xfrm>
              <a:prstGeom prst="line">
                <a:avLst/>
              </a:prstGeom>
              <a:ln w="152400">
                <a:solidFill>
                  <a:srgbClr val="FFC000"/>
                </a:solidFill>
                <a:tailEnd type="non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30 Conector recto"/>
              <p:cNvCxnSpPr/>
              <p:nvPr/>
            </p:nvCxnSpPr>
            <p:spPr>
              <a:xfrm>
                <a:off x="1547664" y="5373216"/>
                <a:ext cx="6120680" cy="0"/>
              </a:xfrm>
              <a:prstGeom prst="line">
                <a:avLst/>
              </a:prstGeom>
              <a:ln w="152400">
                <a:solidFill>
                  <a:srgbClr val="FFC000"/>
                </a:solidFill>
                <a:tailEnd type="non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34 Conector recto"/>
              <p:cNvCxnSpPr/>
              <p:nvPr/>
            </p:nvCxnSpPr>
            <p:spPr>
              <a:xfrm rot="5400000">
                <a:off x="4449357" y="5639875"/>
                <a:ext cx="389302" cy="0"/>
              </a:xfrm>
              <a:prstGeom prst="line">
                <a:avLst/>
              </a:prstGeom>
              <a:ln w="152400">
                <a:solidFill>
                  <a:srgbClr val="FFC000"/>
                </a:solidFill>
                <a:tailEnd type="stealth" w="lg" len="sm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35 CuadroTexto"/>
            <p:cNvSpPr txBox="1"/>
            <p:nvPr/>
          </p:nvSpPr>
          <p:spPr>
            <a:xfrm>
              <a:off x="3986411" y="5910477"/>
              <a:ext cx="1393972" cy="43088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5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Ejecutable</a:t>
              </a:r>
            </a:p>
          </p:txBody>
        </p:sp>
      </p:grpSp>
      <p:sp>
        <p:nvSpPr>
          <p:cNvPr id="3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Inclusiones múltiples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Compilación condicional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Directivas </a:t>
            </a:r>
            <a:r>
              <a:rPr lang="es-ES" dirty="0" smtClean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s-ES" dirty="0" err="1" smtClean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ifdef</a:t>
            </a:r>
            <a:r>
              <a:rPr lang="es-ES" dirty="0" smtClean="0">
                <a:cs typeface="Consolas" pitchFamily="49" charset="0"/>
              </a:rPr>
              <a:t>, </a:t>
            </a:r>
            <a:r>
              <a:rPr lang="es-ES" dirty="0" smtClean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s-ES" dirty="0" err="1" smtClean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ifndef</a:t>
            </a:r>
            <a:r>
              <a:rPr lang="es-ES" dirty="0" smtClean="0">
                <a:cs typeface="Consolas" pitchFamily="49" charset="0"/>
              </a:rPr>
              <a:t>, </a:t>
            </a:r>
            <a:r>
              <a:rPr lang="es-ES" dirty="0" smtClean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#else</a:t>
            </a:r>
            <a:r>
              <a:rPr lang="es-ES" dirty="0" smtClean="0">
                <a:cs typeface="Consolas" pitchFamily="49" charset="0"/>
              </a:rPr>
              <a:t> y </a:t>
            </a:r>
            <a:r>
              <a:rPr lang="es-ES" dirty="0" smtClean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s-ES" dirty="0" err="1" smtClean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endif</a:t>
            </a:r>
            <a:endParaRPr lang="es-ES" dirty="0" smtClean="0"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>
                <a:cs typeface="Consolas" pitchFamily="49" charset="0"/>
              </a:rPr>
              <a:t>Se usan en conjunción con la directiva </a:t>
            </a:r>
            <a:r>
              <a:rPr lang="es-ES" dirty="0" smtClean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#define</a:t>
            </a:r>
            <a:endParaRPr lang="es-ES" dirty="0" smtClean="0"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None/>
              <a:tabLst>
                <a:tab pos="2693194" algn="l"/>
              </a:tabLst>
            </a:pPr>
            <a:r>
              <a:rPr lang="es-ES" sz="15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#define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i="1" dirty="0">
                <a:latin typeface="Consolas" pitchFamily="49" charset="0"/>
                <a:cs typeface="Consolas" pitchFamily="49" charset="0"/>
              </a:rPr>
              <a:t>X	</a:t>
            </a:r>
            <a:r>
              <a:rPr lang="es-ES" sz="15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#define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i="1" dirty="0">
                <a:latin typeface="Consolas" pitchFamily="49" charset="0"/>
                <a:cs typeface="Consolas" pitchFamily="49" charset="0"/>
              </a:rPr>
              <a:t>X</a:t>
            </a:r>
            <a:endParaRPr lang="es-ES" sz="1500" dirty="0">
              <a:solidFill>
                <a:srgbClr val="FFCCFF"/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None/>
              <a:tabLst>
                <a:tab pos="2693194" algn="l"/>
              </a:tabLst>
            </a:pPr>
            <a:r>
              <a:rPr lang="es-ES" sz="15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s-ES" sz="1500" dirty="0" err="1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ifdef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i="1" dirty="0">
                <a:latin typeface="Consolas" pitchFamily="49" charset="0"/>
                <a:cs typeface="Consolas" pitchFamily="49" charset="0"/>
              </a:rPr>
              <a:t>X	</a:t>
            </a:r>
            <a:r>
              <a:rPr lang="es-ES" sz="15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s-ES" sz="1500" dirty="0" err="1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ifndef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i="1" dirty="0">
                <a:latin typeface="Consolas" pitchFamily="49" charset="0"/>
                <a:cs typeface="Consolas" pitchFamily="49" charset="0"/>
              </a:rPr>
              <a:t>X</a:t>
            </a:r>
          </a:p>
          <a:p>
            <a:pPr marL="271463" lvl="1" indent="0">
              <a:spcBef>
                <a:spcPts val="0"/>
              </a:spcBef>
              <a:buNone/>
              <a:tabLst>
                <a:tab pos="2693194" algn="l"/>
              </a:tabLst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... </a:t>
            </a: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Código if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	... </a:t>
            </a: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Código if</a:t>
            </a:r>
            <a:endParaRPr lang="es-ES" sz="15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None/>
              <a:tabLst>
                <a:tab pos="2693194" algn="l"/>
              </a:tabLst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[</a:t>
            </a:r>
            <a:r>
              <a:rPr lang="es-ES" sz="15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#else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	[</a:t>
            </a:r>
            <a:r>
              <a:rPr lang="es-ES" sz="15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#else</a:t>
            </a:r>
            <a:endParaRPr lang="es-ES" sz="15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None/>
              <a:tabLst>
                <a:tab pos="2693194" algn="l"/>
              </a:tabLst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... </a:t>
            </a: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Código else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	... </a:t>
            </a: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Código else</a:t>
            </a:r>
            <a:endParaRPr lang="es-ES" sz="15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None/>
              <a:tabLst>
                <a:tab pos="2693194" algn="l"/>
              </a:tabLst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]	]</a:t>
            </a:r>
          </a:p>
          <a:p>
            <a:pPr marL="271463" lvl="1" indent="0">
              <a:spcBef>
                <a:spcPts val="0"/>
              </a:spcBef>
              <a:buNone/>
              <a:tabLst>
                <a:tab pos="2693194" algn="l"/>
              </a:tabLst>
            </a:pPr>
            <a:r>
              <a:rPr lang="es-ES" sz="15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s-ES" sz="1500" dirty="0" err="1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endif</a:t>
            </a:r>
            <a:r>
              <a:rPr lang="es-ES" sz="15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	#</a:t>
            </a:r>
            <a:r>
              <a:rPr lang="es-ES" sz="1500" dirty="0" err="1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endif</a:t>
            </a:r>
            <a:endParaRPr lang="es-ES" sz="15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s-ES" dirty="0" smtClean="0"/>
              <a:t>La directiva </a:t>
            </a:r>
            <a:r>
              <a:rPr lang="es-ES" dirty="0" smtClean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#define</a:t>
            </a:r>
            <a:r>
              <a:rPr lang="es-ES" dirty="0" smtClean="0"/>
              <a:t> define un símbolo (identificador)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dirty="0" smtClean="0"/>
              <a:t>Izquierda: se compilará el “Código if” y no el “Código else”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dirty="0" smtClean="0"/>
              <a:t>Derecha: al revés, o nada si no hay else</a:t>
            </a:r>
          </a:p>
          <a:p>
            <a:pPr marL="271463" lvl="1" indent="0">
              <a:spcBef>
                <a:spcPts val="450"/>
              </a:spcBef>
              <a:buNone/>
            </a:pPr>
            <a:r>
              <a:rPr lang="es-ES" dirty="0" smtClean="0"/>
              <a:t>Las cláusulas else son opcionales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Inclusiones múltiples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Protección frente a inclusiones múltiples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lista2.cpp</a:t>
            </a:r>
            <a:r>
              <a:rPr lang="es-ES" dirty="0" smtClean="0"/>
              <a:t> </a:t>
            </a:r>
            <a:r>
              <a:rPr lang="es-ES" sz="1800" dirty="0">
                <a:solidFill>
                  <a:prstClr val="white"/>
                </a:solidFill>
              </a:rPr>
              <a:t>y 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bd2.cpp</a:t>
            </a:r>
            <a:r>
              <a:rPr lang="es-ES" sz="1800" dirty="0">
                <a:solidFill>
                  <a:prstClr val="white"/>
                </a:solidFill>
              </a:rPr>
              <a:t> </a:t>
            </a:r>
            <a:r>
              <a:rPr lang="es-ES" dirty="0" smtClean="0"/>
              <a:t>incluyen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registro.h</a:t>
            </a:r>
            <a:endParaRPr lang="es-ES" sz="15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>
                <a:sym typeface="Wingdings" pitchFamily="2" charset="2"/>
              </a:rPr>
              <a:t> ¡Identificadores duplicados!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>
                <a:sym typeface="Wingdings" pitchFamily="2" charset="2"/>
              </a:rPr>
              <a:t>Cada módulo debe incluirse una y sólo una vez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>
                <a:sym typeface="Wingdings" pitchFamily="2" charset="2"/>
              </a:rPr>
              <a:t>Protección frente a inclusiones múltiples:</a:t>
            </a:r>
          </a:p>
          <a:p>
            <a:pPr marL="271463" lvl="1" indent="0">
              <a:spcBef>
                <a:spcPts val="0"/>
              </a:spcBef>
              <a:buNone/>
              <a:tabLst>
                <a:tab pos="2693194" algn="l"/>
              </a:tabLst>
            </a:pPr>
            <a:r>
              <a:rPr lang="es-ES" sz="15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s-ES" sz="1500" dirty="0" err="1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ifndef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i="1" dirty="0">
                <a:latin typeface="Consolas" pitchFamily="49" charset="0"/>
                <a:cs typeface="Consolas" pitchFamily="49" charset="0"/>
              </a:rPr>
              <a:t>X</a:t>
            </a:r>
          </a:p>
          <a:p>
            <a:pPr marL="271463" lvl="1" indent="0">
              <a:spcBef>
                <a:spcPts val="0"/>
              </a:spcBef>
              <a:buNone/>
              <a:tabLst>
                <a:tab pos="2693194" algn="l"/>
              </a:tabLst>
            </a:pPr>
            <a:r>
              <a:rPr lang="es-ES" sz="15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#define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i="1" dirty="0">
                <a:latin typeface="Consolas" pitchFamily="49" charset="0"/>
                <a:cs typeface="Consolas" pitchFamily="49" charset="0"/>
              </a:rPr>
              <a:t>X</a:t>
            </a:r>
          </a:p>
          <a:p>
            <a:pPr marL="271463" lvl="1" indent="0">
              <a:spcBef>
                <a:spcPts val="0"/>
              </a:spcBef>
              <a:buNone/>
              <a:tabLst>
                <a:tab pos="2693194" algn="l"/>
              </a:tabLst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... </a:t>
            </a: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Módulo</a:t>
            </a:r>
            <a:endParaRPr lang="es-ES" sz="15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  <a:tabLst>
                <a:tab pos="2693194" algn="l"/>
              </a:tabLst>
            </a:pPr>
            <a:r>
              <a:rPr lang="es-ES" sz="15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s-ES" sz="1500" dirty="0" err="1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endif</a:t>
            </a:r>
            <a:endParaRPr lang="es-ES" sz="1500" dirty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La primera vez no está definido el símbolo </a:t>
            </a:r>
            <a:r>
              <a:rPr lang="es-ES" i="1" dirty="0" smtClean="0"/>
              <a:t>X</a:t>
            </a:r>
            <a:r>
              <a:rPr lang="es-ES" dirty="0" smtClean="0"/>
              <a:t>: se incluye y define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Las siguientes </a:t>
            </a:r>
            <a:r>
              <a:rPr lang="es-ES" dirty="0"/>
              <a:t>veces el símbolo </a:t>
            </a:r>
            <a:r>
              <a:rPr lang="es-ES" i="1" dirty="0"/>
              <a:t>X</a:t>
            </a:r>
            <a:r>
              <a:rPr lang="es-ES" dirty="0"/>
              <a:t> </a:t>
            </a:r>
            <a:r>
              <a:rPr lang="es-ES" dirty="0" smtClean="0"/>
              <a:t>ya está definido: no se incluye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Símbolo </a:t>
            </a:r>
            <a:r>
              <a:rPr lang="es-ES" i="1" dirty="0" smtClean="0"/>
              <a:t>X</a:t>
            </a:r>
            <a:r>
              <a:rPr lang="es-ES" dirty="0" smtClean="0"/>
              <a:t>: nombre del archivo con _ en lugar de .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registro_h</a:t>
            </a:r>
            <a:r>
              <a:rPr lang="es-ES" dirty="0" smtClean="0"/>
              <a:t>, </a:t>
            </a:r>
            <a:r>
              <a:rPr lang="es-ES" sz="1500" dirty="0">
                <a:latin typeface="Consolas" panose="020B0609020204030204" pitchFamily="49" charset="0"/>
                <a:cs typeface="Consolas" panose="020B0609020204030204" pitchFamily="49" charset="0"/>
              </a:rPr>
              <a:t>lista2_h</a:t>
            </a:r>
            <a:r>
              <a:rPr lang="es-ES" dirty="0" smtClean="0"/>
              <a:t>, ...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grpSp>
        <p:nvGrpSpPr>
          <p:cNvPr id="7" name="6 Grupo"/>
          <p:cNvGrpSpPr/>
          <p:nvPr/>
        </p:nvGrpSpPr>
        <p:grpSpPr>
          <a:xfrm>
            <a:off x="4139953" y="2659565"/>
            <a:ext cx="3309125" cy="540060"/>
            <a:chOff x="899593" y="5416649"/>
            <a:chExt cx="4593790" cy="7200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7 CuadroTexto"/>
            <p:cNvSpPr txBox="1"/>
            <p:nvPr/>
          </p:nvSpPr>
          <p:spPr>
            <a:xfrm>
              <a:off x="899593" y="5416649"/>
              <a:ext cx="4593790" cy="7200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marL="407194">
                <a:spcAft>
                  <a:spcPts val="450"/>
                </a:spcAft>
              </a:pPr>
              <a:r>
                <a:rPr lang="es-ES" sz="1500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El símbolo X debe ser único</a:t>
              </a:r>
              <a:br>
                <a:rPr lang="es-ES" sz="1500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" sz="1500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para cada módulo de la aplicación</a:t>
              </a:r>
            </a:p>
          </p:txBody>
        </p:sp>
        <p:pic>
          <p:nvPicPr>
            <p:cNvPr id="9" name="Picture 3" descr="D:\Docencia\Fundamentos de programación\CV\icoGuille\xeye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3660" y="5420841"/>
              <a:ext cx="426720" cy="4267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Módulo de registros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899356"/>
            <a:ext cx="6272454" cy="3832634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rgbClr val="04617B">
                    <a:lumMod val="20000"/>
                    <a:lumOff val="80000"/>
                  </a:srgbClr>
                </a:solidFill>
              </a:rPr>
              <a:t>Gestión de una lista ordenada</a:t>
            </a: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III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spcAft>
                <a:spcPts val="225"/>
              </a:spcAft>
              <a:buNone/>
              <a:tabLst>
                <a:tab pos="2693194" algn="l"/>
              </a:tabLst>
            </a:pPr>
            <a:r>
              <a:rPr lang="es-ES" sz="135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s-ES" sz="1350" dirty="0" err="1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ifndef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registrofin_h</a:t>
            </a:r>
            <a:endParaRPr lang="es-ES" sz="135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spcAft>
                <a:spcPts val="225"/>
              </a:spcAft>
              <a:buNone/>
              <a:tabLst>
                <a:tab pos="2693194" algn="l"/>
              </a:tabLst>
            </a:pPr>
            <a:r>
              <a:rPr lang="es-ES" sz="135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#define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registrofin_h</a:t>
            </a:r>
            <a:endParaRPr lang="es-ES" sz="135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spcAft>
                <a:spcPts val="225"/>
              </a:spcAft>
              <a:buNone/>
            </a:pPr>
            <a:r>
              <a:rPr lang="en-US" sz="135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&lt;string&gt;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spcAft>
                <a:spcPts val="225"/>
              </a:spcAft>
              <a:buNone/>
            </a:pPr>
            <a:r>
              <a:rPr lang="en-U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std;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spcAft>
                <a:spcPts val="225"/>
              </a:spcAft>
              <a:buNone/>
            </a:pPr>
            <a:endParaRPr lang="en-US" sz="1350" dirty="0">
              <a:solidFill>
                <a:schemeClr val="accent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spcAft>
                <a:spcPts val="225"/>
              </a:spcAft>
              <a:buNone/>
            </a:pP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spcAft>
                <a:spcPts val="225"/>
              </a:spcAft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codigo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spcAft>
                <a:spcPts val="225"/>
              </a:spcAft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nombre;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spcAft>
                <a:spcPts val="225"/>
              </a:spcAft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sueldo;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spcAft>
                <a:spcPts val="225"/>
              </a:spcAft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} </a:t>
            </a:r>
            <a:r>
              <a:rPr lang="es-ES" sz="13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 defTabSz="5114925">
              <a:lnSpc>
                <a:spcPts val="1500"/>
              </a:lnSpc>
              <a:spcBef>
                <a:spcPts val="0"/>
              </a:spcBef>
              <a:spcAft>
                <a:spcPts val="225"/>
              </a:spcAft>
              <a:buNone/>
            </a:pPr>
            <a:endParaRPr lang="es-ES" sz="135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spcAft>
                <a:spcPts val="225"/>
              </a:spcAft>
              <a:buNone/>
            </a:pPr>
            <a:r>
              <a:rPr lang="es-ES" sz="13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nuevo();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spcAft>
                <a:spcPts val="225"/>
              </a:spcAft>
              <a:buNone/>
            </a:pP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operator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&gt;(</a:t>
            </a:r>
            <a:r>
              <a:rPr lang="es-ES" sz="13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opIzq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, </a:t>
            </a:r>
            <a:r>
              <a:rPr lang="es-ES" sz="13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opDer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spcAft>
                <a:spcPts val="225"/>
              </a:spcAft>
              <a:buNone/>
            </a:pP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operator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&lt;(</a:t>
            </a:r>
            <a:r>
              <a:rPr lang="es-ES" sz="13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opIzq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, </a:t>
            </a:r>
            <a:r>
              <a:rPr lang="es-ES" sz="13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opDer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71463" lvl="1" indent="0" defTabSz="5114925">
              <a:lnSpc>
                <a:spcPts val="1500"/>
              </a:lnSpc>
              <a:spcBef>
                <a:spcPts val="0"/>
              </a:spcBef>
              <a:spcAft>
                <a:spcPts val="225"/>
              </a:spcAft>
              <a:buNone/>
            </a:pP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mostrar(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pos, </a:t>
            </a:r>
            <a:r>
              <a:rPr lang="es-ES" sz="13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registro);</a:t>
            </a:r>
          </a:p>
          <a:p>
            <a:pPr marL="271463" lvl="1" indent="0" defTabSz="5114925">
              <a:lnSpc>
                <a:spcPts val="1500"/>
              </a:lnSpc>
              <a:spcBef>
                <a:spcPts val="0"/>
              </a:spcBef>
              <a:spcAft>
                <a:spcPts val="225"/>
              </a:spcAft>
              <a:buNone/>
            </a:pPr>
            <a:r>
              <a:rPr lang="es-ES" sz="135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s-ES" sz="1350" dirty="0" err="1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endif</a:t>
            </a:r>
            <a:endParaRPr lang="es-ES" sz="13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6246770" y="303498"/>
            <a:ext cx="1414170" cy="30008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450"/>
              </a:spcAft>
            </a:pPr>
            <a:r>
              <a:rPr lang="es-ES" sz="13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registrofin.h</a:t>
            </a:r>
            <a:endParaRPr lang="es-ES" sz="13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1763688" y="1170564"/>
            <a:ext cx="2106234" cy="3521708"/>
            <a:chOff x="827584" y="1560751"/>
            <a:chExt cx="2808312" cy="4695611"/>
          </a:xfrm>
        </p:grpSpPr>
        <p:sp>
          <p:nvSpPr>
            <p:cNvPr id="8" name="7 Rectángulo"/>
            <p:cNvSpPr/>
            <p:nvPr/>
          </p:nvSpPr>
          <p:spPr>
            <a:xfrm>
              <a:off x="827584" y="1560751"/>
              <a:ext cx="2808312" cy="638780"/>
            </a:xfrm>
            <a:prstGeom prst="rect">
              <a:avLst/>
            </a:prstGeom>
            <a:ln w="19050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827584" y="5968330"/>
              <a:ext cx="936104" cy="288032"/>
            </a:xfrm>
            <a:prstGeom prst="rect">
              <a:avLst/>
            </a:prstGeom>
            <a:ln w="19050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cxnSp>
          <p:nvCxnSpPr>
            <p:cNvPr id="11" name="10 Conector recto"/>
            <p:cNvCxnSpPr/>
            <p:nvPr/>
          </p:nvCxnSpPr>
          <p:spPr>
            <a:xfrm>
              <a:off x="827584" y="2199531"/>
              <a:ext cx="0" cy="3768799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6 CuadroTexto"/>
          <p:cNvSpPr txBox="1"/>
          <p:nvPr/>
        </p:nvSpPr>
        <p:spPr>
          <a:xfrm>
            <a:off x="5320326" y="289211"/>
            <a:ext cx="925860" cy="3231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>
              <a:spcAft>
                <a:spcPts val="450"/>
              </a:spcAft>
            </a:pP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Cabecera</a:t>
            </a:r>
          </a:p>
        </p:txBody>
      </p:sp>
      <p:sp>
        <p:nvSpPr>
          <p:cNvPr id="1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Módulo de registros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  <a:buClr>
                <a:srgbClr val="0BD0D9"/>
              </a:buClr>
            </a:pPr>
            <a:r>
              <a:rPr lang="es-ES" sz="1600" dirty="0">
                <a:solidFill>
                  <a:srgbClr val="04617B">
                    <a:lumMod val="20000"/>
                    <a:lumOff val="80000"/>
                  </a:srgbClr>
                </a:solidFill>
              </a:rPr>
              <a:t>Gestión de una lista ordenada III</a:t>
            </a:r>
            <a:endParaRPr lang="es-ES" sz="1600" i="0" dirty="0">
              <a:solidFill>
                <a:srgbClr val="04617B">
                  <a:lumMod val="20000"/>
                  <a:lumOff val="80000"/>
                </a:srgbClr>
              </a:solidFill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&lt;iostream&gt;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&lt;string&gt;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std;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&lt;iomanip&gt;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"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registrofin.h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nuevo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registro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n-U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"Introduce el </a:t>
            </a:r>
            <a:r>
              <a:rPr lang="en-US" sz="1200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código</a:t>
            </a:r>
            <a:r>
              <a:rPr lang="en-U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: "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cin &gt;&gt;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registro.codigo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n-U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"Introduce el </a:t>
            </a:r>
            <a:r>
              <a:rPr lang="en-US" sz="1200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nombre</a:t>
            </a:r>
            <a:r>
              <a:rPr lang="en-U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: "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cin &gt;&gt;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registro.nombre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n-U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"Introduce el </a:t>
            </a:r>
            <a:r>
              <a:rPr lang="en-US" sz="1200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sueldo</a:t>
            </a:r>
            <a:r>
              <a:rPr lang="en-U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: "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cin &gt;&gt;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registro.sueldo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registro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spcAft>
                <a:spcPts val="225"/>
              </a:spcAft>
              <a:buNone/>
            </a:pP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 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operator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&gt;(</a:t>
            </a:r>
            <a:r>
              <a:rPr lang="es-ES" sz="12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opIzq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s-ES" sz="12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opDer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spcAft>
                <a:spcPts val="225"/>
              </a:spcAft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opIzq.nombre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&gt; 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opDer.nombre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spcAft>
                <a:spcPts val="225"/>
              </a:spcAft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}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6057616" y="303498"/>
            <a:ext cx="1603324" cy="30008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registrofin.cpp</a:t>
            </a:r>
          </a:p>
        </p:txBody>
      </p:sp>
      <p:cxnSp>
        <p:nvCxnSpPr>
          <p:cNvPr id="8" name="7 Conector recto de flecha"/>
          <p:cNvCxnSpPr/>
          <p:nvPr/>
        </p:nvCxnSpPr>
        <p:spPr>
          <a:xfrm rot="10800000">
            <a:off x="3977934" y="1976492"/>
            <a:ext cx="1026114" cy="1191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6 CuadroTexto"/>
          <p:cNvSpPr txBox="1"/>
          <p:nvPr/>
        </p:nvSpPr>
        <p:spPr>
          <a:xfrm>
            <a:off x="4626006" y="289211"/>
            <a:ext cx="1411914" cy="5539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>
              <a:spcAft>
                <a:spcPts val="450"/>
              </a:spcAft>
            </a:pP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Implementación</a:t>
            </a:r>
          </a:p>
        </p:txBody>
      </p:sp>
      <p:sp>
        <p:nvSpPr>
          <p:cNvPr id="9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Módulo de lista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55340"/>
            <a:ext cx="6272454" cy="383263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  <a:buClr>
                <a:srgbClr val="0BD0D9"/>
              </a:buClr>
            </a:pPr>
            <a:r>
              <a:rPr lang="es-ES" sz="1100" dirty="0">
                <a:solidFill>
                  <a:srgbClr val="04617B">
                    <a:lumMod val="20000"/>
                    <a:lumOff val="80000"/>
                  </a:srgbClr>
                </a:solidFill>
              </a:rPr>
              <a:t>Gestión de una lista ordenada III</a:t>
            </a:r>
            <a:endParaRPr lang="es-ES" sz="1100" i="0" dirty="0">
              <a:solidFill>
                <a:srgbClr val="04617B">
                  <a:lumMod val="20000"/>
                  <a:lumOff val="80000"/>
                </a:srgbClr>
              </a:solidFill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  <a:tabLst>
                <a:tab pos="2693194" algn="l"/>
              </a:tabLst>
            </a:pPr>
            <a:r>
              <a:rPr lang="es-ES" sz="11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s-ES" sz="1100" dirty="0" err="1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ifndef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100" dirty="0" err="1">
                <a:latin typeface="Consolas" pitchFamily="49" charset="0"/>
                <a:cs typeface="Consolas" pitchFamily="49" charset="0"/>
              </a:rPr>
              <a:t>listafin_h</a:t>
            </a:r>
            <a:endParaRPr lang="es-ES" sz="11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  <a:tabLst>
                <a:tab pos="2693194" algn="l"/>
              </a:tabLst>
            </a:pPr>
            <a:r>
              <a:rPr lang="es-ES" sz="11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#define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100" dirty="0" err="1">
                <a:latin typeface="Consolas" pitchFamily="49" charset="0"/>
                <a:cs typeface="Consolas" pitchFamily="49" charset="0"/>
              </a:rPr>
              <a:t>listafin_h</a:t>
            </a:r>
            <a:endParaRPr lang="es-ES" sz="11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&lt;string&gt;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std;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"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registrofin.h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endParaRPr lang="en-US" sz="1100" dirty="0">
              <a:solidFill>
                <a:schemeClr val="accent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 N = </a:t>
            </a:r>
            <a:r>
              <a:rPr lang="es-ES" sz="11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1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1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[N];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1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1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 registros;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1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100" dirty="0" err="1">
                <a:latin typeface="Consolas" pitchFamily="49" charset="0"/>
                <a:cs typeface="Consolas" pitchFamily="49" charset="0"/>
              </a:rPr>
              <a:t>cont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100" dirty="0">
                <a:latin typeface="Consolas" pitchFamily="49" charset="0"/>
                <a:cs typeface="Consolas" pitchFamily="49" charset="0"/>
              </a:rPr>
              <a:t>} </a:t>
            </a:r>
            <a:r>
              <a:rPr lang="es-E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 BD = </a:t>
            </a:r>
            <a:r>
              <a:rPr lang="es-ES" sz="11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"bd.txt"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mostrar(</a:t>
            </a:r>
            <a:r>
              <a:rPr lang="es-E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&amp;lista);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 insertar(</a:t>
            </a:r>
            <a:r>
              <a:rPr lang="es-E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&amp;lista, </a:t>
            </a:r>
            <a:r>
              <a:rPr lang="es-ES" sz="11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registro, </a:t>
            </a:r>
            <a:r>
              <a:rPr lang="es-E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 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&amp;ok);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eliminar(</a:t>
            </a:r>
            <a:r>
              <a:rPr lang="es-E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&amp;lista, </a:t>
            </a:r>
            <a:r>
              <a:rPr lang="es-E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pos, </a:t>
            </a:r>
            <a:r>
              <a:rPr lang="es-E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 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&amp;ok); </a:t>
            </a:r>
            <a:r>
              <a:rPr lang="es-ES" sz="11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pos = 1..N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buscar(</a:t>
            </a:r>
            <a:r>
              <a:rPr lang="es-E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 lista, </a:t>
            </a:r>
            <a:r>
              <a:rPr lang="es-E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nombre);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cargar(</a:t>
            </a:r>
            <a:r>
              <a:rPr lang="es-E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&amp;lista, </a:t>
            </a:r>
            <a:r>
              <a:rPr lang="es-E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 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&amp;ok);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guardar(</a:t>
            </a:r>
            <a:r>
              <a:rPr lang="es-E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 lista);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s-ES" sz="1100" dirty="0" err="1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endif</a:t>
            </a:r>
            <a:endParaRPr lang="es-ES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6530502" y="303498"/>
            <a:ext cx="1130438" cy="30008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450"/>
              </a:spcAft>
            </a:pPr>
            <a:r>
              <a:rPr lang="es-ES" sz="13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listafin.h</a:t>
            </a:r>
            <a:endParaRPr lang="es-ES" sz="13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1742257" y="1059582"/>
            <a:ext cx="1890210" cy="3585828"/>
            <a:chOff x="799009" y="1594892"/>
            <a:chExt cx="2520280" cy="4598987"/>
          </a:xfrm>
        </p:grpSpPr>
        <p:sp>
          <p:nvSpPr>
            <p:cNvPr id="8" name="7 Rectángulo"/>
            <p:cNvSpPr/>
            <p:nvPr/>
          </p:nvSpPr>
          <p:spPr>
            <a:xfrm>
              <a:off x="799009" y="1594892"/>
              <a:ext cx="2520280" cy="468000"/>
            </a:xfrm>
            <a:prstGeom prst="rect">
              <a:avLst/>
            </a:prstGeom>
            <a:ln w="19050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799009" y="5941879"/>
              <a:ext cx="936104" cy="252000"/>
            </a:xfrm>
            <a:prstGeom prst="rect">
              <a:avLst/>
            </a:prstGeom>
            <a:ln w="19050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cxnSp>
          <p:nvCxnSpPr>
            <p:cNvPr id="10" name="9 Conector recto"/>
            <p:cNvCxnSpPr/>
            <p:nvPr/>
          </p:nvCxnSpPr>
          <p:spPr>
            <a:xfrm>
              <a:off x="799011" y="2043842"/>
              <a:ext cx="0" cy="3898039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12 Conector recto de flecha"/>
          <p:cNvCxnSpPr/>
          <p:nvPr/>
        </p:nvCxnSpPr>
        <p:spPr>
          <a:xfrm rot="10800000">
            <a:off x="3977934" y="1922486"/>
            <a:ext cx="1026114" cy="1191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6 CuadroTexto"/>
          <p:cNvSpPr txBox="1"/>
          <p:nvPr/>
        </p:nvSpPr>
        <p:spPr>
          <a:xfrm>
            <a:off x="5320326" y="289211"/>
            <a:ext cx="925860" cy="3231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>
              <a:spcAft>
                <a:spcPts val="450"/>
              </a:spcAft>
            </a:pP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Cabecera</a:t>
            </a:r>
          </a:p>
        </p:txBody>
      </p:sp>
      <p:sp>
        <p:nvSpPr>
          <p:cNvPr id="15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Módulo de lista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  <a:buClr>
                <a:srgbClr val="0BD0D9"/>
              </a:buClr>
            </a:pPr>
            <a:r>
              <a:rPr lang="es-ES" sz="1600" dirty="0">
                <a:solidFill>
                  <a:srgbClr val="04617B">
                    <a:lumMod val="20000"/>
                    <a:lumOff val="80000"/>
                  </a:srgbClr>
                </a:solidFill>
              </a:rPr>
              <a:t>Gestión de una lista ordenada III</a:t>
            </a:r>
            <a:endParaRPr lang="es-ES" sz="1600" i="0" dirty="0">
              <a:solidFill>
                <a:srgbClr val="04617B">
                  <a:lumMod val="20000"/>
                  <a:lumOff val="80000"/>
                </a:srgbClr>
              </a:solidFill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&lt;iostream&gt;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std;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&lt;fstream&gt;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"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listafin.h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endParaRPr lang="es-ES" sz="12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insertar(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&amp;lista, </a:t>
            </a:r>
            <a:r>
              <a:rPr lang="es-ES" sz="12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registro, 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&amp;ok)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ok = </a:t>
            </a:r>
            <a:r>
              <a:rPr lang="es-E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== N)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ok = </a:t>
            </a:r>
            <a:r>
              <a:rPr lang="es-E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s-ES" sz="12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lista llena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}</a:t>
            </a:r>
            <a:endParaRPr lang="es-ES" sz="12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es-E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((i &lt; 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) &amp;&amp; (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lista.registros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[i] &lt; registro))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   i++;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2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Insertamos en la posición i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j = 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; j &gt; i; j--)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     // Desplazamos a la derecha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lista.registros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[j] = 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lista.registros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[j - </a:t>
            </a:r>
            <a:r>
              <a:rPr lang="es-E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...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 </a:t>
            </a:r>
            <a:fld id="{042AED99-7FB4-404E-8A97-64753DCE42EC}" type="slidenum">
              <a:rPr lang="es-ES" smtClean="0"/>
              <a:pPr/>
              <a:t>45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6341348" y="303498"/>
            <a:ext cx="1319592" cy="30008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listafin.cpp</a:t>
            </a:r>
          </a:p>
        </p:txBody>
      </p:sp>
      <p:cxnSp>
        <p:nvCxnSpPr>
          <p:cNvPr id="8" name="7 Conector recto de flecha"/>
          <p:cNvCxnSpPr/>
          <p:nvPr/>
        </p:nvCxnSpPr>
        <p:spPr>
          <a:xfrm rot="10800000">
            <a:off x="3707904" y="1807331"/>
            <a:ext cx="1026114" cy="1191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6 CuadroTexto"/>
          <p:cNvSpPr txBox="1"/>
          <p:nvPr/>
        </p:nvSpPr>
        <p:spPr>
          <a:xfrm>
            <a:off x="4626006" y="289211"/>
            <a:ext cx="1411914" cy="5539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>
              <a:spcAft>
                <a:spcPts val="450"/>
              </a:spcAft>
            </a:pP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Implementación</a:t>
            </a:r>
          </a:p>
        </p:txBody>
      </p:sp>
      <p:sp>
        <p:nvSpPr>
          <p:cNvPr id="9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 principal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  <a:buClr>
                <a:srgbClr val="0BD0D9"/>
              </a:buClr>
            </a:pPr>
            <a:r>
              <a:rPr lang="es-ES" sz="1600" dirty="0">
                <a:solidFill>
                  <a:srgbClr val="04617B">
                    <a:lumMod val="20000"/>
                    <a:lumOff val="80000"/>
                  </a:srgbClr>
                </a:solidFill>
              </a:rPr>
              <a:t>Gestión de una lista ordenada III</a:t>
            </a:r>
            <a:endParaRPr lang="es-ES" sz="1600" i="0" dirty="0">
              <a:solidFill>
                <a:srgbClr val="04617B">
                  <a:lumMod val="20000"/>
                  <a:lumOff val="80000"/>
                </a:srgbClr>
              </a:solidFill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&lt;iostream&gt;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std;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registrofin.h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listafin.h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menu();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lista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ok;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op,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cargar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lista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, ok);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(!ok)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cout &lt;&lt; </a:t>
            </a:r>
            <a:r>
              <a:rPr lang="en-U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"No se </a:t>
            </a:r>
            <a:r>
              <a:rPr lang="en-US" sz="1200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pudo</a:t>
            </a:r>
            <a:r>
              <a:rPr lang="en-U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abrir</a:t>
            </a:r>
            <a:r>
              <a:rPr lang="en-U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el </a:t>
            </a:r>
            <a:r>
              <a:rPr lang="en-US" sz="1200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archivo</a:t>
            </a:r>
            <a:r>
              <a:rPr lang="en-U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!"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mostrar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lista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op = menu();</a:t>
            </a:r>
          </a:p>
          <a:p>
            <a:pPr marL="271463" lvl="1" indent="0" defTabSz="5114925">
              <a:lnSpc>
                <a:spcPts val="1350"/>
              </a:lnSpc>
              <a:spcBef>
                <a:spcPts val="0"/>
              </a:spcBef>
              <a:buNone/>
              <a:tabLst>
                <a:tab pos="4707731" algn="l"/>
              </a:tabLst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...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6625079" y="303498"/>
            <a:ext cx="1035861" cy="30008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bdfin.cpp</a:t>
            </a:r>
          </a:p>
        </p:txBody>
      </p:sp>
      <p:cxnSp>
        <p:nvCxnSpPr>
          <p:cNvPr id="9" name="8 Conector recto de flecha"/>
          <p:cNvCxnSpPr/>
          <p:nvPr/>
        </p:nvCxnSpPr>
        <p:spPr>
          <a:xfrm rot="10800000">
            <a:off x="3977934" y="1837097"/>
            <a:ext cx="1026114" cy="1191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rot="10800000">
            <a:off x="3977934" y="1667936"/>
            <a:ext cx="1026114" cy="1191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6 Grupo"/>
          <p:cNvGrpSpPr/>
          <p:nvPr/>
        </p:nvGrpSpPr>
        <p:grpSpPr>
          <a:xfrm>
            <a:off x="4463989" y="2601517"/>
            <a:ext cx="2876420" cy="323184"/>
            <a:chOff x="899593" y="5416649"/>
            <a:chExt cx="3993101" cy="4309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7 CuadroTexto"/>
            <p:cNvSpPr txBox="1"/>
            <p:nvPr/>
          </p:nvSpPr>
          <p:spPr>
            <a:xfrm>
              <a:off x="899593" y="5416649"/>
              <a:ext cx="3993101" cy="4309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marL="407194">
                <a:spcAft>
                  <a:spcPts val="450"/>
                </a:spcAft>
              </a:pPr>
              <a:r>
                <a:rPr lang="es-ES" sz="1500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¡Ahora ya puedes compilarlo!</a:t>
              </a:r>
            </a:p>
          </p:txBody>
        </p:sp>
        <p:pic>
          <p:nvPicPr>
            <p:cNvPr id="13" name="Picture 3" descr="D:\Docencia\Fundamentos de programación\CV\icoGuille\xeye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3660" y="5420841"/>
              <a:ext cx="426720" cy="4267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4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Inclusiones múltiples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  <a:buClr>
                <a:srgbClr val="0BD0D9"/>
              </a:buClr>
            </a:pPr>
            <a:r>
              <a:rPr lang="es-ES" sz="2100" dirty="0">
                <a:solidFill>
                  <a:srgbClr val="04617B">
                    <a:lumMod val="20000"/>
                    <a:lumOff val="80000"/>
                  </a:srgbClr>
                </a:solidFill>
              </a:rPr>
              <a:t>Gestión de una lista ordenada III</a:t>
            </a:r>
            <a:endParaRPr lang="es-ES" sz="2100" i="0" dirty="0">
              <a:solidFill>
                <a:srgbClr val="04617B">
                  <a:lumMod val="20000"/>
                  <a:lumOff val="80000"/>
                </a:srgb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Preprocesamiento de </a:t>
            </a:r>
            <a:r>
              <a:rPr lang="es-ES" sz="15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s-ES" dirty="0" smtClean="0">
                <a:cs typeface="Consolas" pitchFamily="49" charset="0"/>
              </a:rPr>
              <a:t> en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bdfin.cpp</a:t>
            </a:r>
            <a:r>
              <a:rPr lang="es-ES" dirty="0" smtClean="0"/>
              <a:t>: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 namespace std;</a:t>
            </a:r>
          </a:p>
          <a:p>
            <a:pPr marL="271463" lvl="1" indent="0">
              <a:spcBef>
                <a:spcPts val="0"/>
              </a:spcBef>
              <a:buNone/>
            </a:pPr>
            <a:endParaRPr lang="en-US" sz="1200" dirty="0">
              <a:solidFill>
                <a:srgbClr val="FFCCFF"/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registrofin.h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 marL="271463" lvl="1" indent="0">
              <a:spcBef>
                <a:spcPts val="0"/>
              </a:spcBef>
              <a:buNone/>
            </a:pPr>
            <a:endParaRPr lang="en-US" sz="1200" dirty="0">
              <a:solidFill>
                <a:srgbClr val="FFCCFF"/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listafin.h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n-US" sz="12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menu();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n-US" sz="12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s-ES" sz="15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grpSp>
        <p:nvGrpSpPr>
          <p:cNvPr id="6" name="Grupo 5"/>
          <p:cNvGrpSpPr/>
          <p:nvPr/>
        </p:nvGrpSpPr>
        <p:grpSpPr>
          <a:xfrm>
            <a:off x="3861691" y="1567068"/>
            <a:ext cx="2837291" cy="1597873"/>
            <a:chOff x="3624921" y="2089423"/>
            <a:chExt cx="3783054" cy="2130497"/>
          </a:xfrm>
        </p:grpSpPr>
        <p:sp>
          <p:nvSpPr>
            <p:cNvPr id="43" name="42 Flecha izquierda"/>
            <p:cNvSpPr/>
            <p:nvPr/>
          </p:nvSpPr>
          <p:spPr>
            <a:xfrm>
              <a:off x="3624921" y="2780928"/>
              <a:ext cx="1307119" cy="216024"/>
            </a:xfrm>
            <a:prstGeom prst="leftArrow">
              <a:avLst/>
            </a:prstGeom>
            <a:solidFill>
              <a:srgbClr val="FFC000"/>
            </a:solidFill>
            <a:ln w="19050">
              <a:noFill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0" name="39 Rectángulo"/>
            <p:cNvSpPr/>
            <p:nvPr/>
          </p:nvSpPr>
          <p:spPr>
            <a:xfrm>
              <a:off x="4726992" y="2089423"/>
              <a:ext cx="2680983" cy="213049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271463" lvl="1">
                <a:spcAft>
                  <a:spcPts val="225"/>
                </a:spcAft>
                <a:tabLst>
                  <a:tab pos="2693194" algn="l"/>
                </a:tabLst>
              </a:pPr>
              <a:r>
                <a:rPr lang="es-ES" sz="1050" dirty="0">
                  <a:solidFill>
                    <a:srgbClr val="FFCCFF"/>
                  </a:solidFill>
                  <a:latin typeface="Consolas" pitchFamily="49" charset="0"/>
                  <a:cs typeface="Consolas" pitchFamily="49" charset="0"/>
                </a:rPr>
                <a:t>#</a:t>
              </a:r>
              <a:r>
                <a:rPr lang="es-ES" sz="1050" dirty="0" err="1">
                  <a:solidFill>
                    <a:srgbClr val="FFCCFF"/>
                  </a:solidFill>
                  <a:latin typeface="Consolas" pitchFamily="49" charset="0"/>
                  <a:cs typeface="Consolas" pitchFamily="49" charset="0"/>
                </a:rPr>
                <a:t>ifndef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 err="1">
                  <a:latin typeface="Consolas" pitchFamily="49" charset="0"/>
                  <a:cs typeface="Consolas" pitchFamily="49" charset="0"/>
                </a:rPr>
                <a:t>registrofin_h</a:t>
              </a:r>
              <a:endParaRPr lang="es-ES" sz="1050" dirty="0">
                <a:latin typeface="Consolas" pitchFamily="49" charset="0"/>
                <a:cs typeface="Consolas" pitchFamily="49" charset="0"/>
              </a:endParaRPr>
            </a:p>
            <a:p>
              <a:pPr marL="271463" lvl="1">
                <a:spcAft>
                  <a:spcPts val="225"/>
                </a:spcAft>
                <a:tabLst>
                  <a:tab pos="2693194" algn="l"/>
                </a:tabLst>
              </a:pPr>
              <a:r>
                <a:rPr lang="es-ES" sz="1050" dirty="0">
                  <a:solidFill>
                    <a:srgbClr val="FFCCFF"/>
                  </a:solidFill>
                  <a:latin typeface="Consolas" pitchFamily="49" charset="0"/>
                  <a:cs typeface="Consolas" pitchFamily="49" charset="0"/>
                </a:rPr>
                <a:t>#define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 err="1">
                  <a:latin typeface="Consolas" pitchFamily="49" charset="0"/>
                  <a:cs typeface="Consolas" pitchFamily="49" charset="0"/>
                </a:rPr>
                <a:t>registrofin_h</a:t>
              </a:r>
              <a:endParaRPr lang="es-ES" sz="1050" dirty="0">
                <a:latin typeface="Consolas" pitchFamily="49" charset="0"/>
                <a:cs typeface="Consolas" pitchFamily="49" charset="0"/>
              </a:endParaRPr>
            </a:p>
            <a:p>
              <a:pPr marL="271463" lvl="1"/>
              <a:r>
                <a:rPr lang="en-US" sz="1050" dirty="0">
                  <a:solidFill>
                    <a:srgbClr val="FFCCFF"/>
                  </a:solidFill>
                  <a:latin typeface="Consolas" pitchFamily="49" charset="0"/>
                  <a:cs typeface="Consolas" pitchFamily="49" charset="0"/>
                </a:rPr>
                <a:t>#include </a:t>
              </a:r>
              <a:r>
                <a:rPr lang="en-US" sz="1050" dirty="0">
                  <a:latin typeface="Consolas" pitchFamily="49" charset="0"/>
                  <a:cs typeface="Consolas" pitchFamily="49" charset="0"/>
                </a:rPr>
                <a:t>&lt;string&gt;</a:t>
              </a:r>
            </a:p>
            <a:p>
              <a:pPr marL="271463" lvl="1"/>
              <a:r>
                <a:rPr lang="en-US" sz="10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using namespace </a:t>
              </a:r>
              <a:r>
                <a:rPr lang="en-US" sz="1050" dirty="0">
                  <a:latin typeface="Consolas" pitchFamily="49" charset="0"/>
                  <a:cs typeface="Consolas" pitchFamily="49" charset="0"/>
                </a:rPr>
                <a:t>std;</a:t>
              </a:r>
            </a:p>
            <a:p>
              <a:pPr marL="271463" lvl="1"/>
              <a:endPara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  <a:p>
              <a:pPr marL="271463" lvl="1"/>
              <a:r>
                <a:rPr lang="es-ES" sz="10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typedef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struct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 {</a:t>
              </a:r>
            </a:p>
            <a:p>
              <a:pPr marL="271463" lvl="1"/>
              <a:r>
                <a:rPr lang="es-ES" sz="1050" dirty="0">
                  <a:latin typeface="Consolas" pitchFamily="49" charset="0"/>
                  <a:cs typeface="Consolas" pitchFamily="49" charset="0"/>
                </a:rPr>
                <a:t>  ...</a:t>
              </a:r>
            </a:p>
            <a:p>
              <a:pPr marL="271463" lvl="1"/>
              <a:r>
                <a:rPr lang="es-ES" sz="1050" dirty="0">
                  <a:latin typeface="Consolas" pitchFamily="49" charset="0"/>
                  <a:cs typeface="Consolas" pitchFamily="49" charset="0"/>
                </a:rPr>
                <a:t>} </a:t>
              </a:r>
              <a:r>
                <a:rPr lang="es-ES" sz="1050" dirty="0" err="1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tRegistro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 marL="271463" lvl="1"/>
              <a:r>
                <a:rPr lang="es-ES" sz="1050" dirty="0">
                  <a:latin typeface="Consolas" pitchFamily="49" charset="0"/>
                  <a:cs typeface="Consolas" pitchFamily="49" charset="0"/>
                </a:rPr>
                <a:t>...</a:t>
              </a:r>
              <a:endParaRPr lang="es-ES" sz="1350" dirty="0"/>
            </a:p>
          </p:txBody>
        </p:sp>
      </p:grpSp>
      <p:grpSp>
        <p:nvGrpSpPr>
          <p:cNvPr id="10" name="6 Grupo"/>
          <p:cNvGrpSpPr/>
          <p:nvPr/>
        </p:nvGrpSpPr>
        <p:grpSpPr>
          <a:xfrm>
            <a:off x="2479858" y="3789240"/>
            <a:ext cx="4184285" cy="323184"/>
            <a:chOff x="899593" y="5416649"/>
            <a:chExt cx="5808704" cy="4309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7 CuadroTexto"/>
            <p:cNvSpPr txBox="1"/>
            <p:nvPr/>
          </p:nvSpPr>
          <p:spPr>
            <a:xfrm>
              <a:off x="899593" y="5416649"/>
              <a:ext cx="5808704" cy="4309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marL="407194">
                <a:spcAft>
                  <a:spcPts val="450"/>
                </a:spcAft>
              </a:pPr>
              <a:r>
                <a:rPr lang="es-ES" sz="1500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registrofin_h</a:t>
              </a:r>
              <a:r>
                <a:rPr lang="es-ES" sz="165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 no se ha definido todavía</a:t>
              </a:r>
            </a:p>
          </p:txBody>
        </p:sp>
        <p:pic>
          <p:nvPicPr>
            <p:cNvPr id="13" name="Picture 3" descr="D:\Docencia\Fundamentos de programación\CV\icoGuille\xeye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3660" y="5420841"/>
              <a:ext cx="426720" cy="4267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Inclusiones múltiples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900"/>
              </a:spcAft>
              <a:buClr>
                <a:srgbClr val="0BD0D9"/>
              </a:buClr>
            </a:pPr>
            <a:r>
              <a:rPr lang="es-ES" sz="2100" dirty="0">
                <a:solidFill>
                  <a:srgbClr val="04617B">
                    <a:lumMod val="20000"/>
                    <a:lumOff val="80000"/>
                  </a:srgbClr>
                </a:solidFill>
              </a:rPr>
              <a:t>Gestión de una lista ordenada III</a:t>
            </a:r>
            <a:endParaRPr lang="es-ES" sz="2100" i="0" dirty="0">
              <a:solidFill>
                <a:srgbClr val="04617B">
                  <a:lumMod val="20000"/>
                  <a:lumOff val="80000"/>
                </a:srgb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Clr>
                <a:srgbClr val="04617B">
                  <a:lumMod val="20000"/>
                  <a:lumOff val="80000"/>
                </a:srgbClr>
              </a:buClr>
              <a:buNone/>
            </a:pPr>
            <a:r>
              <a:rPr lang="es-ES" dirty="0">
                <a:solidFill>
                  <a:prstClr val="white"/>
                </a:solidFill>
              </a:rPr>
              <a:t>Preprocesamiento de </a:t>
            </a:r>
            <a:r>
              <a:rPr lang="es-ES" sz="15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s-ES" dirty="0">
                <a:solidFill>
                  <a:prstClr val="white"/>
                </a:solidFill>
                <a:cs typeface="Consolas" pitchFamily="49" charset="0"/>
              </a:rPr>
              <a:t> en 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bdfin.cpp</a:t>
            </a:r>
            <a:r>
              <a:rPr lang="es-ES" dirty="0">
                <a:solidFill>
                  <a:prstClr val="white"/>
                </a:solidFill>
              </a:rPr>
              <a:t>: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 namespace std;</a:t>
            </a:r>
          </a:p>
          <a:p>
            <a:pPr marL="271463" lvl="1" indent="0">
              <a:spcBef>
                <a:spcPts val="0"/>
              </a:spcBef>
              <a:buNone/>
            </a:pPr>
            <a:endParaRPr lang="en-US" sz="1200" dirty="0">
              <a:solidFill>
                <a:srgbClr val="FFCCFF"/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None/>
              <a:tabLst>
                <a:tab pos="2693194" algn="l"/>
              </a:tabLst>
            </a:pPr>
            <a:r>
              <a:rPr lang="es-ES" sz="12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#define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registrofin_h</a:t>
            </a:r>
            <a:endParaRPr lang="es-ES" sz="12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&lt;string&gt;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 namespace std;</a:t>
            </a:r>
          </a:p>
          <a:p>
            <a:pPr marL="271463" lvl="1" indent="0">
              <a:spcBef>
                <a:spcPts val="0"/>
              </a:spcBef>
              <a:buNone/>
            </a:pPr>
            <a:endParaRPr lang="en-US" sz="1200" dirty="0">
              <a:solidFill>
                <a:schemeClr val="accent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...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} </a:t>
            </a:r>
            <a:r>
              <a:rPr lang="es-ES" sz="12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...</a:t>
            </a:r>
            <a:endParaRPr lang="es-ES" sz="1200" dirty="0"/>
          </a:p>
          <a:p>
            <a:pPr marL="271463" lvl="1" indent="0">
              <a:spcBef>
                <a:spcPts val="0"/>
              </a:spcBef>
              <a:buNone/>
            </a:pPr>
            <a:endParaRPr lang="en-US" sz="1200" dirty="0">
              <a:solidFill>
                <a:srgbClr val="FFCCFF"/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listafin.h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n-US" sz="12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menu();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n-US" sz="12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s-ES" sz="15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grpSp>
        <p:nvGrpSpPr>
          <p:cNvPr id="6" name="Grupo 5"/>
          <p:cNvGrpSpPr/>
          <p:nvPr/>
        </p:nvGrpSpPr>
        <p:grpSpPr>
          <a:xfrm>
            <a:off x="3764524" y="1790236"/>
            <a:ext cx="3183740" cy="2192908"/>
            <a:chOff x="3351350" y="2386980"/>
            <a:chExt cx="4244986" cy="2923878"/>
          </a:xfrm>
        </p:grpSpPr>
        <p:sp>
          <p:nvSpPr>
            <p:cNvPr id="12" name="11 Flecha izquierda"/>
            <p:cNvSpPr/>
            <p:nvPr/>
          </p:nvSpPr>
          <p:spPr>
            <a:xfrm>
              <a:off x="3351350" y="4969743"/>
              <a:ext cx="1004626" cy="216024"/>
            </a:xfrm>
            <a:prstGeom prst="leftArrow">
              <a:avLst/>
            </a:prstGeom>
            <a:solidFill>
              <a:srgbClr val="FFC000"/>
            </a:solidFill>
            <a:ln w="19050">
              <a:noFill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2" name="41 Rectángulo"/>
            <p:cNvSpPr/>
            <p:nvPr/>
          </p:nvSpPr>
          <p:spPr>
            <a:xfrm>
              <a:off x="4158209" y="2386980"/>
              <a:ext cx="3438127" cy="292387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271463" lvl="1">
                <a:tabLst>
                  <a:tab pos="2693194" algn="l"/>
                </a:tabLst>
              </a:pPr>
              <a:r>
                <a:rPr lang="es-ES" sz="1050" dirty="0">
                  <a:solidFill>
                    <a:srgbClr val="FFCCFF"/>
                  </a:solidFill>
                  <a:latin typeface="Consolas" pitchFamily="49" charset="0"/>
                  <a:cs typeface="Consolas" pitchFamily="49" charset="0"/>
                </a:rPr>
                <a:t>#</a:t>
              </a:r>
              <a:r>
                <a:rPr lang="es-ES" sz="1050" dirty="0" err="1">
                  <a:solidFill>
                    <a:srgbClr val="FFCCFF"/>
                  </a:solidFill>
                  <a:latin typeface="Consolas" pitchFamily="49" charset="0"/>
                  <a:cs typeface="Consolas" pitchFamily="49" charset="0"/>
                </a:rPr>
                <a:t>ifndef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 err="1">
                  <a:latin typeface="Consolas" pitchFamily="49" charset="0"/>
                  <a:cs typeface="Consolas" pitchFamily="49" charset="0"/>
                </a:rPr>
                <a:t>listafin_h</a:t>
              </a:r>
              <a:endParaRPr lang="es-ES" sz="1050" dirty="0">
                <a:latin typeface="Consolas" pitchFamily="49" charset="0"/>
                <a:cs typeface="Consolas" pitchFamily="49" charset="0"/>
              </a:endParaRPr>
            </a:p>
            <a:p>
              <a:pPr marL="271463" lvl="1">
                <a:tabLst>
                  <a:tab pos="2693194" algn="l"/>
                </a:tabLst>
              </a:pPr>
              <a:r>
                <a:rPr lang="es-ES" sz="1050" dirty="0">
                  <a:solidFill>
                    <a:srgbClr val="FFCCFF"/>
                  </a:solidFill>
                  <a:latin typeface="Consolas" pitchFamily="49" charset="0"/>
                  <a:cs typeface="Consolas" pitchFamily="49" charset="0"/>
                </a:rPr>
                <a:t>#define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 err="1">
                  <a:latin typeface="Consolas" pitchFamily="49" charset="0"/>
                  <a:cs typeface="Consolas" pitchFamily="49" charset="0"/>
                </a:rPr>
                <a:t>listafin_h</a:t>
              </a:r>
              <a:endParaRPr lang="es-ES" sz="1050" dirty="0">
                <a:latin typeface="Consolas" pitchFamily="49" charset="0"/>
                <a:cs typeface="Consolas" pitchFamily="49" charset="0"/>
              </a:endParaRPr>
            </a:p>
            <a:p>
              <a:pPr marL="271463" lvl="1"/>
              <a:r>
                <a:rPr lang="en-US" sz="1050" dirty="0">
                  <a:solidFill>
                    <a:srgbClr val="FFCCFF"/>
                  </a:solidFill>
                  <a:latin typeface="Consolas" pitchFamily="49" charset="0"/>
                  <a:cs typeface="Consolas" pitchFamily="49" charset="0"/>
                </a:rPr>
                <a:t>#include </a:t>
              </a:r>
              <a:r>
                <a:rPr lang="en-US" sz="1050" dirty="0">
                  <a:latin typeface="Consolas" pitchFamily="49" charset="0"/>
                  <a:cs typeface="Consolas" pitchFamily="49" charset="0"/>
                </a:rPr>
                <a:t>&lt;string&gt;</a:t>
              </a:r>
            </a:p>
            <a:p>
              <a:pPr marL="271463" lvl="1"/>
              <a:r>
                <a:rPr lang="en-US" sz="10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using namespace </a:t>
              </a:r>
              <a:r>
                <a:rPr lang="en-US" sz="1050" dirty="0">
                  <a:latin typeface="Consolas" pitchFamily="49" charset="0"/>
                  <a:cs typeface="Consolas" pitchFamily="49" charset="0"/>
                </a:rPr>
                <a:t>std;</a:t>
              </a:r>
            </a:p>
            <a:p>
              <a:pPr marL="271463" lvl="1"/>
              <a:r>
                <a:rPr lang="en-US" sz="1050" dirty="0">
                  <a:solidFill>
                    <a:srgbClr val="FFCCFF"/>
                  </a:solidFill>
                  <a:latin typeface="Consolas" pitchFamily="49" charset="0"/>
                  <a:cs typeface="Consolas" pitchFamily="49" charset="0"/>
                </a:rPr>
                <a:t>#include</a:t>
              </a:r>
              <a:r>
                <a:rPr lang="en-US" sz="1050" dirty="0">
                  <a:latin typeface="Consolas" pitchFamily="49" charset="0"/>
                  <a:cs typeface="Consolas" pitchFamily="49" charset="0"/>
                </a:rPr>
                <a:t> "</a:t>
              </a:r>
              <a:r>
                <a:rPr lang="en-US" sz="1050" dirty="0" err="1">
                  <a:latin typeface="Consolas" pitchFamily="49" charset="0"/>
                  <a:cs typeface="Consolas" pitchFamily="49" charset="0"/>
                </a:rPr>
                <a:t>registrofin.h</a:t>
              </a:r>
              <a:r>
                <a:rPr lang="en-US" sz="1050" dirty="0">
                  <a:latin typeface="Consolas" pitchFamily="49" charset="0"/>
                  <a:cs typeface="Consolas" pitchFamily="49" charset="0"/>
                </a:rPr>
                <a:t>"</a:t>
              </a:r>
            </a:p>
            <a:p>
              <a:pPr marL="271463" lvl="1"/>
              <a:endPara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  <a:p>
              <a:pPr marL="271463" lvl="1"/>
              <a:r>
                <a:rPr lang="es-ES" sz="10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const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 N = </a:t>
              </a:r>
              <a:r>
                <a:rPr lang="es-ES" sz="1050" dirty="0">
                  <a:solidFill>
                    <a:srgbClr val="FFFF00"/>
                  </a:solidFill>
                  <a:latin typeface="Consolas" pitchFamily="49" charset="0"/>
                  <a:cs typeface="Consolas" pitchFamily="49" charset="0"/>
                </a:rPr>
                <a:t>100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 marL="271463" lvl="1"/>
              <a:r>
                <a:rPr lang="es-ES" sz="10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typedef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 err="1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tRegistro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 err="1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[N];</a:t>
              </a:r>
            </a:p>
            <a:p>
              <a:pPr marL="271463" lvl="1"/>
              <a:r>
                <a:rPr lang="es-ES" sz="10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typedef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struct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 {</a:t>
              </a:r>
            </a:p>
            <a:p>
              <a:pPr marL="271463" lvl="1"/>
              <a:r>
                <a:rPr lang="es-ES" sz="1050" dirty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s-ES" sz="1050" dirty="0" err="1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 registros;</a:t>
              </a:r>
            </a:p>
            <a:p>
              <a:pPr marL="271463" lvl="1"/>
              <a:r>
                <a:rPr lang="es-ES" sz="1050" dirty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s-ES" sz="1050" dirty="0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 err="1">
                  <a:latin typeface="Consolas" pitchFamily="49" charset="0"/>
                  <a:cs typeface="Consolas" pitchFamily="49" charset="0"/>
                </a:rPr>
                <a:t>cont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 marL="271463" lvl="1"/>
              <a:r>
                <a:rPr lang="es-ES" sz="1050" dirty="0">
                  <a:latin typeface="Consolas" pitchFamily="49" charset="0"/>
                  <a:cs typeface="Consolas" pitchFamily="49" charset="0"/>
                </a:rPr>
                <a:t>} </a:t>
              </a:r>
              <a:r>
                <a:rPr lang="es-ES" sz="1050" dirty="0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tLista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 marL="271463" lvl="1"/>
              <a:r>
                <a:rPr lang="es-ES" sz="1050" dirty="0">
                  <a:latin typeface="Consolas" pitchFamily="49" charset="0"/>
                  <a:cs typeface="Consolas" pitchFamily="49" charset="0"/>
                </a:rPr>
                <a:t>...</a:t>
              </a:r>
              <a:endParaRPr lang="es-ES" sz="1350" dirty="0"/>
            </a:p>
          </p:txBody>
        </p:sp>
      </p:grpSp>
      <p:sp>
        <p:nvSpPr>
          <p:cNvPr id="11" name="10 Rectángulo"/>
          <p:cNvSpPr/>
          <p:nvPr/>
        </p:nvSpPr>
        <p:spPr>
          <a:xfrm>
            <a:off x="1763688" y="1923678"/>
            <a:ext cx="1890210" cy="1704379"/>
          </a:xfrm>
          <a:prstGeom prst="rect">
            <a:avLst/>
          </a:prstGeom>
          <a:ln w="19050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13" name="6 Grupo"/>
          <p:cNvGrpSpPr/>
          <p:nvPr/>
        </p:nvGrpSpPr>
        <p:grpSpPr>
          <a:xfrm>
            <a:off x="3005826" y="4281366"/>
            <a:ext cx="3860234" cy="323184"/>
            <a:chOff x="899594" y="5416649"/>
            <a:chExt cx="5358849" cy="4309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7 CuadroTexto"/>
            <p:cNvSpPr txBox="1"/>
            <p:nvPr/>
          </p:nvSpPr>
          <p:spPr>
            <a:xfrm>
              <a:off x="899594" y="5416649"/>
              <a:ext cx="5358849" cy="4309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marL="407194">
                <a:spcAft>
                  <a:spcPts val="450"/>
                </a:spcAft>
              </a:pPr>
              <a:r>
                <a:rPr lang="es-ES" sz="1500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listafin_h</a:t>
              </a:r>
              <a:r>
                <a:rPr lang="es-ES" sz="165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 no se ha definido todavía</a:t>
              </a:r>
            </a:p>
          </p:txBody>
        </p:sp>
        <p:pic>
          <p:nvPicPr>
            <p:cNvPr id="15" name="Picture 3" descr="D:\Docencia\Fundamentos de programación\CV\icoGuille\xeye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3660" y="5420841"/>
              <a:ext cx="426720" cy="4267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Inclusiones múltiples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  <a:buClr>
                <a:srgbClr val="0BD0D9"/>
              </a:buClr>
            </a:pPr>
            <a:r>
              <a:rPr lang="es-ES" sz="2800" dirty="0">
                <a:solidFill>
                  <a:srgbClr val="04617B">
                    <a:lumMod val="20000"/>
                    <a:lumOff val="80000"/>
                  </a:srgbClr>
                </a:solidFill>
              </a:rPr>
              <a:t>Gestión de una lista ordenada III</a:t>
            </a:r>
            <a:endParaRPr lang="es-ES" sz="2800" i="0" dirty="0">
              <a:solidFill>
                <a:srgbClr val="04617B">
                  <a:lumMod val="20000"/>
                  <a:lumOff val="80000"/>
                </a:srgb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Clr>
                <a:srgbClr val="04617B">
                  <a:lumMod val="20000"/>
                  <a:lumOff val="80000"/>
                </a:srgbClr>
              </a:buClr>
              <a:buNone/>
            </a:pPr>
            <a:r>
              <a:rPr lang="es-ES" sz="1600" dirty="0">
                <a:solidFill>
                  <a:prstClr val="white"/>
                </a:solidFill>
              </a:rPr>
              <a:t>Preprocesamiento de </a:t>
            </a:r>
            <a:r>
              <a:rPr lang="es-ES" sz="14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s-ES" sz="1600" dirty="0">
                <a:solidFill>
                  <a:prstClr val="white"/>
                </a:solidFill>
                <a:cs typeface="Consolas" pitchFamily="49" charset="0"/>
              </a:rPr>
              <a:t> en 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bdfin.cpp</a:t>
            </a:r>
            <a:r>
              <a:rPr lang="es-ES" sz="1600" dirty="0">
                <a:solidFill>
                  <a:prstClr val="white"/>
                </a:solidFill>
              </a:rPr>
              <a:t>: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 namespace std;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  <a:tabLst>
                <a:tab pos="2693194" algn="l"/>
              </a:tabLst>
            </a:pPr>
            <a:r>
              <a:rPr lang="es-ES" sz="12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#define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registrofin_h</a:t>
            </a:r>
            <a:endParaRPr lang="es-ES" sz="12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&lt;string&gt;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 namespace std;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endParaRPr lang="en-US" sz="1200" dirty="0">
              <a:solidFill>
                <a:schemeClr val="accent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...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} </a:t>
            </a:r>
            <a:r>
              <a:rPr lang="es-ES" sz="12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...</a:t>
            </a:r>
            <a:endParaRPr lang="es-ES" sz="1200" dirty="0"/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FFCCFF"/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  <a:tabLst>
                <a:tab pos="2693194" algn="l"/>
              </a:tabLst>
            </a:pPr>
            <a:r>
              <a:rPr lang="es-ES" sz="12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#define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listafin_h</a:t>
            </a:r>
            <a:endParaRPr lang="es-ES" sz="12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&lt;string&gt;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 namespace std;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"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registrofin.h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endParaRPr lang="en-US" sz="1200" dirty="0">
              <a:solidFill>
                <a:schemeClr val="accent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...</a:t>
            </a:r>
            <a:endParaRPr lang="es-ES" sz="1200" dirty="0"/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menu();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1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s-ES" sz="12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grpSp>
        <p:nvGrpSpPr>
          <p:cNvPr id="6" name="Grupo 5"/>
          <p:cNvGrpSpPr/>
          <p:nvPr/>
        </p:nvGrpSpPr>
        <p:grpSpPr>
          <a:xfrm>
            <a:off x="3869923" y="2547231"/>
            <a:ext cx="2376266" cy="1597873"/>
            <a:chOff x="3582938" y="3396308"/>
            <a:chExt cx="3168354" cy="2130497"/>
          </a:xfrm>
        </p:grpSpPr>
        <p:sp>
          <p:nvSpPr>
            <p:cNvPr id="44" name="43 Flecha izquierda"/>
            <p:cNvSpPr/>
            <p:nvPr/>
          </p:nvSpPr>
          <p:spPr>
            <a:xfrm>
              <a:off x="3582938" y="5229200"/>
              <a:ext cx="1004626" cy="216024"/>
            </a:xfrm>
            <a:prstGeom prst="leftArrow">
              <a:avLst/>
            </a:prstGeom>
            <a:solidFill>
              <a:srgbClr val="FFC000"/>
            </a:solidFill>
            <a:ln w="19050">
              <a:noFill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1" name="40 Rectángulo"/>
            <p:cNvSpPr/>
            <p:nvPr/>
          </p:nvSpPr>
          <p:spPr>
            <a:xfrm>
              <a:off x="4070309" y="3396308"/>
              <a:ext cx="2680983" cy="213049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271463" lvl="1">
                <a:spcAft>
                  <a:spcPts val="225"/>
                </a:spcAft>
                <a:tabLst>
                  <a:tab pos="2693194" algn="l"/>
                </a:tabLst>
              </a:pPr>
              <a:r>
                <a:rPr lang="es-ES" sz="1050" dirty="0">
                  <a:solidFill>
                    <a:srgbClr val="FFCCFF"/>
                  </a:solidFill>
                  <a:latin typeface="Consolas" pitchFamily="49" charset="0"/>
                  <a:cs typeface="Consolas" pitchFamily="49" charset="0"/>
                </a:rPr>
                <a:t>#</a:t>
              </a:r>
              <a:r>
                <a:rPr lang="es-ES" sz="1050" dirty="0" err="1">
                  <a:solidFill>
                    <a:srgbClr val="FFCCFF"/>
                  </a:solidFill>
                  <a:latin typeface="Consolas" pitchFamily="49" charset="0"/>
                  <a:cs typeface="Consolas" pitchFamily="49" charset="0"/>
                </a:rPr>
                <a:t>ifndef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 err="1">
                  <a:latin typeface="Consolas" pitchFamily="49" charset="0"/>
                  <a:cs typeface="Consolas" pitchFamily="49" charset="0"/>
                </a:rPr>
                <a:t>registrofin_h</a:t>
              </a:r>
              <a:endParaRPr lang="es-ES" sz="1050" dirty="0">
                <a:latin typeface="Consolas" pitchFamily="49" charset="0"/>
                <a:cs typeface="Consolas" pitchFamily="49" charset="0"/>
              </a:endParaRPr>
            </a:p>
            <a:p>
              <a:pPr marL="271463" lvl="1">
                <a:spcAft>
                  <a:spcPts val="225"/>
                </a:spcAft>
                <a:tabLst>
                  <a:tab pos="2693194" algn="l"/>
                </a:tabLst>
              </a:pPr>
              <a:r>
                <a:rPr lang="es-ES" sz="1050" dirty="0">
                  <a:solidFill>
                    <a:srgbClr val="FFCCFF"/>
                  </a:solidFill>
                  <a:latin typeface="Consolas" pitchFamily="49" charset="0"/>
                  <a:cs typeface="Consolas" pitchFamily="49" charset="0"/>
                </a:rPr>
                <a:t>#define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 err="1">
                  <a:latin typeface="Consolas" pitchFamily="49" charset="0"/>
                  <a:cs typeface="Consolas" pitchFamily="49" charset="0"/>
                </a:rPr>
                <a:t>registrofin_h</a:t>
              </a:r>
              <a:endParaRPr lang="es-ES" sz="1050" dirty="0">
                <a:latin typeface="Consolas" pitchFamily="49" charset="0"/>
                <a:cs typeface="Consolas" pitchFamily="49" charset="0"/>
              </a:endParaRPr>
            </a:p>
            <a:p>
              <a:pPr marL="271463" lvl="1"/>
              <a:r>
                <a:rPr lang="en-US" sz="1050" dirty="0">
                  <a:solidFill>
                    <a:srgbClr val="FFCCFF"/>
                  </a:solidFill>
                  <a:latin typeface="Consolas" pitchFamily="49" charset="0"/>
                  <a:cs typeface="Consolas" pitchFamily="49" charset="0"/>
                </a:rPr>
                <a:t>#include </a:t>
              </a:r>
              <a:r>
                <a:rPr lang="en-US" sz="1050" dirty="0">
                  <a:latin typeface="Consolas" pitchFamily="49" charset="0"/>
                  <a:cs typeface="Consolas" pitchFamily="49" charset="0"/>
                </a:rPr>
                <a:t>&lt;string&gt;</a:t>
              </a:r>
            </a:p>
            <a:p>
              <a:pPr marL="271463" lvl="1"/>
              <a:r>
                <a:rPr lang="en-US" sz="10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using namespace </a:t>
              </a:r>
              <a:r>
                <a:rPr lang="en-US" sz="1050" dirty="0">
                  <a:latin typeface="Consolas" pitchFamily="49" charset="0"/>
                  <a:cs typeface="Consolas" pitchFamily="49" charset="0"/>
                </a:rPr>
                <a:t>std;</a:t>
              </a:r>
            </a:p>
            <a:p>
              <a:pPr marL="271463" lvl="1"/>
              <a:endPara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  <a:p>
              <a:pPr marL="271463" lvl="1"/>
              <a:r>
                <a:rPr lang="es-ES" sz="10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typedef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struct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 {</a:t>
              </a:r>
            </a:p>
            <a:p>
              <a:pPr marL="271463" lvl="1"/>
              <a:r>
                <a:rPr lang="es-ES" sz="1050" dirty="0">
                  <a:latin typeface="Consolas" pitchFamily="49" charset="0"/>
                  <a:cs typeface="Consolas" pitchFamily="49" charset="0"/>
                </a:rPr>
                <a:t>  ...</a:t>
              </a:r>
            </a:p>
            <a:p>
              <a:pPr marL="271463" lvl="1"/>
              <a:r>
                <a:rPr lang="es-ES" sz="1050" dirty="0">
                  <a:latin typeface="Consolas" pitchFamily="49" charset="0"/>
                  <a:cs typeface="Consolas" pitchFamily="49" charset="0"/>
                </a:rPr>
                <a:t>} </a:t>
              </a:r>
              <a:r>
                <a:rPr lang="es-ES" sz="1050" dirty="0" err="1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tRegistro</a:t>
              </a:r>
              <a:r>
                <a:rPr lang="es-ES" sz="1050" dirty="0"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 marL="271463" lvl="1"/>
              <a:r>
                <a:rPr lang="es-ES" sz="1050" dirty="0">
                  <a:latin typeface="Consolas" pitchFamily="49" charset="0"/>
                  <a:cs typeface="Consolas" pitchFamily="49" charset="0"/>
                </a:rPr>
                <a:t>...</a:t>
              </a:r>
              <a:endParaRPr lang="es-ES" sz="1350" dirty="0"/>
            </a:p>
          </p:txBody>
        </p:sp>
      </p:grpSp>
      <p:sp>
        <p:nvSpPr>
          <p:cNvPr id="14" name="13 Rectángulo"/>
          <p:cNvSpPr/>
          <p:nvPr/>
        </p:nvSpPr>
        <p:spPr>
          <a:xfrm>
            <a:off x="1763688" y="3291259"/>
            <a:ext cx="2250087" cy="1155557"/>
          </a:xfrm>
          <a:prstGeom prst="rect">
            <a:avLst/>
          </a:prstGeom>
          <a:ln w="19050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5" name="14 CuadroTexto"/>
          <p:cNvSpPr txBox="1"/>
          <p:nvPr/>
        </p:nvSpPr>
        <p:spPr>
          <a:xfrm>
            <a:off x="4805347" y="2529937"/>
            <a:ext cx="1040670" cy="16850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035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sym typeface="Wingdings 2"/>
              </a:rPr>
              <a:t></a:t>
            </a:r>
            <a:endParaRPr lang="es-ES" sz="1035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grpSp>
        <p:nvGrpSpPr>
          <p:cNvPr id="13" name="6 Grupo"/>
          <p:cNvGrpSpPr/>
          <p:nvPr/>
        </p:nvGrpSpPr>
        <p:grpSpPr>
          <a:xfrm>
            <a:off x="3635467" y="4315880"/>
            <a:ext cx="3334265" cy="323184"/>
            <a:chOff x="899594" y="5416649"/>
            <a:chExt cx="4628689" cy="4309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7 CuadroTexto"/>
            <p:cNvSpPr txBox="1"/>
            <p:nvPr/>
          </p:nvSpPr>
          <p:spPr>
            <a:xfrm>
              <a:off x="899594" y="5416649"/>
              <a:ext cx="4628689" cy="4309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marL="407194">
                <a:spcAft>
                  <a:spcPts val="450"/>
                </a:spcAft>
              </a:pPr>
              <a:r>
                <a:rPr lang="es-ES" sz="1500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¡</a:t>
              </a:r>
              <a:r>
                <a:rPr lang="es-ES" sz="1500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registrofin_h</a:t>
              </a:r>
              <a:r>
                <a:rPr lang="es-ES" sz="1500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 ya está definido!</a:t>
              </a:r>
            </a:p>
          </p:txBody>
        </p:sp>
        <p:pic>
          <p:nvPicPr>
            <p:cNvPr id="18" name="Picture 3" descr="D:\Docencia\Fundamentos de programación\CV\icoGuille\xeye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3660" y="5420841"/>
              <a:ext cx="426720" cy="4267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Programación modular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Compilación separada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Cada módulo se compila a código objeto de forma independiente</a:t>
            </a:r>
            <a:endParaRPr lang="es-ES" dirty="0" smtClean="0">
              <a:sym typeface="Wingdings" pitchFamily="2" charset="2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grpSp>
        <p:nvGrpSpPr>
          <p:cNvPr id="6" name="Grupo 5"/>
          <p:cNvGrpSpPr/>
          <p:nvPr/>
        </p:nvGrpSpPr>
        <p:grpSpPr>
          <a:xfrm>
            <a:off x="1790580" y="1504857"/>
            <a:ext cx="1107120" cy="1548616"/>
            <a:chOff x="863440" y="2006475"/>
            <a:chExt cx="1476160" cy="2064821"/>
          </a:xfrm>
        </p:grpSpPr>
        <p:sp>
          <p:nvSpPr>
            <p:cNvPr id="14" name="13 Recortar rectángulo de esquina sencilla"/>
            <p:cNvSpPr/>
            <p:nvPr/>
          </p:nvSpPr>
          <p:spPr>
            <a:xfrm>
              <a:off x="971600" y="2418778"/>
              <a:ext cx="1368000" cy="1652518"/>
            </a:xfrm>
            <a:prstGeom prst="snip1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27000" tIns="27000" rIns="27000" bIns="27000" rtlCol="0" anchor="t" anchorCtr="0"/>
            <a:lstStyle/>
            <a:p>
              <a:endParaRPr lang="es-ES" sz="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11 Recortar rectángulo de esquina sencilla"/>
            <p:cNvSpPr/>
            <p:nvPr/>
          </p:nvSpPr>
          <p:spPr>
            <a:xfrm>
              <a:off x="863440" y="2346770"/>
              <a:ext cx="1368000" cy="1620000"/>
            </a:xfrm>
            <a:prstGeom prst="snip1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27000" tIns="27000" rIns="0" bIns="27000" rtlCol="0" anchor="t" anchorCtr="0"/>
            <a:lstStyle/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const int N = 10;</a:t>
              </a: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typedef double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[N];</a:t>
              </a: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typedef struct {</a:t>
              </a: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elem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int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cont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}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>
                <a:lnSpc>
                  <a:spcPts val="525"/>
                </a:lnSpc>
              </a:pPr>
              <a:endParaRPr lang="es-ES" sz="45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void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init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&amp;lista);</a:t>
              </a:r>
            </a:p>
            <a:p>
              <a:pPr>
                <a:lnSpc>
                  <a:spcPts val="525"/>
                </a:lnSpc>
              </a:pPr>
              <a:endParaRPr lang="es-ES" sz="45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void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insert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&amp;lista, double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elem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, bool &amp;ok);</a:t>
              </a:r>
            </a:p>
            <a:p>
              <a:pPr>
                <a:lnSpc>
                  <a:spcPts val="525"/>
                </a:lnSpc>
              </a:pPr>
              <a:endParaRPr lang="es-ES" sz="45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void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remove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&amp;lista, int pos, bool &amp;ok);</a:t>
              </a:r>
            </a:p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...</a:t>
              </a:r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863440" y="2006475"/>
              <a:ext cx="724985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Lista</a:t>
              </a: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5004048" y="2265273"/>
            <a:ext cx="1107120" cy="1548616"/>
            <a:chOff x="5148064" y="3020363"/>
            <a:chExt cx="1476160" cy="2064821"/>
          </a:xfrm>
        </p:grpSpPr>
        <p:sp>
          <p:nvSpPr>
            <p:cNvPr id="15" name="14 Recortar rectángulo de esquina sencilla"/>
            <p:cNvSpPr/>
            <p:nvPr/>
          </p:nvSpPr>
          <p:spPr>
            <a:xfrm>
              <a:off x="5256224" y="3432666"/>
              <a:ext cx="1368000" cy="1652518"/>
            </a:xfrm>
            <a:prstGeom prst="snip1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27000" tIns="27000" rIns="27000" bIns="27000" rtlCol="0" anchor="t" anchorCtr="0"/>
            <a:lstStyle/>
            <a:p>
              <a:endParaRPr lang="es-ES" sz="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15 Recortar rectángulo de esquina sencilla"/>
            <p:cNvSpPr/>
            <p:nvPr/>
          </p:nvSpPr>
          <p:spPr>
            <a:xfrm>
              <a:off x="5148064" y="3360658"/>
              <a:ext cx="1368000" cy="1620000"/>
            </a:xfrm>
            <a:prstGeom prst="snip1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27000" tIns="27000" rIns="0" bIns="27000" rtlCol="0" anchor="t" anchorCtr="0"/>
            <a:lstStyle/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bool cargar(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&amp;lista, string nombre);</a:t>
              </a:r>
            </a:p>
            <a:p>
              <a:endParaRPr lang="es-ES" sz="45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bool guardar(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lista, string nombre);</a:t>
              </a:r>
            </a:p>
            <a:p>
              <a:endParaRPr lang="es-ES" sz="45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bool mezclar(string arch1, string arch2);</a:t>
              </a:r>
            </a:p>
            <a:p>
              <a:endParaRPr lang="es-ES" sz="45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int size(string nombre);</a:t>
              </a:r>
            </a:p>
            <a:p>
              <a:endParaRPr lang="es-ES" sz="45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bool exportar(string nombre);</a:t>
              </a:r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5148064" y="3020363"/>
              <a:ext cx="1103549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Archivos</a:t>
              </a: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790580" y="3087678"/>
            <a:ext cx="1107120" cy="1548616"/>
            <a:chOff x="863440" y="4116903"/>
            <a:chExt cx="1476160" cy="2064821"/>
          </a:xfrm>
        </p:grpSpPr>
        <p:sp>
          <p:nvSpPr>
            <p:cNvPr id="18" name="17 Recortar rectángulo de esquina sencilla"/>
            <p:cNvSpPr/>
            <p:nvPr/>
          </p:nvSpPr>
          <p:spPr>
            <a:xfrm>
              <a:off x="971600" y="4529206"/>
              <a:ext cx="1368000" cy="1652518"/>
            </a:xfrm>
            <a:prstGeom prst="snip1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27000" tIns="27000" rIns="27000" bIns="27000" rtlCol="0" anchor="t" anchorCtr="0"/>
            <a:lstStyle/>
            <a:p>
              <a:endParaRPr lang="es-ES" sz="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18 Recortar rectángulo de esquina sencilla"/>
            <p:cNvSpPr/>
            <p:nvPr/>
          </p:nvSpPr>
          <p:spPr>
            <a:xfrm>
              <a:off x="863440" y="4457198"/>
              <a:ext cx="1368000" cy="1620000"/>
            </a:xfrm>
            <a:prstGeom prst="snip1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27000" tIns="27000" rIns="0" bIns="27000" rtlCol="0" anchor="t" anchorCtr="0"/>
            <a:lstStyle/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double mean(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lista);</a:t>
              </a:r>
            </a:p>
            <a:p>
              <a:endParaRPr lang="es-ES" sz="45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double min(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lists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);</a:t>
              </a:r>
            </a:p>
            <a:p>
              <a:endParaRPr lang="es-ES" sz="45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double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max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lista);</a:t>
              </a:r>
            </a:p>
            <a:p>
              <a:endParaRPr lang="es-ES" sz="45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double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desv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lista);</a:t>
              </a:r>
            </a:p>
            <a:p>
              <a:endParaRPr lang="es-ES" sz="45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int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minIndex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lista);</a:t>
              </a:r>
            </a:p>
            <a:p>
              <a:endParaRPr lang="es-ES" sz="45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int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maxIndex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lista);</a:t>
              </a:r>
            </a:p>
            <a:p>
              <a:endParaRPr lang="es-ES" sz="45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double sum(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lista);</a:t>
              </a:r>
            </a:p>
            <a:p>
              <a:endParaRPr lang="es-ES" sz="45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863440" y="4116903"/>
              <a:ext cx="1064823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Cálculos</a:t>
              </a: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3383868" y="1504857"/>
            <a:ext cx="1080006" cy="1470221"/>
            <a:chOff x="2987824" y="2006475"/>
            <a:chExt cx="1440008" cy="1960295"/>
          </a:xfrm>
        </p:grpSpPr>
        <p:sp>
          <p:nvSpPr>
            <p:cNvPr id="25" name="24 Recortar rectángulo de esquina sencilla"/>
            <p:cNvSpPr/>
            <p:nvPr/>
          </p:nvSpPr>
          <p:spPr>
            <a:xfrm>
              <a:off x="3059832" y="2346770"/>
              <a:ext cx="1368000" cy="1620000"/>
            </a:xfrm>
            <a:prstGeom prst="snip1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27000" tIns="27000" rIns="0" bIns="27000" rtlCol="0" anchor="t" anchorCtr="0"/>
            <a:lstStyle/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0101110101011001010010010101001010100101010111110101010001010010101010101001010101010101100101010101010101010101001010101010101000001010101011010100101010101010100001010101111001010101010111100110010101011010101010100100101010011110010101010100101010010101001010100101010100101000010011110100101010110010101010010101001010101010101001010100101010101000010101011100101010010100011101010111010011010101001010101111111010101100110101011100001001010100101010101010110</a:t>
              </a:r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2987824" y="2006475"/>
              <a:ext cx="126573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lista.obj</a:t>
              </a: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3383868" y="3087678"/>
            <a:ext cx="1204176" cy="1470221"/>
            <a:chOff x="2987824" y="4116903"/>
            <a:chExt cx="1605568" cy="1960295"/>
          </a:xfrm>
        </p:grpSpPr>
        <p:sp>
          <p:nvSpPr>
            <p:cNvPr id="27" name="26 Recortar rectángulo de esquina sencilla"/>
            <p:cNvSpPr/>
            <p:nvPr/>
          </p:nvSpPr>
          <p:spPr>
            <a:xfrm>
              <a:off x="3059832" y="4457198"/>
              <a:ext cx="1368000" cy="1620000"/>
            </a:xfrm>
            <a:prstGeom prst="snip1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27000" tIns="27000" rIns="0" bIns="27000" rtlCol="0" anchor="t" anchorCtr="0"/>
            <a:lstStyle/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1011001010010010101001010100101010111110101010001010010101010101001010101010101100101010101010101010101001010101010101000001010101011010100101010101010100001010101111001010101010111100110010101011010101010100100101010011110010101010100101010010101001010100101010100101000010011110100101010110010101010010101001010101010101001010100101010101000010101011100101010010100011101010111010011010101001010101111111010101100110101011100001001010100101010101010110001111010</a:t>
              </a:r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2987824" y="4116903"/>
              <a:ext cx="1605568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calculos.obj</a:t>
              </a: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6591653" y="2265273"/>
            <a:ext cx="1204176" cy="1470221"/>
            <a:chOff x="7264871" y="3020363"/>
            <a:chExt cx="1605568" cy="1960295"/>
          </a:xfrm>
        </p:grpSpPr>
        <p:sp>
          <p:nvSpPr>
            <p:cNvPr id="33" name="32 Recortar rectángulo de esquina sencilla"/>
            <p:cNvSpPr/>
            <p:nvPr/>
          </p:nvSpPr>
          <p:spPr>
            <a:xfrm>
              <a:off x="7318800" y="3360658"/>
              <a:ext cx="1368000" cy="1620000"/>
            </a:xfrm>
            <a:prstGeom prst="snip1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27000" tIns="27000" rIns="0" bIns="27000" rtlCol="0" anchor="t" anchorCtr="0"/>
            <a:lstStyle/>
            <a:p>
              <a:pPr>
                <a:lnSpc>
                  <a:spcPts val="525"/>
                </a:lnSpc>
              </a:pP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1101010110010100100101010010101001010101111101010100010100101010101010010101010101011001010101010101010101010010101010101010000010101010110101001010101010101000010101011110010101010101111001100101010110101010101001001010100111100101010101001010100101010010101001010101001010000100111101001010101100101010100101010010101010101010010101001010101010000101010111001010100101000111010101110100110101010010101011111110101011001101010111000010010101001010101010101101111</a:t>
              </a:r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7264871" y="3020363"/>
              <a:ext cx="1605568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archivos.obj</a:t>
              </a:r>
            </a:p>
          </p:txBody>
        </p:sp>
      </p:grpSp>
      <p:sp>
        <p:nvSpPr>
          <p:cNvPr id="37" name="36 Flecha derecha"/>
          <p:cNvSpPr/>
          <p:nvPr/>
        </p:nvSpPr>
        <p:spPr>
          <a:xfrm>
            <a:off x="3059832" y="2265273"/>
            <a:ext cx="270030" cy="309227"/>
          </a:xfrm>
          <a:prstGeom prst="rightArrow">
            <a:avLst/>
          </a:prstGeom>
          <a:solidFill>
            <a:srgbClr val="FFC000"/>
          </a:solidFill>
          <a:ln w="19050">
            <a:solidFill>
              <a:srgbClr val="FFC000"/>
            </a:solidFill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38" name="37 Flecha derecha"/>
          <p:cNvSpPr/>
          <p:nvPr/>
        </p:nvSpPr>
        <p:spPr>
          <a:xfrm>
            <a:off x="3059832" y="3813889"/>
            <a:ext cx="270030" cy="309227"/>
          </a:xfrm>
          <a:prstGeom prst="rightArrow">
            <a:avLst/>
          </a:prstGeom>
          <a:solidFill>
            <a:srgbClr val="FFC000"/>
          </a:solidFill>
          <a:ln w="19050">
            <a:solidFill>
              <a:srgbClr val="FFC000"/>
            </a:solidFill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39" name="38 Flecha derecha"/>
          <p:cNvSpPr/>
          <p:nvPr/>
        </p:nvSpPr>
        <p:spPr>
          <a:xfrm>
            <a:off x="6232934" y="3009283"/>
            <a:ext cx="270030" cy="309227"/>
          </a:xfrm>
          <a:prstGeom prst="rightArrow">
            <a:avLst/>
          </a:prstGeom>
          <a:solidFill>
            <a:srgbClr val="FFC000"/>
          </a:solidFill>
          <a:ln w="19050">
            <a:solidFill>
              <a:srgbClr val="FFC000"/>
            </a:solidFill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30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57400" y="4767263"/>
            <a:ext cx="4175534" cy="273844"/>
          </a:xfrm>
        </p:spPr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1768751" y="2283210"/>
            <a:ext cx="5606728" cy="6001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33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Implementaciones alternativas</a:t>
            </a:r>
            <a:endParaRPr lang="es-ES" dirty="0"/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Implementaciones alternativas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Misma interfaz, implementación alternativa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135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grpSp>
        <p:nvGrpSpPr>
          <p:cNvPr id="8" name="Grupo 7"/>
          <p:cNvGrpSpPr/>
          <p:nvPr/>
        </p:nvGrpSpPr>
        <p:grpSpPr>
          <a:xfrm>
            <a:off x="1601670" y="2669215"/>
            <a:ext cx="3834426" cy="2031853"/>
            <a:chOff x="611560" y="3558952"/>
            <a:chExt cx="5112568" cy="2709138"/>
          </a:xfrm>
        </p:grpSpPr>
        <p:sp>
          <p:nvSpPr>
            <p:cNvPr id="12" name="11 Rectángulo"/>
            <p:cNvSpPr/>
            <p:nvPr/>
          </p:nvSpPr>
          <p:spPr>
            <a:xfrm>
              <a:off x="611560" y="3836655"/>
              <a:ext cx="5112568" cy="24314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0" lvl="1"/>
              <a:r>
                <a:rPr lang="en-US" sz="750" dirty="0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void</a:t>
              </a:r>
              <a:r>
                <a:rPr lang="en-US" sz="75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750" dirty="0" err="1">
                  <a:latin typeface="Consolas" pitchFamily="49" charset="0"/>
                  <a:cs typeface="Consolas" pitchFamily="49" charset="0"/>
                </a:rPr>
                <a:t>insertar</a:t>
              </a:r>
              <a:r>
                <a:rPr lang="en-US" sz="750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750" dirty="0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tLista </a:t>
              </a:r>
              <a:r>
                <a:rPr lang="en-US" sz="750" dirty="0">
                  <a:latin typeface="Consolas" pitchFamily="49" charset="0"/>
                  <a:cs typeface="Consolas" pitchFamily="49" charset="0"/>
                </a:rPr>
                <a:t>&amp;</a:t>
              </a:r>
              <a:r>
                <a:rPr lang="en-US" sz="750" dirty="0" err="1">
                  <a:latin typeface="Consolas" pitchFamily="49" charset="0"/>
                  <a:cs typeface="Consolas" pitchFamily="49" charset="0"/>
                </a:rPr>
                <a:t>lista</a:t>
              </a:r>
              <a:r>
                <a:rPr lang="en-US" sz="750" dirty="0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sz="750" dirty="0" err="1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tRegistro</a:t>
              </a:r>
              <a:r>
                <a:rPr lang="en-US" sz="750" dirty="0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750" dirty="0" err="1">
                  <a:latin typeface="Consolas" pitchFamily="49" charset="0"/>
                  <a:cs typeface="Consolas" pitchFamily="49" charset="0"/>
                </a:rPr>
                <a:t>registro</a:t>
              </a:r>
              <a:r>
                <a:rPr lang="en-US" sz="750" dirty="0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sz="750" dirty="0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bool</a:t>
              </a:r>
              <a:r>
                <a:rPr lang="en-US" sz="750" dirty="0">
                  <a:latin typeface="Consolas" pitchFamily="49" charset="0"/>
                  <a:cs typeface="Consolas" pitchFamily="49" charset="0"/>
                </a:rPr>
                <a:t> &amp;ok) {</a:t>
              </a:r>
            </a:p>
            <a:p>
              <a:pPr marL="0" lvl="1"/>
              <a:r>
                <a:rPr lang="en-US" sz="750" dirty="0">
                  <a:latin typeface="Consolas" pitchFamily="49" charset="0"/>
                  <a:cs typeface="Consolas" pitchFamily="49" charset="0"/>
                </a:rPr>
                <a:t>   ok = </a:t>
              </a:r>
              <a:r>
                <a:rPr lang="en-US" sz="750" dirty="0">
                  <a:solidFill>
                    <a:srgbClr val="FFFF00"/>
                  </a:solidFill>
                  <a:latin typeface="Consolas" pitchFamily="49" charset="0"/>
                  <a:cs typeface="Consolas" pitchFamily="49" charset="0"/>
                </a:rPr>
                <a:t>true</a:t>
              </a:r>
              <a:r>
                <a:rPr lang="en-US" sz="750" dirty="0"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 marL="0" lvl="1"/>
              <a:r>
                <a:rPr lang="en-US" sz="750" dirty="0"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sz="7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if</a:t>
              </a:r>
              <a:r>
                <a:rPr lang="en-US" sz="750" dirty="0">
                  <a:latin typeface="Consolas" pitchFamily="49" charset="0"/>
                  <a:cs typeface="Consolas" pitchFamily="49" charset="0"/>
                </a:rPr>
                <a:t> (</a:t>
              </a:r>
              <a:r>
                <a:rPr lang="en-US" sz="750" dirty="0" err="1">
                  <a:latin typeface="Consolas" pitchFamily="49" charset="0"/>
                  <a:cs typeface="Consolas" pitchFamily="49" charset="0"/>
                </a:rPr>
                <a:t>lista.cont</a:t>
              </a:r>
              <a:r>
                <a:rPr lang="en-US" sz="750" dirty="0">
                  <a:latin typeface="Consolas" pitchFamily="49" charset="0"/>
                  <a:cs typeface="Consolas" pitchFamily="49" charset="0"/>
                </a:rPr>
                <a:t> == N) {</a:t>
              </a:r>
            </a:p>
            <a:p>
              <a:pPr marL="0" lvl="1"/>
              <a:r>
                <a:rPr lang="en-US" sz="750" dirty="0">
                  <a:latin typeface="Consolas" pitchFamily="49" charset="0"/>
                  <a:cs typeface="Consolas" pitchFamily="49" charset="0"/>
                </a:rPr>
                <a:t>      ok = </a:t>
              </a:r>
              <a:r>
                <a:rPr lang="en-US" sz="750" dirty="0">
                  <a:solidFill>
                    <a:srgbClr val="FFFF00"/>
                  </a:solidFill>
                  <a:latin typeface="Consolas" pitchFamily="49" charset="0"/>
                  <a:cs typeface="Consolas" pitchFamily="49" charset="0"/>
                </a:rPr>
                <a:t>false</a:t>
              </a:r>
              <a:r>
                <a:rPr lang="en-US" sz="750" dirty="0">
                  <a:latin typeface="Consolas" pitchFamily="49" charset="0"/>
                  <a:cs typeface="Consolas" pitchFamily="49" charset="0"/>
                </a:rPr>
                <a:t>; </a:t>
              </a:r>
              <a:r>
                <a:rPr lang="en-US" sz="750" dirty="0">
                  <a:solidFill>
                    <a:srgbClr val="92D050"/>
                  </a:solidFill>
                  <a:latin typeface="Consolas" pitchFamily="49" charset="0"/>
                  <a:cs typeface="Consolas" pitchFamily="49" charset="0"/>
                </a:rPr>
                <a:t>// </a:t>
              </a:r>
              <a:r>
                <a:rPr lang="en-US" sz="750" dirty="0" err="1">
                  <a:solidFill>
                    <a:srgbClr val="92D050"/>
                  </a:solidFill>
                  <a:latin typeface="Consolas" pitchFamily="49" charset="0"/>
                  <a:cs typeface="Consolas" pitchFamily="49" charset="0"/>
                </a:rPr>
                <a:t>Lista</a:t>
              </a:r>
              <a:r>
                <a:rPr lang="en-US" sz="750" dirty="0">
                  <a:solidFill>
                    <a:srgbClr val="92D05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750" dirty="0" err="1">
                  <a:solidFill>
                    <a:srgbClr val="92D050"/>
                  </a:solidFill>
                  <a:latin typeface="Consolas" pitchFamily="49" charset="0"/>
                  <a:cs typeface="Consolas" pitchFamily="49" charset="0"/>
                </a:rPr>
                <a:t>llena</a:t>
              </a:r>
              <a:endParaRPr lang="en-US" sz="7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endParaRPr>
            </a:p>
            <a:p>
              <a:pPr marL="0" lvl="1"/>
              <a:r>
                <a:rPr lang="es-ES" sz="750" dirty="0">
                  <a:latin typeface="Consolas" pitchFamily="49" charset="0"/>
                  <a:cs typeface="Consolas" pitchFamily="49" charset="0"/>
                </a:rPr>
                <a:t>   }</a:t>
              </a:r>
              <a:endParaRPr lang="en-US" sz="7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endParaRPr>
            </a:p>
            <a:p>
              <a:pPr marL="0" lvl="1"/>
              <a:r>
                <a:rPr lang="en-US" sz="750" dirty="0"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sz="7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else</a:t>
              </a:r>
              <a:r>
                <a:rPr lang="en-US" sz="750" dirty="0">
                  <a:latin typeface="Consolas" pitchFamily="49" charset="0"/>
                  <a:cs typeface="Consolas" pitchFamily="49" charset="0"/>
                </a:rPr>
                <a:t> {</a:t>
              </a:r>
            </a:p>
            <a:p>
              <a:pPr marL="0" lvl="1"/>
              <a:r>
                <a:rPr lang="en-US" sz="750" dirty="0">
                  <a:latin typeface="Consolas" pitchFamily="49" charset="0"/>
                  <a:cs typeface="Consolas" pitchFamily="49" charset="0"/>
                </a:rPr>
                <a:t>      </a:t>
              </a:r>
              <a:r>
                <a:rPr lang="en-US" sz="750" dirty="0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75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750" dirty="0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sz="750" dirty="0">
                  <a:latin typeface="Consolas" pitchFamily="49" charset="0"/>
                  <a:cs typeface="Consolas" pitchFamily="49" charset="0"/>
                </a:rPr>
                <a:t> = </a:t>
              </a:r>
              <a:r>
                <a:rPr lang="en-US" sz="750" dirty="0">
                  <a:solidFill>
                    <a:srgbClr val="FFFF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sz="750" dirty="0"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 marL="0" lvl="1"/>
              <a:r>
                <a:rPr lang="en-US" sz="750" dirty="0">
                  <a:latin typeface="Consolas" pitchFamily="49" charset="0"/>
                  <a:cs typeface="Consolas" pitchFamily="49" charset="0"/>
                </a:rPr>
                <a:t>      </a:t>
              </a:r>
              <a:r>
                <a:rPr lang="en-US" sz="7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while </a:t>
              </a:r>
              <a:r>
                <a:rPr lang="en-US" sz="750" dirty="0">
                  <a:latin typeface="Consolas" pitchFamily="49" charset="0"/>
                  <a:cs typeface="Consolas" pitchFamily="49" charset="0"/>
                </a:rPr>
                <a:t>((i &lt; </a:t>
              </a:r>
              <a:r>
                <a:rPr lang="en-US" sz="750" dirty="0" err="1">
                  <a:latin typeface="Consolas" pitchFamily="49" charset="0"/>
                  <a:cs typeface="Consolas" pitchFamily="49" charset="0"/>
                </a:rPr>
                <a:t>lista.cont</a:t>
              </a:r>
              <a:r>
                <a:rPr lang="en-US" sz="750" dirty="0">
                  <a:latin typeface="Consolas" pitchFamily="49" charset="0"/>
                  <a:cs typeface="Consolas" pitchFamily="49" charset="0"/>
                </a:rPr>
                <a:t>) &amp;&amp; (</a:t>
              </a:r>
              <a:r>
                <a:rPr lang="en-US" sz="750" dirty="0" err="1">
                  <a:latin typeface="Consolas" pitchFamily="49" charset="0"/>
                  <a:cs typeface="Consolas" pitchFamily="49" charset="0"/>
                </a:rPr>
                <a:t>lista.registros</a:t>
              </a:r>
              <a:r>
                <a:rPr lang="en-US" sz="750" dirty="0">
                  <a:latin typeface="Consolas" pitchFamily="49" charset="0"/>
                  <a:cs typeface="Consolas" pitchFamily="49" charset="0"/>
                </a:rPr>
                <a:t>[i] &lt; </a:t>
              </a:r>
              <a:r>
                <a:rPr lang="en-US" sz="750" dirty="0" err="1">
                  <a:latin typeface="Consolas" pitchFamily="49" charset="0"/>
                  <a:cs typeface="Consolas" pitchFamily="49" charset="0"/>
                </a:rPr>
                <a:t>registro</a:t>
              </a:r>
              <a:r>
                <a:rPr lang="en-US" sz="750" dirty="0">
                  <a:latin typeface="Consolas" pitchFamily="49" charset="0"/>
                  <a:cs typeface="Consolas" pitchFamily="49" charset="0"/>
                </a:rPr>
                <a:t>)) {</a:t>
              </a:r>
            </a:p>
            <a:p>
              <a:pPr marL="0" lvl="1"/>
              <a:r>
                <a:rPr lang="en-US" sz="750" dirty="0">
                  <a:latin typeface="Consolas" pitchFamily="49" charset="0"/>
                  <a:cs typeface="Consolas" pitchFamily="49" charset="0"/>
                </a:rPr>
                <a:t>         i++;</a:t>
              </a:r>
            </a:p>
            <a:p>
              <a:pPr marL="0" lvl="1"/>
              <a:r>
                <a:rPr lang="en-US" sz="750" dirty="0">
                  <a:latin typeface="Consolas" pitchFamily="49" charset="0"/>
                  <a:cs typeface="Consolas" pitchFamily="49" charset="0"/>
                </a:rPr>
                <a:t>      }</a:t>
              </a:r>
            </a:p>
            <a:p>
              <a:pPr marL="0" lvl="1"/>
              <a:r>
                <a:rPr lang="en-US" sz="750" dirty="0">
                  <a:latin typeface="Consolas" pitchFamily="49" charset="0"/>
                  <a:cs typeface="Consolas" pitchFamily="49" charset="0"/>
                </a:rPr>
                <a:t>      </a:t>
              </a:r>
              <a:r>
                <a:rPr lang="en-US" sz="750" dirty="0">
                  <a:solidFill>
                    <a:srgbClr val="92D050"/>
                  </a:solidFill>
                  <a:latin typeface="Consolas" pitchFamily="49" charset="0"/>
                  <a:cs typeface="Consolas" pitchFamily="49" charset="0"/>
                </a:rPr>
                <a:t>// </a:t>
              </a:r>
              <a:r>
                <a:rPr lang="en-US" sz="750" dirty="0" err="1">
                  <a:solidFill>
                    <a:srgbClr val="92D050"/>
                  </a:solidFill>
                  <a:latin typeface="Consolas" pitchFamily="49" charset="0"/>
                  <a:cs typeface="Consolas" pitchFamily="49" charset="0"/>
                </a:rPr>
                <a:t>Insertamos</a:t>
              </a:r>
              <a:r>
                <a:rPr lang="en-US" sz="750" dirty="0">
                  <a:solidFill>
                    <a:srgbClr val="92D050"/>
                  </a:solidFill>
                  <a:latin typeface="Consolas" pitchFamily="49" charset="0"/>
                  <a:cs typeface="Consolas" pitchFamily="49" charset="0"/>
                </a:rPr>
                <a:t> en la </a:t>
              </a:r>
              <a:r>
                <a:rPr lang="en-US" sz="750" dirty="0" err="1">
                  <a:solidFill>
                    <a:srgbClr val="92D050"/>
                  </a:solidFill>
                  <a:latin typeface="Consolas" pitchFamily="49" charset="0"/>
                  <a:cs typeface="Consolas" pitchFamily="49" charset="0"/>
                </a:rPr>
                <a:t>posición</a:t>
              </a:r>
              <a:r>
                <a:rPr lang="en-US" sz="750" dirty="0">
                  <a:solidFill>
                    <a:srgbClr val="92D05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750" dirty="0" err="1">
                  <a:solidFill>
                    <a:srgbClr val="92D05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en-US" sz="7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endParaRPr>
            </a:p>
            <a:p>
              <a:pPr marL="0" lvl="1"/>
              <a:r>
                <a:rPr lang="en-US" sz="750" dirty="0">
                  <a:latin typeface="Consolas" pitchFamily="49" charset="0"/>
                  <a:cs typeface="Consolas" pitchFamily="49" charset="0"/>
                </a:rPr>
                <a:t>      </a:t>
              </a:r>
              <a:r>
                <a:rPr lang="en-US" sz="7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for</a:t>
              </a:r>
              <a:r>
                <a:rPr lang="en-US" sz="750" dirty="0">
                  <a:latin typeface="Consolas" pitchFamily="49" charset="0"/>
                  <a:cs typeface="Consolas" pitchFamily="49" charset="0"/>
                </a:rPr>
                <a:t> (</a:t>
              </a:r>
              <a:r>
                <a:rPr lang="en-US" sz="750" dirty="0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int </a:t>
              </a:r>
              <a:r>
                <a:rPr lang="en-US" sz="750" dirty="0">
                  <a:latin typeface="Consolas" pitchFamily="49" charset="0"/>
                  <a:cs typeface="Consolas" pitchFamily="49" charset="0"/>
                </a:rPr>
                <a:t>j = </a:t>
              </a:r>
              <a:r>
                <a:rPr lang="en-US" sz="750" dirty="0" err="1">
                  <a:latin typeface="Consolas" pitchFamily="49" charset="0"/>
                  <a:cs typeface="Consolas" pitchFamily="49" charset="0"/>
                </a:rPr>
                <a:t>lista.cont</a:t>
              </a:r>
              <a:r>
                <a:rPr lang="en-US" sz="750" dirty="0">
                  <a:latin typeface="Consolas" pitchFamily="49" charset="0"/>
                  <a:cs typeface="Consolas" pitchFamily="49" charset="0"/>
                </a:rPr>
                <a:t>; j &gt; i; j--) {</a:t>
              </a:r>
            </a:p>
            <a:p>
              <a:pPr marL="0" lvl="1"/>
              <a:r>
                <a:rPr lang="en-US" sz="750" dirty="0">
                  <a:solidFill>
                    <a:srgbClr val="92D050"/>
                  </a:solidFill>
                  <a:latin typeface="Consolas" pitchFamily="49" charset="0"/>
                  <a:cs typeface="Consolas" pitchFamily="49" charset="0"/>
                </a:rPr>
                <a:t>      // </a:t>
              </a:r>
              <a:r>
                <a:rPr lang="en-US" sz="750" dirty="0" err="1">
                  <a:solidFill>
                    <a:srgbClr val="92D050"/>
                  </a:solidFill>
                  <a:latin typeface="Consolas" pitchFamily="49" charset="0"/>
                  <a:cs typeface="Consolas" pitchFamily="49" charset="0"/>
                </a:rPr>
                <a:t>Desplazamos</a:t>
              </a:r>
              <a:r>
                <a:rPr lang="en-US" sz="750" dirty="0">
                  <a:solidFill>
                    <a:srgbClr val="92D050"/>
                  </a:solidFill>
                  <a:latin typeface="Consolas" pitchFamily="49" charset="0"/>
                  <a:cs typeface="Consolas" pitchFamily="49" charset="0"/>
                </a:rPr>
                <a:t> a la </a:t>
              </a:r>
              <a:r>
                <a:rPr lang="en-US" sz="750" dirty="0" err="1">
                  <a:solidFill>
                    <a:srgbClr val="92D050"/>
                  </a:solidFill>
                  <a:latin typeface="Consolas" pitchFamily="49" charset="0"/>
                  <a:cs typeface="Consolas" pitchFamily="49" charset="0"/>
                </a:rPr>
                <a:t>derecha</a:t>
              </a:r>
              <a:endParaRPr lang="en-US" sz="7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endParaRPr>
            </a:p>
            <a:p>
              <a:pPr marL="0" lvl="1"/>
              <a:r>
                <a:rPr lang="en-US" sz="750" dirty="0">
                  <a:latin typeface="Consolas" pitchFamily="49" charset="0"/>
                  <a:cs typeface="Consolas" pitchFamily="49" charset="0"/>
                </a:rPr>
                <a:t>         </a:t>
              </a:r>
              <a:r>
                <a:rPr lang="en-US" sz="750" dirty="0" err="1">
                  <a:latin typeface="Consolas" pitchFamily="49" charset="0"/>
                  <a:cs typeface="Consolas" pitchFamily="49" charset="0"/>
                </a:rPr>
                <a:t>lista.registros</a:t>
              </a:r>
              <a:r>
                <a:rPr lang="en-US" sz="750" dirty="0">
                  <a:latin typeface="Consolas" pitchFamily="49" charset="0"/>
                  <a:cs typeface="Consolas" pitchFamily="49" charset="0"/>
                </a:rPr>
                <a:t>[j] = </a:t>
              </a:r>
              <a:r>
                <a:rPr lang="en-US" sz="750" dirty="0" err="1">
                  <a:latin typeface="Consolas" pitchFamily="49" charset="0"/>
                  <a:cs typeface="Consolas" pitchFamily="49" charset="0"/>
                </a:rPr>
                <a:t>lista.registros</a:t>
              </a:r>
              <a:r>
                <a:rPr lang="en-US" sz="750" dirty="0">
                  <a:latin typeface="Consolas" pitchFamily="49" charset="0"/>
                  <a:cs typeface="Consolas" pitchFamily="49" charset="0"/>
                </a:rPr>
                <a:t>[j - </a:t>
              </a:r>
              <a:r>
                <a:rPr lang="en-US" sz="750" dirty="0">
                  <a:solidFill>
                    <a:srgbClr val="FFFF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sz="750" dirty="0">
                  <a:latin typeface="Consolas" pitchFamily="49" charset="0"/>
                  <a:cs typeface="Consolas" pitchFamily="49" charset="0"/>
                </a:rPr>
                <a:t>];</a:t>
              </a:r>
            </a:p>
            <a:p>
              <a:pPr marL="0" lvl="1"/>
              <a:r>
                <a:rPr lang="en-US" sz="750" dirty="0">
                  <a:latin typeface="Consolas" pitchFamily="49" charset="0"/>
                  <a:cs typeface="Consolas" pitchFamily="49" charset="0"/>
                </a:rPr>
                <a:t>         ...</a:t>
              </a:r>
            </a:p>
          </p:txBody>
        </p:sp>
        <p:cxnSp>
          <p:nvCxnSpPr>
            <p:cNvPr id="19" name="18 Conector recto"/>
            <p:cNvCxnSpPr/>
            <p:nvPr/>
          </p:nvCxnSpPr>
          <p:spPr>
            <a:xfrm rot="10800000">
              <a:off x="1242989" y="3567683"/>
              <a:ext cx="1269354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 de flecha"/>
            <p:cNvCxnSpPr/>
            <p:nvPr/>
          </p:nvCxnSpPr>
          <p:spPr>
            <a:xfrm rot="5400000">
              <a:off x="1108499" y="3702174"/>
              <a:ext cx="288031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o 8"/>
          <p:cNvGrpSpPr/>
          <p:nvPr/>
        </p:nvGrpSpPr>
        <p:grpSpPr>
          <a:xfrm>
            <a:off x="3923928" y="2669808"/>
            <a:ext cx="3456384" cy="1829116"/>
            <a:chOff x="3707904" y="3559744"/>
            <a:chExt cx="4608512" cy="2438821"/>
          </a:xfrm>
        </p:grpSpPr>
        <p:sp>
          <p:nvSpPr>
            <p:cNvPr id="13" name="12 Rectángulo"/>
            <p:cNvSpPr/>
            <p:nvPr/>
          </p:nvSpPr>
          <p:spPr>
            <a:xfrm>
              <a:off x="3707904" y="4097104"/>
              <a:ext cx="4608512" cy="190146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s-ES" sz="788" dirty="0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void</a:t>
              </a:r>
              <a:r>
                <a:rPr lang="es-ES" sz="788" dirty="0">
                  <a:latin typeface="Consolas" pitchFamily="49" charset="0"/>
                  <a:cs typeface="Consolas" pitchFamily="49" charset="0"/>
                </a:rPr>
                <a:t> insertar(</a:t>
              </a:r>
              <a:r>
                <a:rPr lang="es-ES" sz="788" dirty="0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tLista </a:t>
              </a:r>
              <a:r>
                <a:rPr lang="es-ES" sz="788" dirty="0">
                  <a:latin typeface="Consolas" pitchFamily="49" charset="0"/>
                  <a:cs typeface="Consolas" pitchFamily="49" charset="0"/>
                </a:rPr>
                <a:t>&amp;lista, </a:t>
              </a:r>
              <a:r>
                <a:rPr lang="es-ES" sz="788" dirty="0" err="1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tRegistro</a:t>
              </a:r>
              <a:r>
                <a:rPr lang="es-ES" sz="788" dirty="0">
                  <a:latin typeface="Consolas" pitchFamily="49" charset="0"/>
                  <a:cs typeface="Consolas" pitchFamily="49" charset="0"/>
                </a:rPr>
                <a:t> registro, </a:t>
              </a:r>
              <a:r>
                <a:rPr lang="es-ES" sz="788" dirty="0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bool</a:t>
              </a:r>
              <a:r>
                <a:rPr lang="es-ES" sz="788" dirty="0">
                  <a:latin typeface="Consolas" pitchFamily="49" charset="0"/>
                  <a:cs typeface="Consolas" pitchFamily="49" charset="0"/>
                </a:rPr>
                <a:t> &amp;ok) {</a:t>
              </a:r>
            </a:p>
            <a:p>
              <a:r>
                <a:rPr lang="es-ES" sz="788" dirty="0">
                  <a:latin typeface="Consolas" pitchFamily="49" charset="0"/>
                  <a:cs typeface="Consolas" pitchFamily="49" charset="0"/>
                </a:rPr>
                <a:t>   ok = </a:t>
              </a:r>
              <a:r>
                <a:rPr lang="es-ES" sz="788" dirty="0">
                  <a:solidFill>
                    <a:srgbClr val="FFFF00"/>
                  </a:solidFill>
                  <a:latin typeface="Consolas" pitchFamily="49" charset="0"/>
                  <a:cs typeface="Consolas" pitchFamily="49" charset="0"/>
                </a:rPr>
                <a:t>true</a:t>
              </a:r>
              <a:r>
                <a:rPr lang="es-ES" sz="788" dirty="0"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r>
                <a:rPr lang="es-ES" sz="788" dirty="0"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s-ES" sz="788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if</a:t>
              </a:r>
              <a:r>
                <a:rPr lang="es-ES" sz="788" dirty="0">
                  <a:latin typeface="Consolas" pitchFamily="49" charset="0"/>
                  <a:cs typeface="Consolas" pitchFamily="49" charset="0"/>
                </a:rPr>
                <a:t> (</a:t>
              </a:r>
              <a:r>
                <a:rPr lang="es-ES" sz="788" dirty="0" err="1">
                  <a:latin typeface="Consolas" pitchFamily="49" charset="0"/>
                  <a:cs typeface="Consolas" pitchFamily="49" charset="0"/>
                </a:rPr>
                <a:t>lista.cont</a:t>
              </a:r>
              <a:r>
                <a:rPr lang="es-ES" sz="788" dirty="0">
                  <a:latin typeface="Consolas" pitchFamily="49" charset="0"/>
                  <a:cs typeface="Consolas" pitchFamily="49" charset="0"/>
                </a:rPr>
                <a:t> == N) {</a:t>
              </a:r>
            </a:p>
            <a:p>
              <a:r>
                <a:rPr lang="es-ES" sz="788" dirty="0">
                  <a:latin typeface="Consolas" pitchFamily="49" charset="0"/>
                  <a:cs typeface="Consolas" pitchFamily="49" charset="0"/>
                </a:rPr>
                <a:t>      ok = </a:t>
              </a:r>
              <a:r>
                <a:rPr lang="es-ES" sz="788" dirty="0">
                  <a:solidFill>
                    <a:srgbClr val="FFFF00"/>
                  </a:solidFill>
                  <a:latin typeface="Consolas" pitchFamily="49" charset="0"/>
                  <a:cs typeface="Consolas" pitchFamily="49" charset="0"/>
                </a:rPr>
                <a:t>false</a:t>
              </a:r>
              <a:r>
                <a:rPr lang="es-ES" sz="788" dirty="0">
                  <a:latin typeface="Consolas" pitchFamily="49" charset="0"/>
                  <a:cs typeface="Consolas" pitchFamily="49" charset="0"/>
                </a:rPr>
                <a:t>; </a:t>
              </a:r>
              <a:r>
                <a:rPr lang="es-ES" sz="788" dirty="0">
                  <a:solidFill>
                    <a:srgbClr val="92D050"/>
                  </a:solidFill>
                  <a:latin typeface="Consolas" pitchFamily="49" charset="0"/>
                  <a:cs typeface="Consolas" pitchFamily="49" charset="0"/>
                </a:rPr>
                <a:t>// Lista llena</a:t>
              </a:r>
            </a:p>
            <a:p>
              <a:r>
                <a:rPr lang="es-ES" sz="788" dirty="0">
                  <a:latin typeface="Consolas" pitchFamily="49" charset="0"/>
                  <a:cs typeface="Consolas" pitchFamily="49" charset="0"/>
                </a:rPr>
                <a:t>   }</a:t>
              </a:r>
              <a:endParaRPr lang="es-ES" sz="788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s-ES" sz="788" dirty="0"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s-ES" sz="788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else</a:t>
              </a:r>
              <a:r>
                <a:rPr lang="es-ES" sz="788" dirty="0">
                  <a:latin typeface="Consolas" pitchFamily="49" charset="0"/>
                  <a:cs typeface="Consolas" pitchFamily="49" charset="0"/>
                </a:rPr>
                <a:t> {</a:t>
              </a:r>
            </a:p>
            <a:p>
              <a:r>
                <a:rPr lang="es-ES" sz="788" dirty="0">
                  <a:latin typeface="Consolas" pitchFamily="49" charset="0"/>
                  <a:cs typeface="Consolas" pitchFamily="49" charset="0"/>
                </a:rPr>
                <a:t>      </a:t>
              </a:r>
              <a:r>
                <a:rPr lang="es-ES" sz="788" dirty="0" err="1">
                  <a:latin typeface="Consolas" pitchFamily="49" charset="0"/>
                  <a:cs typeface="Consolas" pitchFamily="49" charset="0"/>
                </a:rPr>
                <a:t>lista.registros</a:t>
              </a:r>
              <a:r>
                <a:rPr lang="es-ES" sz="788" dirty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s-ES" sz="788" dirty="0" err="1">
                  <a:latin typeface="Consolas" pitchFamily="49" charset="0"/>
                  <a:cs typeface="Consolas" pitchFamily="49" charset="0"/>
                </a:rPr>
                <a:t>lista.cont</a:t>
              </a:r>
              <a:r>
                <a:rPr lang="es-ES" sz="788" dirty="0">
                  <a:latin typeface="Consolas" pitchFamily="49" charset="0"/>
                  <a:cs typeface="Consolas" pitchFamily="49" charset="0"/>
                </a:rPr>
                <a:t>] = registro;</a:t>
              </a:r>
            </a:p>
            <a:p>
              <a:r>
                <a:rPr lang="es-ES" sz="788" dirty="0">
                  <a:latin typeface="Consolas" pitchFamily="49" charset="0"/>
                  <a:cs typeface="Consolas" pitchFamily="49" charset="0"/>
                </a:rPr>
                <a:t>      </a:t>
              </a:r>
              <a:r>
                <a:rPr lang="es-ES" sz="788" dirty="0" err="1">
                  <a:latin typeface="Consolas" pitchFamily="49" charset="0"/>
                  <a:cs typeface="Consolas" pitchFamily="49" charset="0"/>
                </a:rPr>
                <a:t>lista.cont</a:t>
              </a:r>
              <a:r>
                <a:rPr lang="es-ES" sz="788" dirty="0">
                  <a:latin typeface="Consolas" pitchFamily="49" charset="0"/>
                  <a:cs typeface="Consolas" pitchFamily="49" charset="0"/>
                </a:rPr>
                <a:t>++;</a:t>
              </a:r>
            </a:p>
            <a:p>
              <a:r>
                <a:rPr lang="es-ES" sz="788" dirty="0">
                  <a:latin typeface="Consolas" pitchFamily="49" charset="0"/>
                  <a:cs typeface="Consolas" pitchFamily="49" charset="0"/>
                </a:rPr>
                <a:t>    }</a:t>
              </a:r>
            </a:p>
            <a:p>
              <a:r>
                <a:rPr lang="es-ES" sz="788" dirty="0"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cxnSp>
          <p:nvCxnSpPr>
            <p:cNvPr id="22" name="21 Conector recto"/>
            <p:cNvCxnSpPr/>
            <p:nvPr/>
          </p:nvCxnSpPr>
          <p:spPr>
            <a:xfrm flipH="1">
              <a:off x="7120855" y="3567683"/>
              <a:ext cx="598165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 de flecha"/>
            <p:cNvCxnSpPr/>
            <p:nvPr/>
          </p:nvCxnSpPr>
          <p:spPr>
            <a:xfrm rot="5400000">
              <a:off x="7470306" y="3798141"/>
              <a:ext cx="478381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24 CuadroTexto"/>
          <p:cNvSpPr txBox="1"/>
          <p:nvPr/>
        </p:nvSpPr>
        <p:spPr>
          <a:xfrm>
            <a:off x="1577393" y="2141008"/>
            <a:ext cx="889026" cy="5078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</a:t>
            </a:r>
            <a:b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ordenada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6559571" y="2141008"/>
            <a:ext cx="1115050" cy="5078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</a:t>
            </a:r>
            <a:b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no ordenada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3005826" y="1141025"/>
            <a:ext cx="4439585" cy="1669833"/>
            <a:chOff x="2483767" y="1521366"/>
            <a:chExt cx="5919447" cy="2226444"/>
          </a:xfrm>
        </p:grpSpPr>
        <p:sp>
          <p:nvSpPr>
            <p:cNvPr id="11" name="10 Rectángulo"/>
            <p:cNvSpPr/>
            <p:nvPr/>
          </p:nvSpPr>
          <p:spPr>
            <a:xfrm>
              <a:off x="2483767" y="1593374"/>
              <a:ext cx="4761967" cy="215443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0" lvl="1"/>
              <a:r>
                <a:rPr lang="en-US" sz="825" dirty="0">
                  <a:solidFill>
                    <a:srgbClr val="FFCCFF"/>
                  </a:solidFill>
                  <a:latin typeface="Consolas" pitchFamily="49" charset="0"/>
                  <a:cs typeface="Consolas" pitchFamily="49" charset="0"/>
                </a:rPr>
                <a:t>#include </a:t>
              </a:r>
              <a:r>
                <a:rPr lang="en-US" sz="825" dirty="0">
                  <a:latin typeface="Consolas" pitchFamily="49" charset="0"/>
                  <a:cs typeface="Consolas" pitchFamily="49" charset="0"/>
                </a:rPr>
                <a:t>&lt;string&gt;</a:t>
              </a:r>
            </a:p>
            <a:p>
              <a:pPr marL="0" lvl="1"/>
              <a:r>
                <a:rPr lang="en-US" sz="825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using namespace </a:t>
              </a:r>
              <a:r>
                <a:rPr lang="en-US" sz="825" dirty="0">
                  <a:latin typeface="Consolas" pitchFamily="49" charset="0"/>
                  <a:cs typeface="Consolas" pitchFamily="49" charset="0"/>
                </a:rPr>
                <a:t>std;</a:t>
              </a:r>
            </a:p>
            <a:p>
              <a:pPr marL="0" lvl="1"/>
              <a:r>
                <a:rPr lang="en-US" sz="825" dirty="0">
                  <a:solidFill>
                    <a:srgbClr val="FFCCFF"/>
                  </a:solidFill>
                  <a:latin typeface="Consolas" pitchFamily="49" charset="0"/>
                  <a:cs typeface="Consolas" pitchFamily="49" charset="0"/>
                </a:rPr>
                <a:t>#include</a:t>
              </a:r>
              <a:r>
                <a:rPr lang="en-US" sz="825" dirty="0">
                  <a:latin typeface="Consolas" pitchFamily="49" charset="0"/>
                  <a:cs typeface="Consolas" pitchFamily="49" charset="0"/>
                </a:rPr>
                <a:t> "</a:t>
              </a:r>
              <a:r>
                <a:rPr lang="en-US" sz="825" dirty="0" err="1">
                  <a:latin typeface="Consolas" pitchFamily="49" charset="0"/>
                  <a:cs typeface="Consolas" pitchFamily="49" charset="0"/>
                </a:rPr>
                <a:t>registrofin.h</a:t>
              </a:r>
              <a:r>
                <a:rPr lang="en-US" sz="825" dirty="0">
                  <a:latin typeface="Consolas" pitchFamily="49" charset="0"/>
                  <a:cs typeface="Consolas" pitchFamily="49" charset="0"/>
                </a:rPr>
                <a:t>"</a:t>
              </a:r>
            </a:p>
            <a:p>
              <a:pPr marL="0" lvl="1"/>
              <a:endParaRPr lang="en-US" sz="825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  <a:p>
              <a:pPr marL="0" lvl="1"/>
              <a:r>
                <a:rPr lang="es-ES" sz="825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const</a:t>
              </a:r>
              <a:r>
                <a:rPr lang="es-ES" sz="825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825" dirty="0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s-ES" sz="825" dirty="0">
                  <a:latin typeface="Consolas" pitchFamily="49" charset="0"/>
                  <a:cs typeface="Consolas" pitchFamily="49" charset="0"/>
                </a:rPr>
                <a:t> N = </a:t>
              </a:r>
              <a:r>
                <a:rPr lang="es-ES" sz="825" dirty="0">
                  <a:solidFill>
                    <a:srgbClr val="FFFF00"/>
                  </a:solidFill>
                  <a:latin typeface="Consolas" pitchFamily="49" charset="0"/>
                  <a:cs typeface="Consolas" pitchFamily="49" charset="0"/>
                </a:rPr>
                <a:t>100</a:t>
              </a:r>
              <a:r>
                <a:rPr lang="es-ES" sz="825" dirty="0"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 marL="0" lvl="1"/>
              <a:r>
                <a:rPr lang="es-ES" sz="825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typedef</a:t>
              </a:r>
              <a:r>
                <a:rPr lang="es-ES" sz="825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825" dirty="0" err="1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tRegistro</a:t>
              </a:r>
              <a:r>
                <a:rPr lang="es-ES" sz="825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825" dirty="0" err="1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825" dirty="0">
                  <a:latin typeface="Consolas" pitchFamily="49" charset="0"/>
                  <a:cs typeface="Consolas" pitchFamily="49" charset="0"/>
                </a:rPr>
                <a:t>[N];</a:t>
              </a:r>
            </a:p>
            <a:p>
              <a:pPr marL="0" lvl="1"/>
              <a:r>
                <a:rPr lang="es-ES" sz="825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typedef</a:t>
              </a:r>
              <a:r>
                <a:rPr lang="es-ES" sz="825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825" dirty="0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struct</a:t>
              </a:r>
              <a:r>
                <a:rPr lang="es-ES" sz="825" dirty="0">
                  <a:latin typeface="Consolas" pitchFamily="49" charset="0"/>
                  <a:cs typeface="Consolas" pitchFamily="49" charset="0"/>
                </a:rPr>
                <a:t> {</a:t>
              </a:r>
            </a:p>
            <a:p>
              <a:pPr marL="0" lvl="1"/>
              <a:r>
                <a:rPr lang="es-ES" sz="825" dirty="0"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s-ES" sz="825" dirty="0" err="1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825" dirty="0">
                  <a:latin typeface="Consolas" pitchFamily="49" charset="0"/>
                  <a:cs typeface="Consolas" pitchFamily="49" charset="0"/>
                </a:rPr>
                <a:t> registros;</a:t>
              </a:r>
            </a:p>
            <a:p>
              <a:pPr marL="0" lvl="1"/>
              <a:r>
                <a:rPr lang="es-ES" sz="825" dirty="0"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s-ES" sz="825" dirty="0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s-ES" sz="825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825" dirty="0" err="1">
                  <a:latin typeface="Consolas" pitchFamily="49" charset="0"/>
                  <a:cs typeface="Consolas" pitchFamily="49" charset="0"/>
                </a:rPr>
                <a:t>cont</a:t>
              </a:r>
              <a:r>
                <a:rPr lang="es-ES" sz="825" dirty="0"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 marL="0" lvl="1"/>
              <a:r>
                <a:rPr lang="es-ES" sz="825" dirty="0">
                  <a:latin typeface="Consolas" pitchFamily="49" charset="0"/>
                  <a:cs typeface="Consolas" pitchFamily="49" charset="0"/>
                </a:rPr>
                <a:t>} </a:t>
              </a:r>
              <a:r>
                <a:rPr lang="es-ES" sz="825" dirty="0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tLista</a:t>
              </a:r>
              <a:r>
                <a:rPr lang="es-ES" sz="825" dirty="0"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 marL="0" lvl="1"/>
              <a:endParaRPr lang="es-ES" sz="825" dirty="0">
                <a:latin typeface="Consolas" pitchFamily="49" charset="0"/>
                <a:cs typeface="Consolas" pitchFamily="49" charset="0"/>
              </a:endParaRPr>
            </a:p>
            <a:p>
              <a:pPr marL="0" lvl="1"/>
              <a:r>
                <a:rPr lang="es-ES" sz="825" dirty="0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void</a:t>
              </a:r>
              <a:r>
                <a:rPr lang="es-ES" sz="825" dirty="0">
                  <a:latin typeface="Consolas" pitchFamily="49" charset="0"/>
                  <a:cs typeface="Consolas" pitchFamily="49" charset="0"/>
                </a:rPr>
                <a:t> insertar(</a:t>
              </a:r>
              <a:r>
                <a:rPr lang="es-ES" sz="825" dirty="0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tLista </a:t>
              </a:r>
              <a:r>
                <a:rPr lang="es-ES" sz="825" dirty="0">
                  <a:latin typeface="Consolas" pitchFamily="49" charset="0"/>
                  <a:cs typeface="Consolas" pitchFamily="49" charset="0"/>
                </a:rPr>
                <a:t>&amp;lista, </a:t>
              </a:r>
              <a:r>
                <a:rPr lang="es-ES" sz="825" dirty="0" err="1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tRegistro</a:t>
              </a:r>
              <a:r>
                <a:rPr lang="es-ES" sz="825" dirty="0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825" dirty="0">
                  <a:latin typeface="Consolas" pitchFamily="49" charset="0"/>
                  <a:cs typeface="Consolas" pitchFamily="49" charset="0"/>
                </a:rPr>
                <a:t>registro, </a:t>
              </a:r>
              <a:r>
                <a:rPr lang="es-ES" sz="825" dirty="0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bool</a:t>
              </a:r>
              <a:r>
                <a:rPr lang="es-ES" sz="825" dirty="0">
                  <a:latin typeface="Consolas" pitchFamily="49" charset="0"/>
                  <a:cs typeface="Consolas" pitchFamily="49" charset="0"/>
                </a:rPr>
                <a:t> &amp;ok);</a:t>
              </a:r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7274271" y="1521366"/>
              <a:ext cx="1128943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35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lista.h</a:t>
              </a:r>
              <a:endPara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0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Implementaciones alternativas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  <a:buClr>
                <a:srgbClr val="0BD0D9"/>
              </a:buClr>
            </a:pPr>
            <a:r>
              <a:rPr lang="es-ES" sz="2100" dirty="0">
                <a:solidFill>
                  <a:srgbClr val="04617B">
                    <a:lumMod val="20000"/>
                    <a:lumOff val="80000"/>
                  </a:srgbClr>
                </a:solidFill>
              </a:rPr>
              <a:t>Misma interfaz, implementación alternativa</a:t>
            </a:r>
            <a:endParaRPr lang="es-ES" sz="2100" i="0" dirty="0">
              <a:solidFill>
                <a:srgbClr val="04617B">
                  <a:lumMod val="20000"/>
                  <a:lumOff val="80000"/>
                </a:srgb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135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grpSp>
        <p:nvGrpSpPr>
          <p:cNvPr id="6" name="Grupo 5"/>
          <p:cNvGrpSpPr/>
          <p:nvPr/>
        </p:nvGrpSpPr>
        <p:grpSpPr>
          <a:xfrm>
            <a:off x="1655676" y="1985606"/>
            <a:ext cx="3834426" cy="2668860"/>
            <a:chOff x="683568" y="2647474"/>
            <a:chExt cx="5112568" cy="3558480"/>
          </a:xfrm>
        </p:grpSpPr>
        <p:sp>
          <p:nvSpPr>
            <p:cNvPr id="12" name="11 Rectángulo"/>
            <p:cNvSpPr/>
            <p:nvPr/>
          </p:nvSpPr>
          <p:spPr>
            <a:xfrm>
              <a:off x="683568" y="3005078"/>
              <a:ext cx="5112568" cy="32008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0" lvl="1"/>
              <a:r>
                <a:rPr lang="en-US" sz="75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...</a:t>
              </a:r>
            </a:p>
            <a:p>
              <a:pPr marL="0" lvl="1"/>
              <a:r>
                <a:rPr lang="en-US" sz="750" dirty="0">
                  <a:solidFill>
                    <a:srgbClr val="FFCCFF"/>
                  </a:solidFill>
                  <a:latin typeface="Consolas" pitchFamily="49" charset="0"/>
                  <a:cs typeface="Consolas" pitchFamily="49" charset="0"/>
                </a:rPr>
                <a:t>#include</a:t>
              </a:r>
              <a:r>
                <a:rPr lang="en-US" sz="75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"</a:t>
              </a:r>
              <a:r>
                <a:rPr lang="en-US" sz="750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lista.h</a:t>
              </a:r>
              <a:r>
                <a:rPr lang="en-US" sz="75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"</a:t>
              </a:r>
            </a:p>
            <a:p>
              <a:pPr marL="0" lvl="1"/>
              <a:endParaRPr lang="en-US" sz="7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endParaRPr>
            </a:p>
            <a:p>
              <a:pPr marL="0" lvl="1"/>
              <a:r>
                <a:rPr lang="en-US" sz="750" dirty="0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void</a:t>
              </a:r>
              <a:r>
                <a:rPr lang="en-US" sz="75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750" dirty="0" err="1">
                  <a:latin typeface="Consolas" pitchFamily="49" charset="0"/>
                  <a:cs typeface="Consolas" pitchFamily="49" charset="0"/>
                </a:rPr>
                <a:t>insertar</a:t>
              </a:r>
              <a:r>
                <a:rPr lang="en-US" sz="750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750" dirty="0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tLista </a:t>
              </a:r>
              <a:r>
                <a:rPr lang="en-US" sz="750" dirty="0">
                  <a:latin typeface="Consolas" pitchFamily="49" charset="0"/>
                  <a:cs typeface="Consolas" pitchFamily="49" charset="0"/>
                </a:rPr>
                <a:t>&amp;</a:t>
              </a:r>
              <a:r>
                <a:rPr lang="en-US" sz="750" dirty="0" err="1">
                  <a:latin typeface="Consolas" pitchFamily="49" charset="0"/>
                  <a:cs typeface="Consolas" pitchFamily="49" charset="0"/>
                </a:rPr>
                <a:t>lista</a:t>
              </a:r>
              <a:r>
                <a:rPr lang="en-US" sz="750" dirty="0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sz="750" dirty="0" err="1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tRegistro</a:t>
              </a:r>
              <a:r>
                <a:rPr lang="en-US" sz="750" dirty="0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750" dirty="0" err="1">
                  <a:latin typeface="Consolas" pitchFamily="49" charset="0"/>
                  <a:cs typeface="Consolas" pitchFamily="49" charset="0"/>
                </a:rPr>
                <a:t>registro</a:t>
              </a:r>
              <a:r>
                <a:rPr lang="en-US" sz="750" dirty="0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sz="750" dirty="0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bool</a:t>
              </a:r>
              <a:r>
                <a:rPr lang="en-US" sz="750" dirty="0">
                  <a:latin typeface="Consolas" pitchFamily="49" charset="0"/>
                  <a:cs typeface="Consolas" pitchFamily="49" charset="0"/>
                </a:rPr>
                <a:t> &amp;ok) {</a:t>
              </a:r>
            </a:p>
            <a:p>
              <a:pPr marL="0" lvl="1"/>
              <a:r>
                <a:rPr lang="en-US" sz="750" dirty="0">
                  <a:latin typeface="Consolas" pitchFamily="49" charset="0"/>
                  <a:cs typeface="Consolas" pitchFamily="49" charset="0"/>
                </a:rPr>
                <a:t>   ok = </a:t>
              </a:r>
              <a:r>
                <a:rPr lang="en-US" sz="750" dirty="0">
                  <a:solidFill>
                    <a:srgbClr val="FFFF00"/>
                  </a:solidFill>
                  <a:latin typeface="Consolas" pitchFamily="49" charset="0"/>
                  <a:cs typeface="Consolas" pitchFamily="49" charset="0"/>
                </a:rPr>
                <a:t>true</a:t>
              </a:r>
              <a:r>
                <a:rPr lang="en-US" sz="750" dirty="0"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 marL="0" lvl="1"/>
              <a:r>
                <a:rPr lang="en-US" sz="750" dirty="0"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sz="7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if</a:t>
              </a:r>
              <a:r>
                <a:rPr lang="en-US" sz="750" dirty="0">
                  <a:latin typeface="Consolas" pitchFamily="49" charset="0"/>
                  <a:cs typeface="Consolas" pitchFamily="49" charset="0"/>
                </a:rPr>
                <a:t> (</a:t>
              </a:r>
              <a:r>
                <a:rPr lang="en-US" sz="750" dirty="0" err="1">
                  <a:latin typeface="Consolas" pitchFamily="49" charset="0"/>
                  <a:cs typeface="Consolas" pitchFamily="49" charset="0"/>
                </a:rPr>
                <a:t>lista.cont</a:t>
              </a:r>
              <a:r>
                <a:rPr lang="en-US" sz="750" dirty="0">
                  <a:latin typeface="Consolas" pitchFamily="49" charset="0"/>
                  <a:cs typeface="Consolas" pitchFamily="49" charset="0"/>
                </a:rPr>
                <a:t> == N) {</a:t>
              </a:r>
            </a:p>
            <a:p>
              <a:pPr marL="0" lvl="1"/>
              <a:r>
                <a:rPr lang="en-US" sz="750" dirty="0">
                  <a:latin typeface="Consolas" pitchFamily="49" charset="0"/>
                  <a:cs typeface="Consolas" pitchFamily="49" charset="0"/>
                </a:rPr>
                <a:t>      ok = </a:t>
              </a:r>
              <a:r>
                <a:rPr lang="en-US" sz="750" dirty="0">
                  <a:solidFill>
                    <a:srgbClr val="FFFF00"/>
                  </a:solidFill>
                  <a:latin typeface="Consolas" pitchFamily="49" charset="0"/>
                  <a:cs typeface="Consolas" pitchFamily="49" charset="0"/>
                </a:rPr>
                <a:t>false</a:t>
              </a:r>
              <a:r>
                <a:rPr lang="en-US" sz="750" dirty="0">
                  <a:latin typeface="Consolas" pitchFamily="49" charset="0"/>
                  <a:cs typeface="Consolas" pitchFamily="49" charset="0"/>
                </a:rPr>
                <a:t>; </a:t>
              </a:r>
              <a:r>
                <a:rPr lang="en-US" sz="750" dirty="0">
                  <a:solidFill>
                    <a:srgbClr val="92D050"/>
                  </a:solidFill>
                  <a:latin typeface="Consolas" pitchFamily="49" charset="0"/>
                  <a:cs typeface="Consolas" pitchFamily="49" charset="0"/>
                </a:rPr>
                <a:t>// </a:t>
              </a:r>
              <a:r>
                <a:rPr lang="en-US" sz="750" dirty="0" err="1">
                  <a:solidFill>
                    <a:srgbClr val="92D050"/>
                  </a:solidFill>
                  <a:latin typeface="Consolas" pitchFamily="49" charset="0"/>
                  <a:cs typeface="Consolas" pitchFamily="49" charset="0"/>
                </a:rPr>
                <a:t>Lista</a:t>
              </a:r>
              <a:r>
                <a:rPr lang="en-US" sz="750" dirty="0">
                  <a:solidFill>
                    <a:srgbClr val="92D05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750" dirty="0" err="1">
                  <a:solidFill>
                    <a:srgbClr val="92D050"/>
                  </a:solidFill>
                  <a:latin typeface="Consolas" pitchFamily="49" charset="0"/>
                  <a:cs typeface="Consolas" pitchFamily="49" charset="0"/>
                </a:rPr>
                <a:t>llena</a:t>
              </a:r>
              <a:endParaRPr lang="en-US" sz="7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endParaRPr>
            </a:p>
            <a:p>
              <a:pPr marL="0" lvl="1"/>
              <a:r>
                <a:rPr lang="es-ES" sz="750" dirty="0">
                  <a:latin typeface="Consolas" pitchFamily="49" charset="0"/>
                  <a:cs typeface="Consolas" pitchFamily="49" charset="0"/>
                </a:rPr>
                <a:t>   }</a:t>
              </a:r>
              <a:endParaRPr lang="en-US" sz="7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endParaRPr>
            </a:p>
            <a:p>
              <a:pPr marL="0" lvl="1"/>
              <a:r>
                <a:rPr lang="en-US" sz="750" dirty="0"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sz="7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else</a:t>
              </a:r>
              <a:r>
                <a:rPr lang="en-US" sz="750" dirty="0">
                  <a:latin typeface="Consolas" pitchFamily="49" charset="0"/>
                  <a:cs typeface="Consolas" pitchFamily="49" charset="0"/>
                </a:rPr>
                <a:t> {</a:t>
              </a:r>
            </a:p>
            <a:p>
              <a:pPr marL="0" lvl="1"/>
              <a:r>
                <a:rPr lang="en-US" sz="750" dirty="0">
                  <a:latin typeface="Consolas" pitchFamily="49" charset="0"/>
                  <a:cs typeface="Consolas" pitchFamily="49" charset="0"/>
                </a:rPr>
                <a:t>      </a:t>
              </a:r>
              <a:r>
                <a:rPr lang="en-US" sz="750" dirty="0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750" dirty="0">
                  <a:latin typeface="Consolas" pitchFamily="49" charset="0"/>
                  <a:cs typeface="Consolas" pitchFamily="49" charset="0"/>
                </a:rPr>
                <a:t> i = </a:t>
              </a:r>
              <a:r>
                <a:rPr lang="en-US" sz="750" dirty="0">
                  <a:solidFill>
                    <a:srgbClr val="FFFF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sz="750" dirty="0"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 marL="0" lvl="1"/>
              <a:r>
                <a:rPr lang="en-US" sz="750" dirty="0">
                  <a:latin typeface="Consolas" pitchFamily="49" charset="0"/>
                  <a:cs typeface="Consolas" pitchFamily="49" charset="0"/>
                </a:rPr>
                <a:t>      </a:t>
              </a:r>
              <a:r>
                <a:rPr lang="en-US" sz="7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while </a:t>
              </a:r>
              <a:r>
                <a:rPr lang="en-US" sz="750" dirty="0">
                  <a:latin typeface="Consolas" pitchFamily="49" charset="0"/>
                  <a:cs typeface="Consolas" pitchFamily="49" charset="0"/>
                </a:rPr>
                <a:t>((i &lt; </a:t>
              </a:r>
              <a:r>
                <a:rPr lang="en-US" sz="750" dirty="0" err="1">
                  <a:latin typeface="Consolas" pitchFamily="49" charset="0"/>
                  <a:cs typeface="Consolas" pitchFamily="49" charset="0"/>
                </a:rPr>
                <a:t>lista.cont</a:t>
              </a:r>
              <a:r>
                <a:rPr lang="en-US" sz="750" dirty="0">
                  <a:latin typeface="Consolas" pitchFamily="49" charset="0"/>
                  <a:cs typeface="Consolas" pitchFamily="49" charset="0"/>
                </a:rPr>
                <a:t>) &amp;&amp; (</a:t>
              </a:r>
              <a:r>
                <a:rPr lang="en-US" sz="750" dirty="0" err="1">
                  <a:latin typeface="Consolas" pitchFamily="49" charset="0"/>
                  <a:cs typeface="Consolas" pitchFamily="49" charset="0"/>
                </a:rPr>
                <a:t>lista.registros</a:t>
              </a:r>
              <a:r>
                <a:rPr lang="en-US" sz="750" dirty="0">
                  <a:latin typeface="Consolas" pitchFamily="49" charset="0"/>
                  <a:cs typeface="Consolas" pitchFamily="49" charset="0"/>
                </a:rPr>
                <a:t>[i] &lt; </a:t>
              </a:r>
              <a:r>
                <a:rPr lang="en-US" sz="750" dirty="0" err="1">
                  <a:latin typeface="Consolas" pitchFamily="49" charset="0"/>
                  <a:cs typeface="Consolas" pitchFamily="49" charset="0"/>
                </a:rPr>
                <a:t>registro</a:t>
              </a:r>
              <a:r>
                <a:rPr lang="en-US" sz="750" dirty="0">
                  <a:latin typeface="Consolas" pitchFamily="49" charset="0"/>
                  <a:cs typeface="Consolas" pitchFamily="49" charset="0"/>
                </a:rPr>
                <a:t>)) {</a:t>
              </a:r>
            </a:p>
            <a:p>
              <a:pPr marL="0" lvl="1"/>
              <a:r>
                <a:rPr lang="en-US" sz="750" dirty="0">
                  <a:latin typeface="Consolas" pitchFamily="49" charset="0"/>
                  <a:cs typeface="Consolas" pitchFamily="49" charset="0"/>
                </a:rPr>
                <a:t>         i++;</a:t>
              </a:r>
            </a:p>
            <a:p>
              <a:pPr marL="0" lvl="1"/>
              <a:r>
                <a:rPr lang="en-US" sz="750" dirty="0">
                  <a:latin typeface="Consolas" pitchFamily="49" charset="0"/>
                  <a:cs typeface="Consolas" pitchFamily="49" charset="0"/>
                </a:rPr>
                <a:t>      }</a:t>
              </a:r>
            </a:p>
            <a:p>
              <a:pPr marL="0" lvl="1"/>
              <a:r>
                <a:rPr lang="en-US" sz="750" dirty="0">
                  <a:latin typeface="Consolas" pitchFamily="49" charset="0"/>
                  <a:cs typeface="Consolas" pitchFamily="49" charset="0"/>
                </a:rPr>
                <a:t>      </a:t>
              </a:r>
              <a:r>
                <a:rPr lang="en-US" sz="750" dirty="0">
                  <a:solidFill>
                    <a:srgbClr val="92D050"/>
                  </a:solidFill>
                  <a:latin typeface="Consolas" pitchFamily="49" charset="0"/>
                  <a:cs typeface="Consolas" pitchFamily="49" charset="0"/>
                </a:rPr>
                <a:t>// </a:t>
              </a:r>
              <a:r>
                <a:rPr lang="en-US" sz="750" dirty="0" err="1">
                  <a:solidFill>
                    <a:srgbClr val="92D050"/>
                  </a:solidFill>
                  <a:latin typeface="Consolas" pitchFamily="49" charset="0"/>
                  <a:cs typeface="Consolas" pitchFamily="49" charset="0"/>
                </a:rPr>
                <a:t>Insertamos</a:t>
              </a:r>
              <a:r>
                <a:rPr lang="en-US" sz="750" dirty="0">
                  <a:solidFill>
                    <a:srgbClr val="92D050"/>
                  </a:solidFill>
                  <a:latin typeface="Consolas" pitchFamily="49" charset="0"/>
                  <a:cs typeface="Consolas" pitchFamily="49" charset="0"/>
                </a:rPr>
                <a:t> en la </a:t>
              </a:r>
              <a:r>
                <a:rPr lang="en-US" sz="750" dirty="0" err="1">
                  <a:solidFill>
                    <a:srgbClr val="92D050"/>
                  </a:solidFill>
                  <a:latin typeface="Consolas" pitchFamily="49" charset="0"/>
                  <a:cs typeface="Consolas" pitchFamily="49" charset="0"/>
                </a:rPr>
                <a:t>posición</a:t>
              </a:r>
              <a:r>
                <a:rPr lang="en-US" sz="750" dirty="0">
                  <a:solidFill>
                    <a:srgbClr val="92D050"/>
                  </a:solidFill>
                  <a:latin typeface="Consolas" pitchFamily="49" charset="0"/>
                  <a:cs typeface="Consolas" pitchFamily="49" charset="0"/>
                </a:rPr>
                <a:t> i</a:t>
              </a:r>
            </a:p>
            <a:p>
              <a:pPr marL="0" lvl="1"/>
              <a:r>
                <a:rPr lang="en-US" sz="750" dirty="0">
                  <a:latin typeface="Consolas" pitchFamily="49" charset="0"/>
                  <a:cs typeface="Consolas" pitchFamily="49" charset="0"/>
                </a:rPr>
                <a:t>      </a:t>
              </a:r>
              <a:r>
                <a:rPr lang="en-US" sz="7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for</a:t>
              </a:r>
              <a:r>
                <a:rPr lang="en-US" sz="750" dirty="0">
                  <a:latin typeface="Consolas" pitchFamily="49" charset="0"/>
                  <a:cs typeface="Consolas" pitchFamily="49" charset="0"/>
                </a:rPr>
                <a:t> (</a:t>
              </a:r>
              <a:r>
                <a:rPr lang="en-US" sz="750" dirty="0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int </a:t>
              </a:r>
              <a:r>
                <a:rPr lang="en-US" sz="750" dirty="0">
                  <a:latin typeface="Consolas" pitchFamily="49" charset="0"/>
                  <a:cs typeface="Consolas" pitchFamily="49" charset="0"/>
                </a:rPr>
                <a:t>j = </a:t>
              </a:r>
              <a:r>
                <a:rPr lang="en-US" sz="750" dirty="0" err="1">
                  <a:latin typeface="Consolas" pitchFamily="49" charset="0"/>
                  <a:cs typeface="Consolas" pitchFamily="49" charset="0"/>
                </a:rPr>
                <a:t>lista.cont</a:t>
              </a:r>
              <a:r>
                <a:rPr lang="en-US" sz="750" dirty="0">
                  <a:latin typeface="Consolas" pitchFamily="49" charset="0"/>
                  <a:cs typeface="Consolas" pitchFamily="49" charset="0"/>
                </a:rPr>
                <a:t>; j &gt; i; j--) {</a:t>
              </a:r>
            </a:p>
            <a:p>
              <a:pPr marL="0" lvl="1"/>
              <a:r>
                <a:rPr lang="en-US" sz="750" dirty="0">
                  <a:solidFill>
                    <a:srgbClr val="92D050"/>
                  </a:solidFill>
                  <a:latin typeface="Consolas" pitchFamily="49" charset="0"/>
                  <a:cs typeface="Consolas" pitchFamily="49" charset="0"/>
                </a:rPr>
                <a:t>      // </a:t>
              </a:r>
              <a:r>
                <a:rPr lang="en-US" sz="750" dirty="0" err="1">
                  <a:solidFill>
                    <a:srgbClr val="92D050"/>
                  </a:solidFill>
                  <a:latin typeface="Consolas" pitchFamily="49" charset="0"/>
                  <a:cs typeface="Consolas" pitchFamily="49" charset="0"/>
                </a:rPr>
                <a:t>Desplazamos</a:t>
              </a:r>
              <a:r>
                <a:rPr lang="en-US" sz="750" dirty="0">
                  <a:solidFill>
                    <a:srgbClr val="92D050"/>
                  </a:solidFill>
                  <a:latin typeface="Consolas" pitchFamily="49" charset="0"/>
                  <a:cs typeface="Consolas" pitchFamily="49" charset="0"/>
                </a:rPr>
                <a:t> a la </a:t>
              </a:r>
              <a:r>
                <a:rPr lang="en-US" sz="750" dirty="0" err="1">
                  <a:solidFill>
                    <a:srgbClr val="92D050"/>
                  </a:solidFill>
                  <a:latin typeface="Consolas" pitchFamily="49" charset="0"/>
                  <a:cs typeface="Consolas" pitchFamily="49" charset="0"/>
                </a:rPr>
                <a:t>derecha</a:t>
              </a:r>
              <a:endParaRPr lang="en-US" sz="7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endParaRPr>
            </a:p>
            <a:p>
              <a:pPr marL="0" lvl="1"/>
              <a:r>
                <a:rPr lang="en-US" sz="750" dirty="0">
                  <a:latin typeface="Consolas" pitchFamily="49" charset="0"/>
                  <a:cs typeface="Consolas" pitchFamily="49" charset="0"/>
                </a:rPr>
                <a:t>         </a:t>
              </a:r>
              <a:r>
                <a:rPr lang="en-US" sz="750" dirty="0" err="1">
                  <a:latin typeface="Consolas" pitchFamily="49" charset="0"/>
                  <a:cs typeface="Consolas" pitchFamily="49" charset="0"/>
                </a:rPr>
                <a:t>lista.registros</a:t>
              </a:r>
              <a:r>
                <a:rPr lang="en-US" sz="750" dirty="0">
                  <a:latin typeface="Consolas" pitchFamily="49" charset="0"/>
                  <a:cs typeface="Consolas" pitchFamily="49" charset="0"/>
                </a:rPr>
                <a:t>[j] = </a:t>
              </a:r>
              <a:r>
                <a:rPr lang="en-US" sz="750" dirty="0" err="1">
                  <a:latin typeface="Consolas" pitchFamily="49" charset="0"/>
                  <a:cs typeface="Consolas" pitchFamily="49" charset="0"/>
                </a:rPr>
                <a:t>lista.registros</a:t>
              </a:r>
              <a:r>
                <a:rPr lang="en-US" sz="750" dirty="0">
                  <a:latin typeface="Consolas" pitchFamily="49" charset="0"/>
                  <a:cs typeface="Consolas" pitchFamily="49" charset="0"/>
                </a:rPr>
                <a:t>[j - </a:t>
              </a:r>
              <a:r>
                <a:rPr lang="en-US" sz="750" dirty="0">
                  <a:solidFill>
                    <a:srgbClr val="FFFF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sz="750" dirty="0">
                  <a:latin typeface="Consolas" pitchFamily="49" charset="0"/>
                  <a:cs typeface="Consolas" pitchFamily="49" charset="0"/>
                </a:rPr>
                <a:t>];</a:t>
              </a:r>
            </a:p>
            <a:p>
              <a:pPr marL="0" lvl="1"/>
              <a:r>
                <a:rPr lang="en-US" sz="750" dirty="0">
                  <a:latin typeface="Consolas" pitchFamily="49" charset="0"/>
                  <a:cs typeface="Consolas" pitchFamily="49" charset="0"/>
                </a:rPr>
                <a:t>      }</a:t>
              </a:r>
            </a:p>
            <a:p>
              <a:pPr marL="0" lvl="1"/>
              <a:r>
                <a:rPr lang="en-US" sz="750" dirty="0">
                  <a:latin typeface="Consolas" pitchFamily="49" charset="0"/>
                  <a:cs typeface="Consolas" pitchFamily="49" charset="0"/>
                </a:rPr>
                <a:t>      </a:t>
              </a:r>
              <a:r>
                <a:rPr lang="en-US" sz="750" dirty="0" err="1">
                  <a:latin typeface="Consolas" pitchFamily="49" charset="0"/>
                  <a:cs typeface="Consolas" pitchFamily="49" charset="0"/>
                </a:rPr>
                <a:t>lista.registros</a:t>
              </a:r>
              <a:r>
                <a:rPr lang="en-US" sz="750" dirty="0">
                  <a:latin typeface="Consolas" pitchFamily="49" charset="0"/>
                  <a:cs typeface="Consolas" pitchFamily="49" charset="0"/>
                </a:rPr>
                <a:t>[i] = </a:t>
              </a:r>
              <a:r>
                <a:rPr lang="en-US" sz="750" dirty="0" err="1">
                  <a:latin typeface="Consolas" pitchFamily="49" charset="0"/>
                  <a:cs typeface="Consolas" pitchFamily="49" charset="0"/>
                </a:rPr>
                <a:t>registro</a:t>
              </a:r>
              <a:r>
                <a:rPr lang="en-US" sz="750" dirty="0"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 marL="0" lvl="1">
                <a:tabLst>
                  <a:tab pos="4707731" algn="l"/>
                </a:tabLst>
              </a:pPr>
              <a:r>
                <a:rPr lang="en-US" sz="750" dirty="0">
                  <a:latin typeface="Consolas" pitchFamily="49" charset="0"/>
                  <a:cs typeface="Consolas" pitchFamily="49" charset="0"/>
                </a:rPr>
                <a:t>      ...</a:t>
              </a:r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683568" y="2647474"/>
              <a:ext cx="3339804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listaORD.cpp</a:t>
              </a: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: Lista ordenada</a:t>
              </a: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4247964" y="1209094"/>
            <a:ext cx="3456384" cy="2168942"/>
            <a:chOff x="4139952" y="1612125"/>
            <a:chExt cx="4608512" cy="2891923"/>
          </a:xfrm>
        </p:grpSpPr>
        <p:sp>
          <p:nvSpPr>
            <p:cNvPr id="13" name="12 Rectángulo"/>
            <p:cNvSpPr/>
            <p:nvPr/>
          </p:nvSpPr>
          <p:spPr>
            <a:xfrm>
              <a:off x="4139952" y="1979254"/>
              <a:ext cx="4608512" cy="252479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0" lvl="1"/>
              <a:r>
                <a:rPr lang="en-US" sz="75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...</a:t>
              </a:r>
            </a:p>
            <a:p>
              <a:pPr marL="0" lvl="1"/>
              <a:r>
                <a:rPr lang="en-US" sz="750" dirty="0">
                  <a:solidFill>
                    <a:srgbClr val="FFCCFF"/>
                  </a:solidFill>
                  <a:latin typeface="Consolas" pitchFamily="49" charset="0"/>
                  <a:cs typeface="Consolas" pitchFamily="49" charset="0"/>
                </a:rPr>
                <a:t>#include</a:t>
              </a:r>
              <a:r>
                <a:rPr lang="en-US" sz="75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"</a:t>
              </a:r>
              <a:r>
                <a:rPr lang="en-US" sz="750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lista.h</a:t>
              </a:r>
              <a:r>
                <a:rPr lang="en-US" sz="75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"</a:t>
              </a:r>
            </a:p>
            <a:p>
              <a:pPr marL="0" lvl="1"/>
              <a:endParaRPr lang="en-US" sz="7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s-ES" sz="788" dirty="0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void</a:t>
              </a:r>
              <a:r>
                <a:rPr lang="es-ES" sz="788" dirty="0">
                  <a:latin typeface="Consolas" pitchFamily="49" charset="0"/>
                  <a:cs typeface="Consolas" pitchFamily="49" charset="0"/>
                </a:rPr>
                <a:t> insertar(</a:t>
              </a:r>
              <a:r>
                <a:rPr lang="es-ES" sz="788" dirty="0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tLista </a:t>
              </a:r>
              <a:r>
                <a:rPr lang="es-ES" sz="788" dirty="0">
                  <a:latin typeface="Consolas" pitchFamily="49" charset="0"/>
                  <a:cs typeface="Consolas" pitchFamily="49" charset="0"/>
                </a:rPr>
                <a:t>&amp;lista, </a:t>
              </a:r>
              <a:r>
                <a:rPr lang="es-ES" sz="788" dirty="0" err="1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tRegistro</a:t>
              </a:r>
              <a:r>
                <a:rPr lang="es-ES" sz="788" dirty="0">
                  <a:latin typeface="Consolas" pitchFamily="49" charset="0"/>
                  <a:cs typeface="Consolas" pitchFamily="49" charset="0"/>
                </a:rPr>
                <a:t> registro, </a:t>
              </a:r>
              <a:r>
                <a:rPr lang="es-ES" sz="788" dirty="0">
                  <a:solidFill>
                    <a:srgbClr val="FFC000"/>
                  </a:solidFill>
                  <a:latin typeface="Consolas" pitchFamily="49" charset="0"/>
                  <a:cs typeface="Consolas" pitchFamily="49" charset="0"/>
                </a:rPr>
                <a:t>bool</a:t>
              </a:r>
              <a:r>
                <a:rPr lang="es-ES" sz="788" dirty="0">
                  <a:latin typeface="Consolas" pitchFamily="49" charset="0"/>
                  <a:cs typeface="Consolas" pitchFamily="49" charset="0"/>
                </a:rPr>
                <a:t> &amp;ok) {</a:t>
              </a:r>
            </a:p>
            <a:p>
              <a:r>
                <a:rPr lang="es-ES" sz="788" dirty="0">
                  <a:latin typeface="Consolas" pitchFamily="49" charset="0"/>
                  <a:cs typeface="Consolas" pitchFamily="49" charset="0"/>
                </a:rPr>
                <a:t>   ok = </a:t>
              </a:r>
              <a:r>
                <a:rPr lang="es-ES" sz="788" dirty="0">
                  <a:solidFill>
                    <a:srgbClr val="FFFF00"/>
                  </a:solidFill>
                  <a:latin typeface="Consolas" pitchFamily="49" charset="0"/>
                  <a:cs typeface="Consolas" pitchFamily="49" charset="0"/>
                </a:rPr>
                <a:t>true</a:t>
              </a:r>
              <a:r>
                <a:rPr lang="es-ES" sz="788" dirty="0"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r>
                <a:rPr lang="es-ES" sz="788" dirty="0"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s-ES" sz="788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if</a:t>
              </a:r>
              <a:r>
                <a:rPr lang="es-ES" sz="788" dirty="0">
                  <a:latin typeface="Consolas" pitchFamily="49" charset="0"/>
                  <a:cs typeface="Consolas" pitchFamily="49" charset="0"/>
                </a:rPr>
                <a:t> (</a:t>
              </a:r>
              <a:r>
                <a:rPr lang="es-ES" sz="788" dirty="0" err="1">
                  <a:latin typeface="Consolas" pitchFamily="49" charset="0"/>
                  <a:cs typeface="Consolas" pitchFamily="49" charset="0"/>
                </a:rPr>
                <a:t>lista.cont</a:t>
              </a:r>
              <a:r>
                <a:rPr lang="es-ES" sz="788" dirty="0">
                  <a:latin typeface="Consolas" pitchFamily="49" charset="0"/>
                  <a:cs typeface="Consolas" pitchFamily="49" charset="0"/>
                </a:rPr>
                <a:t> == N) {</a:t>
              </a:r>
            </a:p>
            <a:p>
              <a:r>
                <a:rPr lang="es-ES" sz="788" dirty="0">
                  <a:latin typeface="Consolas" pitchFamily="49" charset="0"/>
                  <a:cs typeface="Consolas" pitchFamily="49" charset="0"/>
                </a:rPr>
                <a:t>      ok = </a:t>
              </a:r>
              <a:r>
                <a:rPr lang="es-ES" sz="788" dirty="0">
                  <a:solidFill>
                    <a:srgbClr val="FFFF00"/>
                  </a:solidFill>
                  <a:latin typeface="Consolas" pitchFamily="49" charset="0"/>
                  <a:cs typeface="Consolas" pitchFamily="49" charset="0"/>
                </a:rPr>
                <a:t>false</a:t>
              </a:r>
              <a:r>
                <a:rPr lang="es-ES" sz="788" dirty="0">
                  <a:latin typeface="Consolas" pitchFamily="49" charset="0"/>
                  <a:cs typeface="Consolas" pitchFamily="49" charset="0"/>
                </a:rPr>
                <a:t>; </a:t>
              </a:r>
              <a:r>
                <a:rPr lang="es-ES" sz="788" dirty="0">
                  <a:solidFill>
                    <a:srgbClr val="92D050"/>
                  </a:solidFill>
                  <a:latin typeface="Consolas" pitchFamily="49" charset="0"/>
                  <a:cs typeface="Consolas" pitchFamily="49" charset="0"/>
                </a:rPr>
                <a:t>// Lista llena</a:t>
              </a:r>
            </a:p>
            <a:p>
              <a:r>
                <a:rPr lang="es-ES" sz="788" dirty="0">
                  <a:latin typeface="Consolas" pitchFamily="49" charset="0"/>
                  <a:cs typeface="Consolas" pitchFamily="49" charset="0"/>
                </a:rPr>
                <a:t>   }</a:t>
              </a:r>
              <a:endParaRPr lang="es-ES" sz="788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s-ES" sz="788" dirty="0"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s-ES" sz="788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else</a:t>
              </a:r>
              <a:r>
                <a:rPr lang="es-ES" sz="788" dirty="0">
                  <a:latin typeface="Consolas" pitchFamily="49" charset="0"/>
                  <a:cs typeface="Consolas" pitchFamily="49" charset="0"/>
                </a:rPr>
                <a:t> {</a:t>
              </a:r>
            </a:p>
            <a:p>
              <a:r>
                <a:rPr lang="es-ES" sz="788" dirty="0">
                  <a:latin typeface="Consolas" pitchFamily="49" charset="0"/>
                  <a:cs typeface="Consolas" pitchFamily="49" charset="0"/>
                </a:rPr>
                <a:t>      </a:t>
              </a:r>
              <a:r>
                <a:rPr lang="es-ES" sz="788" dirty="0" err="1">
                  <a:latin typeface="Consolas" pitchFamily="49" charset="0"/>
                  <a:cs typeface="Consolas" pitchFamily="49" charset="0"/>
                </a:rPr>
                <a:t>lista.registros</a:t>
              </a:r>
              <a:r>
                <a:rPr lang="es-ES" sz="788" dirty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s-ES" sz="788" dirty="0" err="1">
                  <a:latin typeface="Consolas" pitchFamily="49" charset="0"/>
                  <a:cs typeface="Consolas" pitchFamily="49" charset="0"/>
                </a:rPr>
                <a:t>lista.cont</a:t>
              </a:r>
              <a:r>
                <a:rPr lang="es-ES" sz="788" dirty="0">
                  <a:latin typeface="Consolas" pitchFamily="49" charset="0"/>
                  <a:cs typeface="Consolas" pitchFamily="49" charset="0"/>
                </a:rPr>
                <a:t>] = registro;</a:t>
              </a:r>
            </a:p>
            <a:p>
              <a:r>
                <a:rPr lang="es-ES" sz="788" dirty="0">
                  <a:latin typeface="Consolas" pitchFamily="49" charset="0"/>
                  <a:cs typeface="Consolas" pitchFamily="49" charset="0"/>
                </a:rPr>
                <a:t>      </a:t>
              </a:r>
              <a:r>
                <a:rPr lang="es-ES" sz="788" dirty="0" err="1">
                  <a:latin typeface="Consolas" pitchFamily="49" charset="0"/>
                  <a:cs typeface="Consolas" pitchFamily="49" charset="0"/>
                </a:rPr>
                <a:t>lista.cont</a:t>
              </a:r>
              <a:r>
                <a:rPr lang="es-ES" sz="788" dirty="0">
                  <a:latin typeface="Consolas" pitchFamily="49" charset="0"/>
                  <a:cs typeface="Consolas" pitchFamily="49" charset="0"/>
                </a:rPr>
                <a:t>++;</a:t>
              </a:r>
            </a:p>
            <a:p>
              <a:r>
                <a:rPr lang="es-ES" sz="788" dirty="0">
                  <a:latin typeface="Consolas" pitchFamily="49" charset="0"/>
                  <a:cs typeface="Consolas" pitchFamily="49" charset="0"/>
                </a:rPr>
                <a:t>    }</a:t>
              </a:r>
            </a:p>
            <a:p>
              <a:r>
                <a:rPr lang="es-ES" sz="788" dirty="0">
                  <a:latin typeface="Consolas" pitchFamily="49" charset="0"/>
                  <a:cs typeface="Consolas" pitchFamily="49" charset="0"/>
                </a:rPr>
                <a:t>}</a:t>
              </a:r>
            </a:p>
            <a:p>
              <a:r>
                <a:rPr lang="es-ES" sz="788" dirty="0">
                  <a:latin typeface="Consolas" pitchFamily="49" charset="0"/>
                  <a:cs typeface="Consolas" pitchFamily="49" charset="0"/>
                </a:rPr>
                <a:t>...</a:t>
              </a:r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5004048" y="1612125"/>
              <a:ext cx="3707371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listaDES.cpp</a:t>
              </a: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: Lista no ordenada</a:t>
              </a:r>
            </a:p>
          </p:txBody>
        </p:sp>
      </p:grpSp>
      <p:sp>
        <p:nvSpPr>
          <p:cNvPr id="14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Implementaciones alternativas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  <a:buClr>
                <a:srgbClr val="0BD0D9"/>
              </a:buClr>
            </a:pPr>
            <a:r>
              <a:rPr lang="es-ES" sz="2100" dirty="0">
                <a:solidFill>
                  <a:srgbClr val="04617B">
                    <a:lumMod val="20000"/>
                    <a:lumOff val="80000"/>
                  </a:srgbClr>
                </a:solidFill>
              </a:rPr>
              <a:t>Misma interfaz, implementación alternativa</a:t>
            </a:r>
            <a:endParaRPr lang="es-ES" sz="2100" i="0" dirty="0">
              <a:solidFill>
                <a:srgbClr val="04617B">
                  <a:lumMod val="20000"/>
                  <a:lumOff val="80000"/>
                </a:srgb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Al compilar, incluimos un archivo de implementación u otro: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¿Programa con lista ordenada o con lista desordenada?</a:t>
            </a:r>
          </a:p>
          <a:p>
            <a:pPr marL="271463" lvl="1" indent="0">
              <a:spcBef>
                <a:spcPts val="900"/>
              </a:spcBef>
              <a:spcAft>
                <a:spcPts val="45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g++ -o programa.exe registrofin.cpp listaORD.cpp ...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 smtClean="0"/>
              <a:t>Incluye la implementación de la lista con ordenación</a:t>
            </a:r>
          </a:p>
          <a:p>
            <a:pPr marL="271463" lvl="1" indent="0">
              <a:spcBef>
                <a:spcPts val="900"/>
              </a:spcBef>
              <a:spcAft>
                <a:spcPts val="45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g++ -o programa.exe registrofin.cpp listaDES.cpp ...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 smtClean="0"/>
              <a:t>Incluye la implementación de la lista sin ordenación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135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57400" y="4767263"/>
            <a:ext cx="4175534" cy="273844"/>
          </a:xfrm>
        </p:spPr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641911" y="2283210"/>
            <a:ext cx="3860417" cy="6001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33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Espacios de nombres</a:t>
            </a:r>
            <a:endParaRPr lang="es-ES" dirty="0"/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Espacios de nombres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Agrupaciones lógicas de declaraciones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i="1" dirty="0" smtClean="0"/>
              <a:t>Espacio de nombres</a:t>
            </a:r>
            <a:r>
              <a:rPr lang="es-ES" dirty="0" smtClean="0"/>
              <a:t>: agrupación de declaraciones </a:t>
            </a:r>
            <a:br>
              <a:rPr lang="es-ES" dirty="0" smtClean="0"/>
            </a:br>
            <a:r>
              <a:rPr lang="es-ES" dirty="0" smtClean="0"/>
              <a:t>(tipos, datos, subprogramas) bajo un nombre distintivo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Forma de un espacio de nombres: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i="1" dirty="0">
                <a:latin typeface="Consolas" pitchFamily="49" charset="0"/>
                <a:cs typeface="Consolas" pitchFamily="49" charset="0"/>
              </a:rPr>
              <a:t>nombre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// Declaraciones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Por ejemplo: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en-US" sz="15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miEspacio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5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5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d;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5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Variables 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s-ES" dirty="0" smtClean="0">
                <a:solidFill>
                  <a:prstClr val="white"/>
                </a:solidFill>
              </a:rPr>
              <a:t> y 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s-ES" dirty="0" smtClean="0">
                <a:solidFill>
                  <a:prstClr val="white"/>
                </a:solidFill>
              </a:rPr>
              <a:t> declaradas en el espacio de nombres </a:t>
            </a:r>
            <a:r>
              <a:rPr lang="es-ES" sz="15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miEspacio</a:t>
            </a:r>
            <a:endParaRPr lang="es-ES" dirty="0" smtClean="0">
              <a:solidFill>
                <a:prstClr val="white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Espacios de nombres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Acceso a miembros de un espacio de nombres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i="1" dirty="0" smtClean="0">
                <a:solidFill>
                  <a:prstClr val="white"/>
                </a:solidFill>
              </a:rPr>
              <a:t>Operador de resolución de ámbito</a:t>
            </a:r>
            <a:r>
              <a:rPr lang="es-ES" dirty="0" smtClean="0">
                <a:solidFill>
                  <a:prstClr val="white"/>
                </a:solidFill>
              </a:rPr>
              <a:t> (</a:t>
            </a:r>
            <a:r>
              <a:rPr lang="es-ES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s-ES" dirty="0" smtClean="0">
                <a:solidFill>
                  <a:prstClr val="white"/>
                </a:solidFill>
              </a:rPr>
              <a:t>)</a:t>
            </a: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Acceso a las variables </a:t>
            </a:r>
            <a:r>
              <a:rPr lang="es-ES" dirty="0" smtClean="0">
                <a:solidFill>
                  <a:prstClr val="white"/>
                </a:solidFill>
              </a:rPr>
              <a:t>del espacio de nombres </a:t>
            </a:r>
            <a:r>
              <a:rPr lang="es-ES" sz="15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miEspacio</a:t>
            </a:r>
            <a:r>
              <a:rPr lang="es-ES" dirty="0" smtClean="0">
                <a:solidFill>
                  <a:prstClr val="white"/>
                </a:solidFill>
              </a:rPr>
              <a:t>: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>
                <a:solidFill>
                  <a:prstClr val="white"/>
                </a:solidFill>
              </a:rPr>
              <a:t>Nombre del espacio y operador  de resolución de ámbito</a:t>
            </a: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500" dirty="0" err="1">
                <a:latin typeface="Consolas" pitchFamily="49" charset="0"/>
                <a:cs typeface="Consolas" pitchFamily="49" charset="0"/>
              </a:rPr>
              <a:t>miEspacio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::i</a:t>
            </a:r>
            <a:br>
              <a:rPr lang="es-ES" sz="1500" dirty="0">
                <a:latin typeface="Consolas" pitchFamily="49" charset="0"/>
                <a:cs typeface="Consolas" pitchFamily="49" charset="0"/>
              </a:rPr>
            </a:br>
            <a:r>
              <a:rPr lang="es-ES" sz="15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miEspacio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::d</a:t>
            </a:r>
            <a:endParaRPr lang="es-ES" sz="15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Puede haber entidades con el mismo identificador en distintos módulos o en ámbitos distintos de un mismo módulo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Cada declaración en un espacio de nombres distinto:</a:t>
            </a:r>
          </a:p>
          <a:p>
            <a:pPr marL="271463" lvl="1" indent="0" defTabSz="1585913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en-US" sz="15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primero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{	</a:t>
            </a:r>
            <a:r>
              <a:rPr lang="en-U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en-US" sz="15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segundo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 defTabSz="316468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5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x = </a:t>
            </a:r>
            <a:r>
              <a:rPr lang="en-U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;	  </a:t>
            </a:r>
            <a:r>
              <a:rPr lang="en-U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double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x = </a:t>
            </a:r>
            <a:r>
              <a:rPr lang="en-U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3.1416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 defTabSz="1585913">
              <a:spcBef>
                <a:spcPts val="0"/>
              </a:spcBef>
              <a:spcAft>
                <a:spcPts val="450"/>
              </a:spcAft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3164681" algn="l"/>
              </a:tabLst>
            </a:pPr>
            <a:r>
              <a:rPr lang="en-US" sz="1500" dirty="0">
                <a:latin typeface="Consolas" pitchFamily="49" charset="0"/>
                <a:cs typeface="Consolas" pitchFamily="49" charset="0"/>
              </a:rPr>
              <a:t>}	}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Ahora se distingue entre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primero::x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dirty="0" smtClean="0">
                <a:solidFill>
                  <a:prstClr val="white"/>
                </a:solidFill>
              </a:rPr>
              <a:t>y 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segundo::x</a:t>
            </a:r>
            <a:endParaRPr lang="es-ES" dirty="0" smtClean="0">
              <a:solidFill>
                <a:prstClr val="white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Espacios de nombres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681540"/>
            <a:ext cx="6272454" cy="383263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600" spc="-30" dirty="0"/>
              <a:t>Introduce un nombre de un espacio de nombres en el ámbito actual: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&lt;iostream&gt; 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std; 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primero { 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x = </a:t>
            </a:r>
            <a:r>
              <a:rPr lang="es-E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y = </a:t>
            </a:r>
            <a:r>
              <a:rPr lang="es-E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} 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segundo { 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x = </a:t>
            </a:r>
            <a:r>
              <a:rPr lang="es-E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3.1416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y = </a:t>
            </a:r>
            <a:r>
              <a:rPr lang="es-E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2.7183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} 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main() { 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primero::x; 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segundo::y; 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cout &lt;&lt; x &lt;&lt; endl; </a:t>
            </a:r>
            <a:r>
              <a:rPr lang="es-ES" sz="12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x es primero::x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cout &lt;&lt; y &lt;&lt; endl; </a:t>
            </a:r>
            <a:r>
              <a:rPr lang="es-ES" sz="12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y es segundo::y</a:t>
            </a:r>
            <a:endParaRPr lang="es-ES" sz="12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cout &lt;&lt; primero::y &lt;&lt; endl; </a:t>
            </a:r>
            <a:r>
              <a:rPr lang="es-ES" sz="12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espacio explícito</a:t>
            </a:r>
            <a:endParaRPr lang="es-ES" sz="12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cout &lt;&lt; segundo::x &lt;&lt; endl; </a:t>
            </a:r>
            <a:r>
              <a:rPr lang="es-ES" sz="12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espacio explícito</a:t>
            </a:r>
            <a:endParaRPr lang="es-ES" sz="12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0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spcAft>
                <a:spcPts val="225"/>
              </a:spcAft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}</a:t>
            </a:r>
            <a:endParaRPr lang="es-E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5922150" y="1923678"/>
            <a:ext cx="1566174" cy="1659429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35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Aft>
                <a:spcPts val="450"/>
              </a:spcAft>
            </a:pPr>
            <a:r>
              <a:rPr lang="es-ES" sz="1350" b="1" dirty="0">
                <a:latin typeface="Courier New" pitchFamily="49" charset="0"/>
                <a:cs typeface="Courier New" pitchFamily="49" charset="0"/>
              </a:rPr>
              <a:t> 5 </a:t>
            </a:r>
          </a:p>
          <a:p>
            <a:pPr>
              <a:spcAft>
                <a:spcPts val="450"/>
              </a:spcAft>
            </a:pPr>
            <a:r>
              <a:rPr lang="es-ES" sz="1350" b="1" dirty="0">
                <a:latin typeface="Courier New" pitchFamily="49" charset="0"/>
                <a:cs typeface="Courier New" pitchFamily="49" charset="0"/>
              </a:rPr>
              <a:t> 2.7183 </a:t>
            </a:r>
          </a:p>
          <a:p>
            <a:pPr>
              <a:spcAft>
                <a:spcPts val="450"/>
              </a:spcAft>
            </a:pPr>
            <a:r>
              <a:rPr lang="es-ES" sz="1350" b="1" dirty="0">
                <a:latin typeface="Courier New" pitchFamily="49" charset="0"/>
                <a:cs typeface="Courier New" pitchFamily="49" charset="0"/>
              </a:rPr>
              <a:t> 10 </a:t>
            </a:r>
          </a:p>
          <a:p>
            <a:pPr>
              <a:spcAft>
                <a:spcPts val="450"/>
              </a:spcAft>
            </a:pPr>
            <a:r>
              <a:rPr lang="es-ES" sz="1350" b="1" dirty="0">
                <a:latin typeface="Courier New" pitchFamily="49" charset="0"/>
                <a:cs typeface="Courier New" pitchFamily="49" charset="0"/>
              </a:rPr>
              <a:t> 3.1416</a:t>
            </a:r>
          </a:p>
          <a:p>
            <a:pPr>
              <a:spcAft>
                <a:spcPts val="450"/>
              </a:spcAft>
            </a:pPr>
            <a:endParaRPr lang="es-ES" sz="13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Espacios de nombres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681540"/>
            <a:ext cx="6272454" cy="383263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 namespace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400" dirty="0" smtClean="0"/>
              <a:t>Introduce todos los nombres de un espacio en el ámbito actual: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 &lt;iostream&gt; 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std; 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 primero { 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1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s-E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 x = </a:t>
            </a:r>
            <a:r>
              <a:rPr lang="es-ES" sz="11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1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s-E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 y = </a:t>
            </a:r>
            <a:r>
              <a:rPr lang="es-ES" sz="11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100" dirty="0">
                <a:latin typeface="Consolas" pitchFamily="49" charset="0"/>
                <a:cs typeface="Consolas" pitchFamily="49" charset="0"/>
              </a:rPr>
              <a:t>} 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 segundo { 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1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s-E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 x = </a:t>
            </a:r>
            <a:r>
              <a:rPr lang="es-ES" sz="11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3.1416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1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s-E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 y = </a:t>
            </a:r>
            <a:r>
              <a:rPr lang="es-ES" sz="11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2.7183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100" dirty="0">
                <a:latin typeface="Consolas" pitchFamily="49" charset="0"/>
                <a:cs typeface="Consolas" pitchFamily="49" charset="0"/>
              </a:rPr>
              <a:t>} 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 main() { 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1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s-E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 namespace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 primero; 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100" dirty="0">
                <a:latin typeface="Consolas" pitchFamily="49" charset="0"/>
                <a:cs typeface="Consolas" pitchFamily="49" charset="0"/>
              </a:rPr>
              <a:t>  cout &lt;&lt; x &lt;&lt; endl; </a:t>
            </a:r>
            <a:r>
              <a:rPr lang="es-ES" sz="11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x es primero::x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100" dirty="0">
                <a:latin typeface="Consolas" pitchFamily="49" charset="0"/>
                <a:cs typeface="Consolas" pitchFamily="49" charset="0"/>
              </a:rPr>
              <a:t>  cout &lt;&lt; y &lt;&lt; endl; </a:t>
            </a:r>
            <a:r>
              <a:rPr lang="es-ES" sz="11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y es primero::y</a:t>
            </a:r>
            <a:endParaRPr lang="es-ES" sz="11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100" dirty="0">
                <a:latin typeface="Consolas" pitchFamily="49" charset="0"/>
                <a:cs typeface="Consolas" pitchFamily="49" charset="0"/>
              </a:rPr>
              <a:t>  cout &lt;&lt; segundo::x &lt;&lt; endl; </a:t>
            </a:r>
            <a:r>
              <a:rPr lang="es-ES" sz="11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espacio explícito</a:t>
            </a:r>
            <a:endParaRPr lang="es-ES" sz="11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100" dirty="0">
                <a:latin typeface="Consolas" pitchFamily="49" charset="0"/>
                <a:cs typeface="Consolas" pitchFamily="49" charset="0"/>
              </a:rPr>
              <a:t>  cout &lt;&lt; segundo::y &lt;&lt; endl; </a:t>
            </a:r>
            <a:r>
              <a:rPr lang="es-ES" sz="11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espacio explícito</a:t>
            </a:r>
            <a:endParaRPr lang="es-ES" sz="11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None/>
            </a:pPr>
            <a:r>
              <a:rPr lang="es-ES" sz="11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s-E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1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0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spcAft>
                <a:spcPts val="225"/>
              </a:spcAft>
              <a:buNone/>
            </a:pPr>
            <a:r>
              <a:rPr lang="es-ES" sz="1100" dirty="0">
                <a:latin typeface="Consolas" pitchFamily="49" charset="0"/>
                <a:cs typeface="Consolas" pitchFamily="49" charset="0"/>
              </a:rPr>
              <a:t>}</a:t>
            </a:r>
            <a:endParaRPr lang="es-E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6232933" y="1692083"/>
            <a:ext cx="1425167" cy="1659429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35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Aft>
                <a:spcPts val="450"/>
              </a:spcAft>
            </a:pPr>
            <a:r>
              <a:rPr lang="es-ES" sz="1350" b="1" dirty="0">
                <a:latin typeface="Courier New" pitchFamily="49" charset="0"/>
                <a:cs typeface="Courier New" pitchFamily="49" charset="0"/>
              </a:rPr>
              <a:t> 5 </a:t>
            </a:r>
          </a:p>
          <a:p>
            <a:pPr>
              <a:spcAft>
                <a:spcPts val="450"/>
              </a:spcAft>
            </a:pPr>
            <a:r>
              <a:rPr lang="es-ES" sz="1350" b="1" dirty="0">
                <a:latin typeface="Courier New" pitchFamily="49" charset="0"/>
                <a:cs typeface="Courier New" pitchFamily="49" charset="0"/>
              </a:rPr>
              <a:t> 10 </a:t>
            </a:r>
          </a:p>
          <a:p>
            <a:pPr>
              <a:spcAft>
                <a:spcPts val="450"/>
              </a:spcAft>
            </a:pPr>
            <a:r>
              <a:rPr lang="es-ES" sz="1350" b="1" dirty="0">
                <a:latin typeface="Courier New" pitchFamily="49" charset="0"/>
                <a:cs typeface="Courier New" pitchFamily="49" charset="0"/>
              </a:rPr>
              <a:t> 3.1416</a:t>
            </a:r>
          </a:p>
          <a:p>
            <a:pPr>
              <a:spcAft>
                <a:spcPts val="450"/>
              </a:spcAft>
            </a:pPr>
            <a:r>
              <a:rPr lang="es-ES" sz="1350" b="1" dirty="0">
                <a:latin typeface="Courier New" pitchFamily="49" charset="0"/>
                <a:cs typeface="Courier New" pitchFamily="49" charset="0"/>
              </a:rPr>
              <a:t> 2.7183 </a:t>
            </a:r>
          </a:p>
          <a:p>
            <a:pPr>
              <a:spcAft>
                <a:spcPts val="450"/>
              </a:spcAft>
            </a:pPr>
            <a:endParaRPr lang="es-ES" sz="13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153644" y="2193708"/>
            <a:ext cx="1768506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s-ES" sz="1350" dirty="0">
                <a:latin typeface="Cambria" pitchFamily="18" charset="0"/>
              </a:rPr>
              <a:t> [</a:t>
            </a: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es-ES" sz="1350" dirty="0">
                <a:latin typeface="Cambria" pitchFamily="18" charset="0"/>
              </a:rPr>
              <a:t>]</a:t>
            </a:r>
            <a:br>
              <a:rPr lang="es-ES" sz="1350" dirty="0">
                <a:latin typeface="Cambria" pitchFamily="18" charset="0"/>
              </a:rPr>
            </a:br>
            <a:r>
              <a:rPr lang="es-ES" sz="1350" dirty="0">
                <a:latin typeface="Cambria" pitchFamily="18" charset="0"/>
              </a:rPr>
              <a:t>sólo tiene efecto </a:t>
            </a:r>
            <a:br>
              <a:rPr lang="es-ES" sz="1350" dirty="0">
                <a:latin typeface="Cambria" pitchFamily="18" charset="0"/>
              </a:rPr>
            </a:br>
            <a:r>
              <a:rPr lang="es-ES" sz="1350" dirty="0">
                <a:latin typeface="Cambria" pitchFamily="18" charset="0"/>
              </a:rPr>
              <a:t>en el bloque </a:t>
            </a:r>
            <a:br>
              <a:rPr lang="es-ES" sz="1350" dirty="0">
                <a:latin typeface="Cambria" pitchFamily="18" charset="0"/>
              </a:rPr>
            </a:br>
            <a:r>
              <a:rPr lang="es-ES" sz="1350" dirty="0">
                <a:latin typeface="Cambria" pitchFamily="18" charset="0"/>
              </a:rPr>
              <a:t>en que se encuentra</a:t>
            </a:r>
          </a:p>
        </p:txBody>
      </p:sp>
      <p:sp>
        <p:nvSpPr>
          <p:cNvPr id="8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de espacio de nombres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2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200" dirty="0" err="1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ifndef</a:t>
            </a:r>
            <a:r>
              <a:rPr lang="en-US" sz="12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listaEN_h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2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#define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listaEN_h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2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registrofin.h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ord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{ </a:t>
            </a:r>
            <a:r>
              <a:rPr lang="es-ES" sz="12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Lista ordenada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N = </a:t>
            </a:r>
            <a:r>
              <a:rPr lang="en-U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n-U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[N];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2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registros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cont;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} </a:t>
            </a:r>
            <a:r>
              <a:rPr lang="en-U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BD = </a:t>
            </a:r>
            <a:r>
              <a:rPr lang="en-U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"bd.txt"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mostrar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lista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insertar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lista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n-U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registro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&amp;ok);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eliminar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lista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&amp;ok); </a:t>
            </a:r>
            <a:r>
              <a:rPr lang="en-US" sz="12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1..N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buscar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lista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nombre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cargar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lista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&amp;ok);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guardar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lista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} </a:t>
            </a:r>
            <a:r>
              <a:rPr lang="en-US" sz="12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namespace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n-US" sz="1200" dirty="0">
              <a:solidFill>
                <a:srgbClr val="FFCCFF"/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2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200" dirty="0" err="1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endif</a:t>
            </a:r>
            <a:endParaRPr lang="en-US" sz="1200" dirty="0">
              <a:solidFill>
                <a:srgbClr val="FFCC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Programación modular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Compilación separada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pc="-60" dirty="0"/>
              <a:t>Al compilar el programa principal, se adjuntan los módulos compilados</a:t>
            </a:r>
            <a:endParaRPr lang="es-ES" spc="-60" dirty="0">
              <a:sym typeface="Wingdings" pitchFamily="2" charset="2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grpSp>
        <p:nvGrpSpPr>
          <p:cNvPr id="8" name="Grupo 7"/>
          <p:cNvGrpSpPr/>
          <p:nvPr/>
        </p:nvGrpSpPr>
        <p:grpSpPr>
          <a:xfrm>
            <a:off x="3977934" y="1579703"/>
            <a:ext cx="1026000" cy="1601191"/>
            <a:chOff x="3779912" y="2106270"/>
            <a:chExt cx="1368000" cy="2134921"/>
          </a:xfrm>
        </p:grpSpPr>
        <p:sp>
          <p:nvSpPr>
            <p:cNvPr id="21" name="20 Recortar rectángulo de esquina sencilla"/>
            <p:cNvSpPr/>
            <p:nvPr/>
          </p:nvSpPr>
          <p:spPr>
            <a:xfrm>
              <a:off x="3779912" y="2446565"/>
              <a:ext cx="1368000" cy="1794626"/>
            </a:xfrm>
            <a:prstGeom prst="snip1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27000" tIns="27000" rIns="0" bIns="27000" rtlCol="0" anchor="t" anchorCtr="0"/>
            <a:lstStyle/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int main() {</a:t>
              </a:r>
            </a:p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tArray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lista;</a:t>
              </a:r>
            </a:p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bool ok;</a:t>
              </a:r>
            </a:p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init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(lista);</a:t>
              </a:r>
            </a:p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cargar(lista, "bd.txt");</a:t>
              </a:r>
            </a:p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sort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(lista);</a:t>
              </a:r>
            </a:p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double dato;</a:t>
              </a:r>
            </a:p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cout &lt;&lt; "Dato: ";</a:t>
              </a:r>
            </a:p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cin &gt;&gt; dato;</a:t>
              </a:r>
            </a:p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insert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(lista, dato, ok);</a:t>
              </a:r>
            </a:p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cout &lt;&lt; min(lista) &lt;&lt; endl; </a:t>
              </a:r>
            </a:p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cout &lt;&lt; </a:t>
              </a:r>
              <a:r>
                <a:rPr lang="es-ES" sz="45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max</a:t>
              </a:r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(lista) &lt;&lt; endl;</a:t>
              </a:r>
            </a:p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cout &lt;&lt; sum(lista) &lt;&lt; endl;</a:t>
              </a:r>
            </a:p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guardar(lista, "bd.txt");</a:t>
              </a:r>
            </a:p>
            <a:p>
              <a:endParaRPr lang="es-ES" sz="45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return 0;</a:t>
              </a:r>
            </a:p>
            <a:p>
              <a:r>
                <a:rPr lang="es-ES" sz="45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3779912" y="2106270"/>
              <a:ext cx="1039175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Principal</a:t>
              </a: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2627784" y="3361903"/>
            <a:ext cx="4158462" cy="907119"/>
            <a:chOff x="1979712" y="4482534"/>
            <a:chExt cx="5544616" cy="1209491"/>
          </a:xfrm>
        </p:grpSpPr>
        <p:grpSp>
          <p:nvGrpSpPr>
            <p:cNvPr id="6" name="31 Grupo"/>
            <p:cNvGrpSpPr/>
            <p:nvPr/>
          </p:nvGrpSpPr>
          <p:grpSpPr>
            <a:xfrm>
              <a:off x="1979712" y="4482534"/>
              <a:ext cx="5544616" cy="778604"/>
              <a:chOff x="1547664" y="5055922"/>
              <a:chExt cx="6120680" cy="77860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33" name="32 Conector recto"/>
              <p:cNvCxnSpPr/>
              <p:nvPr/>
            </p:nvCxnSpPr>
            <p:spPr>
              <a:xfrm rot="5400000">
                <a:off x="1419688" y="5250573"/>
                <a:ext cx="389302" cy="0"/>
              </a:xfrm>
              <a:prstGeom prst="line">
                <a:avLst/>
              </a:prstGeom>
              <a:ln w="152400">
                <a:solidFill>
                  <a:srgbClr val="FFC000"/>
                </a:solidFill>
                <a:tailEnd type="non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33 Conector recto"/>
              <p:cNvCxnSpPr/>
              <p:nvPr/>
            </p:nvCxnSpPr>
            <p:spPr>
              <a:xfrm rot="5400000">
                <a:off x="4135140" y="5250573"/>
                <a:ext cx="389302" cy="0"/>
              </a:xfrm>
              <a:prstGeom prst="line">
                <a:avLst/>
              </a:prstGeom>
              <a:ln w="152400">
                <a:solidFill>
                  <a:srgbClr val="FFC000"/>
                </a:solidFill>
                <a:tailEnd type="non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35 Conector recto"/>
              <p:cNvCxnSpPr/>
              <p:nvPr/>
            </p:nvCxnSpPr>
            <p:spPr>
              <a:xfrm rot="5400000">
                <a:off x="7407018" y="5250573"/>
                <a:ext cx="389302" cy="0"/>
              </a:xfrm>
              <a:prstGeom prst="line">
                <a:avLst/>
              </a:prstGeom>
              <a:ln w="152400">
                <a:solidFill>
                  <a:srgbClr val="FFC000"/>
                </a:solidFill>
                <a:tailEnd type="non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36 Conector recto"/>
              <p:cNvCxnSpPr/>
              <p:nvPr/>
            </p:nvCxnSpPr>
            <p:spPr>
              <a:xfrm>
                <a:off x="1547664" y="5373216"/>
                <a:ext cx="6120680" cy="0"/>
              </a:xfrm>
              <a:prstGeom prst="line">
                <a:avLst/>
              </a:prstGeom>
              <a:ln w="152400">
                <a:solidFill>
                  <a:srgbClr val="FFC000"/>
                </a:solidFill>
                <a:tailEnd type="non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37 Conector recto"/>
              <p:cNvCxnSpPr/>
              <p:nvPr/>
            </p:nvCxnSpPr>
            <p:spPr>
              <a:xfrm rot="5400000">
                <a:off x="4135140" y="5639875"/>
                <a:ext cx="389302" cy="0"/>
              </a:xfrm>
              <a:prstGeom prst="line">
                <a:avLst/>
              </a:prstGeom>
              <a:ln w="152400">
                <a:solidFill>
                  <a:srgbClr val="FFC000"/>
                </a:solidFill>
                <a:tailEnd type="stealth" w="lg" len="sm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38 CuadroTexto"/>
            <p:cNvSpPr txBox="1"/>
            <p:nvPr/>
          </p:nvSpPr>
          <p:spPr>
            <a:xfrm>
              <a:off x="3842395" y="5261138"/>
              <a:ext cx="1393972" cy="43088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5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Ejecutable</a:t>
              </a: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687385" y="1834924"/>
            <a:ext cx="2001303" cy="1369053"/>
            <a:chOff x="725845" y="2446565"/>
            <a:chExt cx="2668405" cy="1825404"/>
          </a:xfrm>
        </p:grpSpPr>
        <p:sp>
          <p:nvSpPr>
            <p:cNvPr id="24" name="23 Recortar rectángulo de esquina sencilla"/>
            <p:cNvSpPr/>
            <p:nvPr/>
          </p:nvSpPr>
          <p:spPr>
            <a:xfrm>
              <a:off x="1227509" y="2865840"/>
              <a:ext cx="1224136" cy="556319"/>
            </a:xfrm>
            <a:prstGeom prst="snip1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27000" tIns="27000" rIns="27000" bIns="27000" rtlCol="0" anchor="ctr"/>
            <a:lstStyle/>
            <a:p>
              <a:pPr algn="ctr"/>
              <a:r>
                <a:rPr lang="es-ES" sz="9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lista.obj</a:t>
              </a:r>
            </a:p>
          </p:txBody>
        </p:sp>
        <p:sp>
          <p:nvSpPr>
            <p:cNvPr id="25" name="24 Recortar rectángulo de esquina sencilla"/>
            <p:cNvSpPr/>
            <p:nvPr/>
          </p:nvSpPr>
          <p:spPr>
            <a:xfrm>
              <a:off x="1335521" y="3278143"/>
              <a:ext cx="1224136" cy="556319"/>
            </a:xfrm>
            <a:prstGeom prst="snip1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27000" tIns="27000" rIns="27000" bIns="27000" rtlCol="0" anchor="ctr"/>
            <a:lstStyle/>
            <a:p>
              <a:pPr algn="ctr"/>
              <a:r>
                <a:rPr lang="es-ES" sz="9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calculos.obj</a:t>
              </a:r>
            </a:p>
          </p:txBody>
        </p:sp>
        <p:sp>
          <p:nvSpPr>
            <p:cNvPr id="26" name="25 Recortar rectángulo de esquina sencilla"/>
            <p:cNvSpPr/>
            <p:nvPr/>
          </p:nvSpPr>
          <p:spPr>
            <a:xfrm>
              <a:off x="1475656" y="3710191"/>
              <a:ext cx="1224136" cy="556319"/>
            </a:xfrm>
            <a:prstGeom prst="snip1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27000" tIns="27000" rIns="27000" bIns="27000" rtlCol="0" anchor="ctr"/>
            <a:lstStyle/>
            <a:p>
              <a:pPr algn="ctr"/>
              <a:r>
                <a:rPr lang="es-ES" sz="9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archivos.obj</a:t>
              </a:r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725845" y="2446565"/>
              <a:ext cx="2218900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Módulos del programa</a:t>
              </a:r>
            </a:p>
          </p:txBody>
        </p:sp>
        <p:sp>
          <p:nvSpPr>
            <p:cNvPr id="40" name="39 CuadroTexto"/>
            <p:cNvSpPr txBox="1"/>
            <p:nvPr/>
          </p:nvSpPr>
          <p:spPr>
            <a:xfrm>
              <a:off x="2808191" y="3902637"/>
              <a:ext cx="586059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...</a:t>
              </a: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5654630" y="1834924"/>
            <a:ext cx="2003209" cy="1369053"/>
            <a:chOff x="6015506" y="2446565"/>
            <a:chExt cx="2670945" cy="1825404"/>
          </a:xfrm>
        </p:grpSpPr>
        <p:sp>
          <p:nvSpPr>
            <p:cNvPr id="27" name="26 Recortar rectángulo de esquina sencilla"/>
            <p:cNvSpPr/>
            <p:nvPr/>
          </p:nvSpPr>
          <p:spPr>
            <a:xfrm>
              <a:off x="6538431" y="2865840"/>
              <a:ext cx="1224136" cy="556319"/>
            </a:xfrm>
            <a:prstGeom prst="snip1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27000" tIns="27000" rIns="27000" bIns="27000" rtlCol="0" anchor="ctr"/>
            <a:lstStyle/>
            <a:p>
              <a:pPr algn="ctr"/>
              <a:r>
                <a:rPr lang="es-ES" sz="9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iostream.obj</a:t>
              </a:r>
            </a:p>
          </p:txBody>
        </p:sp>
        <p:sp>
          <p:nvSpPr>
            <p:cNvPr id="28" name="27 Recortar rectángulo de esquina sencilla"/>
            <p:cNvSpPr/>
            <p:nvPr/>
          </p:nvSpPr>
          <p:spPr>
            <a:xfrm>
              <a:off x="6646443" y="3278143"/>
              <a:ext cx="1224136" cy="556319"/>
            </a:xfrm>
            <a:prstGeom prst="snip1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27000" tIns="27000" rIns="27000" bIns="27000" rtlCol="0" anchor="ctr"/>
            <a:lstStyle/>
            <a:p>
              <a:pPr algn="ctr"/>
              <a:r>
                <a:rPr lang="es-ES" sz="9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fstream.obj</a:t>
              </a:r>
            </a:p>
          </p:txBody>
        </p:sp>
        <p:sp>
          <p:nvSpPr>
            <p:cNvPr id="29" name="28 Recortar rectángulo de esquina sencilla"/>
            <p:cNvSpPr/>
            <p:nvPr/>
          </p:nvSpPr>
          <p:spPr>
            <a:xfrm>
              <a:off x="6786578" y="3710191"/>
              <a:ext cx="1224136" cy="556319"/>
            </a:xfrm>
            <a:prstGeom prst="snip1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27000" tIns="27000" rIns="27000" bIns="27000" rtlCol="0" anchor="ctr"/>
            <a:lstStyle/>
            <a:p>
              <a:pPr algn="ctr"/>
              <a:r>
                <a:rPr lang="es-ES" sz="9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math.obj</a:t>
              </a:r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6015506" y="2446565"/>
              <a:ext cx="2241041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Bibliotecas del sistema</a:t>
              </a:r>
            </a:p>
          </p:txBody>
        </p:sp>
        <p:sp>
          <p:nvSpPr>
            <p:cNvPr id="41" name="40 CuadroTexto"/>
            <p:cNvSpPr txBox="1"/>
            <p:nvPr/>
          </p:nvSpPr>
          <p:spPr>
            <a:xfrm>
              <a:off x="8100392" y="3902637"/>
              <a:ext cx="586059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...</a:t>
              </a:r>
            </a:p>
          </p:txBody>
        </p:sp>
      </p:grpSp>
      <p:sp>
        <p:nvSpPr>
          <p:cNvPr id="3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espacio de nombres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Implementación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&lt;iostream&gt;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&lt;fstream&gt;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std;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"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listaEN.h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135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spc="-38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s-ES" sz="1350" spc="-38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spc="-38" dirty="0" err="1">
                <a:latin typeface="Consolas" pitchFamily="49" charset="0"/>
                <a:cs typeface="Consolas" pitchFamily="49" charset="0"/>
              </a:rPr>
              <a:t>ord</a:t>
            </a:r>
            <a:r>
              <a:rPr lang="es-ES" sz="1350" spc="-38" dirty="0">
                <a:latin typeface="Consolas" pitchFamily="49" charset="0"/>
                <a:cs typeface="Consolas" pitchFamily="49" charset="0"/>
              </a:rPr>
              <a:t>::insertar(</a:t>
            </a:r>
            <a:r>
              <a:rPr lang="es-ES" sz="1350" spc="-38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s-ES" sz="1350" spc="-38" dirty="0">
                <a:latin typeface="Consolas" pitchFamily="49" charset="0"/>
                <a:cs typeface="Consolas" pitchFamily="49" charset="0"/>
              </a:rPr>
              <a:t>&amp;lista, </a:t>
            </a:r>
            <a:r>
              <a:rPr lang="es-ES" sz="1350" spc="-38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350" spc="-38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spc="-38" dirty="0">
                <a:latin typeface="Consolas" pitchFamily="49" charset="0"/>
                <a:cs typeface="Consolas" pitchFamily="49" charset="0"/>
              </a:rPr>
              <a:t>registro</a:t>
            </a:r>
            <a:r>
              <a:rPr lang="en-US" sz="1350" spc="-38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50" spc="-38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350" spc="-38" dirty="0">
                <a:latin typeface="Consolas" pitchFamily="49" charset="0"/>
                <a:cs typeface="Consolas" pitchFamily="49" charset="0"/>
              </a:rPr>
              <a:t> &amp;ok</a:t>
            </a:r>
            <a:r>
              <a:rPr lang="es-ES" sz="1350" spc="-38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// ...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135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ord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::eliminar(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&amp;lista,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pos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&amp;ok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// ...</a:t>
            </a:r>
            <a:endParaRPr lang="es-ES" sz="135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135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ord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::buscar(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lista,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nombre) {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// ...</a:t>
            </a:r>
            <a:endParaRPr lang="es-ES" sz="135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135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espacio de nombres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Uso del espacio de nombres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Quien utilice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listaEN.h</a:t>
            </a:r>
            <a:r>
              <a:rPr lang="es-ES" dirty="0" smtClean="0"/>
              <a:t> debe poner el nombre del espacio: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&lt;iostream&gt;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std;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"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registrofin.h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"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listaEN.h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135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menu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135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ord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::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lista;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 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ok;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ord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::cargar(lista, ok);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(!ok)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   cout &lt;&lt;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"No se pudo abrir el archivo!" 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&lt;&lt; endl;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ord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::mostrar(lista);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   ...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O usar una instrucción </a:t>
            </a: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 namespace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ord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  <a:endParaRPr lang="es-E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grpSp>
        <p:nvGrpSpPr>
          <p:cNvPr id="12" name="Grupo 11"/>
          <p:cNvGrpSpPr/>
          <p:nvPr/>
        </p:nvGrpSpPr>
        <p:grpSpPr>
          <a:xfrm>
            <a:off x="1743595" y="3003798"/>
            <a:ext cx="668165" cy="1080120"/>
            <a:chOff x="800794" y="4005064"/>
            <a:chExt cx="890886" cy="1440160"/>
          </a:xfrm>
        </p:grpSpPr>
        <p:cxnSp>
          <p:nvCxnSpPr>
            <p:cNvPr id="7" name="6 Conector recto de flecha"/>
            <p:cNvCxnSpPr/>
            <p:nvPr/>
          </p:nvCxnSpPr>
          <p:spPr>
            <a:xfrm flipV="1">
              <a:off x="800794" y="4005064"/>
              <a:ext cx="530846" cy="676647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7 Conector recto de flecha"/>
            <p:cNvCxnSpPr/>
            <p:nvPr/>
          </p:nvCxnSpPr>
          <p:spPr>
            <a:xfrm flipV="1">
              <a:off x="800794" y="4437112"/>
              <a:ext cx="530846" cy="244599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 de flecha"/>
            <p:cNvCxnSpPr/>
            <p:nvPr/>
          </p:nvCxnSpPr>
          <p:spPr>
            <a:xfrm>
              <a:off x="800794" y="4672186"/>
              <a:ext cx="890886" cy="77303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espacio de nombres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Uso del espacio de nombres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&lt;iostream&gt;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std;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s-ES" sz="135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registrofin.h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s-ES" sz="135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listaEN.h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s-ES" sz="135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ord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135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menu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135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lista;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ok;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cargar(lista, ok);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(!ok) {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cout &lt;&lt;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"No se pudo abrir el archivo!" 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&lt;&lt; endl;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mostrar(lista);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cxnSp>
        <p:nvCxnSpPr>
          <p:cNvPr id="8" name="7 Conector recto de flecha"/>
          <p:cNvCxnSpPr/>
          <p:nvPr/>
        </p:nvCxnSpPr>
        <p:spPr>
          <a:xfrm rot="10800000">
            <a:off x="3401870" y="1994495"/>
            <a:ext cx="1026114" cy="1191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o 11"/>
          <p:cNvGrpSpPr/>
          <p:nvPr/>
        </p:nvGrpSpPr>
        <p:grpSpPr>
          <a:xfrm>
            <a:off x="1403648" y="3003798"/>
            <a:ext cx="668165" cy="1234994"/>
            <a:chOff x="728786" y="4086597"/>
            <a:chExt cx="890886" cy="1646659"/>
          </a:xfrm>
        </p:grpSpPr>
        <p:cxnSp>
          <p:nvCxnSpPr>
            <p:cNvPr id="7" name="6 Conector recto de flecha"/>
            <p:cNvCxnSpPr/>
            <p:nvPr/>
          </p:nvCxnSpPr>
          <p:spPr>
            <a:xfrm flipV="1">
              <a:off x="728786" y="4086597"/>
              <a:ext cx="602854" cy="576064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 de flecha"/>
            <p:cNvCxnSpPr/>
            <p:nvPr/>
          </p:nvCxnSpPr>
          <p:spPr>
            <a:xfrm flipV="1">
              <a:off x="728786" y="4518645"/>
              <a:ext cx="602854" cy="144016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 de flecha"/>
            <p:cNvCxnSpPr/>
            <p:nvPr/>
          </p:nvCxnSpPr>
          <p:spPr>
            <a:xfrm>
              <a:off x="728786" y="4653136"/>
              <a:ext cx="890886" cy="108012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Espacios </a:t>
            </a:r>
            <a:r>
              <a:rPr lang="es-ES" dirty="0"/>
              <a:t>de nombres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Implementaciones alternativas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Distintos espacios de nombres para distintas implementaciones</a:t>
            </a:r>
          </a:p>
          <a:p>
            <a:pPr marL="271463" lvl="1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s-ES" dirty="0" smtClean="0"/>
              <a:t>¿Lista ordenada o lista desordenada?</a:t>
            </a:r>
          </a:p>
          <a:p>
            <a:pPr marL="271463" lvl="1" indent="0">
              <a:lnSpc>
                <a:spcPts val="12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ord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{ </a:t>
            </a:r>
            <a:r>
              <a:rPr lang="en-US" sz="13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35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Lista</a:t>
            </a:r>
            <a:r>
              <a:rPr lang="en-US" sz="13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5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ordenada</a:t>
            </a:r>
            <a:endParaRPr lang="en-US" sz="135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2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35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N = </a:t>
            </a:r>
            <a:r>
              <a:rPr lang="en-U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2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35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[N];</a:t>
            </a:r>
          </a:p>
          <a:p>
            <a:pPr marL="271463" lvl="1" indent="0">
              <a:lnSpc>
                <a:spcPts val="12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350" dirty="0">
                <a:latin typeface="Consolas" pitchFamily="49" charset="0"/>
                <a:cs typeface="Consolas" pitchFamily="49" charset="0"/>
              </a:rPr>
              <a:t>   ...</a:t>
            </a:r>
          </a:p>
          <a:p>
            <a:pPr marL="271463" lvl="1" indent="0">
              <a:lnSpc>
                <a:spcPts val="12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35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mostrar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lista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71463" lvl="1" indent="0">
              <a:lnSpc>
                <a:spcPts val="12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35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insertar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lista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registro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&amp;ok);</a:t>
            </a:r>
          </a:p>
          <a:p>
            <a:pPr marL="271463" lvl="1" indent="0">
              <a:lnSpc>
                <a:spcPts val="12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350" dirty="0">
                <a:latin typeface="Consolas" pitchFamily="49" charset="0"/>
                <a:cs typeface="Consolas" pitchFamily="49" charset="0"/>
              </a:rPr>
              <a:t>   ...</a:t>
            </a:r>
          </a:p>
          <a:p>
            <a:pPr marL="271463" lvl="1" indent="0">
              <a:lnSpc>
                <a:spcPts val="12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350" dirty="0">
                <a:latin typeface="Consolas" pitchFamily="49" charset="0"/>
                <a:cs typeface="Consolas" pitchFamily="49" charset="0"/>
              </a:rPr>
              <a:t>} </a:t>
            </a:r>
            <a:r>
              <a:rPr lang="en-US" sz="13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namespace</a:t>
            </a:r>
          </a:p>
          <a:p>
            <a:pPr marL="271463" lvl="1" indent="0">
              <a:lnSpc>
                <a:spcPts val="12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n-US" sz="135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2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des { </a:t>
            </a:r>
            <a:r>
              <a:rPr lang="en-US" sz="13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35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Lista</a:t>
            </a:r>
            <a:r>
              <a:rPr lang="en-US" sz="13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5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desordenada</a:t>
            </a:r>
            <a:endParaRPr lang="en-US" sz="135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2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35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N = </a:t>
            </a:r>
            <a:r>
              <a:rPr lang="en-U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2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35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n-U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[N];</a:t>
            </a:r>
          </a:p>
          <a:p>
            <a:pPr marL="271463" lvl="1" indent="0">
              <a:lnSpc>
                <a:spcPts val="12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350" dirty="0">
                <a:latin typeface="Consolas" pitchFamily="49" charset="0"/>
                <a:cs typeface="Consolas" pitchFamily="49" charset="0"/>
              </a:rPr>
              <a:t>   ...</a:t>
            </a:r>
          </a:p>
          <a:p>
            <a:pPr marL="271463" lvl="1" indent="0">
              <a:lnSpc>
                <a:spcPts val="12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35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mostrar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lista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71463" lvl="1" indent="0">
              <a:lnSpc>
                <a:spcPts val="12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35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insertar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lista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registro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&amp;ok);</a:t>
            </a:r>
          </a:p>
          <a:p>
            <a:pPr marL="271463" lvl="1" indent="0">
              <a:lnSpc>
                <a:spcPts val="12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350" dirty="0">
                <a:latin typeface="Consolas" pitchFamily="49" charset="0"/>
                <a:cs typeface="Consolas" pitchFamily="49" charset="0"/>
              </a:rPr>
              <a:t>   ...</a:t>
            </a:r>
          </a:p>
          <a:p>
            <a:pPr marL="271463" lvl="1" indent="0">
              <a:lnSpc>
                <a:spcPts val="12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350" dirty="0">
                <a:latin typeface="Consolas" pitchFamily="49" charset="0"/>
                <a:cs typeface="Consolas" pitchFamily="49" charset="0"/>
              </a:rPr>
              <a:t>} </a:t>
            </a:r>
            <a:r>
              <a:rPr lang="en-US" sz="13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namespace</a:t>
            </a:r>
            <a:endParaRPr lang="en-US" sz="12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2627784" y="1608670"/>
            <a:ext cx="351000" cy="243000"/>
          </a:xfrm>
          <a:prstGeom prst="ellipse">
            <a:avLst/>
          </a:prstGeom>
          <a:ln w="28575">
            <a:solidFill>
              <a:srgbClr val="FFCC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" name="6 Elipse"/>
          <p:cNvSpPr/>
          <p:nvPr/>
        </p:nvSpPr>
        <p:spPr>
          <a:xfrm>
            <a:off x="2708832" y="3120838"/>
            <a:ext cx="351000" cy="243000"/>
          </a:xfrm>
          <a:prstGeom prst="ellipse">
            <a:avLst/>
          </a:prstGeom>
          <a:ln w="28575">
            <a:solidFill>
              <a:srgbClr val="FFCC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8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Implementaciones alternativas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Todo lo común puede estar fuera de la estructura </a:t>
            </a: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es-ES" dirty="0" smtClean="0"/>
              <a:t>: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35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50" dirty="0" err="1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ifndef</a:t>
            </a:r>
            <a:r>
              <a:rPr lang="en-US" sz="135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listaEN_H</a:t>
            </a:r>
            <a:endParaRPr lang="en-US" sz="135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35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#define 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listaEN_H</a:t>
            </a:r>
            <a:endParaRPr lang="en-US" sz="135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n-US" sz="135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35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registrofin.h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n-US" sz="135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N = </a:t>
            </a:r>
            <a:r>
              <a:rPr lang="en-U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n-US" sz="135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n-U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[N];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35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registros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35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cont;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350" dirty="0">
                <a:latin typeface="Consolas" pitchFamily="49" charset="0"/>
                <a:cs typeface="Consolas" pitchFamily="49" charset="0"/>
              </a:rPr>
              <a:t>} </a:t>
            </a:r>
            <a:r>
              <a:rPr lang="en-U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n-US" sz="135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mostrar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(const </a:t>
            </a:r>
            <a:r>
              <a:rPr lang="en-U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lista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eliminar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lista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&amp;ok); </a:t>
            </a:r>
            <a:r>
              <a:rPr lang="en-US" sz="13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35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pos</a:t>
            </a:r>
            <a:r>
              <a:rPr lang="en-US" sz="13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= 1..N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n-US" sz="135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350" dirty="0">
                <a:latin typeface="Consolas" pitchFamily="49" charset="0"/>
                <a:cs typeface="Consolas" pitchFamily="49" charset="0"/>
              </a:rPr>
              <a:t>...</a:t>
            </a:r>
            <a:endParaRPr lang="en-US" sz="1350" dirty="0">
              <a:solidFill>
                <a:srgbClr val="FFCC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6625079" y="303498"/>
            <a:ext cx="1035861" cy="30008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450"/>
              </a:spcAft>
            </a:pPr>
            <a:r>
              <a:rPr lang="es-ES" sz="13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listaEN.h</a:t>
            </a:r>
            <a:endParaRPr lang="es-ES" sz="13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9" name="6 CuadroTexto"/>
          <p:cNvSpPr txBox="1"/>
          <p:nvPr/>
        </p:nvSpPr>
        <p:spPr>
          <a:xfrm>
            <a:off x="5320326" y="289211"/>
            <a:ext cx="925860" cy="3231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>
              <a:spcAft>
                <a:spcPts val="450"/>
              </a:spcAft>
            </a:pP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Cabecera</a:t>
            </a:r>
          </a:p>
        </p:txBody>
      </p:sp>
      <p:sp>
        <p:nvSpPr>
          <p:cNvPr id="8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dirty="0"/>
              <a:t>Implementaciones alternativas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ord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{ </a:t>
            </a:r>
            <a:r>
              <a:rPr lang="en-US" sz="13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35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Lista</a:t>
            </a:r>
            <a:r>
              <a:rPr lang="en-US" sz="13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5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ordenada</a:t>
            </a:r>
            <a:endParaRPr lang="en-US" sz="135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35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BD = </a:t>
            </a:r>
            <a:r>
              <a:rPr lang="en-U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"bd.txt"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n-US" sz="135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insertar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lista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registro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&amp;ok);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35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buscar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lista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nombre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35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cargar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lista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&amp;ok);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35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guardar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lista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350" dirty="0">
                <a:latin typeface="Consolas" pitchFamily="49" charset="0"/>
                <a:cs typeface="Consolas" pitchFamily="49" charset="0"/>
              </a:rPr>
              <a:t>} </a:t>
            </a:r>
            <a:r>
              <a:rPr lang="en-US" sz="13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namespace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n-US" sz="135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des { </a:t>
            </a:r>
            <a:r>
              <a:rPr lang="en-US" sz="13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35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Lista</a:t>
            </a:r>
            <a:r>
              <a:rPr lang="en-US" sz="13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5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desordenada</a:t>
            </a:r>
            <a:endParaRPr lang="en-US" sz="135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35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BD = </a:t>
            </a:r>
            <a:r>
              <a:rPr lang="en-U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"bddes.txt"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n-US" sz="135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insertar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lista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registro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&amp;ok);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35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buscar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lista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nombre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35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cargar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lista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&amp;ok);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35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guardar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lista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350" dirty="0">
                <a:latin typeface="Consolas" pitchFamily="49" charset="0"/>
                <a:cs typeface="Consolas" pitchFamily="49" charset="0"/>
              </a:rPr>
              <a:t>} </a:t>
            </a:r>
            <a:r>
              <a:rPr lang="en-US" sz="13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namespace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n-US" sz="1350" dirty="0">
              <a:solidFill>
                <a:srgbClr val="FFCCFF"/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n-US" sz="135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50" dirty="0" err="1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endif</a:t>
            </a:r>
            <a:endParaRPr lang="en-US" sz="1350" dirty="0">
              <a:solidFill>
                <a:srgbClr val="FFCC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grpSp>
        <p:nvGrpSpPr>
          <p:cNvPr id="8" name="6 Grupo"/>
          <p:cNvGrpSpPr/>
          <p:nvPr/>
        </p:nvGrpSpPr>
        <p:grpSpPr>
          <a:xfrm>
            <a:off x="2595209" y="4083918"/>
            <a:ext cx="4480176" cy="540060"/>
            <a:chOff x="899593" y="5416649"/>
            <a:chExt cx="6219465" cy="7200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7 CuadroTexto"/>
            <p:cNvSpPr txBox="1"/>
            <p:nvPr/>
          </p:nvSpPr>
          <p:spPr>
            <a:xfrm>
              <a:off x="899593" y="5416649"/>
              <a:ext cx="6219465" cy="7200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marL="407194">
                <a:spcAft>
                  <a:spcPts val="450"/>
                </a:spcAft>
              </a:pPr>
              <a:r>
                <a:rPr lang="es-ES" sz="135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cargar()</a:t>
              </a:r>
              <a:r>
                <a:rPr lang="es-ES" sz="135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 y </a:t>
              </a:r>
              <a:r>
                <a:rPr lang="es-ES" sz="135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guardar()</a:t>
              </a:r>
              <a:r>
                <a:rPr lang="es-ES" sz="135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 se distinguen porque usan</a:t>
              </a:r>
              <a:br>
                <a:rPr lang="es-ES" sz="135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" sz="135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su propia BD, pero se implementan exactamente igual</a:t>
              </a:r>
            </a:p>
          </p:txBody>
        </p:sp>
        <p:pic>
          <p:nvPicPr>
            <p:cNvPr id="10" name="Picture 3" descr="D:\Docencia\Fundamentos de programación\CV\icoGuille\xeye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3660" y="5420841"/>
              <a:ext cx="426720" cy="4267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1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Implementaciones alternativas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Autofit/>
          </a:bodyPr>
          <a:lstStyle/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&lt;iostream&gt;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std;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&lt;fstream&gt;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"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listaEN.h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12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IMPLEMENTACIÓN DE LOS SUBPROGRAMAS COMUNES</a:t>
            </a:r>
            <a:endParaRPr lang="es-ES" sz="12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eliminar(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&amp;lista, 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pos, 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&amp;ok) { </a:t>
            </a:r>
            <a:r>
              <a:rPr lang="es-ES" sz="12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12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mostrar(</a:t>
            </a: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&amp;lista) { </a:t>
            </a:r>
            <a:r>
              <a:rPr lang="es-ES" sz="12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...</a:t>
            </a:r>
            <a:endParaRPr lang="es-ES" sz="12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12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IMPLEMENTACIÓN DE LOS SUBPROGRAMAS DEL ESPACIO DE NOMBRES </a:t>
            </a:r>
            <a:r>
              <a:rPr lang="es-ES" sz="12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ord</a:t>
            </a:r>
            <a:endParaRPr lang="es-ES" sz="12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ord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::insertar(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&amp;lista, </a:t>
            </a:r>
            <a:r>
              <a:rPr lang="es-ES" sz="12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registro, 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&amp;ok)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ok = </a:t>
            </a:r>
            <a:r>
              <a:rPr lang="es-E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== N)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ok = </a:t>
            </a:r>
            <a:r>
              <a:rPr lang="es-E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s-ES" sz="12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Lista llena</a:t>
            </a:r>
            <a:endParaRPr lang="es-ES" sz="12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es-E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((i &lt; 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) &amp;&amp; (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lista.registros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[i] &lt; registro))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   i++;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} ...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6435925" y="303498"/>
            <a:ext cx="1225015" cy="30008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listaEN.cpp</a:t>
            </a:r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Implementaciones alternativas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Autofit/>
          </a:bodyPr>
          <a:lstStyle/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j = 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; j &gt; i; j--)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lista.registros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[j] = 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lista.registros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[j - </a:t>
            </a:r>
            <a:r>
              <a:rPr lang="es-E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lista.registros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[i] = registro;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12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ord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::buscar(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lista, 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nombre)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ini = </a:t>
            </a:r>
            <a:r>
              <a:rPr lang="es-E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, fin = 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- </a:t>
            </a:r>
            <a:r>
              <a:rPr lang="es-E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, mitad;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encontrado = </a:t>
            </a:r>
            <a:r>
              <a:rPr lang="es-E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((ini &lt;= fin) &amp;&amp; !encontrado)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mitad = (ini + fin) / </a:t>
            </a:r>
            <a:r>
              <a:rPr lang="es-E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(nombre == 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lista.registros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[mitad].nombre)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   encontrado = </a:t>
            </a:r>
            <a:r>
              <a:rPr lang="es-E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(nombre &lt; 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lista.registros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[mitad].nombre)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   fin = mitad - </a:t>
            </a:r>
            <a:r>
              <a:rPr lang="es-E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   ini = mitad + </a:t>
            </a:r>
            <a:r>
              <a:rPr lang="es-E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} ...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Implementaciones alternativas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(encontrado)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      mitad++;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      mitad = -</a:t>
            </a:r>
            <a:r>
              <a:rPr lang="es-ES" sz="16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mitad;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16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dirty="0" err="1">
                <a:latin typeface="Consolas" pitchFamily="49" charset="0"/>
                <a:cs typeface="Consolas" pitchFamily="49" charset="0"/>
              </a:rPr>
              <a:t>ord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::cargar(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&amp;lista, 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&amp;ok) { </a:t>
            </a:r>
            <a:r>
              <a:rPr lang="es-ES" sz="16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...</a:t>
            </a:r>
            <a:endParaRPr lang="es-ES" sz="16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16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dirty="0" err="1">
                <a:latin typeface="Consolas" pitchFamily="49" charset="0"/>
                <a:cs typeface="Consolas" pitchFamily="49" charset="0"/>
              </a:rPr>
              <a:t>ord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::guardar(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lista) { </a:t>
            </a:r>
            <a:r>
              <a:rPr lang="es-ES" sz="16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...</a:t>
            </a:r>
            <a:endParaRPr lang="es-ES" sz="16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...</a:t>
            </a:r>
            <a:endParaRPr lang="es-E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Implementaciones alternativas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Autofit/>
          </a:bodyPr>
          <a:lstStyle/>
          <a:p>
            <a:pPr marL="271463" lvl="1" indent="0">
              <a:lnSpc>
                <a:spcPts val="12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IMPLEMENTACIÓN DE LOS SUBPROGRAMAS DEL ESPACIO DE NOMBRES des</a:t>
            </a:r>
          </a:p>
          <a:p>
            <a:pPr marL="271463" lvl="1" indent="0">
              <a:lnSpc>
                <a:spcPts val="12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12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2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des::insertar(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&amp;lista, </a:t>
            </a:r>
            <a:r>
              <a:rPr lang="es-ES" sz="12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registro, 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&amp;ok) {</a:t>
            </a:r>
          </a:p>
          <a:p>
            <a:pPr marL="271463" lvl="1" indent="0">
              <a:lnSpc>
                <a:spcPts val="12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ok = </a:t>
            </a:r>
            <a:r>
              <a:rPr lang="es-E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2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== N) {</a:t>
            </a:r>
          </a:p>
          <a:p>
            <a:pPr marL="271463" lvl="1" indent="0">
              <a:lnSpc>
                <a:spcPts val="12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ok = </a:t>
            </a:r>
            <a:r>
              <a:rPr lang="es-E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s-ES" sz="12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Lista llena</a:t>
            </a:r>
          </a:p>
          <a:p>
            <a:pPr marL="271463" lvl="1" indent="0">
              <a:lnSpc>
                <a:spcPts val="12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71463" lvl="1" indent="0">
              <a:lnSpc>
                <a:spcPts val="12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lnSpc>
                <a:spcPts val="12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lista.registros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[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] = registro;</a:t>
            </a:r>
          </a:p>
          <a:p>
            <a:pPr marL="271463" lvl="1" indent="0">
              <a:lnSpc>
                <a:spcPts val="12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271463" lvl="1" indent="0">
              <a:lnSpc>
                <a:spcPts val="12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71463" lvl="1" indent="0">
              <a:lnSpc>
                <a:spcPts val="12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271463" lvl="1" indent="0">
              <a:lnSpc>
                <a:spcPts val="12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12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2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des::buscar(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lista, 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nombre) {</a:t>
            </a:r>
          </a:p>
          <a:p>
            <a:pPr marL="271463" lvl="1" indent="0">
              <a:lnSpc>
                <a:spcPts val="12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 int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pos = </a:t>
            </a:r>
            <a:r>
              <a:rPr lang="es-E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2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encontrado = </a:t>
            </a:r>
            <a:r>
              <a:rPr lang="es-E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2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((pos &lt; 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) &amp;&amp; !encontrado) {</a:t>
            </a:r>
          </a:p>
          <a:p>
            <a:pPr marL="271463" lvl="1" indent="0">
              <a:lnSpc>
                <a:spcPts val="12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(nombre == 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lista.registros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[pos].nombre) {</a:t>
            </a:r>
          </a:p>
          <a:p>
            <a:pPr marL="271463" lvl="1" indent="0">
              <a:lnSpc>
                <a:spcPts val="12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   encontrado = </a:t>
            </a:r>
            <a:r>
              <a:rPr lang="es-E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2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71463" lvl="1" indent="0">
              <a:lnSpc>
                <a:spcPts val="12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lnSpc>
                <a:spcPts val="12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   pos++;</a:t>
            </a:r>
          </a:p>
          <a:p>
            <a:pPr marL="271463" lvl="1" indent="0">
              <a:lnSpc>
                <a:spcPts val="12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71463" lvl="1" indent="0">
              <a:lnSpc>
                <a:spcPts val="12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} ...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Programación modular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Compilación separada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i="1" dirty="0" smtClean="0">
                <a:sym typeface="Wingdings" pitchFamily="2" charset="2"/>
              </a:rPr>
              <a:t>¡Sólo los archivos fuente modificados necesitan ser recompilados!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grpSp>
        <p:nvGrpSpPr>
          <p:cNvPr id="13" name="Grupo 12"/>
          <p:cNvGrpSpPr/>
          <p:nvPr/>
        </p:nvGrpSpPr>
        <p:grpSpPr>
          <a:xfrm>
            <a:off x="2873722" y="3901963"/>
            <a:ext cx="3334263" cy="907119"/>
            <a:chOff x="2307629" y="5202614"/>
            <a:chExt cx="4445684" cy="1209491"/>
          </a:xfrm>
        </p:grpSpPr>
        <p:grpSp>
          <p:nvGrpSpPr>
            <p:cNvPr id="6" name="31 Grupo"/>
            <p:cNvGrpSpPr/>
            <p:nvPr/>
          </p:nvGrpSpPr>
          <p:grpSpPr>
            <a:xfrm>
              <a:off x="2307629" y="5202614"/>
              <a:ext cx="4445684" cy="778604"/>
              <a:chOff x="2104087" y="5055922"/>
              <a:chExt cx="4907578" cy="77860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33" name="32 Conector recto"/>
              <p:cNvCxnSpPr/>
              <p:nvPr/>
            </p:nvCxnSpPr>
            <p:spPr>
              <a:xfrm rot="5400000">
                <a:off x="1988925" y="5250573"/>
                <a:ext cx="389302" cy="0"/>
              </a:xfrm>
              <a:prstGeom prst="line">
                <a:avLst/>
              </a:prstGeom>
              <a:ln w="152400">
                <a:solidFill>
                  <a:srgbClr val="FFC000"/>
                </a:solidFill>
                <a:tailEnd type="non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33 Conector recto"/>
              <p:cNvCxnSpPr/>
              <p:nvPr/>
            </p:nvCxnSpPr>
            <p:spPr>
              <a:xfrm rot="5400000">
                <a:off x="4135140" y="5250573"/>
                <a:ext cx="389302" cy="0"/>
              </a:xfrm>
              <a:prstGeom prst="line">
                <a:avLst/>
              </a:prstGeom>
              <a:ln w="152400">
                <a:solidFill>
                  <a:srgbClr val="FFC000"/>
                </a:solidFill>
                <a:tailEnd type="non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35 Conector recto"/>
              <p:cNvCxnSpPr/>
              <p:nvPr/>
            </p:nvCxnSpPr>
            <p:spPr>
              <a:xfrm rot="5400000">
                <a:off x="6758291" y="5250573"/>
                <a:ext cx="389302" cy="0"/>
              </a:xfrm>
              <a:prstGeom prst="line">
                <a:avLst/>
              </a:prstGeom>
              <a:ln w="152400">
                <a:solidFill>
                  <a:srgbClr val="FFC000"/>
                </a:solidFill>
                <a:tailEnd type="non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36 Conector recto"/>
              <p:cNvCxnSpPr/>
              <p:nvPr/>
            </p:nvCxnSpPr>
            <p:spPr>
              <a:xfrm>
                <a:off x="2104087" y="5373216"/>
                <a:ext cx="4907578" cy="0"/>
              </a:xfrm>
              <a:prstGeom prst="line">
                <a:avLst/>
              </a:prstGeom>
              <a:ln w="152400">
                <a:solidFill>
                  <a:srgbClr val="FFC000"/>
                </a:solidFill>
                <a:tailEnd type="non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37 Conector recto"/>
              <p:cNvCxnSpPr/>
              <p:nvPr/>
            </p:nvCxnSpPr>
            <p:spPr>
              <a:xfrm rot="5400000">
                <a:off x="4135140" y="5639875"/>
                <a:ext cx="389302" cy="0"/>
              </a:xfrm>
              <a:prstGeom prst="line">
                <a:avLst/>
              </a:prstGeom>
              <a:ln w="152400">
                <a:solidFill>
                  <a:srgbClr val="FFC000"/>
                </a:solidFill>
                <a:tailEnd type="stealth" w="lg" len="sm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38 CuadroTexto"/>
            <p:cNvSpPr txBox="1"/>
            <p:nvPr/>
          </p:nvSpPr>
          <p:spPr>
            <a:xfrm>
              <a:off x="3666256" y="5981218"/>
              <a:ext cx="1393972" cy="43088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5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Ejecutable</a:t>
              </a: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2201557" y="1491630"/>
            <a:ext cx="2637812" cy="707209"/>
            <a:chOff x="1411410" y="1988840"/>
            <a:chExt cx="3517082" cy="942945"/>
          </a:xfrm>
        </p:grpSpPr>
        <p:sp>
          <p:nvSpPr>
            <p:cNvPr id="22" name="21 CuadroTexto"/>
            <p:cNvSpPr txBox="1"/>
            <p:nvPr/>
          </p:nvSpPr>
          <p:spPr>
            <a:xfrm>
              <a:off x="3718478" y="1988840"/>
              <a:ext cx="1135353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Principal</a:t>
              </a:r>
            </a:p>
          </p:txBody>
        </p:sp>
        <p:sp>
          <p:nvSpPr>
            <p:cNvPr id="23" name="22 Recortar rectángulo de esquina sencilla"/>
            <p:cNvSpPr/>
            <p:nvPr/>
          </p:nvSpPr>
          <p:spPr>
            <a:xfrm>
              <a:off x="3704356" y="2375466"/>
              <a:ext cx="1224136" cy="556319"/>
            </a:xfrm>
            <a:prstGeom prst="snip1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27000" tIns="27000" rIns="27000" bIns="27000" rtlCol="0" anchor="ctr"/>
            <a:lstStyle/>
            <a:p>
              <a:pPr algn="ctr"/>
              <a:r>
                <a:rPr lang="es-ES" sz="105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main.cpp</a:t>
              </a:r>
            </a:p>
          </p:txBody>
        </p:sp>
        <p:sp>
          <p:nvSpPr>
            <p:cNvPr id="32" name="31 Recortar rectángulo de esquina sencilla"/>
            <p:cNvSpPr/>
            <p:nvPr/>
          </p:nvSpPr>
          <p:spPr>
            <a:xfrm>
              <a:off x="1411410" y="2375466"/>
              <a:ext cx="1224136" cy="556319"/>
            </a:xfrm>
            <a:prstGeom prst="snip1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27000" tIns="27000" rIns="27000" bIns="27000" rtlCol="0" anchor="ctr"/>
            <a:lstStyle/>
            <a:p>
              <a:pPr algn="ctr"/>
              <a:r>
                <a:rPr lang="es-ES" sz="105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lista.cpp</a:t>
              </a:r>
            </a:p>
          </p:txBody>
        </p:sp>
      </p:grpSp>
      <p:sp>
        <p:nvSpPr>
          <p:cNvPr id="35" name="34 Recortar rectángulo de esquina sencilla"/>
          <p:cNvSpPr/>
          <p:nvPr/>
        </p:nvSpPr>
        <p:spPr>
          <a:xfrm>
            <a:off x="3925267" y="3180625"/>
            <a:ext cx="918102" cy="417239"/>
          </a:xfrm>
          <a:prstGeom prst="snip1Rect">
            <a:avLst/>
          </a:prstGeom>
          <a:solidFill>
            <a:schemeClr val="tx1"/>
          </a:solidFill>
          <a:ln w="9525">
            <a:solidFill>
              <a:schemeClr val="bg1"/>
            </a:solidFill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s-ES" sz="105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main.obj</a:t>
            </a:r>
          </a:p>
        </p:txBody>
      </p:sp>
      <p:cxnSp>
        <p:nvCxnSpPr>
          <p:cNvPr id="41" name="40 Conector recto de flecha"/>
          <p:cNvCxnSpPr/>
          <p:nvPr/>
        </p:nvCxnSpPr>
        <p:spPr>
          <a:xfrm rot="5400000">
            <a:off x="3953842" y="2676618"/>
            <a:ext cx="864096" cy="1191"/>
          </a:xfrm>
          <a:prstGeom prst="straightConnector1">
            <a:avLst/>
          </a:prstGeom>
          <a:ln w="47625">
            <a:solidFill>
              <a:srgbClr val="FF9966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Arco"/>
          <p:cNvSpPr/>
          <p:nvPr/>
        </p:nvSpPr>
        <p:spPr>
          <a:xfrm flipH="1">
            <a:off x="1867700" y="1977685"/>
            <a:ext cx="648072" cy="864096"/>
          </a:xfrm>
          <a:prstGeom prst="arc">
            <a:avLst>
              <a:gd name="adj1" fmla="val 16200000"/>
              <a:gd name="adj2" fmla="val 5383305"/>
            </a:avLst>
          </a:prstGeom>
          <a:ln w="44450">
            <a:solidFill>
              <a:srgbClr val="FF9966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11" name="Grupo 10"/>
          <p:cNvGrpSpPr/>
          <p:nvPr/>
        </p:nvGrpSpPr>
        <p:grpSpPr>
          <a:xfrm>
            <a:off x="1763688" y="2303545"/>
            <a:ext cx="5903098" cy="276999"/>
            <a:chOff x="827584" y="3071396"/>
            <a:chExt cx="7870797" cy="369332"/>
          </a:xfrm>
        </p:grpSpPr>
        <p:sp>
          <p:nvSpPr>
            <p:cNvPr id="45" name="44 Rectángulo"/>
            <p:cNvSpPr/>
            <p:nvPr/>
          </p:nvSpPr>
          <p:spPr>
            <a:xfrm>
              <a:off x="827584" y="3113187"/>
              <a:ext cx="7859216" cy="287238"/>
            </a:xfrm>
            <a:prstGeom prst="rect">
              <a:avLst/>
            </a:prstGeom>
            <a:solidFill>
              <a:srgbClr val="FF99FF">
                <a:alpha val="50196"/>
              </a:srgbClr>
            </a:solidFill>
            <a:ln w="19050">
              <a:noFill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6" name="45 CuadroTexto"/>
            <p:cNvSpPr txBox="1"/>
            <p:nvPr/>
          </p:nvSpPr>
          <p:spPr>
            <a:xfrm>
              <a:off x="7161464" y="3071396"/>
              <a:ext cx="1536917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450"/>
                </a:spcAft>
              </a:pPr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COMPILACIÓN</a:t>
              </a: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1763688" y="3708893"/>
            <a:ext cx="5903098" cy="276999"/>
            <a:chOff x="827584" y="4945196"/>
            <a:chExt cx="7870797" cy="369332"/>
          </a:xfrm>
        </p:grpSpPr>
        <p:sp>
          <p:nvSpPr>
            <p:cNvPr id="47" name="46 Rectángulo"/>
            <p:cNvSpPr/>
            <p:nvPr/>
          </p:nvSpPr>
          <p:spPr>
            <a:xfrm>
              <a:off x="827584" y="4986987"/>
              <a:ext cx="7859216" cy="287238"/>
            </a:xfrm>
            <a:prstGeom prst="rect">
              <a:avLst/>
            </a:prstGeom>
            <a:solidFill>
              <a:srgbClr val="33CC33">
                <a:alpha val="49804"/>
              </a:srgbClr>
            </a:solidFill>
            <a:ln w="19050">
              <a:noFill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8" name="47 CuadroTexto"/>
            <p:cNvSpPr txBox="1"/>
            <p:nvPr/>
          </p:nvSpPr>
          <p:spPr>
            <a:xfrm>
              <a:off x="7726661" y="4945196"/>
              <a:ext cx="971720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450"/>
                </a:spcAft>
              </a:pPr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ENLACE</a:t>
              </a: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5412003" y="2635435"/>
            <a:ext cx="1543756" cy="1073586"/>
            <a:chOff x="5692005" y="3513912"/>
            <a:chExt cx="2058342" cy="1431447"/>
          </a:xfrm>
        </p:grpSpPr>
        <p:sp>
          <p:nvSpPr>
            <p:cNvPr id="27" name="26 Recortar rectángulo de esquina sencilla"/>
            <p:cNvSpPr/>
            <p:nvPr/>
          </p:nvSpPr>
          <p:spPr>
            <a:xfrm>
              <a:off x="5692005" y="3513912"/>
              <a:ext cx="1224136" cy="556319"/>
            </a:xfrm>
            <a:prstGeom prst="snip1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27000" tIns="27000" rIns="27000" bIns="27000" rtlCol="0" anchor="ctr"/>
            <a:lstStyle/>
            <a:p>
              <a:pPr algn="ctr"/>
              <a:r>
                <a:rPr lang="es-ES" sz="9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iostream.obj</a:t>
              </a:r>
            </a:p>
          </p:txBody>
        </p:sp>
        <p:sp>
          <p:nvSpPr>
            <p:cNvPr id="28" name="27 Recortar rectángulo de esquina sencilla"/>
            <p:cNvSpPr/>
            <p:nvPr/>
          </p:nvSpPr>
          <p:spPr>
            <a:xfrm>
              <a:off x="5800017" y="3926215"/>
              <a:ext cx="1224136" cy="556319"/>
            </a:xfrm>
            <a:prstGeom prst="snip1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27000" tIns="27000" rIns="27000" bIns="27000" rtlCol="0" anchor="ctr"/>
            <a:lstStyle/>
            <a:p>
              <a:pPr algn="ctr"/>
              <a:r>
                <a:rPr lang="es-ES" sz="9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fstream.obj</a:t>
              </a:r>
            </a:p>
          </p:txBody>
        </p:sp>
        <p:sp>
          <p:nvSpPr>
            <p:cNvPr id="29" name="28 Recortar rectángulo de esquina sencilla"/>
            <p:cNvSpPr/>
            <p:nvPr/>
          </p:nvSpPr>
          <p:spPr>
            <a:xfrm>
              <a:off x="5940152" y="4358263"/>
              <a:ext cx="1224136" cy="556319"/>
            </a:xfrm>
            <a:prstGeom prst="snip1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27000" tIns="27000" rIns="27000" bIns="27000" rtlCol="0" anchor="ctr"/>
            <a:lstStyle/>
            <a:p>
              <a:pPr algn="ctr"/>
              <a:r>
                <a:rPr lang="es-ES" sz="9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math.obj</a:t>
              </a:r>
            </a:p>
          </p:txBody>
        </p:sp>
        <p:sp>
          <p:nvSpPr>
            <p:cNvPr id="50" name="49 CuadroTexto"/>
            <p:cNvSpPr txBox="1"/>
            <p:nvPr/>
          </p:nvSpPr>
          <p:spPr>
            <a:xfrm>
              <a:off x="7164288" y="4576027"/>
              <a:ext cx="586059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...</a:t>
              </a:r>
            </a:p>
          </p:txBody>
        </p:sp>
      </p:grpSp>
      <p:sp>
        <p:nvSpPr>
          <p:cNvPr id="24" name="23 Recortar rectángulo de esquina sencilla"/>
          <p:cNvSpPr/>
          <p:nvPr/>
        </p:nvSpPr>
        <p:spPr>
          <a:xfrm>
            <a:off x="2201558" y="2635435"/>
            <a:ext cx="918102" cy="417239"/>
          </a:xfrm>
          <a:prstGeom prst="snip1Rect">
            <a:avLst/>
          </a:prstGeom>
          <a:solidFill>
            <a:schemeClr val="tx1"/>
          </a:solidFill>
          <a:ln w="9525">
            <a:solidFill>
              <a:schemeClr val="bg1"/>
            </a:solidFill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s-ES" sz="105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lista.obj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2282567" y="2856467"/>
            <a:ext cx="1462747" cy="852554"/>
            <a:chOff x="1519422" y="3808621"/>
            <a:chExt cx="1950330" cy="1136738"/>
          </a:xfrm>
        </p:grpSpPr>
        <p:sp>
          <p:nvSpPr>
            <p:cNvPr id="25" name="24 Recortar rectángulo de esquina sencilla"/>
            <p:cNvSpPr/>
            <p:nvPr/>
          </p:nvSpPr>
          <p:spPr>
            <a:xfrm>
              <a:off x="1519422" y="3926215"/>
              <a:ext cx="1224136" cy="556319"/>
            </a:xfrm>
            <a:prstGeom prst="snip1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27000" tIns="27000" rIns="27000" bIns="27000" rtlCol="0" anchor="ctr"/>
            <a:lstStyle/>
            <a:p>
              <a:pPr algn="ctr"/>
              <a:r>
                <a:rPr lang="es-ES" sz="9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calculos.obj</a:t>
              </a:r>
            </a:p>
          </p:txBody>
        </p:sp>
        <p:sp>
          <p:nvSpPr>
            <p:cNvPr id="26" name="25 Recortar rectángulo de esquina sencilla"/>
            <p:cNvSpPr/>
            <p:nvPr/>
          </p:nvSpPr>
          <p:spPr>
            <a:xfrm>
              <a:off x="1659557" y="4358263"/>
              <a:ext cx="1224136" cy="556319"/>
            </a:xfrm>
            <a:prstGeom prst="snip1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27000" tIns="27000" rIns="27000" bIns="27000" rtlCol="0" anchor="ctr"/>
            <a:lstStyle/>
            <a:p>
              <a:pPr algn="ctr"/>
              <a:r>
                <a:rPr lang="es-ES" sz="9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archivos.obj</a:t>
              </a:r>
            </a:p>
          </p:txBody>
        </p:sp>
        <p:sp>
          <p:nvSpPr>
            <p:cNvPr id="49" name="48 CuadroTexto"/>
            <p:cNvSpPr txBox="1"/>
            <p:nvPr/>
          </p:nvSpPr>
          <p:spPr>
            <a:xfrm>
              <a:off x="2883693" y="4576027"/>
              <a:ext cx="586059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...</a:t>
              </a:r>
            </a:p>
          </p:txBody>
        </p:sp>
        <p:sp>
          <p:nvSpPr>
            <p:cNvPr id="51" name="50 CuadroTexto"/>
            <p:cNvSpPr txBox="1"/>
            <p:nvPr/>
          </p:nvSpPr>
          <p:spPr>
            <a:xfrm>
              <a:off x="2671458" y="3808621"/>
              <a:ext cx="521939" cy="55399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21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  <a:sym typeface="Wingdings 2"/>
                </a:rPr>
                <a:t></a:t>
              </a:r>
              <a:endParaRPr lang="es-ES" sz="2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  <p:sp>
          <p:nvSpPr>
            <p:cNvPr id="52" name="51 CuadroTexto"/>
            <p:cNvSpPr txBox="1"/>
            <p:nvPr/>
          </p:nvSpPr>
          <p:spPr>
            <a:xfrm>
              <a:off x="2843808" y="4273931"/>
              <a:ext cx="521939" cy="55399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21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  <a:sym typeface="Wingdings 2"/>
                </a:rPr>
                <a:t></a:t>
              </a:r>
              <a:endParaRPr lang="es-ES" sz="2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</p:grpSp>
      <p:sp>
        <p:nvSpPr>
          <p:cNvPr id="40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2" grpId="0" animBg="1"/>
      <p:bldP spid="2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Implementaciones alternativas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if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(encontrado)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pos++;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pos = </a:t>
            </a:r>
            <a:r>
              <a:rPr lang="es-ES" sz="12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pos;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12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des::cargar(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&amp;lista, 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&amp;ok) { </a:t>
            </a:r>
            <a:r>
              <a:rPr lang="es-ES" sz="12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...</a:t>
            </a:r>
            <a:endParaRPr lang="es-ES" sz="12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12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des::guardar(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lista) { </a:t>
            </a:r>
            <a:r>
              <a:rPr lang="es-ES" sz="12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...</a:t>
            </a:r>
            <a:endParaRPr lang="es-ES" sz="12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9646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Implementaciones alternativas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Programa principal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&lt;iostream&gt;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std;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s-ES" sz="12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registrofin.h</a:t>
            </a: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s-ES" sz="12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listaEN.h</a:t>
            </a: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s-ES" sz="12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ord</a:t>
            </a: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12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menu</a:t>
            </a: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12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lista;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ok;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...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2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registro = nuevo();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insertar(lista, registro, ok);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(!ok) {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6719656" y="296529"/>
            <a:ext cx="941284" cy="30008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bdEN.cpp</a:t>
            </a:r>
          </a:p>
        </p:txBody>
      </p:sp>
      <p:sp>
        <p:nvSpPr>
          <p:cNvPr id="9" name="8 Elipse"/>
          <p:cNvSpPr/>
          <p:nvPr/>
        </p:nvSpPr>
        <p:spPr>
          <a:xfrm>
            <a:off x="3167880" y="1923678"/>
            <a:ext cx="324000" cy="216000"/>
          </a:xfrm>
          <a:prstGeom prst="ellipse">
            <a:avLst/>
          </a:prstGeom>
          <a:ln w="28575">
            <a:solidFill>
              <a:srgbClr val="FFCC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cxnSp>
        <p:nvCxnSpPr>
          <p:cNvPr id="11" name="10 Conector recto de flecha"/>
          <p:cNvCxnSpPr/>
          <p:nvPr/>
        </p:nvCxnSpPr>
        <p:spPr>
          <a:xfrm flipH="1">
            <a:off x="7089740" y="3462891"/>
            <a:ext cx="555633" cy="1191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735547"/>
            <a:ext cx="2280285" cy="41190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Implementaciones alternativas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Programa principal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&lt;iostream&gt;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std;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s-ES" sz="12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registrofin.h</a:t>
            </a: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s-ES" sz="12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listaEN.h</a:t>
            </a: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des;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12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menu</a:t>
            </a: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12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lista;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ok;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...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2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registro = nuevo();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insertar(lista, registro, ok);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(!ok) {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6719656" y="296529"/>
            <a:ext cx="941284" cy="30008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bdEN.cpp</a:t>
            </a:r>
          </a:p>
        </p:txBody>
      </p:sp>
      <p:sp>
        <p:nvSpPr>
          <p:cNvPr id="9" name="8 Elipse"/>
          <p:cNvSpPr/>
          <p:nvPr/>
        </p:nvSpPr>
        <p:spPr>
          <a:xfrm>
            <a:off x="3112305" y="1923702"/>
            <a:ext cx="324000" cy="216000"/>
          </a:xfrm>
          <a:prstGeom prst="ellipse">
            <a:avLst/>
          </a:prstGeom>
          <a:ln w="28575">
            <a:solidFill>
              <a:srgbClr val="FFCC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4035430" y="4802981"/>
            <a:ext cx="698588" cy="0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420" y="735204"/>
            <a:ext cx="2271713" cy="4119086"/>
          </a:xfrm>
          <a:prstGeom prst="rect">
            <a:avLst/>
          </a:prstGeom>
        </p:spPr>
      </p:pic>
      <p:sp>
        <p:nvSpPr>
          <p:cNvPr id="1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57400" y="4767263"/>
            <a:ext cx="4175534" cy="273844"/>
          </a:xfrm>
        </p:spPr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554043" y="2283210"/>
            <a:ext cx="4036170" cy="11079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33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Calidad y reutilización</a:t>
            </a:r>
            <a:br>
              <a:rPr lang="es-ES" sz="33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</a:br>
            <a:r>
              <a:rPr lang="es-ES" sz="33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del software</a:t>
            </a:r>
            <a:endParaRPr lang="es-ES" dirty="0"/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Calidad del software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172200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Software de calidad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El software debe ser desarrollado con buenas prácticas de ingeniería del software que aseguren un buen nivel de calidad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Los distintos módulos de la aplicación deben ser probados exhaustivamente, tanto de forma independiente como en su relación con los demás módulos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La prueba y depuración es muy importante y todos los equipos deberán seguir buenas pautas para asegurar la calidad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Los módulos deben ser igualmente bien documentados, de forma que otros desarrolladores puedan aprovecharlos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Prueba y depuración del software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172200" cy="3832634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Prueba exhaustiva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El software debe ser probado exhaustivamente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Debemos intentar descubrir todos los errores posible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Los errores deben ser depurados, corrigiendo el código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Pruebas sobre listas:</a:t>
            </a:r>
          </a:p>
          <a:p>
            <a:pPr marL="528638" lvl="1" indent="-257175">
              <a:spcBef>
                <a:spcPts val="0"/>
              </a:spcBef>
              <a:spcAft>
                <a:spcPts val="450"/>
              </a:spcAft>
            </a:pPr>
            <a:r>
              <a:rPr lang="es-ES" dirty="0" smtClean="0"/>
              <a:t>Lista inicialmente vacía</a:t>
            </a:r>
          </a:p>
          <a:p>
            <a:pPr marL="528638" lvl="1" indent="-257175">
              <a:spcBef>
                <a:spcPts val="0"/>
              </a:spcBef>
              <a:spcAft>
                <a:spcPts val="450"/>
              </a:spcAft>
            </a:pPr>
            <a:r>
              <a:rPr lang="es-ES" dirty="0" smtClean="0"/>
              <a:t>Lista inicialmente llena</a:t>
            </a:r>
          </a:p>
          <a:p>
            <a:pPr marL="528638" lvl="1" indent="-257175">
              <a:spcBef>
                <a:spcPts val="0"/>
              </a:spcBef>
              <a:spcAft>
                <a:spcPts val="450"/>
              </a:spcAft>
            </a:pPr>
            <a:r>
              <a:rPr lang="es-ES" dirty="0" smtClean="0"/>
              <a:t>Lista con un número intermedio de elementos</a:t>
            </a:r>
          </a:p>
          <a:p>
            <a:pPr marL="528638" lvl="1" indent="-257175">
              <a:spcBef>
                <a:spcPts val="0"/>
              </a:spcBef>
              <a:spcAft>
                <a:spcPts val="450"/>
              </a:spcAft>
            </a:pPr>
            <a:r>
              <a:rPr lang="es-ES" dirty="0" smtClean="0"/>
              <a:t>Archivo no existente</a:t>
            </a:r>
            <a:endParaRPr lang="es-ES" dirty="0"/>
          </a:p>
          <a:p>
            <a:pPr marL="535781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Etcétera...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Se han de probar todas las opciones/situaciones del programa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En las clases prácticas veremos cómo se depura el software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99733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Reutilización del software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172200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No reinventemos la rueda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Desarrollar el software pensando en su posible reutilización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Un software de calidad debe poder ser fácilmente reutilizado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Nuestros módulos deben ser fácilmente usados y modificados</a:t>
            </a:r>
          </a:p>
          <a:p>
            <a:pPr marL="271463" lvl="1" indent="0">
              <a:spcBef>
                <a:spcPts val="900"/>
              </a:spcBef>
              <a:spcAft>
                <a:spcPts val="450"/>
              </a:spcAft>
              <a:buNone/>
            </a:pPr>
            <a:r>
              <a:rPr lang="es-ES" dirty="0" smtClean="0"/>
              <a:t>Por ejemplo: Nueva aplicación que gestione una lista de longitud variable de registros con NIF, nombre, apellidos y edad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Partiremos de los módulos 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registro</a:t>
            </a:r>
            <a:r>
              <a:rPr lang="es-ES" dirty="0" smtClean="0"/>
              <a:t> y 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lista</a:t>
            </a:r>
            <a:r>
              <a:rPr lang="es-ES" dirty="0" smtClean="0"/>
              <a:t> existentes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Las modificaciones básicamente afectarán al módulo 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registro</a:t>
            </a: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5900" y="218052"/>
            <a:ext cx="6172200" cy="375050"/>
          </a:xfrm>
        </p:spPr>
        <p:txBody>
          <a:bodyPr/>
          <a:lstStyle/>
          <a:p>
            <a:r>
              <a:rPr lang="es-ES" dirty="0"/>
              <a:t>Algoritmos y Estructuras de Datos I.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64088" y="2516057"/>
            <a:ext cx="2592288" cy="48605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450"/>
              </a:spcAft>
            </a:pPr>
            <a:r>
              <a:rPr lang="es-ES" dirty="0" smtClean="0"/>
              <a:t>Muchas Gracias…</a:t>
            </a:r>
            <a:endParaRPr lang="es-ES" sz="150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11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  <p:sp>
        <p:nvSpPr>
          <p:cNvPr id="12" name="Marcador de fecha 1"/>
          <p:cNvSpPr txBox="1">
            <a:spLocks/>
          </p:cNvSpPr>
          <p:nvPr/>
        </p:nvSpPr>
        <p:spPr>
          <a:xfrm>
            <a:off x="609600" y="4956398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C264C1-8D1E-4CEE-ADA8-1DF28530C10C}" type="datetime12">
              <a:rPr lang="es-AR" smtClean="0"/>
              <a:pPr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Algoritmos y Estructuras de Datos I.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57400" y="4767263"/>
            <a:ext cx="4175534" cy="273844"/>
          </a:xfrm>
        </p:spPr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1589996" y="2283210"/>
            <a:ext cx="5964198" cy="6001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33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Interfaz frente a implementación</a:t>
            </a:r>
            <a:endParaRPr lang="es-ES" dirty="0"/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Interfaz frente a implementación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Creación de módulos de biblioteca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Código de un programa de un único archivo:</a:t>
            </a:r>
          </a:p>
          <a:p>
            <a:pPr marL="535781" lvl="1" indent="-264319">
              <a:spcBef>
                <a:spcPts val="0"/>
              </a:spcBef>
              <a:spcAft>
                <a:spcPts val="450"/>
              </a:spcAft>
            </a:pPr>
            <a:r>
              <a:rPr lang="es-ES" dirty="0" smtClean="0"/>
              <a:t>Definiciones de constantes</a:t>
            </a:r>
          </a:p>
          <a:p>
            <a:pPr marL="535781" lvl="1" indent="-264319">
              <a:spcBef>
                <a:spcPts val="0"/>
              </a:spcBef>
              <a:spcAft>
                <a:spcPts val="450"/>
              </a:spcAft>
            </a:pPr>
            <a:r>
              <a:rPr lang="es-ES" dirty="0" smtClean="0"/>
              <a:t>Declaraciones de tipos de datos</a:t>
            </a:r>
          </a:p>
          <a:p>
            <a:pPr marL="535781" lvl="1" indent="-264319">
              <a:spcBef>
                <a:spcPts val="0"/>
              </a:spcBef>
              <a:spcAft>
                <a:spcPts val="450"/>
              </a:spcAft>
            </a:pPr>
            <a:r>
              <a:rPr lang="es-ES" dirty="0" smtClean="0"/>
              <a:t>Prototipos de los subprogramas</a:t>
            </a:r>
          </a:p>
          <a:p>
            <a:pPr marL="535781" lvl="1" indent="-264319">
              <a:spcBef>
                <a:spcPts val="0"/>
              </a:spcBef>
              <a:spcAft>
                <a:spcPts val="450"/>
              </a:spcAft>
            </a:pPr>
            <a:r>
              <a:rPr lang="es-ES" dirty="0" smtClean="0"/>
              <a:t>Implementación de los subprogramas</a:t>
            </a:r>
          </a:p>
          <a:p>
            <a:pPr marL="535781" lvl="1" indent="-264319">
              <a:spcBef>
                <a:spcPts val="0"/>
              </a:spcBef>
              <a:spcAft>
                <a:spcPts val="450"/>
              </a:spcAft>
            </a:pPr>
            <a:r>
              <a:rPr lang="es-ES" dirty="0" smtClean="0"/>
              <a:t>Implementación de la función 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main()</a:t>
            </a: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Constantes, tipos y prototipos indican </a:t>
            </a:r>
            <a:r>
              <a:rPr lang="es-ES" i="1" dirty="0" smtClean="0"/>
              <a:t>cómo se usa</a:t>
            </a:r>
            <a:r>
              <a:rPr lang="es-ES" dirty="0" smtClean="0"/>
              <a:t>: </a:t>
            </a:r>
            <a:r>
              <a:rPr lang="es-ES" dirty="0" smtClean="0">
                <a:solidFill>
                  <a:srgbClr val="FFC000"/>
                </a:solidFill>
              </a:rPr>
              <a:t>Interfaz</a:t>
            </a:r>
            <a:endParaRPr lang="es-ES" dirty="0" smtClean="0"/>
          </a:p>
          <a:p>
            <a:pPr marL="535781" lvl="1" indent="-264319">
              <a:spcBef>
                <a:spcPts val="0"/>
              </a:spcBef>
              <a:spcAft>
                <a:spcPts val="225"/>
              </a:spcAft>
            </a:pPr>
            <a:r>
              <a:rPr lang="es-ES" dirty="0" smtClean="0"/>
              <a:t>Estructura de datos con los subprogramas que la gestionan</a:t>
            </a:r>
          </a:p>
          <a:p>
            <a:pPr marL="535781" lvl="1" indent="-264319">
              <a:spcBef>
                <a:spcPts val="0"/>
              </a:spcBef>
              <a:spcAft>
                <a:spcPts val="225"/>
              </a:spcAft>
            </a:pPr>
            <a:r>
              <a:rPr lang="es-ES" dirty="0" smtClean="0"/>
              <a:t>Conjunto de utilidades (subprogramas) de uso general</a:t>
            </a:r>
          </a:p>
          <a:p>
            <a:pPr marL="535781" lvl="1" indent="-264319">
              <a:spcBef>
                <a:spcPts val="0"/>
              </a:spcBef>
              <a:spcAft>
                <a:spcPts val="450"/>
              </a:spcAft>
            </a:pPr>
            <a:r>
              <a:rPr lang="es-ES" dirty="0" smtClean="0"/>
              <a:t>Etcétera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+ </a:t>
            </a:r>
            <a:r>
              <a:rPr lang="es-ES" dirty="0" smtClean="0">
                <a:solidFill>
                  <a:srgbClr val="FFC000"/>
                </a:solidFill>
              </a:rPr>
              <a:t>Implementación</a:t>
            </a:r>
            <a:r>
              <a:rPr lang="es-ES" dirty="0" smtClean="0"/>
              <a:t> de los subprogramas (</a:t>
            </a:r>
            <a:r>
              <a:rPr lang="es-ES" i="1" dirty="0" smtClean="0"/>
              <a:t>cómo se hace</a:t>
            </a:r>
            <a:r>
              <a:rPr lang="es-ES" dirty="0" smtClean="0"/>
              <a:t>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Programación Modular</a:t>
            </a:r>
            <a:endParaRPr lang="es-E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803998"/>
            <a:ext cx="2133600" cy="273844"/>
          </a:xfrm>
        </p:spPr>
        <p:txBody>
          <a:bodyPr/>
          <a:lstStyle/>
          <a:p>
            <a:fld id="{FBC264C1-8D1E-4CEE-ADA8-1DF28530C10C}" type="datetime12">
              <a:rPr lang="es-AR" smtClean="0"/>
              <a:t>5:39 p. m.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noFill/>
        <a:ln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C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/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rtlCol="0">
        <a:spAutoFit/>
      </a:bodyPr>
      <a:lstStyle>
        <a:defPPr algn="ctr">
          <a:spcAft>
            <a:spcPts val="600"/>
          </a:spcAft>
          <a:defRPr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mbr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46346</TotalTime>
  <Words>7722</Words>
  <Application>Microsoft Office PowerPoint</Application>
  <PresentationFormat>Presentación en pantalla (16:9)</PresentationFormat>
  <Paragraphs>1795</Paragraphs>
  <Slides>77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77</vt:i4>
      </vt:variant>
    </vt:vector>
  </HeadingPairs>
  <TitlesOfParts>
    <vt:vector size="85" baseType="lpstr">
      <vt:lpstr>Calibri</vt:lpstr>
      <vt:lpstr>Cambria</vt:lpstr>
      <vt:lpstr>Consolas</vt:lpstr>
      <vt:lpstr>Constantia</vt:lpstr>
      <vt:lpstr>Courier New</vt:lpstr>
      <vt:lpstr>Wingdings</vt:lpstr>
      <vt:lpstr>Wingdings 2</vt:lpstr>
      <vt:lpstr>Flow</vt:lpstr>
      <vt:lpstr>Programación modular</vt:lpstr>
      <vt:lpstr>Índice</vt:lpstr>
      <vt:lpstr>Algoritmos y Estructuras de Datos I.</vt:lpstr>
      <vt:lpstr>Programación modular</vt:lpstr>
      <vt:lpstr>Programación modular</vt:lpstr>
      <vt:lpstr>Programación modular</vt:lpstr>
      <vt:lpstr>Programación modular</vt:lpstr>
      <vt:lpstr>Algoritmos y Estructuras de Datos I.</vt:lpstr>
      <vt:lpstr>Interfaz frente a implementación</vt:lpstr>
      <vt:lpstr>Interfaz frente a implementación</vt:lpstr>
      <vt:lpstr>Interfaz frente a implementación</vt:lpstr>
      <vt:lpstr>Interfaz frente a implementación</vt:lpstr>
      <vt:lpstr>Interfaz frente a implementación</vt:lpstr>
      <vt:lpstr>Fundamentos de la programación</vt:lpstr>
      <vt:lpstr>Programación modular</vt:lpstr>
      <vt:lpstr>Programación modular</vt:lpstr>
      <vt:lpstr>Programación modular</vt:lpstr>
      <vt:lpstr>Programación modular</vt:lpstr>
      <vt:lpstr>Programación modular</vt:lpstr>
      <vt:lpstr>Programación modular</vt:lpstr>
      <vt:lpstr>Programación modular</vt:lpstr>
      <vt:lpstr>Programación modular</vt:lpstr>
      <vt:lpstr>Programación modular</vt:lpstr>
      <vt:lpstr>Fundamentos de la programación</vt:lpstr>
      <vt:lpstr>Compilación de programas multiarchivo</vt:lpstr>
      <vt:lpstr>Fundamentos de la programación</vt:lpstr>
      <vt:lpstr>El preprocesador</vt:lpstr>
      <vt:lpstr>Fundamentos de la programación</vt:lpstr>
      <vt:lpstr>Programación modular</vt:lpstr>
      <vt:lpstr>Módulo de registros</vt:lpstr>
      <vt:lpstr>Módulo de registros</vt:lpstr>
      <vt:lpstr>Módulo de lista</vt:lpstr>
      <vt:lpstr>Módulo de lista</vt:lpstr>
      <vt:lpstr>Programa principal</vt:lpstr>
      <vt:lpstr>Fundamentos de la programación</vt:lpstr>
      <vt:lpstr>Inclusiones múltiples</vt:lpstr>
      <vt:lpstr>Inclusiones múltiples</vt:lpstr>
      <vt:lpstr>Inclusiones múltiples</vt:lpstr>
      <vt:lpstr>Inclusiones múltiples</vt:lpstr>
      <vt:lpstr>Inclusiones múltiples</vt:lpstr>
      <vt:lpstr>Inclusiones múltiples</vt:lpstr>
      <vt:lpstr>Módulo de registros</vt:lpstr>
      <vt:lpstr>Módulo de registros</vt:lpstr>
      <vt:lpstr>Módulo de lista</vt:lpstr>
      <vt:lpstr>Módulo de lista</vt:lpstr>
      <vt:lpstr>Programa principal</vt:lpstr>
      <vt:lpstr>Inclusiones múltiples</vt:lpstr>
      <vt:lpstr>Inclusiones múltiples</vt:lpstr>
      <vt:lpstr>Inclusiones múltiples</vt:lpstr>
      <vt:lpstr>Fundamentos de la programación</vt:lpstr>
      <vt:lpstr>Implementaciones alternativas</vt:lpstr>
      <vt:lpstr>Implementaciones alternativas</vt:lpstr>
      <vt:lpstr>Implementaciones alternativas</vt:lpstr>
      <vt:lpstr>Fundamentos de la programación</vt:lpstr>
      <vt:lpstr>Espacios de nombres</vt:lpstr>
      <vt:lpstr>Espacios de nombres</vt:lpstr>
      <vt:lpstr>Espacios de nombres</vt:lpstr>
      <vt:lpstr>Espacios de nombres</vt:lpstr>
      <vt:lpstr>Ejemplo de espacio de nombres</vt:lpstr>
      <vt:lpstr>Ejemplo de espacio de nombres</vt:lpstr>
      <vt:lpstr>Ejemplo de espacio de nombres</vt:lpstr>
      <vt:lpstr>Ejemplo de espacio de nombres</vt:lpstr>
      <vt:lpstr>Espacios de nombres</vt:lpstr>
      <vt:lpstr>Ejemplo</vt:lpstr>
      <vt:lpstr>Implementaciones alternativas</vt:lpstr>
      <vt:lpstr>Implementaciones alternativas</vt:lpstr>
      <vt:lpstr>Implementaciones alternativas</vt:lpstr>
      <vt:lpstr>Implementaciones alternativas</vt:lpstr>
      <vt:lpstr>Implementaciones alternativas</vt:lpstr>
      <vt:lpstr>Implementaciones alternativas</vt:lpstr>
      <vt:lpstr>Implementaciones alternativas</vt:lpstr>
      <vt:lpstr>Implementaciones alternativas</vt:lpstr>
      <vt:lpstr>Fundamentos de la programación</vt:lpstr>
      <vt:lpstr>Calidad del software</vt:lpstr>
      <vt:lpstr>Prueba y depuración del software</vt:lpstr>
      <vt:lpstr>Reutilización del software</vt:lpstr>
      <vt:lpstr>Algoritmos y Estructuras de Datos I.</vt:lpstr>
    </vt:vector>
  </TitlesOfParts>
  <Company>UCM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programación</dc:title>
  <dc:creator>Luis</dc:creator>
  <cp:lastModifiedBy>jose luis oemig</cp:lastModifiedBy>
  <cp:revision>968</cp:revision>
  <dcterms:created xsi:type="dcterms:W3CDTF">2010-03-20T08:32:51Z</dcterms:created>
  <dcterms:modified xsi:type="dcterms:W3CDTF">2021-09-15T00:49:01Z</dcterms:modified>
</cp:coreProperties>
</file>