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1024" r:id="rId3"/>
    <p:sldId id="1125" r:id="rId4"/>
    <p:sldId id="1025" r:id="rId5"/>
    <p:sldId id="1026" r:id="rId6"/>
    <p:sldId id="1027" r:id="rId7"/>
    <p:sldId id="1028" r:id="rId8"/>
    <p:sldId id="1126" r:id="rId9"/>
    <p:sldId id="1029" r:id="rId10"/>
    <p:sldId id="1030" r:id="rId11"/>
    <p:sldId id="1031" r:id="rId12"/>
    <p:sldId id="1032" r:id="rId13"/>
    <p:sldId id="1033" r:id="rId14"/>
    <p:sldId id="1034" r:id="rId15"/>
    <p:sldId id="1035" r:id="rId16"/>
    <p:sldId id="1036" r:id="rId17"/>
    <p:sldId id="1037" r:id="rId18"/>
    <p:sldId id="1127" r:id="rId19"/>
    <p:sldId id="1038" r:id="rId20"/>
    <p:sldId id="1039" r:id="rId21"/>
    <p:sldId id="1040" r:id="rId22"/>
    <p:sldId id="1128" r:id="rId23"/>
    <p:sldId id="1041" r:id="rId24"/>
    <p:sldId id="1042" r:id="rId25"/>
    <p:sldId id="1043" r:id="rId26"/>
    <p:sldId id="1044" r:id="rId27"/>
    <p:sldId id="1129" r:id="rId28"/>
    <p:sldId id="1045" r:id="rId29"/>
    <p:sldId id="1046" r:id="rId30"/>
    <p:sldId id="1047" r:id="rId31"/>
    <p:sldId id="1048" r:id="rId32"/>
    <p:sldId id="1142" r:id="rId33"/>
    <p:sldId id="1130" r:id="rId34"/>
    <p:sldId id="1050" r:id="rId35"/>
    <p:sldId id="1051" r:id="rId36"/>
    <p:sldId id="1052" r:id="rId37"/>
    <p:sldId id="1131" r:id="rId38"/>
    <p:sldId id="1053" r:id="rId39"/>
    <p:sldId id="1054" r:id="rId40"/>
    <p:sldId id="1132" r:id="rId41"/>
    <p:sldId id="1081" r:id="rId42"/>
    <p:sldId id="1082" r:id="rId43"/>
    <p:sldId id="1083" r:id="rId44"/>
    <p:sldId id="1084" r:id="rId45"/>
    <p:sldId id="1133" r:id="rId46"/>
    <p:sldId id="1085" r:id="rId47"/>
    <p:sldId id="1086" r:id="rId48"/>
    <p:sldId id="1087" r:id="rId49"/>
    <p:sldId id="1144" r:id="rId50"/>
    <p:sldId id="422" r:id="rId5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00000"/>
    <a:srgbClr val="0037A8"/>
    <a:srgbClr val="003366"/>
    <a:srgbClr val="FF9966"/>
    <a:srgbClr val="FF6699"/>
    <a:srgbClr val="9966FF"/>
    <a:srgbClr val="33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6" autoAdjust="0"/>
    <p:restoredTop sz="93686" autoAdjust="0"/>
  </p:normalViewPr>
  <p:slideViewPr>
    <p:cSldViewPr snapToObjects="1">
      <p:cViewPr varScale="1">
        <p:scale>
          <a:sx n="60" d="100"/>
          <a:sy n="60" d="100"/>
        </p:scale>
        <p:origin x="31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9578"/>
    </p:cViewPr>
  </p:sorterViewPr>
  <p:notesViewPr>
    <p:cSldViewPr snapToObjects="1">
      <p:cViewPr varScale="1">
        <p:scale>
          <a:sx n="71" d="100"/>
          <a:sy n="71" d="100"/>
        </p:scale>
        <p:origin x="-3372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28/09/2021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53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28/09/2021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9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452-F460-47C4-A1BB-2F5156E41823}" type="datetime10">
              <a:rPr lang="es-AR" smtClean="0"/>
              <a:t>06:16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59829" y="6393788"/>
            <a:ext cx="4470400" cy="365125"/>
          </a:xfrm>
        </p:spPr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BB55-C34E-4EC6-B845-35A991520A16}" type="datetime10">
              <a:rPr lang="es-AR" smtClean="0"/>
              <a:t>06:16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0954-A080-40B1-8E92-88802E0E741C}" type="datetime10">
              <a:rPr lang="es-AR" smtClean="0"/>
              <a:t>06:16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sz="36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847861" y="6356351"/>
            <a:ext cx="43807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196108" y="6396038"/>
            <a:ext cx="120012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Página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707136" y="6356351"/>
            <a:ext cx="2844800" cy="365125"/>
          </a:xfrm>
        </p:spPr>
        <p:txBody>
          <a:bodyPr/>
          <a:lstStyle/>
          <a:p>
            <a:fld id="{9BABC878-8159-43B1-977F-3893D775D398}" type="datetime10">
              <a:rPr lang="es-AR" smtClean="0"/>
              <a:t>06:16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847861" y="6356351"/>
            <a:ext cx="43807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F1D4-C1E3-41B9-B4B8-169DF97A5808}" type="datetime10">
              <a:rPr lang="es-AR" smtClean="0"/>
              <a:t>06:16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7F4B-1921-4AAC-B7AE-AC6C69040D74}" type="datetime10">
              <a:rPr lang="es-AR" smtClean="0"/>
              <a:t>06:16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967-047B-427B-93A3-B166DA28752F}" type="datetime10">
              <a:rPr lang="es-AR" smtClean="0"/>
              <a:t>06:16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B831-BED1-45F8-A64D-5D07D30E1376}" type="datetime10">
              <a:rPr lang="es-AR" smtClean="0"/>
              <a:t>06:16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D757-3D95-4536-A15A-0829AEF2F990}" type="datetime10">
              <a:rPr lang="es-AR" smtClean="0"/>
              <a:t>06:16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8A7A-C971-4946-BA04-E8866F1176C9}" type="datetime10">
              <a:rPr lang="es-AR" smtClean="0"/>
              <a:t>06:16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/>
              <a:t>AyED I - Punteros y Memoria Dinámica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75E27A-EC39-4AE5-9A67-7491E1094153}" type="datetime10">
              <a:rPr lang="es-AR" smtClean="0"/>
              <a:t>06:16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s-ES">
                <a:solidFill>
                  <a:schemeClr val="tx2">
                    <a:shade val="90000"/>
                  </a:schemeClr>
                </a:solidFill>
              </a:rPr>
              <a:t>AyED I - Punteros y Memoria Dinámica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2024033" y="1881000"/>
            <a:ext cx="1548000" cy="1548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952597" y="642918"/>
            <a:ext cx="5357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23975">
              <a:tabLst>
                <a:tab pos="6010275" algn="l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 y Estructuras de Datos I</a:t>
            </a:r>
          </a:p>
        </p:txBody>
      </p:sp>
      <p:cxnSp>
        <p:nvCxnSpPr>
          <p:cNvPr id="12" name="11 Conector recto"/>
          <p:cNvCxnSpPr/>
          <p:nvPr/>
        </p:nvCxnSpPr>
        <p:spPr>
          <a:xfrm>
            <a:off x="2024034" y="1214422"/>
            <a:ext cx="7643866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952860" y="1877985"/>
            <a:ext cx="6072230" cy="144016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Punteros </a:t>
            </a:r>
            <a:b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</a:br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y memoria dinámica</a:t>
            </a:r>
            <a:endParaRPr lang="es-ES" sz="48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983432" y="4077540"/>
            <a:ext cx="10472928" cy="175260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la dirección de memoria de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96438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</a:p>
        </p:txBody>
      </p:sp>
    </p:spTree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la dirección de memoria de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22716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893003" y="5428270"/>
            <a:ext cx="846902" cy="360040"/>
          </a:xfrm>
          <a:prstGeom prst="rect">
            <a:avLst/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onsolas" pitchFamily="49" charset="0"/>
                <a:cs typeface="Consolas" pitchFamily="49" charset="0"/>
              </a:rPr>
              <a:t>5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560423" y="5428270"/>
            <a:ext cx="296876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la dirección de memoria de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69129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</a:p>
        </p:txBody>
      </p:sp>
      <p:sp>
        <p:nvSpPr>
          <p:cNvPr id="8" name="7 Cerrar llave"/>
          <p:cNvSpPr/>
          <p:nvPr/>
        </p:nvSpPr>
        <p:spPr>
          <a:xfrm>
            <a:off x="9137520" y="4768577"/>
            <a:ext cx="216024" cy="1152128"/>
          </a:xfrm>
          <a:prstGeom prst="rightBrace">
            <a:avLst>
              <a:gd name="adj1" fmla="val 39198"/>
              <a:gd name="adj2" fmla="val 50000"/>
            </a:avLst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8" idx="1"/>
          </p:cNvCxnSpPr>
          <p:nvPr/>
        </p:nvCxnSpPr>
        <p:spPr>
          <a:xfrm rot="10800000" flipH="1">
            <a:off x="9353544" y="5344641"/>
            <a:ext cx="419316" cy="0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9763336" y="1990428"/>
            <a:ext cx="0" cy="3363740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9137520" y="1988840"/>
            <a:ext cx="63534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18 Grupo"/>
          <p:cNvGrpSpPr/>
          <p:nvPr/>
        </p:nvGrpSpPr>
        <p:grpSpPr>
          <a:xfrm>
            <a:off x="3503713" y="4797152"/>
            <a:ext cx="2236193" cy="991158"/>
            <a:chOff x="1979712" y="4797152"/>
            <a:chExt cx="2236193" cy="991158"/>
          </a:xfrm>
        </p:grpSpPr>
        <p:sp>
          <p:nvSpPr>
            <p:cNvPr id="12" name="11 Rectángulo"/>
            <p:cNvSpPr/>
            <p:nvPr/>
          </p:nvSpPr>
          <p:spPr>
            <a:xfrm>
              <a:off x="2622885" y="4797152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1979712" y="4797152"/>
              <a:ext cx="633507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3369003" y="5428270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036423" y="5428270"/>
              <a:ext cx="296876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cxnSp>
          <p:nvCxnSpPr>
            <p:cNvPr id="18" name="17 Conector recto de flecha"/>
            <p:cNvCxnSpPr/>
            <p:nvPr/>
          </p:nvCxnSpPr>
          <p:spPr>
            <a:xfrm>
              <a:off x="2814386" y="4977173"/>
              <a:ext cx="554617" cy="451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Obtener lo que hay en la dirección ...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ym typeface="Wingdings" pitchFamily="2" charset="2"/>
              </a:rPr>
              <a:t>Operador monario y prefijo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" dirty="0">
                <a:sym typeface="Wingdings" pitchFamily="2" charset="2"/>
              </a:rPr>
              <a:t> accede a lo que hay en la dirección de memoria a la que precede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ym typeface="Wingdings" pitchFamily="2" charset="2"/>
              </a:rPr>
              <a:t>Permite acceder a un dato a través un puntero que lo apunte: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*punt; </a:t>
            </a:r>
            <a:r>
              <a:rPr lang="es-ES_tradnl" sz="2000" spc="-3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Muestra lo que hay en la dirección punt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</a:t>
            </a:r>
            <a:r>
              <a:rPr lang="es-ES" dirty="0">
                <a:sym typeface="Wingdings" pitchFamily="2" charset="2"/>
              </a:rPr>
              <a:t>: lo que hay en la dirección que contiene el puntero </a:t>
            </a:r>
            <a:r>
              <a:rPr lang="es-ES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endParaRPr lang="es-ES" dirty="0">
              <a:sym typeface="Wingdings" pitchFamily="2" charset="2"/>
            </a:endParaRPr>
          </a:p>
          <a:p>
            <a:pPr marL="361950" lvl="1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" dirty="0">
                <a:sym typeface="Wingdings" pitchFamily="2" charset="2"/>
              </a:rPr>
              <a:t> contiene la dirección de memoria de la variable </a:t>
            </a:r>
            <a:r>
              <a:rPr lang="es-ES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" dirty="0">
                <a:sym typeface="Wingdings" pitchFamily="2" charset="2"/>
              </a:rPr>
              <a:t> accede al contenido de esa variable </a:t>
            </a:r>
            <a:r>
              <a:rPr lang="es-ES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endParaRPr lang="es-ES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>
                <a:sym typeface="Wingdings" pitchFamily="2" charset="2"/>
              </a:rPr>
              <a:t>Acceso indirecto </a:t>
            </a:r>
            <a:r>
              <a:rPr lang="es-ES" dirty="0">
                <a:sym typeface="Wingdings" pitchFamily="2" charset="2"/>
              </a:rPr>
              <a:t>al valor de </a:t>
            </a:r>
            <a:r>
              <a:rPr lang="es-ES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endParaRPr lang="es-ES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Obtener lo que hay en la dirección ...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j = *punt;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52641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8501824" y="4743401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0F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501824" y="5060703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501824" y="5358955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8501824" y="5666732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38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351584" y="5435932"/>
            <a:ext cx="81785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punt: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807968" y="4941168"/>
            <a:ext cx="72008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39 L -0.43368 0.11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84" y="5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39427 0.065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3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35486 0.022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3" y="1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31545 -0.0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lo que hay en la dirección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j = *punt;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07674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8501824" y="1868860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501824" y="2186162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501824" y="2493939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8501824" y="2820766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05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135560" y="5462301"/>
            <a:ext cx="94448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*punt: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879976" y="2021160"/>
            <a:ext cx="72008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439817" y="2564904"/>
            <a:ext cx="2090893" cy="14773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_tradnl" dirty="0">
                <a:cs typeface="Times New Roman" pitchFamily="18" charset="0"/>
              </a:rPr>
              <a:t>Direccionamiento</a:t>
            </a:r>
            <a:br>
              <a:rPr lang="es-ES_tradnl" dirty="0">
                <a:cs typeface="Times New Roman" pitchFamily="18" charset="0"/>
              </a:rPr>
            </a:br>
            <a:r>
              <a:rPr lang="es-ES_tradnl" dirty="0">
                <a:cs typeface="Times New Roman" pitchFamily="18" charset="0"/>
              </a:rPr>
              <a:t>indirecto </a:t>
            </a:r>
            <a:br>
              <a:rPr lang="es-ES_tradnl" dirty="0">
                <a:cs typeface="Times New Roman" pitchFamily="18" charset="0"/>
              </a:rPr>
            </a:br>
            <a:r>
              <a:rPr lang="es-ES_tradnl" dirty="0">
                <a:cs typeface="Times New Roman" pitchFamily="18" charset="0"/>
              </a:rPr>
              <a:t>(</a:t>
            </a:r>
            <a:r>
              <a:rPr lang="es-ES_tradnl" i="1" dirty="0">
                <a:cs typeface="Times New Roman" pitchFamily="18" charset="0"/>
              </a:rPr>
              <a:t>indirección</a:t>
            </a:r>
            <a:r>
              <a:rPr lang="es-ES_tradnl" dirty="0">
                <a:cs typeface="Times New Roman" pitchFamily="18" charset="0"/>
              </a:rPr>
              <a:t>)</a:t>
            </a:r>
            <a:br>
              <a:rPr lang="es-ES_tradnl" dirty="0">
                <a:cs typeface="Times New Roman" pitchFamily="18" charset="0"/>
              </a:rPr>
            </a:br>
            <a:r>
              <a:rPr lang="es-ES_tradnl" dirty="0">
                <a:cs typeface="Times New Roman" pitchFamily="18" charset="0"/>
              </a:rPr>
              <a:t>Se accede al dato </a:t>
            </a:r>
            <a:r>
              <a:rPr lang="es-ES_tradnl" b="1" dirty="0">
                <a:latin typeface="Courier New" pitchFamily="49" charset="0"/>
                <a:cs typeface="Times New Roman" pitchFamily="18" charset="0"/>
              </a:rPr>
              <a:t>i</a:t>
            </a:r>
            <a:r>
              <a:rPr lang="es-ES_tradnl" dirty="0">
                <a:cs typeface="Times New Roman" pitchFamily="18" charset="0"/>
              </a:rPr>
              <a:t> </a:t>
            </a:r>
            <a:br>
              <a:rPr lang="es-ES_tradnl" dirty="0">
                <a:cs typeface="Times New Roman" pitchFamily="18" charset="0"/>
              </a:rPr>
            </a:br>
            <a:r>
              <a:rPr lang="es-ES_tradnl" dirty="0">
                <a:cs typeface="Times New Roman" pitchFamily="18" charset="0"/>
              </a:rPr>
              <a:t>de forma indirecta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4257 0.53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5" y="26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39427 0.484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2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39 L -0.36285 0.439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218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-0.00162 L -0.33125 0.391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Obtener lo que hay en la dirección ...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i, j;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j = *punt;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01247"/>
              </p:ext>
            </p:extLst>
          </p:nvPr>
        </p:nvGraphicFramePr>
        <p:xfrm>
          <a:off x="6600057" y="1556792"/>
          <a:ext cx="24754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275"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8501824" y="3143522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501824" y="3460824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501824" y="3778126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8501824" y="4100761"/>
            <a:ext cx="383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05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879976" y="3239963"/>
            <a:ext cx="72008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</p:spTree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Ejemplo de uso de punteros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&lt;iostream&gt;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j = </a:t>
            </a:r>
            <a:r>
              <a:rPr lang="en-U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*punt;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punt = &amp;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cout &lt;&lt; *punt &lt;&lt; endl;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Muestra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el valor de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punt = &amp;j;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cout &lt;&lt; *punt &lt;&lt; endl;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Ahora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muestra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el valor de j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&amp;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cout &lt;&lt; *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+ *punt &lt;&lt; endl;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+ j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k = *punt;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cout &lt;&lt; k &lt;&lt; endl; 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Mismo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valor </a:t>
            </a:r>
            <a:r>
              <a:rPr lang="en-US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j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510274" y="404664"/>
            <a:ext cx="1704313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punteros.cpp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4" y="5043156"/>
            <a:ext cx="8001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499602" y="3044281"/>
            <a:ext cx="719305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Punteros y direcciones válidas</a:t>
            </a:r>
            <a:endParaRPr lang="es-ES" sz="24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09731" y="251619"/>
            <a:ext cx="10972800" cy="50006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direcciones válidas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Todo puntero ha de tener una dirección válida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sólo debe ser utilizado si tiene una dirección válida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NO contiene una dirección válida tras ser definido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obtiene una dirección válida: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Asignando la dirección de otro dato (operador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Asignando otro puntero (mismo tipo base) que ya sea válido</a:t>
            </a:r>
          </a:p>
          <a:p>
            <a:pPr marL="714375" lvl="1" indent="-352425">
              <a:spcBef>
                <a:spcPts val="0"/>
              </a:spcBef>
              <a:spcAft>
                <a:spcPts val="2400"/>
              </a:spcAft>
            </a:pPr>
            <a:r>
              <a:rPr lang="es-ES_tradnl" dirty="0">
                <a:sym typeface="Wingdings" pitchFamily="2" charset="2"/>
              </a:rPr>
              <a:t>Asignando el valor </a:t>
            </a:r>
            <a:r>
              <a:rPr lang="es-ES_tradnl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dirty="0">
                <a:sym typeface="Wingdings" pitchFamily="2" charset="2"/>
              </a:rPr>
              <a:t> (puntero nulo, no apunta a nada)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i;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*q;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q no tiene aún una dirección válida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 = &amp;i;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 toma una dirección válida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q = p;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ahora q ya tiene una dirección válida</a:t>
            </a:r>
          </a:p>
          <a:p>
            <a:pPr marL="3619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q = </a:t>
            </a:r>
            <a:r>
              <a:rPr lang="es-ES_tradnl" sz="2000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otra dirección válida para q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la Unidad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21" name="2 Marcador de contenido"/>
          <p:cNvSpPr>
            <a:spLocks noGrp="1"/>
          </p:cNvSpPr>
          <p:nvPr>
            <p:ph idx="1"/>
          </p:nvPr>
        </p:nvSpPr>
        <p:spPr>
          <a:xfrm>
            <a:off x="6665916" y="1257273"/>
            <a:ext cx="5226556" cy="5248026"/>
          </a:xfrm>
        </p:spPr>
        <p:txBody>
          <a:bodyPr>
            <a:normAutofit lnSpcReduction="10000"/>
          </a:bodyPr>
          <a:lstStyle/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Direcciones de memoria y punteros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Operadores de punteros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y direcciones válidas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no inicializados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Un valor seguro: NULL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Copia y comparación de punteros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Tipos puntero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a estructuras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a constantes y punteros constantes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y paso de parámetros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Punteros y arrays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Memoria y datos del programa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Memoria dinámica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br>
              <a:rPr lang="es-ES" sz="1800" dirty="0">
                <a:solidFill>
                  <a:prstClr val="white"/>
                </a:solidFill>
                <a:latin typeface="Calibri"/>
              </a:rPr>
            </a:br>
            <a:r>
              <a:rPr lang="es-ES" sz="1800" dirty="0">
                <a:solidFill>
                  <a:prstClr val="white"/>
                </a:solidFill>
                <a:latin typeface="Calibri"/>
              </a:rPr>
              <a:t>Punteros y datos dinámicos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Gestión de la memoria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Errores comunes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Arrays de datos dinámicos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r>
              <a:rPr lang="es-ES" sz="1800" dirty="0">
                <a:solidFill>
                  <a:prstClr val="white"/>
                </a:solidFill>
                <a:latin typeface="Calibri"/>
              </a:rPr>
              <a:t>Arrays dinámicos	</a:t>
            </a:r>
          </a:p>
          <a:p>
            <a:pPr marL="361950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361950" algn="l"/>
                <a:tab pos="5741988" algn="r"/>
              </a:tabLst>
            </a:pPr>
            <a:endParaRPr lang="es-E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Página </a:t>
            </a:r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7 CuadroTexto"/>
          <p:cNvSpPr txBox="1">
            <a:spLocks noChangeAspect="1"/>
          </p:cNvSpPr>
          <p:nvPr/>
        </p:nvSpPr>
        <p:spPr>
          <a:xfrm>
            <a:off x="5015880" y="2753011"/>
            <a:ext cx="1548000" cy="1548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-1392832" y="2753011"/>
            <a:ext cx="6072230" cy="1440160"/>
          </a:xfrm>
          <a:prstGeom prst="rect">
            <a:avLst/>
          </a:prstGeom>
        </p:spPr>
        <p:txBody>
          <a:bodyPr vert="horz" lIns="0" rIns="0" bIns="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0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Punteros </a:t>
            </a:r>
            <a:br>
              <a:rPr lang="es-ES" sz="40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</a:br>
            <a:r>
              <a:rPr lang="es-ES" sz="40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y memoria dinámica</a:t>
            </a:r>
            <a:endParaRPr lang="es-ES" sz="40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6888088" y="1124744"/>
            <a:ext cx="0" cy="5099078"/>
          </a:xfrm>
          <a:prstGeom prst="line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no inicializados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Punteros que apuntan a saber qué...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no inicializado contiene una dirección desconocida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No inicializado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 = 12;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¿A qué dato se está asignando el valor?</a:t>
            </a: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¿Dirección de la zona de datos del programa?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¡Podemos modificar inadvertidamente un dato del programa!</a:t>
            </a: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¿Dirección de la zona de código del programa?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¡Podemos modificar el código del propio programa!</a:t>
            </a: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¿Dirección de la zona de código del sistema operativo?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¡Podemos modificar el código del propio S.O.!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 Consecuencias imprevisibles (</a:t>
            </a:r>
            <a:r>
              <a:rPr lang="en-US" i="1" dirty="0" err="1">
                <a:sym typeface="Wingdings" pitchFamily="2" charset="2"/>
              </a:rPr>
              <a:t>cuelgue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(Los </a:t>
            </a:r>
            <a:r>
              <a:rPr lang="es-ES_tradnl" dirty="0" err="1">
                <a:sym typeface="Wingdings" pitchFamily="2" charset="2"/>
              </a:rPr>
              <a:t>S.O</a:t>
            </a:r>
            <a:r>
              <a:rPr lang="es-ES_tradnl" dirty="0">
                <a:sym typeface="Wingdings" pitchFamily="2" charset="2"/>
              </a:rPr>
              <a:t>. modernos protegen bien la memoria)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 rot="19152039">
            <a:off x="8030864" y="5098568"/>
            <a:ext cx="22420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¡SALVAJES!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valor seguro: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Punteros que no apuntan a nada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Inicializando los punteros a </a:t>
            </a:r>
            <a:r>
              <a:rPr lang="es-ES_tradnl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dirty="0">
                <a:sym typeface="Wingdings" pitchFamily="2" charset="2"/>
              </a:rPr>
              <a:t> podemos detectar errores: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13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sym typeface="Wingdings" pitchFamily="2" charset="2"/>
              </a:rPr>
              <a:t> ha sido inicializado a </a:t>
            </a:r>
            <a:r>
              <a:rPr lang="es-ES_tradnl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dirty="0">
                <a:sym typeface="Wingdings" pitchFamily="2" charset="2"/>
              </a:rPr>
              <a:t>: ¡No apunta a nada!</a:t>
            </a:r>
          </a:p>
          <a:p>
            <a:pPr marL="361950" lvl="1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s-ES_tradnl" dirty="0">
                <a:sym typeface="Wingdings" pitchFamily="2" charset="2"/>
              </a:rPr>
              <a:t>Si no apunta a nada, ¿¿¿qué significa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</a:t>
            </a:r>
            <a:r>
              <a:rPr lang="es-ES_tradnl" dirty="0">
                <a:sym typeface="Wingdings" pitchFamily="2" charset="2"/>
              </a:rPr>
              <a:t>??? No tiene sentido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dirty="0">
                <a:sym typeface="Wingdings" pitchFamily="2" charset="2"/>
              </a:rPr>
              <a:t> ERROR: </a:t>
            </a:r>
            <a:r>
              <a:rPr lang="es-ES_tradnl" i="1" dirty="0">
                <a:sym typeface="Wingdings" pitchFamily="2" charset="2"/>
              </a:rPr>
              <a:t>¡Acceso a un dato a través de un puntero nulo!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Error de ejecución, lo que ciertamente no es bueno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Pero sabemos cuál ha sido el problema, lo que es mucho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Sabemos dónde y qué buscar para depurar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6744073" y="2308114"/>
            <a:ext cx="1051545" cy="369565"/>
            <a:chOff x="4384551" y="2123331"/>
            <a:chExt cx="1051545" cy="369565"/>
          </a:xfrm>
        </p:grpSpPr>
        <p:sp>
          <p:nvSpPr>
            <p:cNvPr id="6" name="5 Rectángulo"/>
            <p:cNvSpPr/>
            <p:nvPr/>
          </p:nvSpPr>
          <p:spPr>
            <a:xfrm>
              <a:off x="5076056" y="21328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latin typeface="Arial" pitchFamily="34" charset="0"/>
                  <a:cs typeface="Arial" pitchFamily="34" charset="0"/>
                </a:rPr>
                <a:t>X</a:t>
              </a:r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384551" y="2123331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099919" y="3044281"/>
            <a:ext cx="7992445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Copia y comparación de punteros</a:t>
            </a:r>
            <a:endParaRPr lang="es-ES" sz="24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09741" y="251619"/>
            <a:ext cx="10972800" cy="50006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 de punteros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Apuntando al mismo dato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dirty="0">
                <a:sym typeface="Wingdings" pitchFamily="2" charset="2"/>
              </a:rPr>
              <a:t>Al copiar un puntero en otro, ambos apuntarán al mismo dato: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x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punt1 no apunta a nada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*punt2 = &amp;x;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punt2 apunta a la variable x</a:t>
            </a: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4123210" y="4139556"/>
            <a:ext cx="1167885" cy="369565"/>
            <a:chOff x="2599209" y="3923531"/>
            <a:chExt cx="1167885" cy="369565"/>
          </a:xfrm>
        </p:grpSpPr>
        <p:sp>
          <p:nvSpPr>
            <p:cNvPr id="6" name="5 Rectángulo"/>
            <p:cNvSpPr/>
            <p:nvPr/>
          </p:nvSpPr>
          <p:spPr>
            <a:xfrm>
              <a:off x="3407054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latin typeface="Arial" pitchFamily="34" charset="0"/>
                  <a:cs typeface="Arial" pitchFamily="34" charset="0"/>
                </a:rPr>
                <a:t>X</a:t>
              </a:r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2599209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punt1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250738" y="4139556"/>
            <a:ext cx="1177410" cy="369565"/>
            <a:chOff x="4726738" y="3923531"/>
            <a:chExt cx="1177410" cy="369565"/>
          </a:xfrm>
        </p:grpSpPr>
        <p:sp>
          <p:nvSpPr>
            <p:cNvPr id="12" name="11 Rectángulo"/>
            <p:cNvSpPr/>
            <p:nvPr/>
          </p:nvSpPr>
          <p:spPr>
            <a:xfrm>
              <a:off x="5544108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726738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punt2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479309" y="5507708"/>
            <a:ext cx="1232980" cy="369565"/>
            <a:chOff x="3955309" y="5291683"/>
            <a:chExt cx="1232980" cy="369565"/>
          </a:xfrm>
        </p:grpSpPr>
        <p:sp>
          <p:nvSpPr>
            <p:cNvPr id="14" name="13 Rectángulo"/>
            <p:cNvSpPr/>
            <p:nvPr/>
          </p:nvSpPr>
          <p:spPr>
            <a:xfrm>
              <a:off x="4341387" y="5301208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955309" y="5291683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</p:grpSp>
      <p:cxnSp>
        <p:nvCxnSpPr>
          <p:cNvPr id="18" name="17 Conector recto de flecha"/>
          <p:cNvCxnSpPr/>
          <p:nvPr/>
        </p:nvCxnSpPr>
        <p:spPr>
          <a:xfrm rot="5400000">
            <a:off x="6227825" y="4487405"/>
            <a:ext cx="1186036" cy="8736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 de punteros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Apuntando al mismo dato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_tradnl" dirty="0">
                <a:solidFill>
                  <a:prstClr val="white"/>
                </a:solidFill>
                <a:sym typeface="Wingdings" pitchFamily="2" charset="2"/>
              </a:rPr>
              <a:t>Al copiar un puntero en otro, ambos apuntarán al mismo dato: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x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punt1 no apunta a nada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*punt2 = &amp;x;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punt2 apunta a la variable x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punt1 = punt2;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ambos apuntan a la variable x</a:t>
            </a: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4123210" y="4139556"/>
            <a:ext cx="1167885" cy="369565"/>
            <a:chOff x="2599209" y="3923531"/>
            <a:chExt cx="1167885" cy="369565"/>
          </a:xfrm>
        </p:grpSpPr>
        <p:sp>
          <p:nvSpPr>
            <p:cNvPr id="19" name="5 Rectángulo"/>
            <p:cNvSpPr/>
            <p:nvPr/>
          </p:nvSpPr>
          <p:spPr>
            <a:xfrm>
              <a:off x="3407054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6 CuadroTexto"/>
            <p:cNvSpPr txBox="1"/>
            <p:nvPr/>
          </p:nvSpPr>
          <p:spPr>
            <a:xfrm>
              <a:off x="2599209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punt1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250738" y="4139556"/>
            <a:ext cx="1177410" cy="369565"/>
            <a:chOff x="4726738" y="3923531"/>
            <a:chExt cx="1177410" cy="369565"/>
          </a:xfrm>
        </p:grpSpPr>
        <p:sp>
          <p:nvSpPr>
            <p:cNvPr id="22" name="11 Rectángulo"/>
            <p:cNvSpPr/>
            <p:nvPr/>
          </p:nvSpPr>
          <p:spPr>
            <a:xfrm>
              <a:off x="5544108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12 CuadroTexto"/>
            <p:cNvSpPr txBox="1"/>
            <p:nvPr/>
          </p:nvSpPr>
          <p:spPr>
            <a:xfrm>
              <a:off x="4726738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punt2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479309" y="5507708"/>
            <a:ext cx="1232980" cy="369565"/>
            <a:chOff x="3955309" y="5291683"/>
            <a:chExt cx="1232980" cy="369565"/>
          </a:xfrm>
        </p:grpSpPr>
        <p:sp>
          <p:nvSpPr>
            <p:cNvPr id="25" name="13 Rectángulo"/>
            <p:cNvSpPr/>
            <p:nvPr/>
          </p:nvSpPr>
          <p:spPr>
            <a:xfrm>
              <a:off x="4341387" y="5301208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14 CuadroTexto"/>
            <p:cNvSpPr txBox="1"/>
            <p:nvPr/>
          </p:nvSpPr>
          <p:spPr>
            <a:xfrm>
              <a:off x="3955309" y="5291683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</p:grpSp>
      <p:cxnSp>
        <p:nvCxnSpPr>
          <p:cNvPr id="27" name="17 Conector recto de flecha"/>
          <p:cNvCxnSpPr/>
          <p:nvPr/>
        </p:nvCxnSpPr>
        <p:spPr>
          <a:xfrm rot="5400000">
            <a:off x="6227825" y="4487405"/>
            <a:ext cx="1186036" cy="8736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6200000" flipH="1">
            <a:off x="5053982" y="4403205"/>
            <a:ext cx="1176511" cy="105154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5479309" y="5507708"/>
            <a:ext cx="1232980" cy="369565"/>
            <a:chOff x="3955309" y="5291683"/>
            <a:chExt cx="1232980" cy="369565"/>
          </a:xfrm>
        </p:grpSpPr>
        <p:sp>
          <p:nvSpPr>
            <p:cNvPr id="31" name="13 Rectángulo"/>
            <p:cNvSpPr/>
            <p:nvPr/>
          </p:nvSpPr>
          <p:spPr>
            <a:xfrm>
              <a:off x="4341387" y="5301208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14 CuadroTexto"/>
            <p:cNvSpPr txBox="1"/>
            <p:nvPr/>
          </p:nvSpPr>
          <p:spPr>
            <a:xfrm>
              <a:off x="3955309" y="5291683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 de punteros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Apuntando al mismo dato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_tradnl" dirty="0">
                <a:solidFill>
                  <a:prstClr val="white"/>
                </a:solidFill>
                <a:sym typeface="Wingdings" pitchFamily="2" charset="2"/>
              </a:rPr>
              <a:t>Al copiar un puntero en otro, ambos apuntarán al mismo dato: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x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punt1 no apunta a nada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*punt2 = &amp;x;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punt2 apunta a la variable x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punt1 = punt2;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ambos apuntan a la variable x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8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367210" y="4928682"/>
            <a:ext cx="2864695" cy="10926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 dato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ahora se puede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acceder de tres formas:</a:t>
            </a:r>
          </a:p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 *punt1  *punt2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4123210" y="4139556"/>
            <a:ext cx="1167885" cy="369565"/>
            <a:chOff x="2599209" y="3923531"/>
            <a:chExt cx="1167885" cy="369565"/>
          </a:xfrm>
        </p:grpSpPr>
        <p:sp>
          <p:nvSpPr>
            <p:cNvPr id="20" name="5 Rectángulo"/>
            <p:cNvSpPr/>
            <p:nvPr/>
          </p:nvSpPr>
          <p:spPr>
            <a:xfrm>
              <a:off x="3407054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6 CuadroTexto"/>
            <p:cNvSpPr txBox="1"/>
            <p:nvPr/>
          </p:nvSpPr>
          <p:spPr>
            <a:xfrm>
              <a:off x="2599209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punt1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250738" y="4139556"/>
            <a:ext cx="1177410" cy="369565"/>
            <a:chOff x="4726738" y="3923531"/>
            <a:chExt cx="1177410" cy="369565"/>
          </a:xfrm>
        </p:grpSpPr>
        <p:sp>
          <p:nvSpPr>
            <p:cNvPr id="23" name="11 Rectángulo"/>
            <p:cNvSpPr/>
            <p:nvPr/>
          </p:nvSpPr>
          <p:spPr>
            <a:xfrm>
              <a:off x="5544108" y="393305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12 CuadroTexto"/>
            <p:cNvSpPr txBox="1"/>
            <p:nvPr/>
          </p:nvSpPr>
          <p:spPr>
            <a:xfrm>
              <a:off x="4726738" y="3923531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punt2</a:t>
              </a:r>
            </a:p>
          </p:txBody>
        </p:sp>
      </p:grpSp>
      <p:sp>
        <p:nvSpPr>
          <p:cNvPr id="26" name="13 Rectángulo"/>
          <p:cNvSpPr/>
          <p:nvPr/>
        </p:nvSpPr>
        <p:spPr>
          <a:xfrm>
            <a:off x="5860926" y="5517232"/>
            <a:ext cx="846902" cy="360040"/>
          </a:xfrm>
          <a:prstGeom prst="rect">
            <a:avLst/>
          </a:prstGeom>
          <a:ln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s-ES" sz="2000" dirty="0">
              <a:solidFill>
                <a:srgbClr val="FFCC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17 Conector recto de flecha"/>
          <p:cNvCxnSpPr/>
          <p:nvPr/>
        </p:nvCxnSpPr>
        <p:spPr>
          <a:xfrm rot="5400000">
            <a:off x="6227825" y="4487405"/>
            <a:ext cx="1186036" cy="8736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15 Conector recto de flecha"/>
          <p:cNvCxnSpPr/>
          <p:nvPr/>
        </p:nvCxnSpPr>
        <p:spPr>
          <a:xfrm rot="16200000" flipH="1">
            <a:off x="5053982" y="4403205"/>
            <a:ext cx="1176511" cy="105154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punteros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¿Apuntan al mismo dato?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Operadores relacionales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==</a:t>
            </a:r>
            <a:r>
              <a:rPr lang="es-ES_tradnl" dirty="0">
                <a:sym typeface="Wingdings" pitchFamily="2" charset="2"/>
              </a:rPr>
              <a:t> y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!=</a:t>
            </a:r>
            <a:r>
              <a:rPr lang="es-ES_tradnl" dirty="0">
                <a:sym typeface="Wingdings" pitchFamily="2" charset="2"/>
              </a:rPr>
              <a:t>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x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*punt2 = &amp;x;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(punt1 == punt2)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cout &lt;&lt;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"Apuntan al mismo dato"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endl;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s-ES_tradnl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cout &lt;&lt;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"No apuntan al mismo dato"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endl;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6" name="6 Grupo"/>
          <p:cNvGrpSpPr/>
          <p:nvPr/>
        </p:nvGrpSpPr>
        <p:grpSpPr>
          <a:xfrm>
            <a:off x="2585828" y="5445224"/>
            <a:ext cx="7020344" cy="430912"/>
            <a:chOff x="899593" y="5416649"/>
            <a:chExt cx="7309330" cy="4309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7 CuadroTexto"/>
            <p:cNvSpPr txBox="1"/>
            <p:nvPr/>
          </p:nvSpPr>
          <p:spPr>
            <a:xfrm>
              <a:off x="899593" y="5416649"/>
              <a:ext cx="7309330" cy="4309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 lvl="1">
                <a:spcAft>
                  <a:spcPts val="600"/>
                </a:spcAft>
                <a:buClr>
                  <a:srgbClr val="04617B">
                    <a:lumMod val="20000"/>
                    <a:lumOff val="80000"/>
                  </a:srgbClr>
                </a:buClr>
                <a:buSzPct val="100000"/>
              </a:pPr>
              <a:r>
                <a:rPr lang="es-ES_tradnl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Sólo se pueden comparar punteros con el mismo tipo base</a:t>
              </a:r>
            </a:p>
          </p:txBody>
        </p:sp>
        <p:pic>
          <p:nvPicPr>
            <p:cNvPr id="8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379839" y="3044281"/>
            <a:ext cx="3432606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Tipos puntero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puntero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Declaración de tipos puntero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Declaramos tipos para los punteros con distintos tipos base: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tCharPtr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tDoublePtr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puntI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caracter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'C'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tCharPtr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puntC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caracter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real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5.23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tDoublePtr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&amp;real;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puntI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 "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&lt;&lt;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puntC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 "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&lt;&lt;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endl;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Con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puntero</a:t>
            </a:r>
            <a:r>
              <a:rPr lang="es-ES_tradnl" dirty="0">
                <a:sym typeface="Wingdings" pitchFamily="2" charset="2"/>
              </a:rPr>
              <a:t> podemos hacer lo que con otros datos del tipo base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890184" y="404664"/>
            <a:ext cx="1324402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tipos.cpp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a estructuras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Acceso a estructuras a través de punteros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Los punteros pueden apuntar también a estructuras: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struct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nombre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sueldo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puntero = &amp;registro;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200" i="0" dirty="0">
                <a:solidFill>
                  <a:prstClr val="white"/>
                </a:solidFill>
              </a:rPr>
              <a:t>Operador flecha (</a:t>
            </a:r>
            <a:r>
              <a:rPr lang="es-ES" sz="22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s-ES" sz="2200" i="0" dirty="0">
                <a:solidFill>
                  <a:prstClr val="white"/>
                </a:solidFill>
              </a:rPr>
              <a:t>):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200" i="0" dirty="0">
                <a:solidFill>
                  <a:prstClr val="white"/>
                </a:solidFill>
              </a:rPr>
              <a:t>Acceso a los campos a través de un puntero sin usar el operador </a:t>
            </a:r>
            <a:r>
              <a:rPr lang="es-ES" sz="22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es-ES" sz="2200" i="0" dirty="0">
              <a:solidFill>
                <a:prstClr val="white"/>
              </a:solidFill>
            </a:endParaRP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puntero-&gt;</a:t>
            </a:r>
            <a:r>
              <a:rPr lang="es-ES" sz="2000" i="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2000" i="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puntero-&gt;nombre    puntero-&gt;sueldo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000" i="0" dirty="0">
                <a:solidFill>
                  <a:srgbClr val="FF99FF"/>
                </a:solidFill>
                <a:latin typeface="Consolas" pitchFamily="49" charset="0"/>
                <a:cs typeface="Consolas" pitchFamily="49" charset="0"/>
              </a:rPr>
              <a:t>puntero-&gt;</a:t>
            </a:r>
            <a:r>
              <a:rPr lang="es-ES" sz="2000" i="0" dirty="0">
                <a:solidFill>
                  <a:prstClr val="white"/>
                </a:solidFill>
              </a:rPr>
              <a:t>...   </a:t>
            </a:r>
            <a:r>
              <a:rPr lang="es-ES" sz="2000" i="0" dirty="0">
                <a:solidFill>
                  <a:prstClr val="white"/>
                </a:solidFill>
                <a:sym typeface="Symbol"/>
              </a:rPr>
              <a:t>  </a:t>
            </a:r>
            <a:r>
              <a:rPr lang="es-ES" sz="2000" i="0" dirty="0">
                <a:solidFill>
                  <a:prstClr val="white"/>
                </a:solidFill>
              </a:rPr>
              <a:t> </a:t>
            </a:r>
            <a:r>
              <a:rPr lang="es-ES" sz="2000" i="0" dirty="0">
                <a:solidFill>
                  <a:srgbClr val="FF99FF"/>
                </a:solidFill>
                <a:latin typeface="Consolas" pitchFamily="49" charset="0"/>
                <a:cs typeface="Consolas" pitchFamily="49" charset="0"/>
              </a:rPr>
              <a:t>(*puntero).</a:t>
            </a:r>
            <a:r>
              <a:rPr lang="es-ES" sz="2000" i="0" dirty="0">
                <a:solidFill>
                  <a:prstClr val="white"/>
                </a:solidFill>
              </a:rPr>
              <a:t>...</a:t>
            </a: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AyED</a:t>
            </a:r>
            <a:r>
              <a:rPr lang="es-ES" dirty="0"/>
              <a:t> I - Punteros y Memoria Dinámica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dirty="0" err="1"/>
              <a:t>AyED</a:t>
            </a:r>
            <a:r>
              <a:rPr lang="es-ES" dirty="0"/>
              <a:t> I - Punteros y Memoria Dinámica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174464" y="3044280"/>
            <a:ext cx="5843330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Direcciones de memoria</a:t>
            </a:r>
            <a:b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y punteros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a estructuras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Acceso a estructuras a través de punteros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struct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nombre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sueldo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</a:t>
            </a:r>
            <a:r>
              <a:rPr lang="en-US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tRegistro</a:t>
            </a:r>
            <a:r>
              <a:rPr lang="es-ES_tradnl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Ptr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puntero = &amp;registro;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registro.codigo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12345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registro.nombre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"Javier"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registro.sueldo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95000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puntero-&gt;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 "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&lt;&lt; puntero-&gt;nombre 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&lt;&lt;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 "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&lt;&lt; puntero-&gt;sueldo &lt;&lt; endl;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puntero-&gt;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" dirty="0">
                <a:sym typeface="Symbol"/>
              </a:rPr>
              <a:t>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(*puntero).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codigo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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puntero.codigo</a:t>
            </a: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286275" y="4647859"/>
            <a:ext cx="288000" cy="252000"/>
          </a:xfrm>
          <a:prstGeom prst="ellipse">
            <a:avLst/>
          </a:prstGeom>
          <a:ln w="28575">
            <a:solidFill>
              <a:srgbClr val="FF99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7680176" y="4647859"/>
            <a:ext cx="288000" cy="252000"/>
          </a:xfrm>
          <a:prstGeom prst="ellipse">
            <a:avLst/>
          </a:prstGeom>
          <a:ln w="28575">
            <a:solidFill>
              <a:srgbClr val="FF99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5294387" y="4918909"/>
            <a:ext cx="288000" cy="252000"/>
          </a:xfrm>
          <a:prstGeom prst="ellipse">
            <a:avLst/>
          </a:prstGeom>
          <a:ln w="28575">
            <a:solidFill>
              <a:srgbClr val="FF99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8383636" y="404664"/>
            <a:ext cx="1830950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structPtr.cpp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3136527" y="5689823"/>
            <a:ext cx="6600077" cy="498490"/>
            <a:chOff x="1612526" y="5689823"/>
            <a:chExt cx="6600077" cy="498490"/>
          </a:xfrm>
        </p:grpSpPr>
        <p:sp>
          <p:nvSpPr>
            <p:cNvPr id="12" name="11 Cerrar llave"/>
            <p:cNvSpPr/>
            <p:nvPr/>
          </p:nvSpPr>
          <p:spPr>
            <a:xfrm rot="5400000">
              <a:off x="6613669" y="4826789"/>
              <a:ext cx="144016" cy="1870084"/>
            </a:xfrm>
            <a:prstGeom prst="rightBrace">
              <a:avLst>
                <a:gd name="adj1" fmla="val 45597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1612526" y="5818981"/>
              <a:ext cx="6600077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puntero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sería una estructura con campo </a:t>
              </a:r>
              <a:r>
                <a:rPr lang="es-E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codigo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de tipo puntero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Punteros y el modificador </a:t>
            </a:r>
            <a:r>
              <a:rPr lang="es-ES_tradnl" dirty="0">
                <a:latin typeface="Consolas" pitchFamily="49" charset="0"/>
                <a:cs typeface="Consolas" pitchFamily="49" charset="0"/>
              </a:rPr>
              <a:t>const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Punteros a constantes y punteros constantes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El efecto del modificador de acceso </a:t>
            </a:r>
            <a:r>
              <a:rPr lang="es-ES_tradnl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_tradnl" dirty="0">
                <a:cs typeface="Times New Roman" pitchFamily="18" charset="0"/>
              </a:rPr>
              <a:t> depende de su sitio: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*puntero;</a:t>
            </a:r>
            <a:r>
              <a:rPr lang="es-ES_tradnl" dirty="0">
                <a:sym typeface="Wingdings" pitchFamily="2" charset="2"/>
              </a:rPr>
              <a:t>	Puntero a una constante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puntero;</a:t>
            </a:r>
            <a:r>
              <a:rPr lang="es-ES_tradnl" dirty="0">
                <a:sym typeface="Wingdings" pitchFamily="2" charset="2"/>
              </a:rPr>
              <a:t>	Puntero constante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Punteros a constantes: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const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tIntCtePtr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Puntero a constante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entero2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13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tIntCtePtr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punt_a_cte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&amp;entero1;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punt_a_cte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)++;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s-ES_tradnl" sz="20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ERROR: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¡Dato no modificable!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punt_a_cte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OK: El puntero no es cte.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Punteros y el modificador </a:t>
            </a:r>
            <a:r>
              <a:rPr lang="es-ES_tradnl" dirty="0">
                <a:latin typeface="Consolas" pitchFamily="49" charset="0"/>
                <a:cs typeface="Consolas" pitchFamily="49" charset="0"/>
              </a:rPr>
              <a:t>const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Punteros a constantes y punteros constantes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El efecto del modificador de acceso </a:t>
            </a:r>
            <a:r>
              <a:rPr lang="es-ES_tradnl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_tradnl" dirty="0">
                <a:cs typeface="Times New Roman" pitchFamily="18" charset="0"/>
              </a:rPr>
              <a:t> depende de su sitio: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*puntero;</a:t>
            </a:r>
            <a:r>
              <a:rPr lang="es-ES_tradnl" dirty="0">
                <a:sym typeface="Wingdings" pitchFamily="2" charset="2"/>
              </a:rPr>
              <a:t>	Puntero a una constante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puntero;</a:t>
            </a:r>
            <a:r>
              <a:rPr lang="es-ES_tradnl" dirty="0">
                <a:sym typeface="Wingdings" pitchFamily="2" charset="2"/>
              </a:rPr>
              <a:t>	Puntero constante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Punteros constantes: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typedef 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s-ES_tradnl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tIntPtrCte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Puntero constante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entero1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entero2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13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tIntPtrCte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&amp;entero1;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)++;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OK: El puntero no apunta a cte.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punt_cte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= &amp;entero2;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s-ES_tradnl" sz="20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ERROR: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¡Puntero constante!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510274" y="404664"/>
            <a:ext cx="1704313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constPtr.cpp</a:t>
            </a:r>
          </a:p>
        </p:txBody>
      </p:sp>
    </p:spTree>
    <p:extLst>
      <p:ext uri="{BB962C8B-B14F-4D97-AF65-F5344CB8AC3E}">
        <p14:creationId xmlns:p14="http://schemas.microsoft.com/office/powerpoint/2010/main" val="9871289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66793" y="3044281"/>
            <a:ext cx="7458710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Punteros y paso de parámetros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paso de parámetros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507288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Paso de parámetros por referencia o variable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En el lenguaje C no hay mecanismo de paso por referencia (&amp;)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Sólo se pueden pasar parámetros por valor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dirty="0">
                <a:sym typeface="Wingdings" pitchFamily="2" charset="2"/>
              </a:rPr>
              <a:t>¿Cómo se simula el paso por referencia? Por medio de punteros: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incrementa(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marL="361950" lvl="1" indent="0">
              <a:spcBef>
                <a:spcPts val="0"/>
              </a:spcBef>
              <a:buNone/>
            </a:pPr>
            <a:endParaRPr lang="es-ES_tradnl" sz="20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incrementa(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(*punt)++;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20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incrementa(&amp;entero);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entero &lt;&lt; endl;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ym typeface="Wingdings" pitchFamily="2" charset="2"/>
              </a:rPr>
              <a:t>Mostrará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6</a:t>
            </a:r>
            <a:r>
              <a:rPr lang="es-ES_tradnl" sz="2000" dirty="0">
                <a:sym typeface="Wingdings" pitchFamily="2" charset="2"/>
              </a:rPr>
              <a:t> en la consola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384032" y="4239960"/>
            <a:ext cx="3814378" cy="12772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Paso por valor: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El argumento (el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Consolas" pitchFamily="49" charset="0"/>
              </a:rPr>
              <a:t>puntero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 no cambia</a:t>
            </a:r>
          </a:p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Aquello a lo que apunta (el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Consolas" pitchFamily="49" charset="0"/>
              </a:rPr>
              <a:t>entero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)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SÍ puede cambiar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890184" y="404664"/>
            <a:ext cx="1324402" cy="3693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param.cpp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paso de parámetros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Paso de parámetros por referencia o variable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incrementa(&amp;entero);</a:t>
            </a: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7266133" y="1772816"/>
            <a:ext cx="1827096" cy="369332"/>
            <a:chOff x="5742133" y="1772816"/>
            <a:chExt cx="1827096" cy="369332"/>
          </a:xfrm>
        </p:grpSpPr>
        <p:sp>
          <p:nvSpPr>
            <p:cNvPr id="10" name="9 Rectángulo"/>
            <p:cNvSpPr/>
            <p:nvPr/>
          </p:nvSpPr>
          <p:spPr>
            <a:xfrm>
              <a:off x="6722327" y="1772816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5742133" y="1772816"/>
              <a:ext cx="9444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entero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26 Grupo"/>
          <p:cNvGrpSpPr/>
          <p:nvPr/>
        </p:nvGrpSpPr>
        <p:grpSpPr>
          <a:xfrm>
            <a:off x="6888088" y="3697982"/>
            <a:ext cx="2269392" cy="1000450"/>
            <a:chOff x="5364088" y="3733986"/>
            <a:chExt cx="2269392" cy="1000450"/>
          </a:xfrm>
        </p:grpSpPr>
        <p:sp>
          <p:nvSpPr>
            <p:cNvPr id="13" name="12 Rectángulo"/>
            <p:cNvSpPr/>
            <p:nvPr/>
          </p:nvSpPr>
          <p:spPr>
            <a:xfrm>
              <a:off x="6040460" y="3733986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364088" y="3733986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6786578" y="4365104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rgbClr val="FF99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es-ES" sz="2000" dirty="0">
                <a:solidFill>
                  <a:srgbClr val="FF99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5806384" y="4365104"/>
              <a:ext cx="9444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entero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16 Conector recto de flecha"/>
            <p:cNvCxnSpPr/>
            <p:nvPr/>
          </p:nvCxnSpPr>
          <p:spPr>
            <a:xfrm>
              <a:off x="6231961" y="3914007"/>
              <a:ext cx="554617" cy="451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25 Grupo"/>
          <p:cNvGrpSpPr/>
          <p:nvPr/>
        </p:nvGrpSpPr>
        <p:grpSpPr>
          <a:xfrm>
            <a:off x="3791744" y="2132857"/>
            <a:ext cx="4680520" cy="1610655"/>
            <a:chOff x="2267744" y="2132856"/>
            <a:chExt cx="4680520" cy="1610655"/>
          </a:xfrm>
        </p:grpSpPr>
        <p:sp>
          <p:nvSpPr>
            <p:cNvPr id="18" name="17 Cerrar llave"/>
            <p:cNvSpPr/>
            <p:nvPr/>
          </p:nvSpPr>
          <p:spPr>
            <a:xfrm rot="5400000">
              <a:off x="2663788" y="1736812"/>
              <a:ext cx="144016" cy="936104"/>
            </a:xfrm>
            <a:prstGeom prst="rightBrace">
              <a:avLst>
                <a:gd name="adj1" fmla="val 45597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19 Conector recto de flecha"/>
            <p:cNvCxnSpPr/>
            <p:nvPr/>
          </p:nvCxnSpPr>
          <p:spPr>
            <a:xfrm rot="16200000" flipH="1">
              <a:off x="2513391" y="2510898"/>
              <a:ext cx="1457114" cy="100811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3303099" y="2699628"/>
              <a:ext cx="364516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 recibe la dirección de 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entero</a:t>
              </a:r>
            </a:p>
          </p:txBody>
        </p:sp>
      </p:grpSp>
      <p:grpSp>
        <p:nvGrpSpPr>
          <p:cNvPr id="8" name="27 Grupo"/>
          <p:cNvGrpSpPr/>
          <p:nvPr/>
        </p:nvGrpSpPr>
        <p:grpSpPr>
          <a:xfrm>
            <a:off x="7330384" y="5560665"/>
            <a:ext cx="1827096" cy="369332"/>
            <a:chOff x="5806384" y="5589240"/>
            <a:chExt cx="1827096" cy="369332"/>
          </a:xfrm>
        </p:grpSpPr>
        <p:sp>
          <p:nvSpPr>
            <p:cNvPr id="22" name="21 Rectángulo"/>
            <p:cNvSpPr/>
            <p:nvPr/>
          </p:nvSpPr>
          <p:spPr>
            <a:xfrm>
              <a:off x="6786578" y="5589240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es-E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806384" y="5589240"/>
              <a:ext cx="9444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entero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23 Rectángulo"/>
          <p:cNvSpPr/>
          <p:nvPr/>
        </p:nvSpPr>
        <p:spPr>
          <a:xfrm>
            <a:off x="1975891" y="36577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lvl="1"/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incrementa(</a:t>
            </a:r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 marL="361950" lvl="1"/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(*punt)++;</a:t>
            </a:r>
          </a:p>
          <a:p>
            <a:pPr marL="361950" lvl="1"/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1966072" y="5517232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 lvl="1"/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entero &lt;&lt; endl;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paso de parámetros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Paso de parámetros por referencia o variable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¿Cuál es el equivalente en C a este prototipo de C++?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foo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&amp;param1,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&amp;param2,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 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&amp;param3);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dirty="0">
                <a:sym typeface="Wingdings" pitchFamily="2" charset="2"/>
              </a:rPr>
              <a:t>Prototipo equivalente: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foo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*param1,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*param2,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*param3);</a:t>
            </a:r>
          </a:p>
          <a:p>
            <a:pPr marL="361950" lvl="1" indent="0">
              <a:spcBef>
                <a:spcPts val="0"/>
              </a:spcBef>
              <a:buNone/>
            </a:pPr>
            <a:endParaRPr lang="es-ES_tradnl" sz="1800" dirty="0">
              <a:solidFill>
                <a:srgbClr val="FFC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foo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*param1,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*param2,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*param3)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Al primer argumento se accede con *param1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Al segundo argumento se accede con *param2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// Al tercer argumento se accede con *param3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_tradnl" dirty="0">
                <a:solidFill>
                  <a:prstClr val="white"/>
                </a:solidFill>
                <a:sym typeface="Wingdings" pitchFamily="2" charset="2"/>
              </a:rPr>
              <a:t> ¿Cómo se llamaría?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entero;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real;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caracter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//...</a:t>
            </a: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foo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(&amp;entero, &amp;real, &amp;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caracter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982557" y="3044281"/>
            <a:ext cx="4227184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Punteros y arrays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arrays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Una íntima relación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Variable array  </a:t>
            </a:r>
            <a:r>
              <a:rPr lang="es-ES_tradnl" dirty="0">
                <a:sym typeface="Symbol"/>
              </a:rPr>
              <a:t></a:t>
            </a:r>
            <a:r>
              <a:rPr lang="es-ES_tradnl" dirty="0">
                <a:sym typeface="Wingdings" pitchFamily="2" charset="2"/>
              </a:rPr>
              <a:t>  Puntero al primer elemento del array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Así, si tenemos: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fr-FR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fr-FR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dias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12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] = 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28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30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fr-FR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 err="1">
                <a:sym typeface="Wingdings" pitchFamily="2" charset="2"/>
              </a:rPr>
              <a:t>Entonces</a:t>
            </a:r>
            <a:r>
              <a:rPr lang="fr-FR" dirty="0">
                <a:sym typeface="Wingdings" pitchFamily="2" charset="2"/>
              </a:rPr>
              <a:t>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*</a:t>
            </a:r>
            <a:r>
              <a:rPr lang="fr-FR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dias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&lt;&lt; endl;</a:t>
            </a:r>
            <a:endParaRPr lang="es-ES_tradnl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dirty="0">
                <a:sym typeface="Wingdings" pitchFamily="2" charset="2"/>
              </a:rPr>
              <a:t>Muestra 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31</a:t>
            </a:r>
            <a:r>
              <a:rPr lang="es-ES_tradnl" dirty="0">
                <a:sym typeface="Wingdings" pitchFamily="2" charset="2"/>
              </a:rPr>
              <a:t> en la consola, el primer elemento del array</a:t>
            </a:r>
          </a:p>
          <a:p>
            <a:pPr marL="361950" lvl="1" indent="0">
              <a:spcBef>
                <a:spcPts val="0"/>
              </a:spcBef>
              <a:spcAft>
                <a:spcPts val="1800"/>
              </a:spcAft>
              <a:buNone/>
            </a:pPr>
            <a:endParaRPr lang="es-ES_tradnl" dirty="0">
              <a:solidFill>
                <a:srgbClr val="FFC000"/>
              </a:solidFill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Siempre apunta al primer elemento (no se puede modificar)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Acceso a los elementos del array: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Por índice o con aritmética de punteros (Anexo)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2711624" y="5879996"/>
            <a:ext cx="6228256" cy="476355"/>
            <a:chOff x="899593" y="5416648"/>
            <a:chExt cx="6484637" cy="4763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7 CuadroTexto"/>
            <p:cNvSpPr txBox="1"/>
            <p:nvPr/>
          </p:nvSpPr>
          <p:spPr>
            <a:xfrm>
              <a:off x="899593" y="5416648"/>
              <a:ext cx="6484637" cy="4763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 lvl="1">
                <a:spcAft>
                  <a:spcPts val="600"/>
                </a:spcAft>
                <a:buClr>
                  <a:srgbClr val="04617B">
                    <a:lumMod val="20000"/>
                    <a:lumOff val="80000"/>
                  </a:srgbClr>
                </a:buClr>
                <a:buSzPct val="100000"/>
              </a:pPr>
              <a:r>
                <a:rPr lang="es-ES_tradnl" sz="2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Wingdings" pitchFamily="2" charset="2"/>
                </a:rPr>
                <a:t>¡Un nombre de array es un puntero constante!</a:t>
              </a:r>
            </a:p>
          </p:txBody>
        </p:sp>
        <p:pic>
          <p:nvPicPr>
            <p:cNvPr id="9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 y paso de parámetros arrays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Paso de arrays a subprogramas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¡Esto explica por qué no usamos &amp; con los parámetros array!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nombre del array es un puntero: ya es un paso por referencia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Prototipos equivalentes para parámetros array: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N = </a:t>
            </a:r>
            <a:r>
              <a:rPr lang="es-ES_tradnl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cuadrado(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[N]);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cuadrado(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[],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size); </a:t>
            </a: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Array no delimitado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cuadrado(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*</a:t>
            </a:r>
            <a:r>
              <a:rPr lang="es-ES_tradnl" sz="18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s-ES_tradnl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1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size); </a:t>
            </a:r>
            <a:r>
              <a:rPr lang="es-ES_tradnl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Puntero</a:t>
            </a:r>
            <a:endParaRPr lang="es-ES_tradnl" sz="18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Arrays no delimitados y punteros: se necesita la dimensión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Elementos: se acceden con índice (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s-ES_tradnl" sz="2000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es-ES_tradnl" dirty="0">
                <a:cs typeface="Consolas" pitchFamily="49" charset="0"/>
                <a:sym typeface="Wingdings" pitchFamily="2" charset="2"/>
              </a:rPr>
              <a:t>) </a:t>
            </a:r>
            <a:r>
              <a:rPr lang="es-ES_tradnl" dirty="0">
                <a:sym typeface="Wingdings" pitchFamily="2" charset="2"/>
              </a:rPr>
              <a:t>o con puntero (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Una función sólo puede devolver un array en forma de puntero: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intPtr</a:t>
            </a:r>
            <a:r>
              <a:rPr lang="es-ES_tradnl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s-ES_tradnl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inicializar();</a:t>
            </a:r>
            <a:endParaRPr lang="es-ES_tradnl" sz="20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Direcciones de memoria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7"/>
            <a:ext cx="8363272" cy="537562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 datos en la memoria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Todo dato se almacena en memoria: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Varios bytes a partir de una dirección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 = </a:t>
            </a:r>
            <a:r>
              <a:rPr lang="es-ES_tradnl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sz="2000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dato (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s-ES_tradnl" dirty="0">
                <a:sym typeface="Wingdings" pitchFamily="2" charset="2"/>
              </a:rPr>
              <a:t>) se accede a partir de su </a:t>
            </a:r>
            <a:r>
              <a:rPr lang="es-ES_tradnl" i="1" dirty="0">
                <a:sym typeface="Wingdings" pitchFamily="2" charset="2"/>
              </a:rPr>
              <a:t>dirección base</a:t>
            </a:r>
            <a:r>
              <a:rPr lang="es-ES_tradnl" dirty="0">
                <a:sym typeface="Wingdings" pitchFamily="2" charset="2"/>
              </a:rPr>
              <a:t> (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0F03:1A38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Dirección de la primera celda de memoria utilizada por el dato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tipo del dato (</a:t>
            </a:r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dirty="0">
                <a:sym typeface="Wingdings" pitchFamily="2" charset="2"/>
              </a:rPr>
              <a:t>) indica cuántos bytes (4) requiere el dato: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00000000 00000000 00000000 00000101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1600" dirty="0">
                <a:sym typeface="Wingdings" pitchFamily="2" charset="2"/>
              </a:rPr>
              <a:t>(La codificación de los datos puede ser diferente; y la de las direcciones también)</a:t>
            </a:r>
            <a:endParaRPr lang="es-ES_tradnl" sz="16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16097"/>
              </p:ext>
            </p:extLst>
          </p:nvPr>
        </p:nvGraphicFramePr>
        <p:xfrm>
          <a:off x="7337804" y="2132856"/>
          <a:ext cx="279064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00000101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25 Rectángulo"/>
          <p:cNvSpPr/>
          <p:nvPr/>
        </p:nvSpPr>
        <p:spPr>
          <a:xfrm>
            <a:off x="9089239" y="2334821"/>
            <a:ext cx="8659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Consolas" pitchFamily="49" charset="0"/>
              </a:rPr>
              <a:t>5</a:t>
            </a:r>
            <a:endParaRPr lang="es-ES" sz="9600" dirty="0">
              <a:latin typeface="Cambria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353793" y="2714254"/>
            <a:ext cx="2694566" cy="868055"/>
            <a:chOff x="3829793" y="2714253"/>
            <a:chExt cx="2694566" cy="868055"/>
          </a:xfrm>
        </p:grpSpPr>
        <p:sp>
          <p:nvSpPr>
            <p:cNvPr id="27" name="26 CuadroTexto"/>
            <p:cNvSpPr txBox="1"/>
            <p:nvPr/>
          </p:nvSpPr>
          <p:spPr>
            <a:xfrm>
              <a:off x="3829793" y="3212976"/>
              <a:ext cx="162397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Dirección base</a:t>
              </a: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 flipV="1">
              <a:off x="5444239" y="2714253"/>
              <a:ext cx="1080120" cy="64633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90423" y="3044281"/>
            <a:ext cx="7411452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Memoria y datos del programa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Regiones de la memoria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El sistema operativo distingue varias regiones en la memoria: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35197"/>
              </p:ext>
            </p:extLst>
          </p:nvPr>
        </p:nvGraphicFramePr>
        <p:xfrm>
          <a:off x="4151784" y="2163664"/>
          <a:ext cx="1701402" cy="38576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53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 (</a:t>
                      </a:r>
                      <a:r>
                        <a:rPr lang="es-ES" sz="1800" b="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Stack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776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 (</a:t>
                      </a:r>
                      <a:r>
                        <a:rPr lang="es-ES" sz="1800" b="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Heap</a:t>
                      </a:r>
                      <a:r>
                        <a:rPr lang="es-ES" sz="1800" b="0" i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)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34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800" b="0" baseline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8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085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299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upo 14"/>
          <p:cNvGrpSpPr/>
          <p:nvPr/>
        </p:nvGrpSpPr>
        <p:grpSpPr>
          <a:xfrm>
            <a:off x="5951984" y="2182714"/>
            <a:ext cx="1714204" cy="468000"/>
            <a:chOff x="4427984" y="2182714"/>
            <a:chExt cx="1714204" cy="468000"/>
          </a:xfrm>
        </p:grpSpPr>
        <p:sp>
          <p:nvSpPr>
            <p:cNvPr id="9" name="8 Abrir llave"/>
            <p:cNvSpPr/>
            <p:nvPr/>
          </p:nvSpPr>
          <p:spPr>
            <a:xfrm flipH="1">
              <a:off x="4427984" y="2182714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232747"/>
              <a:ext cx="1469826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951985" y="2699581"/>
            <a:ext cx="2054041" cy="1332000"/>
            <a:chOff x="4427984" y="2699581"/>
            <a:chExt cx="2054041" cy="1332000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699581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213162"/>
              <a:ext cx="180966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951985" y="4077258"/>
            <a:ext cx="2251659" cy="1888628"/>
            <a:chOff x="4427984" y="4077258"/>
            <a:chExt cx="2251659" cy="1888628"/>
          </a:xfrm>
        </p:grpSpPr>
        <p:sp>
          <p:nvSpPr>
            <p:cNvPr id="8" name="7 Abrir llave"/>
            <p:cNvSpPr/>
            <p:nvPr/>
          </p:nvSpPr>
          <p:spPr>
            <a:xfrm flipH="1">
              <a:off x="4427984" y="4077258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840771"/>
              <a:ext cx="2007281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Memoria principal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Datos globales del programa:</a:t>
            </a:r>
            <a:br>
              <a:rPr lang="es-ES" dirty="0"/>
            </a:br>
            <a:r>
              <a:rPr lang="es-ES" dirty="0"/>
              <a:t>Declarados fuera </a:t>
            </a:r>
            <a:br>
              <a:rPr lang="es-ES" dirty="0"/>
            </a:br>
            <a:r>
              <a:rPr lang="es-ES" dirty="0"/>
              <a:t>de los subprogramas</a:t>
            </a:r>
          </a:p>
          <a:p>
            <a:pPr lvl="1" indent="1588">
              <a:spcBef>
                <a:spcPts val="0"/>
              </a:spcBef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tRegistro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registros;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...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89272"/>
              </p:ext>
            </p:extLst>
          </p:nvPr>
        </p:nvGraphicFramePr>
        <p:xfrm>
          <a:off x="7392144" y="115536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13 Grupo"/>
          <p:cNvGrpSpPr/>
          <p:nvPr/>
        </p:nvGrpSpPr>
        <p:grpSpPr>
          <a:xfrm>
            <a:off x="8976321" y="1151848"/>
            <a:ext cx="1350177" cy="1917113"/>
            <a:chOff x="4427984" y="2353485"/>
            <a:chExt cx="3263086" cy="3828239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456087" y="2257823"/>
            <a:ext cx="4123507" cy="1642443"/>
            <a:chOff x="1932086" y="2257822"/>
            <a:chExt cx="4123507" cy="1642443"/>
          </a:xfrm>
        </p:grpSpPr>
        <p:sp>
          <p:nvSpPr>
            <p:cNvPr id="15" name="14 Rectángulo"/>
            <p:cNvSpPr/>
            <p:nvPr/>
          </p:nvSpPr>
          <p:spPr>
            <a:xfrm>
              <a:off x="1941611" y="3684265"/>
              <a:ext cx="288033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1932086" y="3894956"/>
              <a:ext cx="335046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V="1">
              <a:off x="5263505" y="2257822"/>
              <a:ext cx="0" cy="1637134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>
              <a:off x="5263505" y="2267347"/>
              <a:ext cx="79208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pila (</a:t>
            </a:r>
            <a:r>
              <a:rPr lang="es-E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stack</a:t>
            </a: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Datos locales de subprogramas:</a:t>
            </a:r>
            <a:br>
              <a:rPr lang="es-ES" dirty="0"/>
            </a:br>
            <a:r>
              <a:rPr lang="es-ES" dirty="0"/>
              <a:t>Parámetros por valor</a:t>
            </a:r>
            <a:br>
              <a:rPr lang="es-ES" dirty="0"/>
            </a:br>
            <a:r>
              <a:rPr lang="es-ES" dirty="0"/>
              <a:t>y variables locales</a:t>
            </a:r>
          </a:p>
          <a:p>
            <a:pPr lvl="1" indent="1588">
              <a:spcBef>
                <a:spcPts val="0"/>
              </a:spcBef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&amp;total)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aux;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i;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>
                <a:solidFill>
                  <a:prstClr val="white"/>
                </a:solidFill>
              </a:rPr>
              <a:t>Y los punteros temporales</a:t>
            </a:r>
            <a:br>
              <a:rPr lang="es-ES" dirty="0">
                <a:solidFill>
                  <a:prstClr val="white"/>
                </a:solidFill>
              </a:rPr>
            </a:br>
            <a:r>
              <a:rPr lang="es-ES" dirty="0">
                <a:solidFill>
                  <a:prstClr val="white"/>
                </a:solidFill>
              </a:rPr>
              <a:t>que apuntan a los argumentos</a:t>
            </a:r>
            <a:br>
              <a:rPr lang="es-ES" dirty="0">
                <a:solidFill>
                  <a:prstClr val="white"/>
                </a:solidFill>
              </a:rPr>
            </a:br>
            <a:r>
              <a:rPr lang="es-ES" dirty="0">
                <a:solidFill>
                  <a:prstClr val="white"/>
                </a:solidFill>
              </a:rPr>
              <a:t>de los parámetros por referencia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35152"/>
              </p:ext>
            </p:extLst>
          </p:nvPr>
        </p:nvGraphicFramePr>
        <p:xfrm>
          <a:off x="7392144" y="115536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13 Grupo"/>
          <p:cNvGrpSpPr/>
          <p:nvPr/>
        </p:nvGrpSpPr>
        <p:grpSpPr>
          <a:xfrm>
            <a:off x="8976321" y="1151848"/>
            <a:ext cx="1350177" cy="1917113"/>
            <a:chOff x="4427984" y="2353485"/>
            <a:chExt cx="3263086" cy="3828239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044172" y="1287811"/>
            <a:ext cx="4563997" cy="2616671"/>
            <a:chOff x="1520171" y="1287810"/>
            <a:chExt cx="4563997" cy="2616671"/>
          </a:xfrm>
        </p:grpSpPr>
        <p:sp>
          <p:nvSpPr>
            <p:cNvPr id="15" name="14 Rectángulo"/>
            <p:cNvSpPr/>
            <p:nvPr/>
          </p:nvSpPr>
          <p:spPr>
            <a:xfrm>
              <a:off x="2775430" y="2946624"/>
              <a:ext cx="612000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1736171" y="3856904"/>
              <a:ext cx="355590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V="1">
              <a:off x="5292080" y="1287810"/>
              <a:ext cx="0" cy="2588144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>
              <a:off x="5292080" y="1297335"/>
              <a:ext cx="79208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Rectángulo"/>
            <p:cNvSpPr/>
            <p:nvPr/>
          </p:nvSpPr>
          <p:spPr>
            <a:xfrm>
              <a:off x="1864271" y="3457599"/>
              <a:ext cx="432000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1520171" y="3688481"/>
              <a:ext cx="216000" cy="216000"/>
            </a:xfrm>
            <a:prstGeom prst="rect">
              <a:avLst/>
            </a:prstGeom>
            <a:ln w="1905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22 Conector recto"/>
            <p:cNvCxnSpPr/>
            <p:nvPr/>
          </p:nvCxnSpPr>
          <p:spPr>
            <a:xfrm>
              <a:off x="2296271" y="3571899"/>
              <a:ext cx="2995809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3059832" y="3276924"/>
              <a:ext cx="22322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rot="5400000" flipH="1" flipV="1">
              <a:off x="2997920" y="3224537"/>
              <a:ext cx="123826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3 Rectángulo"/>
          <p:cNvSpPr/>
          <p:nvPr/>
        </p:nvSpPr>
        <p:spPr>
          <a:xfrm>
            <a:off x="7157070" y="5034662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sz="16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(lista, resultado)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6826139" y="3861048"/>
            <a:ext cx="2232248" cy="432048"/>
            <a:chOff x="5302139" y="3861048"/>
            <a:chExt cx="2232248" cy="432048"/>
          </a:xfrm>
        </p:grpSpPr>
        <p:cxnSp>
          <p:nvCxnSpPr>
            <p:cNvPr id="26" name="25 Conector recto"/>
            <p:cNvCxnSpPr/>
            <p:nvPr/>
          </p:nvCxnSpPr>
          <p:spPr>
            <a:xfrm>
              <a:off x="5302139" y="3861048"/>
              <a:ext cx="22322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rot="5400000" flipH="1" flipV="1">
              <a:off x="7318363" y="4077072"/>
              <a:ext cx="4320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8405829" y="4305057"/>
            <a:ext cx="1306768" cy="751552"/>
            <a:chOff x="6881829" y="4305057"/>
            <a:chExt cx="1306768" cy="751552"/>
          </a:xfrm>
        </p:grpSpPr>
        <p:sp>
          <p:nvSpPr>
            <p:cNvPr id="30" name="29 Rectángulo"/>
            <p:cNvSpPr/>
            <p:nvPr/>
          </p:nvSpPr>
          <p:spPr>
            <a:xfrm>
              <a:off x="6881829" y="4305057"/>
              <a:ext cx="1306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600" dirty="0">
                  <a:latin typeface="Consolas" pitchFamily="49" charset="0"/>
                  <a:cs typeface="Consolas" pitchFamily="49" charset="0"/>
                </a:rPr>
                <a:t>&amp;resultado</a:t>
              </a:r>
              <a:endParaRPr lang="es-ES" sz="1600" dirty="0"/>
            </a:p>
          </p:txBody>
        </p:sp>
        <p:cxnSp>
          <p:nvCxnSpPr>
            <p:cNvPr id="31" name="30 Conector recto"/>
            <p:cNvCxnSpPr/>
            <p:nvPr/>
          </p:nvCxnSpPr>
          <p:spPr>
            <a:xfrm rot="5400000" flipH="1" flipV="1">
              <a:off x="7318363" y="4840585"/>
              <a:ext cx="43204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y datos del programa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El montón (</a:t>
            </a:r>
            <a:r>
              <a:rPr lang="es-E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heap</a:t>
            </a: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Datos dinámicos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Datos que se crean y se destruyen </a:t>
            </a:r>
            <a:br>
              <a:rPr lang="es-ES" dirty="0"/>
            </a:br>
            <a:r>
              <a:rPr lang="es-ES" dirty="0"/>
              <a:t>durante la ejecución del programa,</a:t>
            </a:r>
            <a:br>
              <a:rPr lang="es-ES" dirty="0"/>
            </a:br>
            <a:r>
              <a:rPr lang="es-ES" dirty="0"/>
              <a:t>a medida que se necesita</a:t>
            </a:r>
            <a:br>
              <a:rPr lang="es-ES" dirty="0"/>
            </a:b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Sistema de gestión de memoria dinámica (</a:t>
            </a:r>
            <a:r>
              <a:rPr lang="es-ES" dirty="0" err="1"/>
              <a:t>SGMD</a:t>
            </a:r>
            <a:r>
              <a:rPr lang="es-ES" dirty="0"/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Cuando se necesita memoria para una variable se solicita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El </a:t>
            </a:r>
            <a:r>
              <a:rPr lang="es-ES_tradnl" dirty="0" err="1">
                <a:cs typeface="Times New Roman" pitchFamily="18" charset="0"/>
              </a:rPr>
              <a:t>SGMD</a:t>
            </a:r>
            <a:r>
              <a:rPr lang="es-ES_tradnl" dirty="0">
                <a:cs typeface="Times New Roman" pitchFamily="18" charset="0"/>
              </a:rPr>
              <a:t> reserva espacio y devuelve la dirección base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Cuando ya no se necesita más la variable, se destruye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Se libera la memoria y el </a:t>
            </a:r>
            <a:r>
              <a:rPr lang="es-ES_tradnl" dirty="0" err="1">
                <a:cs typeface="Times New Roman" pitchFamily="18" charset="0"/>
              </a:rPr>
              <a:t>SGMD</a:t>
            </a:r>
            <a:r>
              <a:rPr lang="es-ES_tradnl" dirty="0">
                <a:cs typeface="Times New Roman" pitchFamily="18" charset="0"/>
              </a:rPr>
              <a:t> cuenta de nuevo con ella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54985"/>
              </p:ext>
            </p:extLst>
          </p:nvPr>
        </p:nvGraphicFramePr>
        <p:xfrm>
          <a:off x="7392144" y="1155366"/>
          <a:ext cx="1485378" cy="19262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8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8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Pila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04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83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Datos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globales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Código del 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5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S.O.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13 Grupo"/>
          <p:cNvGrpSpPr/>
          <p:nvPr/>
        </p:nvGrpSpPr>
        <p:grpSpPr>
          <a:xfrm>
            <a:off x="8976321" y="1151848"/>
            <a:ext cx="1350177" cy="1917113"/>
            <a:chOff x="4427984" y="2353485"/>
            <a:chExt cx="3263086" cy="3828239"/>
          </a:xfrm>
        </p:grpSpPr>
        <p:sp>
          <p:nvSpPr>
            <p:cNvPr id="7" name="6 Abrir llave"/>
            <p:cNvSpPr/>
            <p:nvPr/>
          </p:nvSpPr>
          <p:spPr>
            <a:xfrm flipH="1">
              <a:off x="4427984" y="2915419"/>
              <a:ext cx="216000" cy="1332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Abrir llave"/>
            <p:cNvSpPr/>
            <p:nvPr/>
          </p:nvSpPr>
          <p:spPr>
            <a:xfrm flipH="1">
              <a:off x="4427984" y="4293096"/>
              <a:ext cx="216000" cy="1888628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Abrir llave"/>
            <p:cNvSpPr/>
            <p:nvPr/>
          </p:nvSpPr>
          <p:spPr>
            <a:xfrm flipH="1">
              <a:off x="4427984" y="2398552"/>
              <a:ext cx="216000" cy="468000"/>
            </a:xfrm>
            <a:prstGeom prst="leftBrace">
              <a:avLst>
                <a:gd name="adj1" fmla="val 33898"/>
                <a:gd name="adj2" fmla="val 50000"/>
              </a:avLst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672362" y="2353485"/>
              <a:ext cx="2267130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locales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672362" y="3333900"/>
              <a:ext cx="2743647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dinámicos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672362" y="4961508"/>
              <a:ext cx="3018708" cy="5070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0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 principal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796548" y="3044281"/>
            <a:ext cx="459920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Memoria dinámica</a:t>
            </a:r>
            <a:endParaRPr lang="es-ES" sz="2400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 dinámica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Datos dinámicos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Se crean y se destruyen durante la ejecución del programa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Se les asigna memoria del montón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¿Por qué utilizar memoria dinámica?</a:t>
            </a:r>
          </a:p>
          <a:p>
            <a:pPr marL="628650" lvl="1" indent="-266700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Almacén de memoria muy grande: datos o listas de datos que no caben en memoria principal pueden caber en el montón</a:t>
            </a:r>
          </a:p>
          <a:p>
            <a:pPr marL="628650" lvl="1" indent="-266700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El programa ajusta el uso de la memoria a las necesidades </a:t>
            </a:r>
            <a:br>
              <a:rPr lang="es-ES" dirty="0"/>
            </a:br>
            <a:r>
              <a:rPr lang="es-ES" dirty="0"/>
              <a:t>de cada momento: ni le falta ni la desperdicia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583832" y="2636912"/>
            <a:ext cx="3312368" cy="1080120"/>
            <a:chOff x="3059832" y="2636912"/>
            <a:chExt cx="3312368" cy="1080120"/>
          </a:xfrm>
        </p:grpSpPr>
        <p:sp>
          <p:nvSpPr>
            <p:cNvPr id="16" name="15 Arco"/>
            <p:cNvSpPr/>
            <p:nvPr/>
          </p:nvSpPr>
          <p:spPr>
            <a:xfrm>
              <a:off x="3059832" y="2636912"/>
              <a:ext cx="3312368" cy="1080120"/>
            </a:xfrm>
            <a:prstGeom prst="arc">
              <a:avLst>
                <a:gd name="adj1" fmla="val 11270052"/>
                <a:gd name="adj2" fmla="val 21126771"/>
              </a:avLst>
            </a:prstGeom>
            <a:ln w="57150">
              <a:solidFill>
                <a:srgbClr val="FFC000"/>
              </a:solidFill>
              <a:headEnd type="stealth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212930" y="2708920"/>
              <a:ext cx="10468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Creación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583832" y="2708920"/>
            <a:ext cx="3312368" cy="1080120"/>
            <a:chOff x="3059832" y="2708920"/>
            <a:chExt cx="3312368" cy="1080120"/>
          </a:xfrm>
        </p:grpSpPr>
        <p:sp>
          <p:nvSpPr>
            <p:cNvPr id="18" name="17 Arco"/>
            <p:cNvSpPr/>
            <p:nvPr/>
          </p:nvSpPr>
          <p:spPr>
            <a:xfrm flipH="1" flipV="1">
              <a:off x="3059832" y="2708920"/>
              <a:ext cx="3312368" cy="1080120"/>
            </a:xfrm>
            <a:prstGeom prst="arc">
              <a:avLst>
                <a:gd name="adj1" fmla="val 11270052"/>
                <a:gd name="adj2" fmla="val 21126771"/>
              </a:avLst>
            </a:prstGeom>
            <a:ln w="57150">
              <a:solidFill>
                <a:srgbClr val="FFC000"/>
              </a:solidFill>
              <a:headEnd type="stealth" w="lg" len="lg"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052535" y="3316342"/>
              <a:ext cx="136768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Destrucción</a:t>
              </a:r>
            </a:p>
          </p:txBody>
        </p:sp>
      </p:grpSp>
      <p:sp>
        <p:nvSpPr>
          <p:cNvPr id="14" name="13 Nube"/>
          <p:cNvSpPr/>
          <p:nvPr/>
        </p:nvSpPr>
        <p:spPr>
          <a:xfrm>
            <a:off x="7392144" y="2636912"/>
            <a:ext cx="2016224" cy="864096"/>
          </a:xfrm>
          <a:prstGeom prst="cloud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Montón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3071664" y="2996952"/>
            <a:ext cx="1656184" cy="504056"/>
          </a:xfrm>
          <a:prstGeom prst="rect">
            <a:avLst/>
          </a:prstGeom>
          <a:solidFill>
            <a:schemeClr val="accent1"/>
          </a:solidFill>
          <a:ln w="19050"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 dinámico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y asignación de memoria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/>
          </a:bodyPr>
          <a:lstStyle/>
          <a:p>
            <a:pPr indent="1588">
              <a:spcBef>
                <a:spcPts val="0"/>
              </a:spcBef>
              <a:spcAft>
                <a:spcPts val="24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¿Cuándo se asigna memoria a los datos?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Datos </a:t>
            </a:r>
            <a:r>
              <a:rPr lang="es-ES" dirty="0">
                <a:solidFill>
                  <a:srgbClr val="FFC000"/>
                </a:solidFill>
              </a:rPr>
              <a:t>globales</a:t>
            </a:r>
            <a:endParaRPr lang="es-ES" dirty="0"/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En memoria principal al comenzar la ejecución del programa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Existen durante toda la ejecución del programa</a:t>
            </a: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</a:pPr>
            <a:r>
              <a:rPr lang="es-ES" dirty="0"/>
              <a:t>Datos </a:t>
            </a:r>
            <a:r>
              <a:rPr lang="es-ES" dirty="0">
                <a:solidFill>
                  <a:srgbClr val="FFC000"/>
                </a:solidFill>
              </a:rPr>
              <a:t>locales</a:t>
            </a:r>
            <a:r>
              <a:rPr lang="es-ES" dirty="0"/>
              <a:t> de un subprograma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En la pila al ejecutarse el subprograma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Existen sólo durante la ejecución de su subprograma</a:t>
            </a: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</a:pPr>
            <a:r>
              <a:rPr lang="es-ES" dirty="0"/>
              <a:t>Datos </a:t>
            </a:r>
            <a:r>
              <a:rPr lang="es-ES" dirty="0">
                <a:solidFill>
                  <a:srgbClr val="FFC000"/>
                </a:solidFill>
              </a:rPr>
              <a:t>dinámicos</a:t>
            </a:r>
            <a:endParaRPr lang="es-ES" dirty="0"/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En el montón cuando el programa lo solicita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Existen </a:t>
            </a:r>
            <a:r>
              <a:rPr lang="es-ES" i="1" dirty="0"/>
              <a:t>a voluntad</a:t>
            </a:r>
            <a:r>
              <a:rPr lang="es-ES" dirty="0"/>
              <a:t> del programa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estáticos frente a datos dinámicos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Datos estáticos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cs typeface="Times New Roman" pitchFamily="18" charset="0"/>
              </a:rPr>
              <a:t>Datos declarados como de un tipo concreto: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dirty="0">
                <a:latin typeface="Consolas" pitchFamily="49" charset="0"/>
                <a:cs typeface="Consolas" pitchFamily="49" charset="0"/>
              </a:rPr>
              <a:t> i;</a:t>
            </a:r>
            <a:endParaRPr lang="es-ES_tradnl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cs typeface="Times New Roman" pitchFamily="18" charset="0"/>
              </a:rPr>
              <a:t>Se acceden directamente a través del identificador: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latin typeface="Consolas" pitchFamily="49" charset="0"/>
                <a:cs typeface="Consolas" pitchFamily="49" charset="0"/>
              </a:rPr>
              <a:t>cout &lt;&lt; i;</a:t>
            </a:r>
            <a:endParaRPr lang="es-ES_tradnl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_tradnl" sz="2800" dirty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itchFamily="18" charset="0"/>
              </a:rPr>
              <a:t>Datos dinámicos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cs typeface="Times New Roman" pitchFamily="18" charset="0"/>
              </a:rPr>
              <a:t>Datos accedidos a través de su dirección de memoria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Esa dirección de memoria debe estar el algún puntero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cs typeface="Times New Roman" pitchFamily="18" charset="0"/>
              </a:rPr>
              <a:t>Los punteros son la base del </a:t>
            </a:r>
            <a:r>
              <a:rPr lang="es-ES_tradnl" dirty="0" err="1">
                <a:cs typeface="Times New Roman" pitchFamily="18" charset="0"/>
              </a:rPr>
              <a:t>SGMD</a:t>
            </a:r>
            <a:endParaRPr lang="es-ES_tradnl" dirty="0">
              <a:cs typeface="Times New Roman" pitchFamily="18" charset="0"/>
            </a:endParaRPr>
          </a:p>
          <a:p>
            <a:pPr marL="361950">
              <a:spcBef>
                <a:spcPts val="1800"/>
              </a:spcBef>
              <a:spcAft>
                <a:spcPts val="600"/>
              </a:spcAft>
            </a:pPr>
            <a:r>
              <a:rPr lang="es-ES_tradnl" sz="2200" i="0" spc="-50" dirty="0">
                <a:cs typeface="Times New Roman" pitchFamily="18" charset="0"/>
              </a:rPr>
              <a:t>Los datos estáticos también se pueden acceder a través de punteros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</a:pPr>
            <a:r>
              <a:rPr lang="es-ES_tradnl" sz="2200" i="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_tradnl" sz="2200" i="0" dirty="0">
                <a:latin typeface="Consolas" pitchFamily="49" charset="0"/>
                <a:cs typeface="Consolas" pitchFamily="49" charset="0"/>
              </a:rPr>
              <a:t> *p = &amp;i;</a:t>
            </a:r>
            <a:endParaRPr lang="es-ES_tradnl" sz="2200" i="0" dirty="0"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Página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688288" y="5013176"/>
            <a:ext cx="249812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Fin parte I</a:t>
            </a:r>
            <a:endParaRPr lang="es-A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2819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 punteros contienen direcciones de memoria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</a:t>
            </a:r>
            <a:r>
              <a:rPr lang="es-ES_tradnl" i="1" dirty="0">
                <a:sym typeface="Wingdings" pitchFamily="2" charset="2"/>
              </a:rPr>
              <a:t>puntero</a:t>
            </a:r>
            <a:r>
              <a:rPr lang="es-ES_tradnl" dirty="0">
                <a:sym typeface="Wingdings" pitchFamily="2" charset="2"/>
              </a:rPr>
              <a:t> sirve para acceder a través de él a otro dato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valor del puntero es la dirección de memoria base de otro dato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_tradnl" dirty="0"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54837"/>
              </p:ext>
            </p:extLst>
          </p:nvPr>
        </p:nvGraphicFramePr>
        <p:xfrm>
          <a:off x="2351585" y="2564904"/>
          <a:ext cx="247544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0F03:1A3B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0F07:041A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479">
                <a:tc>
                  <a:txBody>
                    <a:bodyPr/>
                    <a:lstStyle/>
                    <a:p>
                      <a:pPr algn="ctr"/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2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6 Cerrar llave"/>
          <p:cNvSpPr/>
          <p:nvPr/>
        </p:nvSpPr>
        <p:spPr>
          <a:xfrm>
            <a:off x="4923681" y="4600178"/>
            <a:ext cx="216024" cy="1296144"/>
          </a:xfrm>
          <a:prstGeom prst="rightBrace">
            <a:avLst>
              <a:gd name="adj1" fmla="val 39198"/>
              <a:gd name="adj2" fmla="val 50000"/>
            </a:avLst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Arco"/>
          <p:cNvSpPr/>
          <p:nvPr/>
        </p:nvSpPr>
        <p:spPr>
          <a:xfrm>
            <a:off x="3575720" y="2564904"/>
            <a:ext cx="3014932" cy="2683346"/>
          </a:xfrm>
          <a:prstGeom prst="arc">
            <a:avLst>
              <a:gd name="adj1" fmla="val 13133853"/>
              <a:gd name="adj2" fmla="val 5248149"/>
            </a:avLst>
          </a:prstGeom>
          <a:ln w="28575">
            <a:solidFill>
              <a:srgbClr val="FFC000"/>
            </a:solidFill>
            <a:headEnd type="stealth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076652" y="2673786"/>
            <a:ext cx="305179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Indirección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Acceso indirecto a un dato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7176121" y="3609020"/>
            <a:ext cx="1075221" cy="369332"/>
            <a:chOff x="5652120" y="3609020"/>
            <a:chExt cx="1075221" cy="369332"/>
          </a:xfrm>
        </p:grpSpPr>
        <p:sp>
          <p:nvSpPr>
            <p:cNvPr id="11" name="10 Rectángulo"/>
            <p:cNvSpPr/>
            <p:nvPr/>
          </p:nvSpPr>
          <p:spPr>
            <a:xfrm>
              <a:off x="6367301" y="3609020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652120" y="3609020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8304839" y="4240138"/>
            <a:ext cx="1179482" cy="369332"/>
            <a:chOff x="6780839" y="4240138"/>
            <a:chExt cx="1179482" cy="369332"/>
          </a:xfrm>
        </p:grpSpPr>
        <p:sp>
          <p:nvSpPr>
            <p:cNvPr id="13" name="12 Rectángulo"/>
            <p:cNvSpPr/>
            <p:nvPr/>
          </p:nvSpPr>
          <p:spPr>
            <a:xfrm>
              <a:off x="7113419" y="4240138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Consolas" pitchFamily="49" charset="0"/>
                  <a:cs typeface="Consolas" pitchFamily="49" charset="0"/>
                </a:rPr>
                <a:t>5</a:t>
              </a:r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780839" y="4240138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15" name="14 Conector recto de flecha"/>
          <p:cNvCxnSpPr/>
          <p:nvPr/>
        </p:nvCxnSpPr>
        <p:spPr>
          <a:xfrm>
            <a:off x="8082803" y="3789042"/>
            <a:ext cx="554617" cy="45109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504987" y="3609020"/>
            <a:ext cx="1787028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apunta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9" name="25 Rectángulo"/>
          <p:cNvSpPr/>
          <p:nvPr/>
        </p:nvSpPr>
        <p:spPr>
          <a:xfrm>
            <a:off x="4079777" y="2852937"/>
            <a:ext cx="7521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Consolas" pitchFamily="49" charset="0"/>
              </a:rPr>
              <a:t>5</a:t>
            </a:r>
            <a:endParaRPr lang="es-ES" sz="8000" dirty="0">
              <a:latin typeface="Cambria" pitchFamily="18" charset="0"/>
            </a:endParaRPr>
          </a:p>
        </p:txBody>
      </p:sp>
      <p:grpSp>
        <p:nvGrpSpPr>
          <p:cNvPr id="20" name="6 Grupo"/>
          <p:cNvGrpSpPr/>
          <p:nvPr/>
        </p:nvGrpSpPr>
        <p:grpSpPr>
          <a:xfrm>
            <a:off x="5556376" y="5299373"/>
            <a:ext cx="3924000" cy="972000"/>
            <a:chOff x="899593" y="5416649"/>
            <a:chExt cx="4085528" cy="97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7 CuadroTexto"/>
            <p:cNvSpPr txBox="1"/>
            <p:nvPr/>
          </p:nvSpPr>
          <p:spPr>
            <a:xfrm>
              <a:off x="899593" y="5416649"/>
              <a:ext cx="4085528" cy="97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1338"/>
              <a:r>
                <a:rPr lang="es-ES" i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¿De qué tipo es el dato apuntado?</a:t>
              </a:r>
            </a:p>
            <a:p>
              <a:pPr marL="541338"/>
              <a:r>
                <a:rPr lang="es-E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¿Cuántas celdas ocupa?</a:t>
              </a:r>
              <a:br>
                <a:rPr lang="es-E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¿Cómo se interpretan los 0/1?</a:t>
              </a:r>
            </a:p>
          </p:txBody>
        </p:sp>
        <p:pic>
          <p:nvPicPr>
            <p:cNvPr id="22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2084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7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</a:t>
            </a:r>
            <a:r>
              <a:rPr lang="en-US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554869" y="3429000"/>
            <a:ext cx="3342710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Muchas Gracias.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 punteros contienen direcciones de memoria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¿De qué tipo es el dato apuntado?</a:t>
            </a:r>
            <a:endParaRPr lang="es-ES_tradnl" dirty="0">
              <a:sym typeface="Wingdings" pitchFamily="2" charset="2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La variable a la que apunta un puntero será de un tipo concreto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¿Cuánto ocupa? ¿Cómo se interpreta?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tipo de variable apuntado se establece al declarar el puntero: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i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tipo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nombre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es-ES_tradnl" sz="2000" dirty="0">
                <a:sym typeface="Wingdings" pitchFamily="2" charset="2"/>
              </a:rPr>
              <a:t>	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puntero </a:t>
            </a:r>
            <a:r>
              <a:rPr lang="es-ES_tradnl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nombre</a:t>
            </a:r>
            <a:r>
              <a:rPr lang="es-ES_tradnl" dirty="0">
                <a:sym typeface="Wingdings" pitchFamily="2" charset="2"/>
              </a:rPr>
              <a:t> apuntará a una variable del </a:t>
            </a:r>
            <a:r>
              <a:rPr lang="es-ES_tradnl" i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tipo</a:t>
            </a:r>
            <a:r>
              <a:rPr lang="es-ES_tradnl" dirty="0">
                <a:sym typeface="Wingdings" pitchFamily="2" charset="2"/>
              </a:rPr>
              <a:t> indicado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asterisco (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dirty="0">
                <a:sym typeface="Wingdings" pitchFamily="2" charset="2"/>
              </a:rPr>
              <a:t>) indica que es un puntero a datos de ese tipo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s-ES_tradnl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inicialmente contiene una dirección</a:t>
            </a:r>
            <a:b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   // que no es válida (</a:t>
            </a:r>
            <a:r>
              <a:rPr lang="es-ES_tradnl" sz="2000" i="1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no apunta a nada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El puntero </a:t>
            </a: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sym typeface="Wingdings" pitchFamily="2" charset="2"/>
              </a:rPr>
              <a:t> apuntará a una variable entera (</a:t>
            </a:r>
            <a:r>
              <a:rPr lang="es-ES_tradnl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spc="-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spc="-5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i; </a:t>
            </a:r>
            <a:r>
              <a:rPr lang="es-ES_tradnl" sz="2000" spc="-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Dato entero  </a:t>
            </a:r>
            <a:r>
              <a:rPr lang="es-ES_tradnl" sz="2000" i="1" spc="-50" dirty="0">
                <a:cs typeface="Consolas" pitchFamily="49" charset="0"/>
                <a:sym typeface="Wingdings" pitchFamily="2" charset="2"/>
              </a:rPr>
              <a:t>vs. </a:t>
            </a:r>
            <a:r>
              <a:rPr lang="es-ES_tradnl" sz="2000" spc="-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s-ES_tradnl" sz="2000" spc="-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spc="-5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spc="-5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spc="-5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spc="-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Puntero a entero</a:t>
            </a:r>
            <a:endParaRPr lang="es-ES_tradnl" sz="2000" spc="-50" dirty="0">
              <a:solidFill>
                <a:srgbClr val="92D050"/>
              </a:solidFill>
              <a:sym typeface="Wingdings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Los punteros contienen direcciones de memoria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Las variables puntero tampoco se inicializan automáticamente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Al declararlas sin inicializador contienen direcciones no válidas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 inicialmente contiene una dirección</a:t>
            </a:r>
            <a:b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   // que no es válida (</a:t>
            </a:r>
            <a:r>
              <a:rPr lang="es-ES_tradnl" sz="2000" i="1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no apunta a nada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puede apuntar a cualquier dato de su tipo base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no tiene por qué apuntar necesariamente a un dato</a:t>
            </a:r>
            <a:br>
              <a:rPr lang="es-ES_tradnl" dirty="0">
                <a:sym typeface="Wingdings" pitchFamily="2" charset="2"/>
              </a:rPr>
            </a:br>
            <a:r>
              <a:rPr lang="es-ES_tradnl" dirty="0">
                <a:sym typeface="Wingdings" pitchFamily="2" charset="2"/>
              </a:rPr>
              <a:t>(puede no apuntar a nada: valor </a:t>
            </a:r>
            <a:r>
              <a:rPr lang="es-ES_tradnl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NULL</a:t>
            </a:r>
            <a:r>
              <a:rPr lang="es-ES_tradnl" dirty="0">
                <a:sym typeface="Wingdings" pitchFamily="2" charset="2"/>
              </a:rPr>
              <a:t>)</a:t>
            </a: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i="1" dirty="0">
                <a:sym typeface="Wingdings" pitchFamily="2" charset="2"/>
              </a:rPr>
              <a:t>¿Para qué sirven los punteros?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Para implementar el paso de parámetros por referencia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Para manejar datos dinámicos</a:t>
            </a:r>
            <a:br>
              <a:rPr lang="es-ES_tradnl" dirty="0">
                <a:sym typeface="Wingdings" pitchFamily="2" charset="2"/>
              </a:rPr>
            </a:br>
            <a:r>
              <a:rPr lang="es-ES_tradnl" dirty="0">
                <a:sym typeface="Wingdings" pitchFamily="2" charset="2"/>
              </a:rPr>
              <a:t>(Datos que se crean y destruyen durante la ejecución)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>
                <a:sym typeface="Wingdings" pitchFamily="2" charset="2"/>
              </a:rPr>
              <a:t>Para implementar los arrays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y Estructuras de Datos I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162091" y="3044281"/>
            <a:ext cx="586808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Operadores de punteros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punteros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Obtener la dirección de memoria de ...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Operador monario y prefijo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latin typeface="Consolas" pitchFamily="49" charset="0"/>
                <a:cs typeface="Consolas" pitchFamily="49" charset="0"/>
                <a:sym typeface="Wingdings" pitchFamily="2" charset="2"/>
              </a:rPr>
              <a:t>&amp;</a:t>
            </a:r>
            <a:r>
              <a:rPr lang="es-ES_tradnl" dirty="0">
                <a:sym typeface="Wingdings" pitchFamily="2" charset="2"/>
              </a:rPr>
              <a:t> devuelve la dirección de memoria base del dato al que precede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cout &lt;&lt; &amp;i;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Muestra la dirección de memoria de i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Un puntero puede recibir la dirección de datos de su tipo base</a:t>
            </a:r>
          </a:p>
          <a:p>
            <a:pPr marL="36195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i;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s-ES_tradnl" sz="2000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 = &amp;i; </a:t>
            </a:r>
            <a:r>
              <a:rPr lang="es-ES_tradnl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punt contiene la dirección de i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>
                <a:sym typeface="Wingdings" pitchFamily="2" charset="2"/>
              </a:rPr>
              <a:t>Ahora </a:t>
            </a:r>
            <a:r>
              <a:rPr lang="es-ES_tradnl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sym typeface="Wingdings" pitchFamily="2" charset="2"/>
              </a:rPr>
              <a:t> ya contiene una dirección de memoria válida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punt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i="1" dirty="0">
                <a:sym typeface="Wingdings" pitchFamily="2" charset="2"/>
              </a:rPr>
              <a:t>apunta</a:t>
            </a:r>
            <a:r>
              <a:rPr lang="es-ES_tradnl" dirty="0">
                <a:sym typeface="Wingdings" pitchFamily="2" charset="2"/>
              </a:rPr>
              <a:t> a (contiene la dirección de) la variable </a:t>
            </a:r>
            <a:r>
              <a:rPr lang="es-ES_tradnl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</a:t>
            </a:r>
            <a:r>
              <a:rPr lang="es-ES_tradnl" dirty="0">
                <a:sym typeface="Wingdings" pitchFamily="2" charset="2"/>
              </a:rPr>
              <a:t> (</a:t>
            </a:r>
            <a:r>
              <a:rPr lang="es-ES_tradnl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s-ES_tradnl" dirty="0">
                <a:sym typeface="Wingdings" pitchFamily="2" charset="2"/>
              </a:rPr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AyED I - Punteros y Memoria Dinámica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772860" y="190382"/>
            <a:ext cx="43794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7176121" y="3616682"/>
            <a:ext cx="1075221" cy="379090"/>
            <a:chOff x="6440263" y="3481958"/>
            <a:chExt cx="1075221" cy="379090"/>
          </a:xfrm>
        </p:grpSpPr>
        <p:sp>
          <p:nvSpPr>
            <p:cNvPr id="7" name="6 Rectángulo"/>
            <p:cNvSpPr/>
            <p:nvPr/>
          </p:nvSpPr>
          <p:spPr>
            <a:xfrm>
              <a:off x="7155444" y="3501008"/>
              <a:ext cx="360040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440263" y="3481958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punt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8732942" y="4139788"/>
            <a:ext cx="1179482" cy="369332"/>
            <a:chOff x="7568982" y="4132126"/>
            <a:chExt cx="1179482" cy="369332"/>
          </a:xfrm>
        </p:grpSpPr>
        <p:sp>
          <p:nvSpPr>
            <p:cNvPr id="9" name="8 Rectángulo"/>
            <p:cNvSpPr/>
            <p:nvPr/>
          </p:nvSpPr>
          <p:spPr>
            <a:xfrm>
              <a:off x="7901562" y="4132126"/>
              <a:ext cx="846902" cy="360040"/>
            </a:xfrm>
            <a:prstGeom prst="rect">
              <a:avLst/>
            </a:prstGeom>
            <a:ln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7568982" y="4132126"/>
              <a:ext cx="31130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11" name="10 Conector recto de flecha"/>
          <p:cNvCxnSpPr/>
          <p:nvPr/>
        </p:nvCxnSpPr>
        <p:spPr>
          <a:xfrm>
            <a:off x="8082802" y="3815754"/>
            <a:ext cx="982720" cy="32403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54373</TotalTime>
  <Words>4007</Words>
  <Application>Microsoft Office PowerPoint</Application>
  <PresentationFormat>Panorámica</PresentationFormat>
  <Paragraphs>875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</vt:lpstr>
      <vt:lpstr>Consolas</vt:lpstr>
      <vt:lpstr>Constantia</vt:lpstr>
      <vt:lpstr>Courier New</vt:lpstr>
      <vt:lpstr>Wingdings</vt:lpstr>
      <vt:lpstr>Wingdings 2</vt:lpstr>
      <vt:lpstr>Flow</vt:lpstr>
      <vt:lpstr>Punteros  y memoria dinámica</vt:lpstr>
      <vt:lpstr>Índice de la Unidad</vt:lpstr>
      <vt:lpstr>AyED I - Punteros y Memoria Dinámica</vt:lpstr>
      <vt:lpstr>Direcciones de memoria</vt:lpstr>
      <vt:lpstr>Variables punteros</vt:lpstr>
      <vt:lpstr>Punteros</vt:lpstr>
      <vt:lpstr>Punteros</vt:lpstr>
      <vt:lpstr>Algoritmos y Estructuras de Datos I</vt:lpstr>
      <vt:lpstr>Operadores de punteros</vt:lpstr>
      <vt:lpstr>Operadores de punteros</vt:lpstr>
      <vt:lpstr>Operadores de punteros</vt:lpstr>
      <vt:lpstr>Operadores de punteros</vt:lpstr>
      <vt:lpstr>Operadores de punteros</vt:lpstr>
      <vt:lpstr>Operadores de punteros</vt:lpstr>
      <vt:lpstr>Operadores de punteros</vt:lpstr>
      <vt:lpstr>Operadores de punteros</vt:lpstr>
      <vt:lpstr>Operadores de punteros</vt:lpstr>
      <vt:lpstr>Presentación de PowerPoint</vt:lpstr>
      <vt:lpstr>Punteros y direcciones válidas</vt:lpstr>
      <vt:lpstr>Punteros no inicializados</vt:lpstr>
      <vt:lpstr>Un valor seguro: NULL</vt:lpstr>
      <vt:lpstr>Presentación de PowerPoint</vt:lpstr>
      <vt:lpstr>Copia de punteros</vt:lpstr>
      <vt:lpstr>Copia de punteros</vt:lpstr>
      <vt:lpstr>Copia de punteros</vt:lpstr>
      <vt:lpstr>Comparación de punteros</vt:lpstr>
      <vt:lpstr>Algoritmos y Estructuras de Datos I</vt:lpstr>
      <vt:lpstr>Tipos puntero</vt:lpstr>
      <vt:lpstr>Punteros a estructuras</vt:lpstr>
      <vt:lpstr>Punteros a estructuras</vt:lpstr>
      <vt:lpstr>Punteros y el modificador const</vt:lpstr>
      <vt:lpstr>Punteros y el modificador const</vt:lpstr>
      <vt:lpstr>Algoritmos y Estructuras de Datos I</vt:lpstr>
      <vt:lpstr>Punteros y paso de parámetros</vt:lpstr>
      <vt:lpstr>Punteros y paso de parámetros</vt:lpstr>
      <vt:lpstr>Punteros y paso de parámetros</vt:lpstr>
      <vt:lpstr>Algoritmos y Estructuras de Datos I</vt:lpstr>
      <vt:lpstr>Punteros y arrays</vt:lpstr>
      <vt:lpstr>Punteros y paso de parámetros arrays</vt:lpstr>
      <vt:lpstr>Algoritmos y Estructuras de Datos I</vt:lpstr>
      <vt:lpstr>Memoria y datos del programa</vt:lpstr>
      <vt:lpstr>Memoria y datos del programa</vt:lpstr>
      <vt:lpstr>Memoria y datos del programa</vt:lpstr>
      <vt:lpstr>Memoria y datos del programa</vt:lpstr>
      <vt:lpstr>Algoritmos y Estructuras de Datos I</vt:lpstr>
      <vt:lpstr>Memoria dinámica</vt:lpstr>
      <vt:lpstr>Datos y asignación de memoria</vt:lpstr>
      <vt:lpstr>Datos estáticos frente a datos dinámicos</vt:lpstr>
      <vt:lpstr>Algoritmos y Estructuras de Datos I</vt:lpstr>
      <vt:lpstr>Algoritmos y Estructuras de Datos I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Administrador</cp:lastModifiedBy>
  <cp:revision>978</cp:revision>
  <dcterms:created xsi:type="dcterms:W3CDTF">2010-03-20T08:32:51Z</dcterms:created>
  <dcterms:modified xsi:type="dcterms:W3CDTF">2021-09-28T12:34:45Z</dcterms:modified>
</cp:coreProperties>
</file>