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56" r:id="rId2"/>
    <p:sldId id="465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53" r:id="rId42"/>
    <p:sldId id="454" r:id="rId43"/>
    <p:sldId id="455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63" r:id="rId52"/>
    <p:sldId id="464" r:id="rId53"/>
    <p:sldId id="422" r:id="rId5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00000"/>
    <a:srgbClr val="0037A8"/>
    <a:srgbClr val="003366"/>
    <a:srgbClr val="FF9966"/>
    <a:srgbClr val="FF6699"/>
    <a:srgbClr val="9966FF"/>
    <a:srgbClr val="3333CC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6" autoAdjust="0"/>
    <p:restoredTop sz="93686" autoAdjust="0"/>
  </p:normalViewPr>
  <p:slideViewPr>
    <p:cSldViewPr snapToObjects="1">
      <p:cViewPr>
        <p:scale>
          <a:sx n="65" d="100"/>
          <a:sy n="65" d="100"/>
        </p:scale>
        <p:origin x="630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19578"/>
    </p:cViewPr>
  </p:sorterViewPr>
  <p:notesViewPr>
    <p:cSldViewPr snapToObjects="1">
      <p:cViewPr varScale="1">
        <p:scale>
          <a:sx n="71" d="100"/>
          <a:sy n="71" d="100"/>
        </p:scale>
        <p:origin x="-3372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F6882-623C-4F59-89C4-4E5CBDBBE090}" type="datetimeFigureOut">
              <a:rPr lang="es-ES" smtClean="0"/>
              <a:pPr/>
              <a:t>09/10/2020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F02F-573B-4E64-A300-A7C38385775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53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CD25255-EE5E-40E3-B634-65B4AA002A7D}" type="datetimeFigureOut">
              <a:rPr lang="es-ES" smtClean="0"/>
              <a:pPr/>
              <a:t>09/10/2020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DDBB7FF-5F31-4F6A-871A-89C210F39D7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95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BB7FF-5F31-4F6A-871A-89C210F39D73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98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6452-F460-47C4-A1BB-2F5156E41823}" type="datetime10">
              <a:rPr lang="es-AR" smtClean="0"/>
              <a:t>18:10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59829" y="6393788"/>
            <a:ext cx="4470400" cy="365125"/>
          </a:xfrm>
        </p:spPr>
        <p:txBody>
          <a:bodyPr/>
          <a:lstStyle/>
          <a:p>
            <a:r>
              <a:rPr kumimoji="0" lang="es-ES" smtClean="0"/>
              <a:t>AyED I - Punteros y Memoria Dinámica</a:t>
            </a:r>
            <a:endParaRPr kumimoji="0"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BB55-C34E-4EC6-B845-35A991520A16}" type="datetime10">
              <a:rPr lang="es-AR" smtClean="0"/>
              <a:t>18:10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 - Punteros y Memoria Dinámica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0954-A080-40B1-8E92-88802E0E741C}" type="datetime10">
              <a:rPr lang="es-AR" smtClean="0"/>
              <a:t>18:10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 - Punteros y Memoria Dinámica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>
            <a:noAutofit/>
          </a:bodyPr>
          <a:lstStyle>
            <a:lvl1pPr>
              <a:defRPr sz="3600" b="1">
                <a:ln>
                  <a:solidFill>
                    <a:srgbClr val="0070C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071546"/>
            <a:ext cx="10972800" cy="5110178"/>
          </a:xfrm>
        </p:spPr>
        <p:txBody>
          <a:bodyPr/>
          <a:lstStyle>
            <a:lvl1pPr marL="0" indent="0">
              <a:buNone/>
              <a:defRPr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  <a:lvl2pPr marL="360363" indent="-360363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2pPr>
            <a:lvl3pPr marL="714375" indent="-355600">
              <a:buClr>
                <a:srgbClr val="FFC000"/>
              </a:buClr>
              <a:buFont typeface="Constantia" pitchFamily="18" charset="0"/>
              <a:buChar char="—"/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3pPr>
            <a:lvl4pPr marL="1076325" indent="-36195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4pPr>
            <a:lvl5pPr marL="1438275" indent="-36195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5pPr>
          </a:lstStyle>
          <a:p>
            <a:pPr lvl="0" eaLnBrk="1" latinLnBrk="0" hangingPunct="1"/>
            <a:r>
              <a:rPr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/>
              <a:t>Segundo nivel</a:t>
            </a:r>
          </a:p>
          <a:p>
            <a:pPr lvl="2" eaLnBrk="1" latinLnBrk="0" hangingPunct="1"/>
            <a:r>
              <a:rPr lang="es-ES" dirty="0" smtClean="0"/>
              <a:t>Tercer nivel</a:t>
            </a:r>
          </a:p>
          <a:p>
            <a:pPr lvl="3" eaLnBrk="1" latinLnBrk="0" hangingPunct="1"/>
            <a:r>
              <a:rPr lang="es-ES" dirty="0" smtClean="0"/>
              <a:t>Cuarto nivel</a:t>
            </a:r>
          </a:p>
          <a:p>
            <a:pPr lvl="4" eaLnBrk="1" latinLnBrk="0" hangingPunct="1"/>
            <a:r>
              <a:rPr lang="es-ES" dirty="0" smtClean="0"/>
              <a:t>Quinto nivel</a:t>
            </a:r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847861" y="6356351"/>
            <a:ext cx="43807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196108" y="6396038"/>
            <a:ext cx="120012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Página </a:t>
            </a:r>
            <a:fld id="{042AED99-7FB4-404E-8A97-64753DCE42E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571462" y="857232"/>
            <a:ext cx="11049077" cy="0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707136" y="6356351"/>
            <a:ext cx="2844800" cy="365125"/>
          </a:xfrm>
        </p:spPr>
        <p:txBody>
          <a:bodyPr/>
          <a:lstStyle/>
          <a:p>
            <a:fld id="{9BABC878-8159-43B1-977F-3893D775D398}" type="datetime10">
              <a:rPr lang="es-AR" smtClean="0"/>
              <a:t>18:10</a:t>
            </a:fld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847861" y="6356351"/>
            <a:ext cx="43807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AyED I - Punteros y Memoria Dinámica</a:t>
            </a:r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F1D4-C1E3-41B9-B4B8-169DF97A5808}" type="datetime10">
              <a:rPr lang="es-AR" smtClean="0"/>
              <a:t>18:10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 - Punteros y Memoria Dinámica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7F4B-1921-4AAC-B7AE-AC6C69040D74}" type="datetime10">
              <a:rPr lang="es-AR" smtClean="0"/>
              <a:t>18:10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 - Punteros y Memoria Dinámica</a:t>
            </a:r>
            <a:endParaRPr kumimoji="0"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C967-047B-427B-93A3-B166DA28752F}" type="datetime10">
              <a:rPr lang="es-AR" smtClean="0"/>
              <a:t>18:10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 - Punteros y Memoria Dinámica</a:t>
            </a:r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B831-BED1-45F8-A64D-5D07D30E1376}" type="datetime10">
              <a:rPr lang="es-AR" smtClean="0"/>
              <a:t>18:10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 - Punteros y Memoria Dinámica</a:t>
            </a:r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D757-3D95-4536-A15A-0829AEF2F990}" type="datetime10">
              <a:rPr lang="es-AR" smtClean="0"/>
              <a:t>18:10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 - Punteros y Memoria Dinámica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8A7A-C971-4946-BA04-E8866F1176C9}" type="datetime10">
              <a:rPr lang="es-AR" smtClean="0"/>
              <a:t>18:10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mtClean="0"/>
              <a:t>AyED I - Punteros y Memoria Dinámica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75E27A-EC39-4AE5-9A67-7491E1094153}" type="datetime10">
              <a:rPr lang="es-AR" smtClean="0"/>
              <a:t>18:10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s-ES" smtClean="0">
                <a:solidFill>
                  <a:schemeClr val="tx2">
                    <a:shade val="90000"/>
                  </a:schemeClr>
                </a:solidFill>
              </a:rPr>
              <a:t>AyED I - Punteros y Memoria Dinámica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d"/>
  </p:transition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>
            <a:spLocks noChangeAspect="1"/>
          </p:cNvSpPr>
          <p:nvPr/>
        </p:nvSpPr>
        <p:spPr>
          <a:xfrm>
            <a:off x="2024033" y="1847839"/>
            <a:ext cx="1548000" cy="1548000"/>
          </a:xfrm>
          <a:prstGeom prst="rect">
            <a:avLst/>
          </a:prstGeom>
          <a:solidFill>
            <a:schemeClr val="accent2">
              <a:tint val="98000"/>
              <a:shade val="25000"/>
              <a:satMod val="25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88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  <a:endParaRPr lang="es-ES" sz="8800" b="1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952597" y="642918"/>
            <a:ext cx="5357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23975">
              <a:tabLst>
                <a:tab pos="6010275" algn="l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Algoritmos  y Estructuras de Datos I</a:t>
            </a:r>
            <a:endParaRPr lang="es-ES" sz="280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2024034" y="1214422"/>
            <a:ext cx="7643866" cy="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1 Título"/>
          <p:cNvSpPr>
            <a:spLocks noGrp="1"/>
          </p:cNvSpPr>
          <p:nvPr>
            <p:ph type="ctrTitle"/>
          </p:nvPr>
        </p:nvSpPr>
        <p:spPr>
          <a:xfrm>
            <a:off x="3952860" y="1844824"/>
            <a:ext cx="6072230" cy="144016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s-ES" sz="48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Punteros </a:t>
            </a:r>
            <a:br>
              <a:rPr lang="es-ES" sz="48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</a:br>
            <a:r>
              <a:rPr lang="es-ES" sz="48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y memoria dinámica</a:t>
            </a:r>
            <a:endParaRPr lang="es-ES" sz="4800" b="0" dirty="0"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983432" y="4077540"/>
            <a:ext cx="10472928" cy="1752600"/>
          </a:xfr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Datos estáticos frente a datos dinámicos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_tradnl" sz="28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itchFamily="18" charset="0"/>
              </a:rPr>
              <a:t>Datos estáticos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 smtClean="0">
                <a:cs typeface="Times New Roman" pitchFamily="18" charset="0"/>
              </a:rPr>
              <a:t>Datos declarados como de un tipo concreto: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dirty="0" smtClean="0">
                <a:latin typeface="Consolas" pitchFamily="49" charset="0"/>
                <a:cs typeface="Consolas" pitchFamily="49" charset="0"/>
              </a:rPr>
              <a:t> i;</a:t>
            </a:r>
            <a:endParaRPr lang="es-ES_tradnl" dirty="0" smtClean="0">
              <a:solidFill>
                <a:srgbClr val="009900"/>
              </a:solidFill>
              <a:latin typeface="Consolas" pitchFamily="49" charset="0"/>
              <a:cs typeface="Consolas" pitchFamily="49" charset="0"/>
            </a:endParaRP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 smtClean="0">
                <a:cs typeface="Times New Roman" pitchFamily="18" charset="0"/>
              </a:rPr>
              <a:t>Se acceden directamente a través del identificador: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 smtClean="0">
                <a:latin typeface="Consolas" pitchFamily="49" charset="0"/>
                <a:cs typeface="Consolas" pitchFamily="49" charset="0"/>
              </a:rPr>
              <a:t>cout &lt;&lt; i;</a:t>
            </a:r>
            <a:endParaRPr lang="es-ES_tradnl" dirty="0" smtClean="0">
              <a:solidFill>
                <a:srgbClr val="009900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_tradnl" sz="28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itchFamily="18" charset="0"/>
              </a:rPr>
              <a:t>Datos dinámicos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 smtClean="0">
                <a:cs typeface="Times New Roman" pitchFamily="18" charset="0"/>
              </a:rPr>
              <a:t>Datos accedidos a través de su dirección de memoria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 smtClean="0">
                <a:cs typeface="Times New Roman" pitchFamily="18" charset="0"/>
              </a:rPr>
              <a:t>Esa dirección de memoria debe estar el algún puntero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 smtClean="0">
                <a:cs typeface="Times New Roman" pitchFamily="18" charset="0"/>
              </a:rPr>
              <a:t>Los punteros son la base del </a:t>
            </a:r>
            <a:r>
              <a:rPr lang="es-ES_tradnl" dirty="0" err="1" smtClean="0">
                <a:cs typeface="Times New Roman" pitchFamily="18" charset="0"/>
              </a:rPr>
              <a:t>SGMD</a:t>
            </a:r>
            <a:endParaRPr lang="es-ES_tradnl" dirty="0" smtClean="0">
              <a:cs typeface="Times New Roman" pitchFamily="18" charset="0"/>
            </a:endParaRPr>
          </a:p>
          <a:p>
            <a:pPr marL="361950">
              <a:spcBef>
                <a:spcPts val="1800"/>
              </a:spcBef>
              <a:spcAft>
                <a:spcPts val="600"/>
              </a:spcAft>
            </a:pPr>
            <a:r>
              <a:rPr lang="es-ES_tradnl" sz="2200" i="0" spc="-50" dirty="0">
                <a:cs typeface="Times New Roman" pitchFamily="18" charset="0"/>
              </a:rPr>
              <a:t>Los datos estáticos también se pueden acceder a través de punteros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2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200" i="0" dirty="0">
                <a:latin typeface="Consolas" pitchFamily="49" charset="0"/>
                <a:cs typeface="Consolas" pitchFamily="49" charset="0"/>
              </a:rPr>
              <a:t> *p = &amp;i;</a:t>
            </a:r>
            <a:endParaRPr lang="es-ES_tradnl" sz="2200" i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9680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794033" y="3044281"/>
            <a:ext cx="6604244" cy="1446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Punteros y datos </a:t>
            </a:r>
            <a:r>
              <a:rPr lang="es-ES" sz="4400" b="1" dirty="0" smtClean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dinámicos</a:t>
            </a:r>
          </a:p>
          <a:p>
            <a:pPr algn="ctr"/>
            <a:r>
              <a:rPr lang="es-ES" sz="4400" b="1" dirty="0" smtClean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Parte II</a:t>
            </a:r>
            <a:endParaRPr lang="es-ES" sz="24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/>
          <a:lstStyle/>
          <a:p>
            <a:r>
              <a:rPr lang="es-ES" dirty="0" smtClean="0"/>
              <a:t>Algoritmos y Estructuras de Datos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172467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datos dinámicos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785531" y="1137916"/>
            <a:ext cx="8229600" cy="511017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_tradnl" sz="28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itchFamily="18" charset="0"/>
              </a:rPr>
              <a:t>El operador </a:t>
            </a:r>
            <a:r>
              <a:rPr lang="es-ES_tradnl" sz="2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tipo</a:t>
            </a:r>
            <a:r>
              <a:rPr lang="es-ES_tradnl" sz="2000" i="0" dirty="0">
                <a:cs typeface="Times New Roman" pitchFamily="18" charset="0"/>
              </a:rPr>
              <a:t>	</a:t>
            </a:r>
            <a:r>
              <a:rPr lang="es-ES_tradnl" sz="2200" i="0" dirty="0">
                <a:cs typeface="Times New Roman" pitchFamily="18" charset="0"/>
              </a:rPr>
              <a:t>Reserva memoria del montón para una variable del</a:t>
            </a:r>
            <a:br>
              <a:rPr lang="es-ES_tradnl" sz="2200" i="0" dirty="0">
                <a:cs typeface="Times New Roman" pitchFamily="18" charset="0"/>
              </a:rPr>
            </a:br>
            <a:r>
              <a:rPr lang="es-ES_tradnl" sz="2200" i="0" dirty="0">
                <a:cs typeface="Times New Roman" pitchFamily="18" charset="0"/>
              </a:rPr>
              <a:t>		</a:t>
            </a:r>
            <a:r>
              <a:rPr lang="es-ES_tradnl" sz="2200" dirty="0">
                <a:latin typeface="Consolas" pitchFamily="49" charset="0"/>
                <a:cs typeface="Consolas" pitchFamily="49" charset="0"/>
              </a:rPr>
              <a:t>tipo</a:t>
            </a:r>
            <a:r>
              <a:rPr lang="es-ES_tradnl" sz="2200" i="0" dirty="0">
                <a:cs typeface="Times New Roman" pitchFamily="18" charset="0"/>
              </a:rPr>
              <a:t> y devuelve la primera dirección de memoria</a:t>
            </a:r>
            <a:br>
              <a:rPr lang="es-ES_tradnl" sz="2200" i="0" dirty="0">
                <a:cs typeface="Times New Roman" pitchFamily="18" charset="0"/>
              </a:rPr>
            </a:br>
            <a:r>
              <a:rPr lang="es-ES_tradnl" sz="2200" i="0" dirty="0">
                <a:cs typeface="Times New Roman" pitchFamily="18" charset="0"/>
              </a:rPr>
              <a:t>		utilizada, que debe ser asignada a un puntero</a:t>
            </a:r>
            <a:endParaRPr lang="es-ES_tradnl" sz="2000" i="0" dirty="0">
              <a:cs typeface="Times New Roman" pitchFamily="18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000" i="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*p; </a:t>
            </a:r>
            <a:r>
              <a:rPr lang="es-ES_tradnl" sz="2000" i="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Todavía sin una dirección válida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p =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 </a:t>
            </a:r>
            <a:r>
              <a:rPr lang="es-ES_tradnl" sz="2000" i="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Ya tiene una dirección válida</a:t>
            </a:r>
          </a:p>
          <a:p>
            <a:pPr marL="36195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*p = </a:t>
            </a:r>
            <a:r>
              <a:rPr lang="es-ES_tradnl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</a:t>
            </a:r>
            <a:endParaRPr lang="es-ES_tradnl" sz="2000" i="0" dirty="0">
              <a:solidFill>
                <a:srgbClr val="009900"/>
              </a:solidFill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200" i="0" dirty="0">
                <a:cs typeface="Times New Roman" pitchFamily="18" charset="0"/>
              </a:rPr>
              <a:t>La variable dinámica se accede exclusivamente por punteros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200" i="0" dirty="0">
                <a:cs typeface="Times New Roman" pitchFamily="18" charset="0"/>
              </a:rPr>
              <a:t>No tiene identificador asociado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i; </a:t>
            </a:r>
            <a:r>
              <a:rPr lang="es-ES_tradnl" sz="1800" i="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i es una variable estática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1800" i="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*p1, *p2;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p1 = &amp;i; </a:t>
            </a:r>
            <a:r>
              <a:rPr lang="es-ES_tradnl" sz="1800" i="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Puntero que da acceso a la variable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   // estática i (accesible con i o con *p1)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p2 = </a:t>
            </a: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1800" i="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 </a:t>
            </a:r>
            <a:r>
              <a:rPr lang="es-ES_tradnl" sz="1800" i="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Puntero que da acceso a una variable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        // dinámica (accesible sólo a través de p2)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871133" y="906058"/>
            <a:ext cx="4816768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Devuelve </a:t>
            </a:r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si no queda memoria suficiente</a:t>
            </a:r>
          </a:p>
        </p:txBody>
      </p:sp>
      <p:graphicFrame>
        <p:nvGraphicFramePr>
          <p:cNvPr id="7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17596"/>
              </p:ext>
            </p:extLst>
          </p:nvPr>
        </p:nvGraphicFramePr>
        <p:xfrm>
          <a:off x="9064530" y="3081596"/>
          <a:ext cx="1485378" cy="19262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85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84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Pila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004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Montón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183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Datos</a:t>
                      </a:r>
                      <a:r>
                        <a:rPr lang="es-ES" sz="1200" b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globales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8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Código del programa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85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S.O.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13 Grupo"/>
          <p:cNvGrpSpPr/>
          <p:nvPr/>
        </p:nvGrpSpPr>
        <p:grpSpPr>
          <a:xfrm>
            <a:off x="10648707" y="3078078"/>
            <a:ext cx="1350177" cy="1917113"/>
            <a:chOff x="4427984" y="2353485"/>
            <a:chExt cx="3263086" cy="3828239"/>
          </a:xfrm>
        </p:grpSpPr>
        <p:sp>
          <p:nvSpPr>
            <p:cNvPr id="9" name="6 Abrir llave"/>
            <p:cNvSpPr/>
            <p:nvPr/>
          </p:nvSpPr>
          <p:spPr>
            <a:xfrm flipH="1">
              <a:off x="4427984" y="2915419"/>
              <a:ext cx="216000" cy="1332000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7 Abrir llave"/>
            <p:cNvSpPr/>
            <p:nvPr/>
          </p:nvSpPr>
          <p:spPr>
            <a:xfrm flipH="1">
              <a:off x="4427984" y="4293096"/>
              <a:ext cx="216000" cy="1888628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8 Abrir llave"/>
            <p:cNvSpPr/>
            <p:nvPr/>
          </p:nvSpPr>
          <p:spPr>
            <a:xfrm flipH="1">
              <a:off x="4427984" y="2398552"/>
              <a:ext cx="216000" cy="468000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9 CuadroTexto"/>
            <p:cNvSpPr txBox="1"/>
            <p:nvPr/>
          </p:nvSpPr>
          <p:spPr>
            <a:xfrm>
              <a:off x="4672362" y="2353485"/>
              <a:ext cx="2267130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locales</a:t>
              </a:r>
            </a:p>
          </p:txBody>
        </p:sp>
        <p:sp>
          <p:nvSpPr>
            <p:cNvPr id="14" name="11 CuadroTexto"/>
            <p:cNvSpPr txBox="1"/>
            <p:nvPr/>
          </p:nvSpPr>
          <p:spPr>
            <a:xfrm>
              <a:off x="4672362" y="3333900"/>
              <a:ext cx="2743647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dinámicos</a:t>
              </a:r>
            </a:p>
          </p:txBody>
        </p:sp>
        <p:sp>
          <p:nvSpPr>
            <p:cNvPr id="15" name="12 CuadroTexto"/>
            <p:cNvSpPr txBox="1"/>
            <p:nvPr/>
          </p:nvSpPr>
          <p:spPr>
            <a:xfrm>
              <a:off x="4672362" y="4961508"/>
              <a:ext cx="3018708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Memoria principal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31453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Inicialización de datos dinámicos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_tradnl" sz="28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itchFamily="18" charset="0"/>
              </a:rPr>
              <a:t>Inicialización con el operador </a:t>
            </a:r>
            <a:r>
              <a:rPr lang="es-ES_tradnl" sz="2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200" i="0" dirty="0">
                <a:cs typeface="Times New Roman" pitchFamily="18" charset="0"/>
              </a:rPr>
              <a:t>El operador </a:t>
            </a:r>
            <a:r>
              <a:rPr lang="es-ES_tradnl" sz="22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2200" i="0" dirty="0">
                <a:cs typeface="Times New Roman" pitchFamily="18" charset="0"/>
              </a:rPr>
              <a:t> admite un valor inicial para el dato creado: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*p;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p =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_tradnl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200" i="0" dirty="0">
                <a:cs typeface="Times New Roman" pitchFamily="18" charset="0"/>
              </a:rPr>
              <a:t>Se crea la variable, de tipo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200" i="0" dirty="0">
                <a:cs typeface="Times New Roman" pitchFamily="18" charset="0"/>
              </a:rPr>
              <a:t>, y se inicializa con el valor 12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s-ES_tradnl" sz="2000" i="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registro.h</a:t>
            </a:r>
            <a:r>
              <a:rPr lang="es-ES_tradnl" sz="20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361950">
              <a:spcBef>
                <a:spcPts val="0"/>
              </a:spcBef>
            </a:pPr>
            <a:endParaRPr lang="es-ES_tradnl" sz="20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tRegistro </a:t>
            </a: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= nuevo();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2000" i="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*</a:t>
            </a: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punt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 mostrar(*</a:t>
            </a: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punt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 ...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7536160" y="4104109"/>
            <a:ext cx="0" cy="621035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8383636" y="404664"/>
            <a:ext cx="1830950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registros.cpp</a:t>
            </a:r>
          </a:p>
        </p:txBody>
      </p:sp>
    </p:spTree>
    <p:extLst>
      <p:ext uri="{BB962C8B-B14F-4D97-AF65-F5344CB8AC3E}">
        <p14:creationId xmlns:p14="http://schemas.microsoft.com/office/powerpoint/2010/main" val="412665001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Eliminación de datos dinámicos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_tradnl" sz="28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itchFamily="18" charset="0"/>
              </a:rPr>
              <a:t>El operador </a:t>
            </a:r>
            <a:r>
              <a:rPr lang="es-ES_tradnl" sz="2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s-ES_tradnl" sz="2000" i="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puntero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</a:t>
            </a:r>
            <a:r>
              <a:rPr lang="es-ES_tradnl" sz="2000" i="0" dirty="0">
                <a:cs typeface="Times New Roman" pitchFamily="18" charset="0"/>
              </a:rPr>
              <a:t>	</a:t>
            </a:r>
            <a:r>
              <a:rPr lang="es-ES_tradnl" sz="2200" i="0" dirty="0">
                <a:cs typeface="Times New Roman" pitchFamily="18" charset="0"/>
              </a:rPr>
              <a:t>Devuelve al montón la memoria usada por</a:t>
            </a:r>
            <a:br>
              <a:rPr lang="es-ES_tradnl" sz="2200" i="0" dirty="0">
                <a:cs typeface="Times New Roman" pitchFamily="18" charset="0"/>
              </a:rPr>
            </a:br>
            <a:r>
              <a:rPr lang="es-ES_tradnl" sz="2200" i="0" dirty="0">
                <a:cs typeface="Times New Roman" pitchFamily="18" charset="0"/>
              </a:rPr>
              <a:t>			la variable dinámica apuntada por </a:t>
            </a:r>
            <a:r>
              <a:rPr lang="es-ES_tradnl" sz="2200" dirty="0">
                <a:latin typeface="Consolas" pitchFamily="49" charset="0"/>
                <a:cs typeface="Consolas" pitchFamily="49" charset="0"/>
              </a:rPr>
              <a:t>puntero</a:t>
            </a:r>
            <a:endParaRPr lang="es-ES_tradnl" sz="2200" i="0" dirty="0">
              <a:latin typeface="Courier New" pitchFamily="49" charset="0"/>
              <a:cs typeface="Times New Roman" pitchFamily="18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000" i="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*p;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p =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2000" i="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*p = </a:t>
            </a:r>
            <a:r>
              <a:rPr lang="es-ES_tradnl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p; </a:t>
            </a:r>
            <a:r>
              <a:rPr lang="es-ES_tradnl" sz="2000" i="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Ya no se necesita el entero apuntado por p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2774740" y="4585541"/>
            <a:ext cx="6642520" cy="476355"/>
            <a:chOff x="899593" y="5416648"/>
            <a:chExt cx="6915954" cy="4763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7 CuadroTexto"/>
            <p:cNvSpPr txBox="1"/>
            <p:nvPr/>
          </p:nvSpPr>
          <p:spPr>
            <a:xfrm>
              <a:off x="899593" y="5416648"/>
              <a:ext cx="6915954" cy="4763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1338">
                <a:spcBef>
                  <a:spcPts val="1200"/>
                </a:spcBef>
                <a:spcAft>
                  <a:spcPts val="600"/>
                </a:spcAft>
                <a:buClr>
                  <a:srgbClr val="0BD0D9"/>
                </a:buClr>
                <a:buSzPct val="95000"/>
              </a:pPr>
              <a:r>
                <a:rPr lang="es-ES_tradnl" sz="2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  <a:cs typeface="Times New Roman" pitchFamily="18" charset="0"/>
                </a:rPr>
                <a:t>¡El </a:t>
              </a:r>
              <a:r>
                <a:rPr lang="es-ES_tradnl" sz="2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  <a:cs typeface="Times New Roman" pitchFamily="18" charset="0"/>
                </a:rPr>
                <a:t>puntero deja de contener una dirección </a:t>
              </a:r>
              <a:r>
                <a:rPr lang="es-ES_tradnl" sz="2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  <a:cs typeface="Times New Roman" pitchFamily="18" charset="0"/>
                </a:rPr>
                <a:t>válida!</a:t>
              </a:r>
              <a:endParaRPr lang="es-ES_tradnl" sz="2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Times New Roman" pitchFamily="18" charset="0"/>
              </a:endParaRPr>
            </a:p>
          </p:txBody>
        </p:sp>
        <p:pic>
          <p:nvPicPr>
            <p:cNvPr id="9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2084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52701160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38 Grupo"/>
          <p:cNvGrpSpPr/>
          <p:nvPr/>
        </p:nvGrpSpPr>
        <p:grpSpPr>
          <a:xfrm>
            <a:off x="6676252" y="3886026"/>
            <a:ext cx="1651996" cy="2207270"/>
            <a:chOff x="5008236" y="3886026"/>
            <a:chExt cx="1651996" cy="2207270"/>
          </a:xfrm>
        </p:grpSpPr>
        <p:sp>
          <p:nvSpPr>
            <p:cNvPr id="34" name="33 Rectángulo"/>
            <p:cNvSpPr/>
            <p:nvPr/>
          </p:nvSpPr>
          <p:spPr>
            <a:xfrm>
              <a:off x="5008236" y="3886026"/>
              <a:ext cx="1651996" cy="220727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98000"/>
                    <a:shade val="25000"/>
                    <a:satMod val="250000"/>
                  </a:schemeClr>
                </a:gs>
                <a:gs pos="68000">
                  <a:schemeClr val="accent2">
                    <a:tint val="86000"/>
                    <a:satMod val="115000"/>
                  </a:schemeClr>
                </a:gs>
                <a:gs pos="100000">
                  <a:schemeClr val="accent2">
                    <a:tint val="50000"/>
                    <a:satMod val="150000"/>
                  </a:schemeClr>
                </a:gs>
              </a:gsLst>
              <a:lin ang="16200000" scaled="1"/>
              <a:tileRect/>
            </a:gradFill>
            <a:ln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5076056" y="5686226"/>
              <a:ext cx="1494127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Montón (</a:t>
              </a:r>
              <a:r>
                <a:rPr lang="es-ES" sz="1600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heap</a:t>
              </a:r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)</a:t>
              </a: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_tradnl" dirty="0">
                <a:cs typeface="Times New Roman" pitchFamily="18" charset="0"/>
              </a:rPr>
              <a:t>Ejemplo de variables dinámicas</a:t>
            </a:r>
            <a:endParaRPr lang="es-ES_trad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Autofit/>
          </a:bodyPr>
          <a:lstStyle/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361950">
              <a:spcBef>
                <a:spcPts val="0"/>
              </a:spcBef>
            </a:pPr>
            <a:endParaRPr lang="es-ES_tradnl" sz="18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a = </a:t>
            </a:r>
            <a:r>
              <a:rPr lang="es-ES_tradnl" sz="18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1.5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*p1, *p2, *p3;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p1 = &amp;a;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p2 = </a:t>
            </a: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*p2 = *p1;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p3 = </a:t>
            </a: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*p3 = </a:t>
            </a:r>
            <a:r>
              <a:rPr lang="es-ES_tradnl" sz="18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123.45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cout &lt;&lt; *p1 &lt;&lt; endl;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cout &lt;&lt; *p2 &lt;&lt; endl;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cout &lt;&lt; *p3 &lt;&lt; endl;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p2;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p3;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8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}</a:t>
            </a:r>
            <a:endParaRPr lang="es-ES_tradnl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383636" y="404664"/>
            <a:ext cx="1830950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dinamicas.cpp</a:t>
            </a:r>
          </a:p>
        </p:txBody>
      </p:sp>
      <p:grpSp>
        <p:nvGrpSpPr>
          <p:cNvPr id="12" name="22 Grupo"/>
          <p:cNvGrpSpPr/>
          <p:nvPr/>
        </p:nvGrpSpPr>
        <p:grpSpPr>
          <a:xfrm>
            <a:off x="6483500" y="3068960"/>
            <a:ext cx="1632912" cy="369332"/>
            <a:chOff x="4815484" y="3068960"/>
            <a:chExt cx="1632912" cy="369332"/>
          </a:xfrm>
        </p:grpSpPr>
        <p:sp>
          <p:nvSpPr>
            <p:cNvPr id="7" name="6 CuadroTexto"/>
            <p:cNvSpPr txBox="1"/>
            <p:nvPr/>
          </p:nvSpPr>
          <p:spPr>
            <a:xfrm>
              <a:off x="5152252" y="3068960"/>
              <a:ext cx="1296144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1.5</a:t>
              </a: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815484" y="3068960"/>
              <a:ext cx="31130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15" name="23 Grupo"/>
          <p:cNvGrpSpPr/>
          <p:nvPr/>
        </p:nvGrpSpPr>
        <p:grpSpPr>
          <a:xfrm>
            <a:off x="6020096" y="2132856"/>
            <a:ext cx="800172" cy="369332"/>
            <a:chOff x="4352080" y="2132856"/>
            <a:chExt cx="800172" cy="369332"/>
          </a:xfrm>
        </p:grpSpPr>
        <p:sp>
          <p:nvSpPr>
            <p:cNvPr id="9" name="8 CuadroTexto"/>
            <p:cNvSpPr txBox="1"/>
            <p:nvPr/>
          </p:nvSpPr>
          <p:spPr>
            <a:xfrm>
              <a:off x="4815484" y="2132856"/>
              <a:ext cx="336768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352080" y="2132856"/>
              <a:ext cx="43794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p1</a:t>
              </a:r>
            </a:p>
          </p:txBody>
        </p:sp>
      </p:grpSp>
      <p:cxnSp>
        <p:nvCxnSpPr>
          <p:cNvPr id="13" name="12 Conector recto de flecha"/>
          <p:cNvCxnSpPr/>
          <p:nvPr/>
        </p:nvCxnSpPr>
        <p:spPr>
          <a:xfrm rot="16200000" flipH="1">
            <a:off x="6595934" y="2429198"/>
            <a:ext cx="720080" cy="55944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24 Grupo"/>
          <p:cNvGrpSpPr/>
          <p:nvPr/>
        </p:nvGrpSpPr>
        <p:grpSpPr>
          <a:xfrm>
            <a:off x="5545400" y="4083466"/>
            <a:ext cx="800172" cy="369332"/>
            <a:chOff x="3877384" y="4083466"/>
            <a:chExt cx="800172" cy="369332"/>
          </a:xfrm>
        </p:grpSpPr>
        <p:sp>
          <p:nvSpPr>
            <p:cNvPr id="16" name="15 CuadroTexto"/>
            <p:cNvSpPr txBox="1"/>
            <p:nvPr/>
          </p:nvSpPr>
          <p:spPr>
            <a:xfrm>
              <a:off x="4340788" y="4083466"/>
              <a:ext cx="336768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3877384" y="4083466"/>
              <a:ext cx="43794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p2</a:t>
              </a:r>
            </a:p>
          </p:txBody>
        </p:sp>
      </p:grpSp>
      <p:grpSp>
        <p:nvGrpSpPr>
          <p:cNvPr id="20" name="35 Grupo"/>
          <p:cNvGrpSpPr/>
          <p:nvPr/>
        </p:nvGrpSpPr>
        <p:grpSpPr>
          <a:xfrm>
            <a:off x="6168008" y="4083466"/>
            <a:ext cx="1948404" cy="369332"/>
            <a:chOff x="4499992" y="4083466"/>
            <a:chExt cx="1948404" cy="369332"/>
          </a:xfrm>
        </p:grpSpPr>
        <p:sp>
          <p:nvSpPr>
            <p:cNvPr id="14" name="13 CuadroTexto"/>
            <p:cNvSpPr txBox="1"/>
            <p:nvPr/>
          </p:nvSpPr>
          <p:spPr>
            <a:xfrm>
              <a:off x="5152252" y="4083466"/>
              <a:ext cx="1296144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17 Conector recto de flecha"/>
            <p:cNvCxnSpPr>
              <a:endCxn id="14" idx="1"/>
            </p:cNvCxnSpPr>
            <p:nvPr/>
          </p:nvCxnSpPr>
          <p:spPr>
            <a:xfrm flipV="1">
              <a:off x="4499992" y="4268132"/>
              <a:ext cx="65226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30 Grupo"/>
          <p:cNvGrpSpPr/>
          <p:nvPr/>
        </p:nvGrpSpPr>
        <p:grpSpPr>
          <a:xfrm>
            <a:off x="5519936" y="5100870"/>
            <a:ext cx="800172" cy="369332"/>
            <a:chOff x="3851920" y="5100870"/>
            <a:chExt cx="800172" cy="369332"/>
          </a:xfrm>
        </p:grpSpPr>
        <p:sp>
          <p:nvSpPr>
            <p:cNvPr id="27" name="26 CuadroTexto"/>
            <p:cNvSpPr txBox="1"/>
            <p:nvPr/>
          </p:nvSpPr>
          <p:spPr>
            <a:xfrm>
              <a:off x="4315324" y="5100870"/>
              <a:ext cx="336768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3851920" y="5100870"/>
              <a:ext cx="43794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p3</a:t>
              </a:r>
            </a:p>
          </p:txBody>
        </p:sp>
      </p:grpSp>
      <p:grpSp>
        <p:nvGrpSpPr>
          <p:cNvPr id="22" name="37 Grupo"/>
          <p:cNvGrpSpPr/>
          <p:nvPr/>
        </p:nvGrpSpPr>
        <p:grpSpPr>
          <a:xfrm>
            <a:off x="6168008" y="5100870"/>
            <a:ext cx="1922940" cy="369332"/>
            <a:chOff x="4499992" y="5100870"/>
            <a:chExt cx="1922940" cy="369332"/>
          </a:xfrm>
        </p:grpSpPr>
        <p:sp>
          <p:nvSpPr>
            <p:cNvPr id="26" name="25 CuadroTexto"/>
            <p:cNvSpPr txBox="1"/>
            <p:nvPr/>
          </p:nvSpPr>
          <p:spPr>
            <a:xfrm>
              <a:off x="5126788" y="5100870"/>
              <a:ext cx="1296144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28 Conector recto de flecha"/>
            <p:cNvCxnSpPr>
              <a:endCxn id="26" idx="1"/>
            </p:cNvCxnSpPr>
            <p:nvPr/>
          </p:nvCxnSpPr>
          <p:spPr>
            <a:xfrm flipV="1">
              <a:off x="4499992" y="5285536"/>
              <a:ext cx="62679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CuadroTexto"/>
          <p:cNvSpPr txBox="1"/>
          <p:nvPr/>
        </p:nvSpPr>
        <p:spPr>
          <a:xfrm>
            <a:off x="8537888" y="2054166"/>
            <a:ext cx="1734577" cy="324704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Identificadores:</a:t>
            </a:r>
          </a:p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4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(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p1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p2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,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p3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)</a:t>
            </a:r>
          </a:p>
          <a:p>
            <a:pPr>
              <a:spcAft>
                <a:spcPts val="600"/>
              </a:spcAft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spcAft>
                <a:spcPts val="600"/>
              </a:spcAft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Variables:</a:t>
            </a:r>
          </a:p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6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(+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*p2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y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*p3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)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6820268" y="4085054"/>
            <a:ext cx="1296144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6794804" y="5102458"/>
            <a:ext cx="1296144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123.45</a:t>
            </a:r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308151" y="2276872"/>
            <a:ext cx="386830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46644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4444E-6 L -4.44444E-6 0.0370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3704 L -4.44444E-6 0.0840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8403 L -4.44444E-6 0.126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12616 L -4.44444E-6 0.1694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16945 L -4.44444E-6 0.2099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20996 L -4.44444E-6 0.2347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23473 L -4.44444E-6 0.3990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39908 L -4.44444E-6 0.43889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2" grpId="1"/>
      <p:bldP spid="37" grpId="0"/>
      <p:bldP spid="3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cs typeface="Times New Roman" pitchFamily="18" charset="0"/>
              </a:rPr>
              <a:t>Ejemplo de variables dinámicas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361950">
              <a:spcBef>
                <a:spcPts val="0"/>
              </a:spcBef>
            </a:pPr>
            <a:endParaRPr lang="es-ES_tradnl" sz="18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a = </a:t>
            </a:r>
            <a:r>
              <a:rPr lang="es-ES_tradnl" sz="18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1.5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*p1, *p2, *p3;</a:t>
            </a:r>
            <a:endParaRPr lang="es-ES_tradnl" sz="1600" i="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3" name="22 Tabla"/>
          <p:cNvGraphicFramePr>
            <a:graphicFrameLocks noGrp="1"/>
          </p:cNvGraphicFramePr>
          <p:nvPr>
            <p:extLst/>
          </p:nvPr>
        </p:nvGraphicFramePr>
        <p:xfrm>
          <a:off x="7248128" y="1268760"/>
          <a:ext cx="163473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PILA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p1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p2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p3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MONTÓN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41822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cs typeface="Times New Roman" pitchFamily="18" charset="0"/>
              </a:rPr>
              <a:t>Ejemplo de variables dinámicas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361950">
              <a:spcBef>
                <a:spcPts val="0"/>
              </a:spcBef>
            </a:pPr>
            <a:endParaRPr lang="es-ES_tradnl" sz="18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a = </a:t>
            </a:r>
            <a:r>
              <a:rPr lang="es-ES_tradnl" sz="18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1.5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*p1, *p2, *p3;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p1 = &amp;a;</a:t>
            </a:r>
            <a:endParaRPr lang="es-ES_tradnl" sz="16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 </a:t>
            </a:r>
            <a:endParaRPr lang="es-ES_tradnl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/>
          </p:nvPr>
        </p:nvGraphicFramePr>
        <p:xfrm>
          <a:off x="7248128" y="1268760"/>
          <a:ext cx="163473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PILA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p1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p2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p3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MONTÓN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3" name="32 Grupo"/>
          <p:cNvGrpSpPr/>
          <p:nvPr/>
        </p:nvGrpSpPr>
        <p:grpSpPr>
          <a:xfrm>
            <a:off x="8453454" y="1753766"/>
            <a:ext cx="1098930" cy="360040"/>
            <a:chOff x="6929454" y="1844824"/>
            <a:chExt cx="1098930" cy="3600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22 Conector recto"/>
            <p:cNvCxnSpPr/>
            <p:nvPr/>
          </p:nvCxnSpPr>
          <p:spPr>
            <a:xfrm>
              <a:off x="6929454" y="2195339"/>
              <a:ext cx="109893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 rot="5400000" flipH="1" flipV="1">
              <a:off x="7838839" y="2024844"/>
              <a:ext cx="36004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 de flecha"/>
            <p:cNvCxnSpPr/>
            <p:nvPr/>
          </p:nvCxnSpPr>
          <p:spPr>
            <a:xfrm rot="10800000">
              <a:off x="7358858" y="1844824"/>
              <a:ext cx="66952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897063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cs typeface="Times New Roman" pitchFamily="18" charset="0"/>
              </a:rPr>
              <a:t>Ejemplo de variables dinámicas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361950">
              <a:spcBef>
                <a:spcPts val="0"/>
              </a:spcBef>
            </a:pPr>
            <a:endParaRPr lang="es-ES_tradnl" sz="18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a = </a:t>
            </a:r>
            <a:r>
              <a:rPr lang="es-ES_tradnl" sz="18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1.5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*p1, *p2, *p3;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p1 = &amp;a;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p2 = </a:t>
            </a: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  <a:endParaRPr lang="es-ES_tradnl" sz="16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 </a:t>
            </a:r>
            <a:endParaRPr lang="es-ES_tradnl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/>
          </p:nvPr>
        </p:nvGraphicFramePr>
        <p:xfrm>
          <a:off x="7248128" y="1268760"/>
          <a:ext cx="163473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PILA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p1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p2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p3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MONTÓN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3" name="12 Grupo"/>
          <p:cNvGrpSpPr/>
          <p:nvPr/>
        </p:nvGrpSpPr>
        <p:grpSpPr>
          <a:xfrm>
            <a:off x="8453454" y="1753766"/>
            <a:ext cx="1098930" cy="360040"/>
            <a:chOff x="6929454" y="1844824"/>
            <a:chExt cx="1098930" cy="3600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4" name="13 Conector recto"/>
            <p:cNvCxnSpPr/>
            <p:nvPr/>
          </p:nvCxnSpPr>
          <p:spPr>
            <a:xfrm>
              <a:off x="6929454" y="2195339"/>
              <a:ext cx="109893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rot="5400000" flipH="1" flipV="1">
              <a:off x="7838839" y="2024844"/>
              <a:ext cx="36004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/>
            <p:nvPr/>
          </p:nvCxnSpPr>
          <p:spPr>
            <a:xfrm rot="10800000">
              <a:off x="7358858" y="1844824"/>
              <a:ext cx="66952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16 Grupo"/>
          <p:cNvGrpSpPr/>
          <p:nvPr/>
        </p:nvGrpSpPr>
        <p:grpSpPr>
          <a:xfrm flipV="1">
            <a:off x="8443929" y="2420888"/>
            <a:ext cx="1098930" cy="3024336"/>
            <a:chOff x="6929454" y="1844824"/>
            <a:chExt cx="1098930" cy="3600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8" name="17 Conector recto"/>
            <p:cNvCxnSpPr/>
            <p:nvPr/>
          </p:nvCxnSpPr>
          <p:spPr>
            <a:xfrm>
              <a:off x="6929454" y="2202859"/>
              <a:ext cx="109893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 rot="5400000" flipH="1" flipV="1">
              <a:off x="7838839" y="2024844"/>
              <a:ext cx="36004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/>
            <p:nvPr/>
          </p:nvCxnSpPr>
          <p:spPr>
            <a:xfrm rot="10800000">
              <a:off x="7358858" y="1844824"/>
              <a:ext cx="66952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13619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cs typeface="Times New Roman" pitchFamily="18" charset="0"/>
              </a:rPr>
              <a:t>Ejemplo de variables dinámicas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361950">
              <a:spcBef>
                <a:spcPts val="0"/>
              </a:spcBef>
            </a:pPr>
            <a:endParaRPr lang="es-ES_tradnl" sz="18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a = </a:t>
            </a:r>
            <a:r>
              <a:rPr lang="es-ES_tradnl" sz="18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1.5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*p1, *p2, *p3;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p1 = &amp;a;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p2 = </a:t>
            </a: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*p2 = *p1;</a:t>
            </a:r>
            <a:endParaRPr lang="es-ES_tradnl" sz="16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 </a:t>
            </a:r>
            <a:endParaRPr lang="es-ES_tradnl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5" name="20 Tabla"/>
          <p:cNvGraphicFramePr>
            <a:graphicFrameLocks noGrp="1"/>
          </p:cNvGraphicFramePr>
          <p:nvPr>
            <p:extLst/>
          </p:nvPr>
        </p:nvGraphicFramePr>
        <p:xfrm>
          <a:off x="7248128" y="1268760"/>
          <a:ext cx="163473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PILA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p1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p2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p3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1.5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MONTÓN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16" name="12 Grupo"/>
          <p:cNvGrpSpPr/>
          <p:nvPr/>
        </p:nvGrpSpPr>
        <p:grpSpPr>
          <a:xfrm>
            <a:off x="8453454" y="1753766"/>
            <a:ext cx="1098930" cy="360040"/>
            <a:chOff x="6929454" y="1844824"/>
            <a:chExt cx="1098930" cy="3600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0" name="13 Conector recto"/>
            <p:cNvCxnSpPr/>
            <p:nvPr/>
          </p:nvCxnSpPr>
          <p:spPr>
            <a:xfrm>
              <a:off x="6929454" y="2195339"/>
              <a:ext cx="109893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14 Conector recto"/>
            <p:cNvCxnSpPr/>
            <p:nvPr/>
          </p:nvCxnSpPr>
          <p:spPr>
            <a:xfrm rot="5400000" flipH="1" flipV="1">
              <a:off x="7838839" y="2024844"/>
              <a:ext cx="36004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15 Conector recto de flecha"/>
            <p:cNvCxnSpPr/>
            <p:nvPr/>
          </p:nvCxnSpPr>
          <p:spPr>
            <a:xfrm rot="10800000">
              <a:off x="7358858" y="1844824"/>
              <a:ext cx="66952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16 Grupo"/>
          <p:cNvGrpSpPr/>
          <p:nvPr/>
        </p:nvGrpSpPr>
        <p:grpSpPr>
          <a:xfrm flipV="1">
            <a:off x="8443929" y="2420888"/>
            <a:ext cx="1098930" cy="3024336"/>
            <a:chOff x="6929454" y="1844824"/>
            <a:chExt cx="1098930" cy="3600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7" name="17 Conector recto"/>
            <p:cNvCxnSpPr/>
            <p:nvPr/>
          </p:nvCxnSpPr>
          <p:spPr>
            <a:xfrm>
              <a:off x="6929454" y="2202859"/>
              <a:ext cx="109893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18 Conector recto"/>
            <p:cNvCxnSpPr/>
            <p:nvPr/>
          </p:nvCxnSpPr>
          <p:spPr>
            <a:xfrm rot="5400000" flipH="1" flipV="1">
              <a:off x="7838839" y="2024844"/>
              <a:ext cx="36004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9 Conector recto de flecha"/>
            <p:cNvCxnSpPr/>
            <p:nvPr/>
          </p:nvCxnSpPr>
          <p:spPr>
            <a:xfrm rot="10800000">
              <a:off x="7358858" y="1844824"/>
              <a:ext cx="66952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562165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90423" y="3044281"/>
            <a:ext cx="7411452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Memoria y datos del programa</a:t>
            </a:r>
            <a:endParaRPr lang="es-ES" sz="24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/>
          <a:lstStyle/>
          <a:p>
            <a:r>
              <a:rPr lang="es-ES" dirty="0" smtClean="0"/>
              <a:t>Algoritmos y Estructuras de Datos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094356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cs typeface="Times New Roman" pitchFamily="18" charset="0"/>
              </a:rPr>
              <a:t>Ejemplo de variables dinámicas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361950">
              <a:spcBef>
                <a:spcPts val="0"/>
              </a:spcBef>
            </a:pPr>
            <a:endParaRPr lang="es-ES_tradnl" sz="18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a = </a:t>
            </a:r>
            <a:r>
              <a:rPr lang="es-ES_tradnl" sz="18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1.5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*p1, *p2, *p3;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p1 = &amp;a;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p2 = </a:t>
            </a: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*p2 = *p1;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p3 = </a:t>
            </a: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  <a:endParaRPr lang="es-ES_tradnl" sz="16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 </a:t>
            </a:r>
            <a:endParaRPr lang="es-ES_tradnl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/>
          </p:nvPr>
        </p:nvGraphicFramePr>
        <p:xfrm>
          <a:off x="7248128" y="1268760"/>
          <a:ext cx="163473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PILA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p1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p2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p3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1.5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MONTÓN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7" name="26 Grupo"/>
          <p:cNvGrpSpPr/>
          <p:nvPr/>
        </p:nvGrpSpPr>
        <p:grpSpPr>
          <a:xfrm>
            <a:off x="8453454" y="2737496"/>
            <a:ext cx="900090" cy="2385513"/>
            <a:chOff x="6929454" y="2780928"/>
            <a:chExt cx="900090" cy="2160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6" name="15 Conector recto"/>
            <p:cNvCxnSpPr/>
            <p:nvPr/>
          </p:nvCxnSpPr>
          <p:spPr>
            <a:xfrm flipV="1">
              <a:off x="6929454" y="2792958"/>
              <a:ext cx="90009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H="1">
              <a:off x="6741622" y="3861048"/>
              <a:ext cx="216024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 de flecha"/>
            <p:cNvCxnSpPr/>
            <p:nvPr/>
          </p:nvCxnSpPr>
          <p:spPr>
            <a:xfrm rot="10800000" flipV="1">
              <a:off x="7358858" y="4931640"/>
              <a:ext cx="470686" cy="817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12 Grupo"/>
          <p:cNvGrpSpPr/>
          <p:nvPr/>
        </p:nvGrpSpPr>
        <p:grpSpPr>
          <a:xfrm>
            <a:off x="8453454" y="1753766"/>
            <a:ext cx="1098930" cy="360040"/>
            <a:chOff x="6929454" y="1844824"/>
            <a:chExt cx="1098930" cy="3600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6" name="13 Conector recto"/>
            <p:cNvCxnSpPr/>
            <p:nvPr/>
          </p:nvCxnSpPr>
          <p:spPr>
            <a:xfrm>
              <a:off x="6929454" y="2195339"/>
              <a:ext cx="109893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14 Conector recto"/>
            <p:cNvCxnSpPr/>
            <p:nvPr/>
          </p:nvCxnSpPr>
          <p:spPr>
            <a:xfrm rot="5400000" flipH="1" flipV="1">
              <a:off x="7838839" y="2024844"/>
              <a:ext cx="36004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15 Conector recto de flecha"/>
            <p:cNvCxnSpPr/>
            <p:nvPr/>
          </p:nvCxnSpPr>
          <p:spPr>
            <a:xfrm rot="10800000">
              <a:off x="7358858" y="1844824"/>
              <a:ext cx="66952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16 Grupo"/>
          <p:cNvGrpSpPr/>
          <p:nvPr/>
        </p:nvGrpSpPr>
        <p:grpSpPr>
          <a:xfrm flipV="1">
            <a:off x="8443929" y="2420888"/>
            <a:ext cx="1098930" cy="3024336"/>
            <a:chOff x="6929454" y="1844824"/>
            <a:chExt cx="1098930" cy="3600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0" name="17 Conector recto"/>
            <p:cNvCxnSpPr/>
            <p:nvPr/>
          </p:nvCxnSpPr>
          <p:spPr>
            <a:xfrm>
              <a:off x="6929454" y="2202859"/>
              <a:ext cx="109893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8 Conector recto"/>
            <p:cNvCxnSpPr/>
            <p:nvPr/>
          </p:nvCxnSpPr>
          <p:spPr>
            <a:xfrm rot="5400000" flipH="1" flipV="1">
              <a:off x="7838839" y="2024844"/>
              <a:ext cx="36004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19 Conector recto de flecha"/>
            <p:cNvCxnSpPr/>
            <p:nvPr/>
          </p:nvCxnSpPr>
          <p:spPr>
            <a:xfrm rot="10800000">
              <a:off x="7358858" y="1844824"/>
              <a:ext cx="66952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883836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cs typeface="Times New Roman" pitchFamily="18" charset="0"/>
              </a:rPr>
              <a:t>Ejemplo de variables dinámicas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361950">
              <a:spcBef>
                <a:spcPts val="0"/>
              </a:spcBef>
            </a:pPr>
            <a:endParaRPr lang="es-ES_tradnl" sz="18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a = </a:t>
            </a:r>
            <a:r>
              <a:rPr lang="es-ES_tradnl" sz="18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1.5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*p1, *p2, *p3;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p1 = &amp;a;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p2 = </a:t>
            </a: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*p2 = *p1;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p3 = </a:t>
            </a: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*p3 = </a:t>
            </a:r>
            <a:r>
              <a:rPr lang="es-ES_tradnl" sz="18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123.45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  <a:endParaRPr lang="es-ES_tradnl" sz="16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 </a:t>
            </a:r>
            <a:endParaRPr lang="es-ES_tradnl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5" name="11 Tabla"/>
          <p:cNvGraphicFramePr>
            <a:graphicFrameLocks noGrp="1"/>
          </p:cNvGraphicFramePr>
          <p:nvPr>
            <p:extLst/>
          </p:nvPr>
        </p:nvGraphicFramePr>
        <p:xfrm>
          <a:off x="7248128" y="1268760"/>
          <a:ext cx="163473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PILA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p1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p2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p3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123.45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1.5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MONTÓN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26" name="26 Grupo"/>
          <p:cNvGrpSpPr/>
          <p:nvPr/>
        </p:nvGrpSpPr>
        <p:grpSpPr>
          <a:xfrm>
            <a:off x="8453454" y="2737496"/>
            <a:ext cx="900090" cy="2385513"/>
            <a:chOff x="6929454" y="2780928"/>
            <a:chExt cx="900090" cy="2160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7" name="15 Conector recto"/>
            <p:cNvCxnSpPr/>
            <p:nvPr/>
          </p:nvCxnSpPr>
          <p:spPr>
            <a:xfrm flipV="1">
              <a:off x="6929454" y="2792958"/>
              <a:ext cx="90009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19 Conector recto"/>
            <p:cNvCxnSpPr/>
            <p:nvPr/>
          </p:nvCxnSpPr>
          <p:spPr>
            <a:xfrm rot="16200000" flipH="1">
              <a:off x="6741622" y="3861048"/>
              <a:ext cx="216024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0 Conector recto de flecha"/>
            <p:cNvCxnSpPr/>
            <p:nvPr/>
          </p:nvCxnSpPr>
          <p:spPr>
            <a:xfrm rot="10800000" flipV="1">
              <a:off x="7358858" y="4931640"/>
              <a:ext cx="470686" cy="817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12 Grupo"/>
          <p:cNvGrpSpPr/>
          <p:nvPr/>
        </p:nvGrpSpPr>
        <p:grpSpPr>
          <a:xfrm>
            <a:off x="8453454" y="1753766"/>
            <a:ext cx="1098930" cy="360040"/>
            <a:chOff x="6929454" y="1844824"/>
            <a:chExt cx="1098930" cy="3600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1" name="13 Conector recto"/>
            <p:cNvCxnSpPr/>
            <p:nvPr/>
          </p:nvCxnSpPr>
          <p:spPr>
            <a:xfrm>
              <a:off x="6929454" y="2195339"/>
              <a:ext cx="109893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14 Conector recto"/>
            <p:cNvCxnSpPr/>
            <p:nvPr/>
          </p:nvCxnSpPr>
          <p:spPr>
            <a:xfrm rot="5400000" flipH="1" flipV="1">
              <a:off x="7838839" y="2024844"/>
              <a:ext cx="36004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15 Conector recto de flecha"/>
            <p:cNvCxnSpPr/>
            <p:nvPr/>
          </p:nvCxnSpPr>
          <p:spPr>
            <a:xfrm rot="10800000">
              <a:off x="7358858" y="1844824"/>
              <a:ext cx="66952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16 Grupo"/>
          <p:cNvGrpSpPr/>
          <p:nvPr/>
        </p:nvGrpSpPr>
        <p:grpSpPr>
          <a:xfrm flipV="1">
            <a:off x="8443929" y="2420888"/>
            <a:ext cx="1098930" cy="3024336"/>
            <a:chOff x="6929454" y="1844824"/>
            <a:chExt cx="1098930" cy="3600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5" name="17 Conector recto"/>
            <p:cNvCxnSpPr/>
            <p:nvPr/>
          </p:nvCxnSpPr>
          <p:spPr>
            <a:xfrm>
              <a:off x="6929454" y="2202859"/>
              <a:ext cx="109893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18 Conector recto"/>
            <p:cNvCxnSpPr/>
            <p:nvPr/>
          </p:nvCxnSpPr>
          <p:spPr>
            <a:xfrm rot="5400000" flipH="1" flipV="1">
              <a:off x="7838839" y="2024844"/>
              <a:ext cx="36004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9 Conector recto de flecha"/>
            <p:cNvCxnSpPr/>
            <p:nvPr/>
          </p:nvCxnSpPr>
          <p:spPr>
            <a:xfrm rot="10800000">
              <a:off x="7358858" y="1844824"/>
              <a:ext cx="66952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980678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cs typeface="Times New Roman" pitchFamily="18" charset="0"/>
              </a:rPr>
              <a:t>Ejemplo de variables dinámicas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361950">
              <a:spcBef>
                <a:spcPts val="0"/>
              </a:spcBef>
            </a:pPr>
            <a:endParaRPr lang="es-ES_tradnl" sz="18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a = </a:t>
            </a:r>
            <a:r>
              <a:rPr lang="es-ES_tradnl" sz="18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1.5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*p1, *p2, *p3;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p1 = &amp;a;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p2 = </a:t>
            </a: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*p2 = *p1;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p3 = </a:t>
            </a: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*p3 = </a:t>
            </a:r>
            <a:r>
              <a:rPr lang="es-ES_tradnl" sz="18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123.45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cout &lt;&lt; *p1 &lt;&lt; endl;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cout &lt;&lt; *p2 &lt;&lt; endl;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cout &lt;&lt; *p3 &lt;&lt; endl;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p2;</a:t>
            </a:r>
            <a:endParaRPr lang="es-ES_tradnl" sz="16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 </a:t>
            </a:r>
            <a:endParaRPr lang="es-ES_tradnl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/>
          </p:nvPr>
        </p:nvGraphicFramePr>
        <p:xfrm>
          <a:off x="7248128" y="1268760"/>
          <a:ext cx="163473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PILA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p1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p2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p3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123.45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MONTÓN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15" name="26 Grupo"/>
          <p:cNvGrpSpPr/>
          <p:nvPr/>
        </p:nvGrpSpPr>
        <p:grpSpPr>
          <a:xfrm>
            <a:off x="8453454" y="2737496"/>
            <a:ext cx="900090" cy="2385513"/>
            <a:chOff x="6929454" y="2780928"/>
            <a:chExt cx="900090" cy="2160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2" name="15 Conector recto"/>
            <p:cNvCxnSpPr/>
            <p:nvPr/>
          </p:nvCxnSpPr>
          <p:spPr>
            <a:xfrm flipV="1">
              <a:off x="6929454" y="2792958"/>
              <a:ext cx="90009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9 Conector recto"/>
            <p:cNvCxnSpPr/>
            <p:nvPr/>
          </p:nvCxnSpPr>
          <p:spPr>
            <a:xfrm rot="16200000" flipH="1">
              <a:off x="6741622" y="3861048"/>
              <a:ext cx="216024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0 Conector recto de flecha"/>
            <p:cNvCxnSpPr/>
            <p:nvPr/>
          </p:nvCxnSpPr>
          <p:spPr>
            <a:xfrm rot="10800000" flipV="1">
              <a:off x="7358858" y="4931640"/>
              <a:ext cx="470686" cy="817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12 Grupo"/>
          <p:cNvGrpSpPr/>
          <p:nvPr/>
        </p:nvGrpSpPr>
        <p:grpSpPr>
          <a:xfrm>
            <a:off x="8453454" y="1753766"/>
            <a:ext cx="1098930" cy="360040"/>
            <a:chOff x="6929454" y="1844824"/>
            <a:chExt cx="1098930" cy="3600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6" name="13 Conector recto"/>
            <p:cNvCxnSpPr/>
            <p:nvPr/>
          </p:nvCxnSpPr>
          <p:spPr>
            <a:xfrm>
              <a:off x="6929454" y="2195339"/>
              <a:ext cx="109893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14 Conector recto"/>
            <p:cNvCxnSpPr/>
            <p:nvPr/>
          </p:nvCxnSpPr>
          <p:spPr>
            <a:xfrm rot="5400000" flipH="1" flipV="1">
              <a:off x="7838839" y="2024844"/>
              <a:ext cx="36004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15 Conector recto de flecha"/>
            <p:cNvCxnSpPr/>
            <p:nvPr/>
          </p:nvCxnSpPr>
          <p:spPr>
            <a:xfrm rot="10800000">
              <a:off x="7358858" y="1844824"/>
              <a:ext cx="66952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963415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cs typeface="Times New Roman" pitchFamily="18" charset="0"/>
              </a:rPr>
              <a:t>Ejemplo de variables dinámicas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361950">
              <a:spcBef>
                <a:spcPts val="0"/>
              </a:spcBef>
            </a:pPr>
            <a:endParaRPr lang="es-ES_tradnl" sz="18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a = </a:t>
            </a:r>
            <a:r>
              <a:rPr lang="es-ES_tradnl" sz="18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1.5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*p1, *p2, *p3;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p1 = &amp;a;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p2 = </a:t>
            </a: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*p2 = *p1;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p3 = </a:t>
            </a: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*p3 = </a:t>
            </a:r>
            <a:r>
              <a:rPr lang="es-ES_tradnl" sz="18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123.45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cout &lt;&lt; *p1 &lt;&lt; endl;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cout &lt;&lt; *p2 &lt;&lt; endl;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cout &lt;&lt; *p3 &lt;&lt; endl;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p2;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p3;</a:t>
            </a:r>
            <a:endParaRPr lang="es-ES_tradnl" sz="16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 </a:t>
            </a:r>
            <a:endParaRPr lang="es-ES_tradnl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5" name="24 Tabla"/>
          <p:cNvGraphicFramePr>
            <a:graphicFrameLocks noGrp="1"/>
          </p:cNvGraphicFramePr>
          <p:nvPr>
            <p:extLst/>
          </p:nvPr>
        </p:nvGraphicFramePr>
        <p:xfrm>
          <a:off x="7248128" y="1268760"/>
          <a:ext cx="163473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PILA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p1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p2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p3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MONTÓN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12" name="12 Grupo"/>
          <p:cNvGrpSpPr/>
          <p:nvPr/>
        </p:nvGrpSpPr>
        <p:grpSpPr>
          <a:xfrm>
            <a:off x="8453454" y="1753766"/>
            <a:ext cx="1098930" cy="360040"/>
            <a:chOff x="6929454" y="1844824"/>
            <a:chExt cx="1098930" cy="3600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3" name="13 Conector recto"/>
            <p:cNvCxnSpPr/>
            <p:nvPr/>
          </p:nvCxnSpPr>
          <p:spPr>
            <a:xfrm>
              <a:off x="6929454" y="2195339"/>
              <a:ext cx="109893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4 Conector recto"/>
            <p:cNvCxnSpPr/>
            <p:nvPr/>
          </p:nvCxnSpPr>
          <p:spPr>
            <a:xfrm rot="5400000" flipH="1" flipV="1">
              <a:off x="7838839" y="2024844"/>
              <a:ext cx="360040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5 Conector recto de flecha"/>
            <p:cNvCxnSpPr/>
            <p:nvPr/>
          </p:nvCxnSpPr>
          <p:spPr>
            <a:xfrm rot="10800000">
              <a:off x="7358858" y="1844824"/>
              <a:ext cx="66952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38462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349225" y="3044281"/>
            <a:ext cx="5493875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Gestión de la memoria</a:t>
            </a:r>
            <a:endParaRPr lang="es-ES" sz="24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/>
          <a:lstStyle/>
          <a:p>
            <a:r>
              <a:rPr lang="es-ES" dirty="0" smtClean="0"/>
              <a:t>Algoritmos y Estructuras de Datos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576763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dirty="0"/>
              <a:t>Errores de asignación de memoria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La memoria se reparte entre la pila y el montón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Crecen en direcciones opuestas</a:t>
            </a:r>
          </a:p>
          <a:p>
            <a:pPr marL="714375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Al llamar a subprogramas la pila crece</a:t>
            </a:r>
          </a:p>
          <a:p>
            <a:pPr marL="714375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Al crear datos dinámicos el montón crece</a:t>
            </a:r>
          </a:p>
          <a:p>
            <a:pPr marL="714375"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 smtClean="0">
                <a:solidFill>
                  <a:prstClr val="white"/>
                </a:solidFill>
              </a:rPr>
              <a:t>Colisión </a:t>
            </a:r>
            <a:r>
              <a:rPr lang="es-ES" i="1" dirty="0">
                <a:solidFill>
                  <a:prstClr val="white"/>
                </a:solidFill>
              </a:rPr>
              <a:t>pila-montón</a:t>
            </a:r>
            <a:endParaRPr lang="es-ES" dirty="0" smtClean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Los límites de ambas regiones se encuentran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Se agota la memoria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 smtClean="0"/>
              <a:t>Desbordamiento </a:t>
            </a:r>
            <a:r>
              <a:rPr lang="es-ES" i="1" dirty="0"/>
              <a:t>de la pila</a:t>
            </a:r>
            <a:endParaRPr lang="es-ES" dirty="0" smtClean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La pila suele tener un tamaño máximo establecido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Si se sobrepasa se agota la pila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/>
          </p:nvPr>
        </p:nvGraphicFramePr>
        <p:xfrm>
          <a:off x="8715078" y="1052736"/>
          <a:ext cx="1485378" cy="19135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85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65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Pila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129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Montón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14 Conector recto de flecha"/>
          <p:cNvCxnSpPr/>
          <p:nvPr/>
        </p:nvCxnSpPr>
        <p:spPr>
          <a:xfrm>
            <a:off x="9463733" y="1340769"/>
            <a:ext cx="0" cy="210579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9462939" y="1628800"/>
            <a:ext cx="0" cy="104949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6736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la memoria dinámica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_tradnl" sz="28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itchFamily="18" charset="0"/>
              </a:rPr>
              <a:t>Gestión del montón</a:t>
            </a:r>
            <a:endParaRPr lang="es-ES_tradnl" sz="2800" i="0" dirty="0">
              <a:solidFill>
                <a:schemeClr val="bg2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200" i="0" dirty="0">
                <a:cs typeface="Times New Roman" pitchFamily="18" charset="0"/>
              </a:rPr>
              <a:t>Sistema de Gestión de Memoria Dinámica (</a:t>
            </a:r>
            <a:r>
              <a:rPr lang="es-ES_tradnl" sz="2200" i="0" dirty="0" err="1">
                <a:cs typeface="Times New Roman" pitchFamily="18" charset="0"/>
              </a:rPr>
              <a:t>SGMD</a:t>
            </a:r>
            <a:r>
              <a:rPr lang="es-ES_tradnl" sz="2200" i="0" dirty="0">
                <a:cs typeface="Times New Roman" pitchFamily="18" charset="0"/>
              </a:rPr>
              <a:t>)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200" i="0" dirty="0">
                <a:cs typeface="Times New Roman" pitchFamily="18" charset="0"/>
              </a:rPr>
              <a:t>Gestiona la asignación de memoria a los datos dinámicos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200" i="0" dirty="0">
                <a:cs typeface="Times New Roman" pitchFamily="18" charset="0"/>
              </a:rPr>
              <a:t>Localiza secciones adecuadas y sigue la pista de lo disponible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200" i="0" dirty="0">
                <a:cs typeface="Times New Roman" pitchFamily="18" charset="0"/>
              </a:rPr>
              <a:t>No dispone de un </a:t>
            </a:r>
            <a:r>
              <a:rPr lang="es-ES_tradnl" sz="2200" dirty="0">
                <a:cs typeface="Times New Roman" pitchFamily="18" charset="0"/>
              </a:rPr>
              <a:t>recolector de basura</a:t>
            </a:r>
            <a:r>
              <a:rPr lang="es-ES_tradnl" sz="2200" i="0" dirty="0">
                <a:cs typeface="Times New Roman" pitchFamily="18" charset="0"/>
              </a:rPr>
              <a:t>, como el lenguaje Java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200" dirty="0">
                <a:cs typeface="Times New Roman" pitchFamily="18" charset="0"/>
              </a:rPr>
              <a:t>¡Hay que devolver toda la memoria solicitada!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200" i="0" dirty="0">
                <a:cs typeface="Times New Roman" pitchFamily="18" charset="0"/>
              </a:rPr>
              <a:t>Deben ejecutarse tantos </a:t>
            </a:r>
            <a:r>
              <a:rPr lang="es-ES_tradnl" sz="22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s-ES_tradnl" sz="2200" i="0" dirty="0">
                <a:cs typeface="Times New Roman" pitchFamily="18" charset="0"/>
              </a:rPr>
              <a:t> como </a:t>
            </a:r>
            <a:r>
              <a:rPr lang="es-ES_tradnl" sz="22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2200" i="0" dirty="0">
                <a:cs typeface="Times New Roman" pitchFamily="18" charset="0"/>
              </a:rPr>
              <a:t> se hayan ejecutado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200" i="0" dirty="0">
                <a:cs typeface="Times New Roman" pitchFamily="18" charset="0"/>
              </a:rPr>
              <a:t>La memoria disponible en el montón debe ser exactamente la misma antes y después de la ejecución del programa</a:t>
            </a:r>
          </a:p>
          <a:p>
            <a:pPr marL="361950">
              <a:spcBef>
                <a:spcPts val="1200"/>
              </a:spcBef>
              <a:spcAft>
                <a:spcPts val="600"/>
              </a:spcAft>
            </a:pPr>
            <a:r>
              <a:rPr lang="es-ES_tradnl" sz="2200" i="0" dirty="0">
                <a:cs typeface="Times New Roman" pitchFamily="18" charset="0"/>
              </a:rPr>
              <a:t>Y todo dato dinámico debe tener algún acceso (puntero)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200" i="0" dirty="0">
                <a:cs typeface="Times New Roman" pitchFamily="18" charset="0"/>
              </a:rPr>
              <a:t>Es un grave error </a:t>
            </a:r>
            <a:r>
              <a:rPr lang="es-ES_tradnl" sz="2200" dirty="0">
                <a:cs typeface="Times New Roman" pitchFamily="18" charset="0"/>
              </a:rPr>
              <a:t>perder</a:t>
            </a:r>
            <a:r>
              <a:rPr lang="es-ES_tradnl" sz="2200" i="0" dirty="0">
                <a:cs typeface="Times New Roman" pitchFamily="18" charset="0"/>
              </a:rPr>
              <a:t> un dato en el montón</a:t>
            </a:r>
          </a:p>
        </p:txBody>
      </p:sp>
    </p:spTree>
    <p:extLst>
      <p:ext uri="{BB962C8B-B14F-4D97-AF65-F5344CB8AC3E}">
        <p14:creationId xmlns:p14="http://schemas.microsoft.com/office/powerpoint/2010/main" val="275092387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048135" y="3044281"/>
            <a:ext cx="4096058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Errores comunes</a:t>
            </a:r>
            <a:endParaRPr lang="es-ES" sz="24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/>
          <a:lstStyle/>
          <a:p>
            <a:r>
              <a:rPr lang="es-ES" dirty="0" smtClean="0"/>
              <a:t>Algoritmos y Estructuras de Datos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383980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_tradnl" dirty="0">
                <a:cs typeface="Times New Roman" pitchFamily="18" charset="0"/>
              </a:rPr>
              <a:t>Mal uso de la memoria dinámica I</a:t>
            </a:r>
            <a:endParaRPr lang="es-ES_trad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_tradnl" sz="28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itchFamily="18" charset="0"/>
              </a:rPr>
              <a:t>Olvido de destrucción de un dato </a:t>
            </a:r>
            <a:r>
              <a:rPr lang="es-ES_tradnl" sz="28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itchFamily="18" charset="0"/>
              </a:rPr>
              <a:t>dinámico</a:t>
            </a:r>
            <a:endParaRPr lang="es-ES_tradnl" sz="2800" dirty="0">
              <a:solidFill>
                <a:schemeClr val="bg2">
                  <a:lumMod val="20000"/>
                  <a:lumOff val="80000"/>
                </a:schemeClr>
              </a:solidFill>
              <a:cs typeface="Times New Roman" pitchFamily="18" charset="0"/>
            </a:endParaRP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main() {</a:t>
            </a:r>
            <a:endParaRPr lang="es-ES_tradnl" sz="2000" i="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tRegistro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*p;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 p =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 *p = nuevo();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 mostrar(*p);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endParaRPr lang="es-ES_tradnl" sz="2000" i="0" dirty="0">
              <a:latin typeface="Consolas" pitchFamily="49" charset="0"/>
              <a:cs typeface="Consolas" pitchFamily="49" charset="0"/>
            </a:endParaRP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fontAlgn="base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Tx/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1950">
              <a:spcBef>
                <a:spcPts val="1200"/>
              </a:spcBef>
              <a:spcAft>
                <a:spcPts val="600"/>
              </a:spcAft>
            </a:pPr>
            <a:r>
              <a:rPr lang="es-ES_tradnl" sz="2200" i="0" dirty="0">
                <a:cs typeface="Times New Roman" pitchFamily="18" charset="0"/>
              </a:rPr>
              <a:t>G++ no indicará ningún error y el programa parecerá terminar correctamente, pero dejará memoria desperdiciada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200" i="0" dirty="0">
                <a:cs typeface="Times New Roman" pitchFamily="18" charset="0"/>
              </a:rPr>
              <a:t>Visual C++ sí comprueba el uso de la memoria dinámica </a:t>
            </a:r>
            <a:br>
              <a:rPr lang="es-ES_tradnl" sz="2200" i="0" dirty="0">
                <a:cs typeface="Times New Roman" pitchFamily="18" charset="0"/>
              </a:rPr>
            </a:br>
            <a:r>
              <a:rPr lang="es-ES_tradnl" sz="2200" i="0" dirty="0">
                <a:cs typeface="Times New Roman" pitchFamily="18" charset="0"/>
              </a:rPr>
              <a:t>y nos avisa si dejamos memoria sin liberar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rot="10800000">
            <a:off x="4138928" y="3629055"/>
            <a:ext cx="1944216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6 Grupo"/>
          <p:cNvGrpSpPr/>
          <p:nvPr/>
        </p:nvGrpSpPr>
        <p:grpSpPr>
          <a:xfrm>
            <a:off x="6240016" y="3415188"/>
            <a:ext cx="2592288" cy="430913"/>
            <a:chOff x="899593" y="5416648"/>
            <a:chExt cx="2698997" cy="4309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7 CuadroTexto"/>
            <p:cNvSpPr txBox="1"/>
            <p:nvPr/>
          </p:nvSpPr>
          <p:spPr>
            <a:xfrm>
              <a:off x="899593" y="5416648"/>
              <a:ext cx="2698997" cy="4309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1338">
                <a:spcAft>
                  <a:spcPts val="600"/>
                </a:spcAft>
              </a:pP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Falta  </a:t>
              </a:r>
              <a:r>
                <a:rPr lang="es-ES" sz="2000" dirty="0">
                  <a:solidFill>
                    <a:srgbClr val="009DD9">
                      <a:lumMod val="60000"/>
                      <a:lumOff val="4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delete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p;</a:t>
              </a:r>
            </a:p>
          </p:txBody>
        </p:sp>
        <p:pic>
          <p:nvPicPr>
            <p:cNvPr id="12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2084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5422736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0BD0D9"/>
              </a:buClr>
            </a:pPr>
            <a:r>
              <a:rPr lang="es-ES_tradnl" dirty="0">
                <a:cs typeface="Times New Roman" pitchFamily="18" charset="0"/>
              </a:rPr>
              <a:t>Mal uso de la memoria dinámica II</a:t>
            </a:r>
            <a:endParaRPr lang="es-ES_trad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_tradnl" sz="28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itchFamily="18" charset="0"/>
              </a:rPr>
              <a:t>Intento de destrucción de un dato </a:t>
            </a:r>
            <a:r>
              <a:rPr lang="es-ES_tradnl" sz="28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itchFamily="18" charset="0"/>
              </a:rPr>
              <a:t>inexistente</a:t>
            </a:r>
            <a:endParaRPr lang="es-ES_tradnl" sz="2800" dirty="0">
              <a:solidFill>
                <a:schemeClr val="bg2">
                  <a:lumMod val="20000"/>
                  <a:lumOff val="80000"/>
                </a:schemeClr>
              </a:solidFill>
              <a:cs typeface="Times New Roman" pitchFamily="18" charset="0"/>
            </a:endParaRP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solidFill>
                  <a:srgbClr val="FFC000"/>
                </a:solidFill>
                <a:effectLst/>
                <a:latin typeface="Consolas" pitchFamily="49" charset="0"/>
                <a:cs typeface="Consolas" pitchFamily="49" charset="0"/>
              </a:rPr>
              <a:t>int 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main() {</a:t>
            </a:r>
            <a:endParaRPr lang="es-ES_tradnl" sz="2000" i="0" dirty="0">
              <a:solidFill>
                <a:srgbClr val="FFC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solidFill>
                  <a:srgbClr val="FFC000"/>
                </a:solidFill>
                <a:effectLst/>
                <a:latin typeface="Consolas" pitchFamily="49" charset="0"/>
                <a:cs typeface="Consolas" pitchFamily="49" charset="0"/>
              </a:rPr>
              <a:t>   tRegistro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*p1 =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effectLst/>
                <a:latin typeface="Consolas" pitchFamily="49" charset="0"/>
                <a:cs typeface="Consolas" pitchFamily="49" charset="0"/>
              </a:rPr>
              <a:t>tRegistro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 *p1 = nuevo();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 mostrar(*p1);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solidFill>
                  <a:srgbClr val="FFC000"/>
                </a:solidFill>
                <a:effectLst/>
                <a:latin typeface="Consolas" pitchFamily="49" charset="0"/>
                <a:cs typeface="Consolas" pitchFamily="49" charset="0"/>
              </a:rPr>
              <a:t>   tRegistro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*p2;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 p2 = p1;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 mostrar(*p2);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   delete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p1;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   delete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p2;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endParaRPr lang="es-ES_tradnl" sz="2000" i="0" dirty="0">
              <a:effectLst/>
              <a:latin typeface="Consolas" pitchFamily="49" charset="0"/>
              <a:cs typeface="Consolas" pitchFamily="49" charset="0"/>
            </a:endParaRP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FF00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}</a:t>
            </a:r>
            <a:endParaRPr lang="es-ES_tradnl" sz="2000" i="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909" y="3483941"/>
            <a:ext cx="2873333" cy="20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0" name="Grupo 19"/>
          <p:cNvGrpSpPr/>
          <p:nvPr/>
        </p:nvGrpSpPr>
        <p:grpSpPr>
          <a:xfrm>
            <a:off x="7601181" y="1988840"/>
            <a:ext cx="800172" cy="369332"/>
            <a:chOff x="6077181" y="2492896"/>
            <a:chExt cx="800172" cy="369332"/>
          </a:xfrm>
        </p:grpSpPr>
        <p:sp>
          <p:nvSpPr>
            <p:cNvPr id="8" name="7 CuadroTexto"/>
            <p:cNvSpPr txBox="1"/>
            <p:nvPr/>
          </p:nvSpPr>
          <p:spPr>
            <a:xfrm>
              <a:off x="6540585" y="2492896"/>
              <a:ext cx="336768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6077181" y="2492896"/>
              <a:ext cx="43794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p1</a:t>
              </a: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8223789" y="1988840"/>
            <a:ext cx="1948404" cy="369332"/>
            <a:chOff x="6699789" y="2492896"/>
            <a:chExt cx="1948404" cy="369332"/>
          </a:xfrm>
        </p:grpSpPr>
        <p:sp>
          <p:nvSpPr>
            <p:cNvPr id="7" name="6 CuadroTexto"/>
            <p:cNvSpPr txBox="1"/>
            <p:nvPr/>
          </p:nvSpPr>
          <p:spPr>
            <a:xfrm>
              <a:off x="7352049" y="2492896"/>
              <a:ext cx="1296144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i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tRegistro</a:t>
              </a:r>
            </a:p>
          </p:txBody>
        </p:sp>
        <p:cxnSp>
          <p:nvCxnSpPr>
            <p:cNvPr id="10" name="9 Conector recto de flecha"/>
            <p:cNvCxnSpPr>
              <a:endCxn id="7" idx="1"/>
            </p:cNvCxnSpPr>
            <p:nvPr/>
          </p:nvCxnSpPr>
          <p:spPr>
            <a:xfrm flipV="1">
              <a:off x="6699789" y="2677562"/>
              <a:ext cx="65226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20"/>
          <p:cNvGrpSpPr/>
          <p:nvPr/>
        </p:nvGrpSpPr>
        <p:grpSpPr>
          <a:xfrm>
            <a:off x="7601181" y="2708920"/>
            <a:ext cx="800172" cy="369332"/>
            <a:chOff x="6077181" y="3212976"/>
            <a:chExt cx="800172" cy="369332"/>
          </a:xfrm>
        </p:grpSpPr>
        <p:sp>
          <p:nvSpPr>
            <p:cNvPr id="12" name="11 CuadroTexto"/>
            <p:cNvSpPr txBox="1"/>
            <p:nvPr/>
          </p:nvSpPr>
          <p:spPr>
            <a:xfrm>
              <a:off x="6540585" y="3212976"/>
              <a:ext cx="336768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077181" y="3212976"/>
              <a:ext cx="43794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p2</a:t>
              </a:r>
            </a:p>
          </p:txBody>
        </p:sp>
      </p:grpSp>
      <p:cxnSp>
        <p:nvCxnSpPr>
          <p:cNvPr id="14" name="13 Conector recto de flecha"/>
          <p:cNvCxnSpPr/>
          <p:nvPr/>
        </p:nvCxnSpPr>
        <p:spPr>
          <a:xfrm flipV="1">
            <a:off x="8223789" y="2358172"/>
            <a:ext cx="652260" cy="537002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/>
          <p:cNvGrpSpPr/>
          <p:nvPr/>
        </p:nvGrpSpPr>
        <p:grpSpPr>
          <a:xfrm>
            <a:off x="4308538" y="4499596"/>
            <a:ext cx="995374" cy="534249"/>
            <a:chOff x="2784538" y="4499595"/>
            <a:chExt cx="995374" cy="534249"/>
          </a:xfrm>
        </p:grpSpPr>
        <p:cxnSp>
          <p:nvCxnSpPr>
            <p:cNvPr id="15" name="7 Conector recto de flecha"/>
            <p:cNvCxnSpPr/>
            <p:nvPr/>
          </p:nvCxnSpPr>
          <p:spPr>
            <a:xfrm flipH="1">
              <a:off x="2784538" y="4509120"/>
              <a:ext cx="995374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3770387" y="4499595"/>
              <a:ext cx="0" cy="534249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6 Grupo"/>
          <p:cNvGrpSpPr/>
          <p:nvPr/>
        </p:nvGrpSpPr>
        <p:grpSpPr>
          <a:xfrm>
            <a:off x="4297667" y="5043369"/>
            <a:ext cx="2595939" cy="669494"/>
            <a:chOff x="899592" y="5416648"/>
            <a:chExt cx="2702798" cy="6694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7 CuadroTexto"/>
            <p:cNvSpPr txBox="1"/>
            <p:nvPr/>
          </p:nvSpPr>
          <p:spPr>
            <a:xfrm>
              <a:off x="899592" y="5416648"/>
              <a:ext cx="2702798" cy="66949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1338">
                <a:spcAft>
                  <a:spcPts val="600"/>
                </a:spcAft>
              </a:pP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Sólo se ha creado</a:t>
              </a:r>
              <a:b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una variable</a:t>
              </a:r>
            </a:p>
          </p:txBody>
        </p:sp>
        <p:pic>
          <p:nvPicPr>
            <p:cNvPr id="25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3660" y="542084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3380291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Memoria y datos del programa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Regiones de la memoria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El sistema operativo distingue varias regiones en la memoria: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/>
          </p:nvPr>
        </p:nvGraphicFramePr>
        <p:xfrm>
          <a:off x="4151784" y="2163664"/>
          <a:ext cx="1701402" cy="38576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01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530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Pila (</a:t>
                      </a:r>
                      <a:r>
                        <a:rPr lang="es-ES" sz="1800" b="0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Stack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)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776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Montón (</a:t>
                      </a:r>
                      <a:r>
                        <a:rPr lang="es-ES" sz="1800" b="0" i="1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Heap</a:t>
                      </a:r>
                      <a:r>
                        <a:rPr lang="es-ES" sz="1800" b="0" i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)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34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Datos</a:t>
                      </a:r>
                      <a:r>
                        <a:rPr lang="es-ES" sz="1800" b="0" baseline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globales</a:t>
                      </a:r>
                      <a:endParaRPr lang="es-ES" sz="18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085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Código del programa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299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S.O.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Grupo 14"/>
          <p:cNvGrpSpPr/>
          <p:nvPr/>
        </p:nvGrpSpPr>
        <p:grpSpPr>
          <a:xfrm>
            <a:off x="5951984" y="2182714"/>
            <a:ext cx="1714204" cy="468000"/>
            <a:chOff x="4427984" y="2182714"/>
            <a:chExt cx="1714204" cy="468000"/>
          </a:xfrm>
        </p:grpSpPr>
        <p:sp>
          <p:nvSpPr>
            <p:cNvPr id="9" name="8 Abrir llave"/>
            <p:cNvSpPr/>
            <p:nvPr/>
          </p:nvSpPr>
          <p:spPr>
            <a:xfrm flipH="1">
              <a:off x="4427984" y="2182714"/>
              <a:ext cx="216000" cy="468000"/>
            </a:xfrm>
            <a:prstGeom prst="leftBrace">
              <a:avLst>
                <a:gd name="adj1" fmla="val 33898"/>
                <a:gd name="adj2" fmla="val 50000"/>
              </a:avLst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672362" y="2232747"/>
              <a:ext cx="1469826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locales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951985" y="2699581"/>
            <a:ext cx="2054041" cy="1332000"/>
            <a:chOff x="4427984" y="2699581"/>
            <a:chExt cx="2054041" cy="1332000"/>
          </a:xfrm>
        </p:grpSpPr>
        <p:sp>
          <p:nvSpPr>
            <p:cNvPr id="7" name="6 Abrir llave"/>
            <p:cNvSpPr/>
            <p:nvPr/>
          </p:nvSpPr>
          <p:spPr>
            <a:xfrm flipH="1">
              <a:off x="4427984" y="2699581"/>
              <a:ext cx="216000" cy="1332000"/>
            </a:xfrm>
            <a:prstGeom prst="leftBrace">
              <a:avLst>
                <a:gd name="adj1" fmla="val 33898"/>
                <a:gd name="adj2" fmla="val 50000"/>
              </a:avLst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4672362" y="3213162"/>
              <a:ext cx="180966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dinámicos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951985" y="4077258"/>
            <a:ext cx="2251659" cy="1888628"/>
            <a:chOff x="4427984" y="4077258"/>
            <a:chExt cx="2251659" cy="1888628"/>
          </a:xfrm>
        </p:grpSpPr>
        <p:sp>
          <p:nvSpPr>
            <p:cNvPr id="8" name="7 Abrir llave"/>
            <p:cNvSpPr/>
            <p:nvPr/>
          </p:nvSpPr>
          <p:spPr>
            <a:xfrm flipH="1">
              <a:off x="4427984" y="4077258"/>
              <a:ext cx="216000" cy="1888628"/>
            </a:xfrm>
            <a:prstGeom prst="leftBrace">
              <a:avLst>
                <a:gd name="adj1" fmla="val 33898"/>
                <a:gd name="adj2" fmla="val 50000"/>
              </a:avLst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4672362" y="4840771"/>
              <a:ext cx="2007281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Memoria principal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84757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>
            <a:off x="8597470" y="3826078"/>
            <a:ext cx="1530978" cy="1043082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98000"/>
                  <a:shade val="25000"/>
                  <a:satMod val="250000"/>
                </a:schemeClr>
              </a:gs>
              <a:gs pos="68000">
                <a:schemeClr val="accent2">
                  <a:tint val="86000"/>
                  <a:satMod val="115000"/>
                </a:schemeClr>
              </a:gs>
              <a:gs pos="100000">
                <a:schemeClr val="accent2">
                  <a:tint val="50000"/>
                  <a:satMod val="150000"/>
                </a:schemeClr>
              </a:gs>
            </a:gsLst>
            <a:lin ang="16200000" scaled="1"/>
            <a:tileRect/>
          </a:gradFill>
          <a:ln>
            <a:tailEnd type="none" w="lg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S" i="1" dirty="0"/>
              <a:t>¡Perdido!</a:t>
            </a:r>
            <a:endParaRPr lang="es-ES" i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0BD0D9"/>
              </a:buClr>
            </a:pPr>
            <a:r>
              <a:rPr lang="es-ES_tradnl" dirty="0">
                <a:cs typeface="Times New Roman" pitchFamily="18" charset="0"/>
              </a:rPr>
              <a:t>Mal uso de la memoria dinámica III</a:t>
            </a:r>
            <a:endParaRPr lang="es-ES_trad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_tradnl" sz="28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itchFamily="18" charset="0"/>
              </a:rPr>
              <a:t>Pérdida de un dato </a:t>
            </a:r>
            <a:r>
              <a:rPr lang="es-ES_tradnl" sz="28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itchFamily="18" charset="0"/>
              </a:rPr>
              <a:t>dinámico</a:t>
            </a:r>
            <a:endParaRPr lang="es-ES_tradnl" sz="2800" dirty="0">
              <a:solidFill>
                <a:schemeClr val="bg2">
                  <a:lumMod val="20000"/>
                  <a:lumOff val="80000"/>
                </a:schemeClr>
              </a:solidFill>
              <a:cs typeface="Times New Roman" pitchFamily="18" charset="0"/>
            </a:endParaRP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solidFill>
                  <a:srgbClr val="FFC000"/>
                </a:solidFill>
                <a:effectLst/>
                <a:latin typeface="Consolas" pitchFamily="49" charset="0"/>
                <a:cs typeface="Consolas" pitchFamily="49" charset="0"/>
              </a:rPr>
              <a:t>int 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main() {</a:t>
            </a:r>
            <a:endParaRPr lang="es-ES_tradnl" sz="2000" i="0" dirty="0">
              <a:solidFill>
                <a:srgbClr val="FFC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2000" i="0" dirty="0">
                <a:solidFill>
                  <a:srgbClr val="FFC000"/>
                </a:solidFill>
                <a:effectLst/>
                <a:latin typeface="Consolas" pitchFamily="49" charset="0"/>
                <a:cs typeface="Consolas" pitchFamily="49" charset="0"/>
              </a:rPr>
              <a:t>tRegistro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*p1, *p2;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 p1 =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effectLst/>
                <a:latin typeface="Consolas" pitchFamily="49" charset="0"/>
                <a:cs typeface="Consolas" pitchFamily="49" charset="0"/>
              </a:rPr>
              <a:t>tRegistro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(nuevo());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 p2 =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effectLst/>
                <a:latin typeface="Consolas" pitchFamily="49" charset="0"/>
                <a:cs typeface="Consolas" pitchFamily="49" charset="0"/>
              </a:rPr>
              <a:t>tRegistro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(nuevo());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 mostrar(*p1);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 p1 = p2;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 mostrar(*p1);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delete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p1;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delete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p2;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endParaRPr lang="es-ES_tradnl" sz="2000" i="0" dirty="0">
              <a:effectLst/>
              <a:latin typeface="Consolas" pitchFamily="49" charset="0"/>
              <a:cs typeface="Consolas" pitchFamily="49" charset="0"/>
            </a:endParaRP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FF00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}</a:t>
            </a:r>
            <a:endParaRPr lang="es-ES_tradnl" sz="2000" i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7238949" y="2996952"/>
            <a:ext cx="800172" cy="369332"/>
            <a:chOff x="5714949" y="2996952"/>
            <a:chExt cx="800172" cy="369332"/>
          </a:xfrm>
        </p:grpSpPr>
        <p:sp>
          <p:nvSpPr>
            <p:cNvPr id="8" name="7 CuadroTexto"/>
            <p:cNvSpPr txBox="1"/>
            <p:nvPr/>
          </p:nvSpPr>
          <p:spPr>
            <a:xfrm>
              <a:off x="6178353" y="2996952"/>
              <a:ext cx="336768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714949" y="2996952"/>
              <a:ext cx="43794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p2</a:t>
              </a: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861557" y="2996952"/>
            <a:ext cx="2092420" cy="369332"/>
            <a:chOff x="6337557" y="2996952"/>
            <a:chExt cx="2092420" cy="369332"/>
          </a:xfrm>
        </p:grpSpPr>
        <p:sp>
          <p:nvSpPr>
            <p:cNvPr id="7" name="6 CuadroTexto"/>
            <p:cNvSpPr txBox="1"/>
            <p:nvPr/>
          </p:nvSpPr>
          <p:spPr>
            <a:xfrm>
              <a:off x="7133833" y="2996952"/>
              <a:ext cx="1296144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i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tRegistro</a:t>
              </a:r>
            </a:p>
          </p:txBody>
        </p:sp>
        <p:cxnSp>
          <p:nvCxnSpPr>
            <p:cNvPr id="10" name="9 Conector recto de flecha"/>
            <p:cNvCxnSpPr>
              <a:endCxn id="7" idx="1"/>
            </p:cNvCxnSpPr>
            <p:nvPr/>
          </p:nvCxnSpPr>
          <p:spPr>
            <a:xfrm>
              <a:off x="6337557" y="3181618"/>
              <a:ext cx="796276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o 24"/>
          <p:cNvGrpSpPr/>
          <p:nvPr/>
        </p:nvGrpSpPr>
        <p:grpSpPr>
          <a:xfrm>
            <a:off x="7238949" y="3933056"/>
            <a:ext cx="800172" cy="369332"/>
            <a:chOff x="5714949" y="3933056"/>
            <a:chExt cx="800172" cy="369332"/>
          </a:xfrm>
        </p:grpSpPr>
        <p:sp>
          <p:nvSpPr>
            <p:cNvPr id="12" name="11 CuadroTexto"/>
            <p:cNvSpPr txBox="1"/>
            <p:nvPr/>
          </p:nvSpPr>
          <p:spPr>
            <a:xfrm>
              <a:off x="6178353" y="3933056"/>
              <a:ext cx="336768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5714949" y="3933056"/>
              <a:ext cx="43794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p1</a:t>
              </a:r>
            </a:p>
          </p:txBody>
        </p:sp>
      </p:grpSp>
      <p:cxnSp>
        <p:nvCxnSpPr>
          <p:cNvPr id="14" name="13 Conector recto de flecha"/>
          <p:cNvCxnSpPr/>
          <p:nvPr/>
        </p:nvCxnSpPr>
        <p:spPr>
          <a:xfrm flipV="1">
            <a:off x="7861557" y="3366284"/>
            <a:ext cx="796276" cy="753026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o 26"/>
          <p:cNvGrpSpPr/>
          <p:nvPr/>
        </p:nvGrpSpPr>
        <p:grpSpPr>
          <a:xfrm>
            <a:off x="7861557" y="3933056"/>
            <a:ext cx="2092420" cy="369332"/>
            <a:chOff x="6337557" y="3933056"/>
            <a:chExt cx="2092420" cy="369332"/>
          </a:xfrm>
        </p:grpSpPr>
        <p:sp>
          <p:nvSpPr>
            <p:cNvPr id="15" name="14 CuadroTexto"/>
            <p:cNvSpPr txBox="1"/>
            <p:nvPr/>
          </p:nvSpPr>
          <p:spPr>
            <a:xfrm>
              <a:off x="7133833" y="3933056"/>
              <a:ext cx="1296144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i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tRegistro</a:t>
              </a:r>
            </a:p>
          </p:txBody>
        </p:sp>
        <p:cxnSp>
          <p:nvCxnSpPr>
            <p:cNvPr id="17" name="16 Conector recto de flecha"/>
            <p:cNvCxnSpPr>
              <a:endCxn id="15" idx="1"/>
            </p:cNvCxnSpPr>
            <p:nvPr/>
          </p:nvCxnSpPr>
          <p:spPr>
            <a:xfrm flipV="1">
              <a:off x="6337557" y="4117722"/>
              <a:ext cx="796276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ot"/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17 CuadroTexto"/>
          <p:cNvSpPr txBox="1"/>
          <p:nvPr/>
        </p:nvSpPr>
        <p:spPr>
          <a:xfrm>
            <a:off x="8068133" y="4092324"/>
            <a:ext cx="458780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</a:t>
            </a:r>
            <a:endParaRPr lang="es-E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736770" y="2430180"/>
            <a:ext cx="505267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</a:t>
            </a:r>
            <a:endParaRPr lang="es-ES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7776567" y="3448051"/>
            <a:ext cx="458780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</a:t>
            </a:r>
            <a:endParaRPr lang="es-E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654630" y="3645024"/>
            <a:ext cx="505267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</a:t>
            </a:r>
            <a:endParaRPr lang="es-ES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pSp>
        <p:nvGrpSpPr>
          <p:cNvPr id="28" name="6 Grupo"/>
          <p:cNvGrpSpPr/>
          <p:nvPr/>
        </p:nvGrpSpPr>
        <p:grpSpPr>
          <a:xfrm>
            <a:off x="4297666" y="5481930"/>
            <a:ext cx="5110702" cy="755382"/>
            <a:chOff x="899592" y="5416648"/>
            <a:chExt cx="5321078" cy="7553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7 CuadroTexto"/>
            <p:cNvSpPr txBox="1"/>
            <p:nvPr/>
          </p:nvSpPr>
          <p:spPr>
            <a:xfrm>
              <a:off x="899592" y="5416648"/>
              <a:ext cx="5321078" cy="75538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1338"/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  <a:sym typeface="Wingdings" pitchFamily="2" charset="2"/>
                </a:rPr>
                <a:t>Se pierde un dato en el montón</a:t>
              </a:r>
              <a:endPara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541338"/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cs typeface="Consolas" pitchFamily="49" charset="0"/>
                </a:rPr>
                <a:t>Se intenta eliminar un dato ya eliminado</a:t>
              </a:r>
              <a:endPara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pic>
          <p:nvPicPr>
            <p:cNvPr id="30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2084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7814613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8" grpId="0"/>
      <p:bldP spid="20" grpId="0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0BD0D9"/>
              </a:buClr>
            </a:pPr>
            <a:r>
              <a:rPr lang="es-ES_tradnl" dirty="0">
                <a:cs typeface="Times New Roman" pitchFamily="18" charset="0"/>
              </a:rPr>
              <a:t>Mal uso de la memoria dinámica IV</a:t>
            </a:r>
            <a:endParaRPr lang="es-ES_trad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_tradnl" sz="28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itchFamily="18" charset="0"/>
              </a:rPr>
              <a:t>Intento de acceso a un dato </a:t>
            </a:r>
            <a:r>
              <a:rPr lang="es-ES_tradnl" sz="28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itchFamily="18" charset="0"/>
              </a:rPr>
              <a:t>tras </a:t>
            </a:r>
            <a:r>
              <a:rPr lang="es-ES_tradnl" sz="28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itchFamily="18" charset="0"/>
              </a:rPr>
              <a:t>su </a:t>
            </a:r>
            <a:r>
              <a:rPr lang="es-ES_tradnl" sz="28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itchFamily="18" charset="0"/>
              </a:rPr>
              <a:t>eliminación</a:t>
            </a:r>
            <a:endParaRPr lang="es-ES_tradnl" sz="2800" dirty="0">
              <a:solidFill>
                <a:schemeClr val="bg2">
                  <a:lumMod val="20000"/>
                  <a:lumOff val="80000"/>
                </a:schemeClr>
              </a:solidFill>
              <a:cs typeface="Times New Roman" pitchFamily="18" charset="0"/>
            </a:endParaRP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solidFill>
                  <a:srgbClr val="FFC000"/>
                </a:solidFill>
                <a:effectLst/>
                <a:latin typeface="Consolas" pitchFamily="49" charset="0"/>
                <a:cs typeface="Consolas" pitchFamily="49" charset="0"/>
              </a:rPr>
              <a:t>int 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main() {</a:t>
            </a:r>
            <a:endParaRPr lang="es-ES_tradnl" sz="2000" i="0" dirty="0">
              <a:solidFill>
                <a:srgbClr val="FFC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2000" i="0" dirty="0">
                <a:solidFill>
                  <a:srgbClr val="FFC000"/>
                </a:solidFill>
                <a:effectLst/>
                <a:latin typeface="Consolas" pitchFamily="49" charset="0"/>
                <a:cs typeface="Consolas" pitchFamily="49" charset="0"/>
              </a:rPr>
              <a:t>tRegistro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*p;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 p =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effectLst/>
                <a:latin typeface="Consolas" pitchFamily="49" charset="0"/>
                <a:cs typeface="Consolas" pitchFamily="49" charset="0"/>
              </a:rPr>
              <a:t>tRegistro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(nuevo());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 mostrar(*p);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delete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p;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 mostrar(*p);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FF00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</a:pPr>
            <a:r>
              <a:rPr lang="es-ES_tradnl" sz="2000" i="0" dirty="0">
                <a:effectLst/>
                <a:latin typeface="Consolas" pitchFamily="49" charset="0"/>
                <a:cs typeface="Consolas" pitchFamily="49" charset="0"/>
              </a:rPr>
              <a:t>}</a:t>
            </a:r>
            <a:endParaRPr lang="es-ES_tradnl" sz="2000" i="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7 Conector recto de flecha"/>
          <p:cNvCxnSpPr/>
          <p:nvPr/>
        </p:nvCxnSpPr>
        <p:spPr>
          <a:xfrm flipH="1">
            <a:off x="4596570" y="4221088"/>
            <a:ext cx="995374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6 Grupo"/>
          <p:cNvGrpSpPr/>
          <p:nvPr/>
        </p:nvGrpSpPr>
        <p:grpSpPr>
          <a:xfrm>
            <a:off x="5663952" y="4005065"/>
            <a:ext cx="4259996" cy="1037059"/>
            <a:chOff x="899592" y="5416647"/>
            <a:chExt cx="4435354" cy="10370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7 CuadroTexto"/>
            <p:cNvSpPr txBox="1"/>
            <p:nvPr/>
          </p:nvSpPr>
          <p:spPr>
            <a:xfrm>
              <a:off x="899592" y="5416647"/>
              <a:ext cx="4435354" cy="10370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1338">
                <a:spcAft>
                  <a:spcPts val="600"/>
                </a:spcAft>
              </a:pP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ha dejado de apuntar</a:t>
              </a:r>
              <a:b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al dato dinámico destruido</a:t>
              </a:r>
              <a:b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  <a:sym typeface="Wingdings" pitchFamily="2" charset="2"/>
                </a:rPr>
                <a:t> Acceso a memoria inexistente</a:t>
              </a:r>
              <a:endPara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pic>
          <p:nvPicPr>
            <p:cNvPr id="12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2084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51862415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937897" y="3044281"/>
            <a:ext cx="6316537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Arrays de datos dinámicos</a:t>
            </a:r>
            <a:endParaRPr lang="es-ES" sz="24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/>
          <a:lstStyle/>
          <a:p>
            <a:r>
              <a:rPr lang="es-ES" dirty="0" smtClean="0"/>
              <a:t>Algoritmos y Estructuras de Datos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534297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 de datos dinámicos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_tradnl" sz="28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itchFamily="18" charset="0"/>
              </a:rPr>
              <a:t>Arrays de punteros a datos dinámicos</a:t>
            </a:r>
            <a:endParaRPr lang="es-ES_tradnl" sz="2800" i="0" dirty="0">
              <a:solidFill>
                <a:schemeClr val="bg2">
                  <a:lumMod val="20000"/>
                  <a:lumOff val="80000"/>
                </a:schemeClr>
              </a:solidFill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codigo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nombre;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valor;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*</a:t>
            </a:r>
            <a:r>
              <a:rPr lang="es-ES_tradnl" sz="2000" i="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tRegPtr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endParaRPr lang="es-ES_tradnl" sz="2000" i="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N = </a:t>
            </a:r>
            <a:r>
              <a:rPr lang="es-ES_tradnl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Array de punteros a registros: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tRegPtr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2000" i="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registros;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960097" y="2100626"/>
            <a:ext cx="3272243" cy="140038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Los punteros ocupan</a:t>
            </a:r>
            <a:b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muy poco en memoria</a:t>
            </a:r>
          </a:p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Los datos a los que apunten</a:t>
            </a:r>
            <a:b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estarán en el montón</a:t>
            </a:r>
          </a:p>
        </p:txBody>
      </p:sp>
      <p:sp>
        <p:nvSpPr>
          <p:cNvPr id="7" name="5 CuadroTexto"/>
          <p:cNvSpPr txBox="1"/>
          <p:nvPr/>
        </p:nvSpPr>
        <p:spPr>
          <a:xfrm>
            <a:off x="4943872" y="5445224"/>
            <a:ext cx="4392488" cy="7848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 crean a medida que se insertan</a:t>
            </a:r>
          </a:p>
          <a:p>
            <a:pPr algn="ctr"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 destruyen a medida que se eliminan</a:t>
            </a:r>
          </a:p>
        </p:txBody>
      </p:sp>
    </p:spTree>
    <p:extLst>
      <p:ext uri="{BB962C8B-B14F-4D97-AF65-F5344CB8AC3E}">
        <p14:creationId xmlns:p14="http://schemas.microsoft.com/office/powerpoint/2010/main" val="367736430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0BD0D9"/>
              </a:buClr>
            </a:pPr>
            <a:r>
              <a:rPr lang="es-ES" dirty="0"/>
              <a:t>Arrays de datos dinámicos</a:t>
            </a:r>
            <a:endParaRPr lang="es-ES_trad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lista;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_tradnl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215680" y="3889624"/>
            <a:ext cx="5913588" cy="10998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886750" y="4302492"/>
          <a:ext cx="4098500" cy="5676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2828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998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999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28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3215681" y="4573539"/>
            <a:ext cx="167545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lista.registros</a:t>
            </a:r>
            <a:endParaRPr lang="es-E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15 Grupo"/>
          <p:cNvGrpSpPr/>
          <p:nvPr/>
        </p:nvGrpSpPr>
        <p:grpSpPr>
          <a:xfrm>
            <a:off x="3660486" y="3960937"/>
            <a:ext cx="1796374" cy="307777"/>
            <a:chOff x="2442803" y="5079657"/>
            <a:chExt cx="1796374" cy="307777"/>
          </a:xfrm>
        </p:grpSpPr>
        <p:sp>
          <p:nvSpPr>
            <p:cNvPr id="12" name="11 Rectángulo"/>
            <p:cNvSpPr/>
            <p:nvPr/>
          </p:nvSpPr>
          <p:spPr>
            <a:xfrm>
              <a:off x="3657035" y="5099402"/>
              <a:ext cx="582142" cy="288000"/>
            </a:xfrm>
            <a:prstGeom prst="rect">
              <a:avLst/>
            </a:prstGeom>
            <a:ln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s-E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442803" y="5079657"/>
              <a:ext cx="1178528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lista.cont</a:t>
              </a:r>
              <a:endPara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54145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 de datos dinámicos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lista;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_tradnl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(nuevo());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++;</a:t>
            </a:r>
            <a:endParaRPr lang="es-ES_tradnl" sz="1800" i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215680" y="3894262"/>
            <a:ext cx="5913588" cy="10998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886750" y="4307130"/>
          <a:ext cx="4098500" cy="5676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2828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998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999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28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3215681" y="4578177"/>
            <a:ext cx="167545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lista.registros</a:t>
            </a:r>
            <a:endParaRPr lang="es-E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15 Grupo"/>
          <p:cNvGrpSpPr/>
          <p:nvPr/>
        </p:nvGrpSpPr>
        <p:grpSpPr>
          <a:xfrm>
            <a:off x="3660486" y="3965575"/>
            <a:ext cx="1796374" cy="307777"/>
            <a:chOff x="2442803" y="5079657"/>
            <a:chExt cx="1796374" cy="307777"/>
          </a:xfrm>
        </p:grpSpPr>
        <p:sp>
          <p:nvSpPr>
            <p:cNvPr id="12" name="11 Rectángulo"/>
            <p:cNvSpPr/>
            <p:nvPr/>
          </p:nvSpPr>
          <p:spPr>
            <a:xfrm>
              <a:off x="3657035" y="5099402"/>
              <a:ext cx="582142" cy="288000"/>
            </a:xfrm>
            <a:prstGeom prst="rect">
              <a:avLst/>
            </a:prstGeom>
            <a:ln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s-E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442803" y="5079657"/>
              <a:ext cx="1178528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lista.cont</a:t>
              </a:r>
              <a:endPara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14 Rectángulo"/>
          <p:cNvSpPr/>
          <p:nvPr/>
        </p:nvSpPr>
        <p:spPr>
          <a:xfrm>
            <a:off x="4736778" y="5589240"/>
            <a:ext cx="720082" cy="648072"/>
          </a:xfrm>
          <a:prstGeom prst="rect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16 Conector recto de flecha"/>
          <p:cNvCxnSpPr/>
          <p:nvPr/>
        </p:nvCxnSpPr>
        <p:spPr>
          <a:xfrm rot="5400000">
            <a:off x="4657031" y="5138539"/>
            <a:ext cx="863302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5512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 de datos dinámicos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lista;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_tradnl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(nuevo());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(nuevo());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++;</a:t>
            </a:r>
            <a:endParaRPr lang="es-ES_tradnl" sz="1800" i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215680" y="3894262"/>
            <a:ext cx="5913588" cy="10998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886750" y="4307130"/>
          <a:ext cx="4098500" cy="5676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2828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998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999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28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3215681" y="4578177"/>
            <a:ext cx="167545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lista.registros</a:t>
            </a:r>
            <a:endParaRPr lang="es-E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15 Grupo"/>
          <p:cNvGrpSpPr/>
          <p:nvPr/>
        </p:nvGrpSpPr>
        <p:grpSpPr>
          <a:xfrm>
            <a:off x="3660486" y="3965575"/>
            <a:ext cx="1796374" cy="307777"/>
            <a:chOff x="2442803" y="5079657"/>
            <a:chExt cx="1796374" cy="307777"/>
          </a:xfrm>
        </p:grpSpPr>
        <p:sp>
          <p:nvSpPr>
            <p:cNvPr id="12" name="11 Rectángulo"/>
            <p:cNvSpPr/>
            <p:nvPr/>
          </p:nvSpPr>
          <p:spPr>
            <a:xfrm>
              <a:off x="3657035" y="5099402"/>
              <a:ext cx="582142" cy="288000"/>
            </a:xfrm>
            <a:prstGeom prst="rect">
              <a:avLst/>
            </a:prstGeom>
            <a:ln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s-E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442803" y="5079657"/>
              <a:ext cx="1178528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lista.cont</a:t>
              </a:r>
              <a:endPara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14 Rectángulo"/>
          <p:cNvSpPr/>
          <p:nvPr/>
        </p:nvSpPr>
        <p:spPr>
          <a:xfrm>
            <a:off x="4736778" y="5589240"/>
            <a:ext cx="720082" cy="648072"/>
          </a:xfrm>
          <a:prstGeom prst="rect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16 Conector recto de flecha"/>
          <p:cNvCxnSpPr/>
          <p:nvPr/>
        </p:nvCxnSpPr>
        <p:spPr>
          <a:xfrm rot="5400000">
            <a:off x="4657031" y="5138539"/>
            <a:ext cx="863302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5663952" y="5589240"/>
            <a:ext cx="720082" cy="648072"/>
          </a:xfrm>
          <a:prstGeom prst="rect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 rot="16200000" flipH="1">
            <a:off x="5304310" y="4860232"/>
            <a:ext cx="863302" cy="558202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55965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 de datos dinámicos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lista;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_tradnl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(nuevo());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(nuevo());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(nuevo());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++;</a:t>
            </a:r>
            <a:endParaRPr lang="es-ES_tradnl" sz="1800" i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215680" y="3894262"/>
            <a:ext cx="5913588" cy="10998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886750" y="4307130"/>
          <a:ext cx="4098500" cy="5676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2828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998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999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28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3215681" y="4578177"/>
            <a:ext cx="167545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lista.registros</a:t>
            </a:r>
            <a:endParaRPr lang="es-E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15 Grupo"/>
          <p:cNvGrpSpPr/>
          <p:nvPr/>
        </p:nvGrpSpPr>
        <p:grpSpPr>
          <a:xfrm>
            <a:off x="3660486" y="3965575"/>
            <a:ext cx="1796374" cy="307777"/>
            <a:chOff x="2442803" y="5079657"/>
            <a:chExt cx="1796374" cy="307777"/>
          </a:xfrm>
        </p:grpSpPr>
        <p:sp>
          <p:nvSpPr>
            <p:cNvPr id="12" name="11 Rectángulo"/>
            <p:cNvSpPr/>
            <p:nvPr/>
          </p:nvSpPr>
          <p:spPr>
            <a:xfrm>
              <a:off x="3657035" y="5099402"/>
              <a:ext cx="582142" cy="288000"/>
            </a:xfrm>
            <a:prstGeom prst="rect">
              <a:avLst/>
            </a:prstGeom>
            <a:ln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s-E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442803" y="5079657"/>
              <a:ext cx="1178528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lista.cont</a:t>
              </a:r>
              <a:endPara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14 Rectángulo"/>
          <p:cNvSpPr/>
          <p:nvPr/>
        </p:nvSpPr>
        <p:spPr>
          <a:xfrm>
            <a:off x="4736778" y="5589240"/>
            <a:ext cx="720082" cy="648072"/>
          </a:xfrm>
          <a:prstGeom prst="rect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16 Conector recto de flecha"/>
          <p:cNvCxnSpPr/>
          <p:nvPr/>
        </p:nvCxnSpPr>
        <p:spPr>
          <a:xfrm rot="5400000">
            <a:off x="4657031" y="5138539"/>
            <a:ext cx="863302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5663952" y="5589240"/>
            <a:ext cx="720082" cy="648072"/>
          </a:xfrm>
          <a:prstGeom prst="rect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 rot="16200000" flipH="1">
            <a:off x="5304310" y="4860232"/>
            <a:ext cx="863302" cy="558202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6591126" y="5570984"/>
            <a:ext cx="720082" cy="648072"/>
          </a:xfrm>
          <a:prstGeom prst="rect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879976" y="4707682"/>
            <a:ext cx="1062260" cy="845046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99747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 de datos dinámicos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361950">
              <a:spcBef>
                <a:spcPts val="0"/>
              </a:spcBef>
              <a:spcAft>
                <a:spcPts val="600"/>
              </a:spcAft>
              <a:buClr>
                <a:srgbClr val="0BD0D9"/>
              </a:buClr>
            </a:pPr>
            <a:r>
              <a:rPr lang="es-ES_tradnl" sz="2200" i="0" dirty="0">
                <a:solidFill>
                  <a:prstClr val="white"/>
                </a:solidFill>
                <a:cs typeface="Times New Roman" pitchFamily="18" charset="0"/>
              </a:rPr>
              <a:t>Los registros se acceden a través de los punteros (operador </a:t>
            </a:r>
            <a:r>
              <a:rPr lang="es-ES_tradnl" sz="2200" i="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s-ES_tradnl" sz="2200" i="0" dirty="0">
                <a:solidFill>
                  <a:prstClr val="white"/>
                </a:solidFill>
                <a:cs typeface="Times New Roman" pitchFamily="18" charset="0"/>
              </a:rPr>
              <a:t>):</a:t>
            </a:r>
            <a:endParaRPr lang="es-ES_tradnl" sz="2200" i="0" dirty="0">
              <a:solidFill>
                <a:schemeClr val="accent2">
                  <a:lumMod val="60000"/>
                  <a:lumOff val="40000"/>
                </a:schemeClr>
              </a:solidFill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cout &lt;&lt; </a:t>
            </a: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_tradnl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]-&gt;nombre;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215680" y="3894262"/>
            <a:ext cx="5913588" cy="10998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886750" y="4307130"/>
          <a:ext cx="4098500" cy="5676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2828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998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999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28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3215681" y="4578177"/>
            <a:ext cx="167545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lista.registros</a:t>
            </a:r>
            <a:endParaRPr lang="es-E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15 Grupo"/>
          <p:cNvGrpSpPr/>
          <p:nvPr/>
        </p:nvGrpSpPr>
        <p:grpSpPr>
          <a:xfrm>
            <a:off x="3660486" y="3965575"/>
            <a:ext cx="1796374" cy="307777"/>
            <a:chOff x="2442803" y="5079657"/>
            <a:chExt cx="1796374" cy="307777"/>
          </a:xfrm>
        </p:grpSpPr>
        <p:sp>
          <p:nvSpPr>
            <p:cNvPr id="12" name="11 Rectángulo"/>
            <p:cNvSpPr/>
            <p:nvPr/>
          </p:nvSpPr>
          <p:spPr>
            <a:xfrm>
              <a:off x="3657035" y="5099402"/>
              <a:ext cx="582142" cy="288000"/>
            </a:xfrm>
            <a:prstGeom prst="rect">
              <a:avLst/>
            </a:prstGeom>
            <a:ln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s-E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442803" y="5079657"/>
              <a:ext cx="1178528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lista.cont</a:t>
              </a:r>
              <a:endPara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14 Rectángulo"/>
          <p:cNvSpPr/>
          <p:nvPr/>
        </p:nvSpPr>
        <p:spPr>
          <a:xfrm>
            <a:off x="4736778" y="5589240"/>
            <a:ext cx="720082" cy="648072"/>
          </a:xfrm>
          <a:prstGeom prst="rect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16 Conector recto de flecha"/>
          <p:cNvCxnSpPr/>
          <p:nvPr/>
        </p:nvCxnSpPr>
        <p:spPr>
          <a:xfrm rot="5400000">
            <a:off x="4657031" y="5138539"/>
            <a:ext cx="863302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5663952" y="5589240"/>
            <a:ext cx="720082" cy="648072"/>
          </a:xfrm>
          <a:prstGeom prst="rect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 rot="16200000" flipH="1">
            <a:off x="5304310" y="4860232"/>
            <a:ext cx="863302" cy="558202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6591126" y="5570984"/>
            <a:ext cx="720082" cy="648072"/>
          </a:xfrm>
          <a:prstGeom prst="rect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879976" y="4707682"/>
            <a:ext cx="1062260" cy="845046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7192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 de datos dinámicos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361950">
              <a:spcBef>
                <a:spcPts val="0"/>
              </a:spcBef>
              <a:spcAft>
                <a:spcPts val="600"/>
              </a:spcAft>
              <a:buClr>
                <a:srgbClr val="0BD0D9"/>
              </a:buClr>
            </a:pPr>
            <a:r>
              <a:rPr lang="es-ES_tradnl" sz="2200" i="0" dirty="0">
                <a:solidFill>
                  <a:prstClr val="white"/>
                </a:solidFill>
                <a:cs typeface="Times New Roman" pitchFamily="18" charset="0"/>
              </a:rPr>
              <a:t>No hay que olvidarse de devolver la memoria al montón:</a:t>
            </a:r>
            <a:endParaRPr lang="es-ES_tradnl" sz="2200" i="0" dirty="0">
              <a:solidFill>
                <a:schemeClr val="accent2">
                  <a:lumMod val="60000"/>
                  <a:lumOff val="40000"/>
                </a:schemeClr>
              </a:solidFill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_tradnl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delete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[i];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}</a:t>
            </a:r>
            <a:endParaRPr lang="es-ES_tradnl" sz="2000" i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215680" y="3894262"/>
            <a:ext cx="5913588" cy="10998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886750" y="4307130"/>
          <a:ext cx="4098500" cy="5676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2828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998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999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28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3215681" y="4578177"/>
            <a:ext cx="167545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lista.registros</a:t>
            </a:r>
            <a:endParaRPr lang="es-E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15 Grupo"/>
          <p:cNvGrpSpPr/>
          <p:nvPr/>
        </p:nvGrpSpPr>
        <p:grpSpPr>
          <a:xfrm>
            <a:off x="3660486" y="3965575"/>
            <a:ext cx="1796374" cy="307777"/>
            <a:chOff x="2442803" y="5079657"/>
            <a:chExt cx="1796374" cy="307777"/>
          </a:xfrm>
        </p:grpSpPr>
        <p:sp>
          <p:nvSpPr>
            <p:cNvPr id="12" name="11 Rectángulo"/>
            <p:cNvSpPr/>
            <p:nvPr/>
          </p:nvSpPr>
          <p:spPr>
            <a:xfrm>
              <a:off x="3657035" y="5099402"/>
              <a:ext cx="582142" cy="288000"/>
            </a:xfrm>
            <a:prstGeom prst="rect">
              <a:avLst/>
            </a:prstGeom>
            <a:ln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s-E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442803" y="5079657"/>
              <a:ext cx="1178528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lista.cont</a:t>
              </a:r>
              <a:endPara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21 Grupo"/>
          <p:cNvGrpSpPr/>
          <p:nvPr/>
        </p:nvGrpSpPr>
        <p:grpSpPr>
          <a:xfrm>
            <a:off x="4736778" y="4707682"/>
            <a:ext cx="720082" cy="1529630"/>
            <a:chOff x="3212778" y="4707682"/>
            <a:chExt cx="720082" cy="1529630"/>
          </a:xfrm>
        </p:grpSpPr>
        <p:sp>
          <p:nvSpPr>
            <p:cNvPr id="15" name="14 Rectángulo"/>
            <p:cNvSpPr/>
            <p:nvPr/>
          </p:nvSpPr>
          <p:spPr>
            <a:xfrm>
              <a:off x="3212778" y="5589240"/>
              <a:ext cx="720082" cy="648072"/>
            </a:xfrm>
            <a:prstGeom prst="rect">
              <a:avLst/>
            </a:prstGeom>
            <a:ln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16 Conector recto de flecha"/>
            <p:cNvCxnSpPr/>
            <p:nvPr/>
          </p:nvCxnSpPr>
          <p:spPr>
            <a:xfrm rot="5400000">
              <a:off x="3133031" y="5138539"/>
              <a:ext cx="863302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20 Grupo"/>
          <p:cNvGrpSpPr/>
          <p:nvPr/>
        </p:nvGrpSpPr>
        <p:grpSpPr>
          <a:xfrm>
            <a:off x="5456860" y="4707682"/>
            <a:ext cx="927174" cy="1529630"/>
            <a:chOff x="3932860" y="4707682"/>
            <a:chExt cx="927174" cy="1529630"/>
          </a:xfrm>
        </p:grpSpPr>
        <p:sp>
          <p:nvSpPr>
            <p:cNvPr id="14" name="13 Rectángulo"/>
            <p:cNvSpPr/>
            <p:nvPr/>
          </p:nvSpPr>
          <p:spPr>
            <a:xfrm>
              <a:off x="4139952" y="5589240"/>
              <a:ext cx="720082" cy="648072"/>
            </a:xfrm>
            <a:prstGeom prst="rect">
              <a:avLst/>
            </a:prstGeom>
            <a:ln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15 Conector recto de flecha"/>
            <p:cNvCxnSpPr/>
            <p:nvPr/>
          </p:nvCxnSpPr>
          <p:spPr>
            <a:xfrm rot="16200000" flipH="1">
              <a:off x="3780310" y="4860232"/>
              <a:ext cx="863302" cy="55820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19 Grupo"/>
          <p:cNvGrpSpPr/>
          <p:nvPr/>
        </p:nvGrpSpPr>
        <p:grpSpPr>
          <a:xfrm>
            <a:off x="5879976" y="4707682"/>
            <a:ext cx="1431232" cy="1511374"/>
            <a:chOff x="4355976" y="4707682"/>
            <a:chExt cx="1431232" cy="1511374"/>
          </a:xfrm>
        </p:grpSpPr>
        <p:sp>
          <p:nvSpPr>
            <p:cNvPr id="18" name="17 Rectángulo"/>
            <p:cNvSpPr/>
            <p:nvPr/>
          </p:nvSpPr>
          <p:spPr>
            <a:xfrm>
              <a:off x="5067126" y="5570984"/>
              <a:ext cx="720082" cy="648072"/>
            </a:xfrm>
            <a:prstGeom prst="rect">
              <a:avLst/>
            </a:prstGeom>
            <a:ln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18 Conector recto de flecha"/>
            <p:cNvCxnSpPr/>
            <p:nvPr/>
          </p:nvCxnSpPr>
          <p:spPr>
            <a:xfrm>
              <a:off x="4355976" y="4707682"/>
              <a:ext cx="1062260" cy="84504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47256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Memoria y datos del programa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Memoria principal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Datos globales del programa:</a:t>
            </a:r>
            <a:br>
              <a:rPr lang="es-ES" dirty="0" smtClean="0"/>
            </a:br>
            <a:r>
              <a:rPr lang="es-ES" dirty="0" smtClean="0"/>
              <a:t>Declarados fuera </a:t>
            </a:r>
            <a:br>
              <a:rPr lang="es-ES" dirty="0" smtClean="0"/>
            </a:br>
            <a:r>
              <a:rPr lang="es-ES" dirty="0" smtClean="0"/>
              <a:t>de los subprogramas</a:t>
            </a:r>
          </a:p>
          <a:p>
            <a:pPr lvl="1" indent="1588">
              <a:spcBef>
                <a:spcPts val="0"/>
              </a:spcBef>
              <a:buNone/>
            </a:pPr>
            <a:endParaRPr lang="es-ES" sz="1600" dirty="0">
              <a:latin typeface="Consolas" pitchFamily="49" charset="0"/>
              <a:cs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registros;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endParaRPr lang="es-ES" sz="1600" dirty="0">
              <a:latin typeface="Consolas" pitchFamily="49" charset="0"/>
              <a:cs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main() 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...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/>
          </p:nvPr>
        </p:nvGraphicFramePr>
        <p:xfrm>
          <a:off x="7392144" y="1155366"/>
          <a:ext cx="1485378" cy="19262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85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84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Pila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004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Montón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183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Datos</a:t>
                      </a:r>
                      <a:r>
                        <a:rPr lang="es-ES" sz="1200" b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globales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8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Código del programa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85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S.O.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13 Grupo"/>
          <p:cNvGrpSpPr/>
          <p:nvPr/>
        </p:nvGrpSpPr>
        <p:grpSpPr>
          <a:xfrm>
            <a:off x="8976321" y="1151848"/>
            <a:ext cx="1350177" cy="1917113"/>
            <a:chOff x="4427984" y="2353485"/>
            <a:chExt cx="3263086" cy="3828239"/>
          </a:xfrm>
        </p:grpSpPr>
        <p:sp>
          <p:nvSpPr>
            <p:cNvPr id="7" name="6 Abrir llave"/>
            <p:cNvSpPr/>
            <p:nvPr/>
          </p:nvSpPr>
          <p:spPr>
            <a:xfrm flipH="1">
              <a:off x="4427984" y="2915419"/>
              <a:ext cx="216000" cy="1332000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Abrir llave"/>
            <p:cNvSpPr/>
            <p:nvPr/>
          </p:nvSpPr>
          <p:spPr>
            <a:xfrm flipH="1">
              <a:off x="4427984" y="4293096"/>
              <a:ext cx="216000" cy="1888628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Abrir llave"/>
            <p:cNvSpPr/>
            <p:nvPr/>
          </p:nvSpPr>
          <p:spPr>
            <a:xfrm flipH="1">
              <a:off x="4427984" y="2398552"/>
              <a:ext cx="216000" cy="468000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672362" y="2353485"/>
              <a:ext cx="2267130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locales</a:t>
              </a: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4672362" y="3333900"/>
              <a:ext cx="2743647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dinámicos</a:t>
              </a: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4672362" y="4961508"/>
              <a:ext cx="3018708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Memoria principal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456087" y="2257823"/>
            <a:ext cx="4123507" cy="1642443"/>
            <a:chOff x="1932086" y="2257822"/>
            <a:chExt cx="4123507" cy="1642443"/>
          </a:xfrm>
        </p:grpSpPr>
        <p:sp>
          <p:nvSpPr>
            <p:cNvPr id="15" name="14 Rectángulo"/>
            <p:cNvSpPr/>
            <p:nvPr/>
          </p:nvSpPr>
          <p:spPr>
            <a:xfrm>
              <a:off x="1941611" y="3684265"/>
              <a:ext cx="288033" cy="216000"/>
            </a:xfrm>
            <a:prstGeom prst="rect">
              <a:avLst/>
            </a:prstGeom>
            <a:ln w="1905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16 Conector recto"/>
            <p:cNvCxnSpPr/>
            <p:nvPr/>
          </p:nvCxnSpPr>
          <p:spPr>
            <a:xfrm>
              <a:off x="1932086" y="3894956"/>
              <a:ext cx="3350469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flipV="1">
              <a:off x="5263505" y="2257822"/>
              <a:ext cx="0" cy="1637134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 de flecha"/>
            <p:cNvCxnSpPr/>
            <p:nvPr/>
          </p:nvCxnSpPr>
          <p:spPr>
            <a:xfrm>
              <a:off x="5263505" y="2267347"/>
              <a:ext cx="792088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526930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 de datos dinámicos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Autofit/>
          </a:bodyPr>
          <a:lstStyle/>
          <a:p>
            <a:pPr marL="361950">
              <a:lnSpc>
                <a:spcPts val="2000"/>
              </a:lnSpc>
              <a:spcBef>
                <a:spcPts val="0"/>
              </a:spcBef>
            </a:pPr>
            <a:r>
              <a:rPr lang="es-ES" sz="18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s-ES" sz="1800" i="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ifndef</a:t>
            </a:r>
            <a:r>
              <a:rPr lang="es-ES" sz="18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i="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lista_h</a:t>
            </a:r>
            <a:endParaRPr lang="es-ES" sz="1800" i="0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  <a:p>
            <a:pPr marL="361950">
              <a:lnSpc>
                <a:spcPts val="2000"/>
              </a:lnSpc>
              <a:spcBef>
                <a:spcPts val="0"/>
              </a:spcBef>
            </a:pPr>
            <a:r>
              <a:rPr lang="es-ES" sz="18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#define </a:t>
            </a:r>
            <a:r>
              <a:rPr lang="es-ES" sz="1800" i="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lista_h</a:t>
            </a:r>
            <a:endParaRPr lang="es-ES" sz="1800" i="0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  <a:p>
            <a:pPr marL="361950">
              <a:lnSpc>
                <a:spcPts val="2000"/>
              </a:lnSpc>
              <a:spcBef>
                <a:spcPts val="0"/>
              </a:spcBef>
            </a:pPr>
            <a:r>
              <a:rPr lang="es-ES" sz="18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s-ES" sz="1800" i="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registro.h</a:t>
            </a:r>
            <a:r>
              <a:rPr lang="es-ES" sz="18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361950">
              <a:lnSpc>
                <a:spcPts val="1500"/>
              </a:lnSpc>
              <a:spcBef>
                <a:spcPts val="0"/>
              </a:spcBef>
            </a:pPr>
            <a:endParaRPr lang="es-ES" sz="1800" i="0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  <a:p>
            <a:pPr marL="361950">
              <a:lnSpc>
                <a:spcPts val="2000"/>
              </a:lnSpc>
              <a:spcBef>
                <a:spcPts val="0"/>
              </a:spcBef>
            </a:pPr>
            <a:r>
              <a:rPr lang="es-ES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N = </a:t>
            </a:r>
            <a:r>
              <a:rPr lang="es-ES" sz="18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2000"/>
              </a:lnSpc>
              <a:spcBef>
                <a:spcPts val="0"/>
              </a:spcBef>
            </a:pPr>
            <a:r>
              <a:rPr lang="es-ES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BD = </a:t>
            </a:r>
            <a:r>
              <a:rPr lang="es-ES" sz="18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"bd.dat"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2000"/>
              </a:lnSpc>
              <a:spcBef>
                <a:spcPts val="0"/>
              </a:spcBef>
            </a:pPr>
            <a:r>
              <a:rPr lang="es-ES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i="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tRegPtr</a:t>
            </a: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i="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361950">
              <a:lnSpc>
                <a:spcPts val="2000"/>
              </a:lnSpc>
              <a:spcBef>
                <a:spcPts val="0"/>
              </a:spcBef>
            </a:pPr>
            <a:r>
              <a:rPr lang="es-ES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1950">
              <a:lnSpc>
                <a:spcPts val="2000"/>
              </a:lnSpc>
              <a:spcBef>
                <a:spcPts val="0"/>
              </a:spcBef>
            </a:pPr>
            <a:r>
              <a:rPr lang="es-ES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i="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registros;</a:t>
            </a:r>
          </a:p>
          <a:p>
            <a:pPr marL="361950">
              <a:lnSpc>
                <a:spcPts val="2000"/>
              </a:lnSpc>
              <a:spcBef>
                <a:spcPts val="0"/>
              </a:spcBef>
            </a:pPr>
            <a:r>
              <a:rPr lang="es-ES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i="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2000"/>
              </a:lnSpc>
              <a:spcBef>
                <a:spcPts val="0"/>
              </a:spcBef>
            </a:pPr>
            <a:r>
              <a:rPr lang="es-ES" sz="1800" i="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500"/>
              </a:lnSpc>
              <a:spcBef>
                <a:spcPts val="0"/>
              </a:spcBef>
            </a:pPr>
            <a:endParaRPr lang="es-ES" sz="1800" i="0" dirty="0">
              <a:latin typeface="Consolas" pitchFamily="49" charset="0"/>
              <a:cs typeface="Consolas" pitchFamily="49" charset="0"/>
            </a:endParaRPr>
          </a:p>
          <a:p>
            <a:pPr marL="361950">
              <a:lnSpc>
                <a:spcPts val="2000"/>
              </a:lnSpc>
              <a:spcBef>
                <a:spcPts val="0"/>
              </a:spcBef>
            </a:pP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mostrar(</a:t>
            </a:r>
            <a:r>
              <a:rPr lang="es-ES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&amp;lista);</a:t>
            </a:r>
          </a:p>
          <a:p>
            <a:pPr marL="361950">
              <a:lnSpc>
                <a:spcPts val="2000"/>
              </a:lnSpc>
              <a:spcBef>
                <a:spcPts val="0"/>
              </a:spcBef>
            </a:pP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insertar(</a:t>
            </a: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800" i="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registro, </a:t>
            </a: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&amp;ok);</a:t>
            </a:r>
          </a:p>
          <a:p>
            <a:pPr marL="361950">
              <a:lnSpc>
                <a:spcPts val="2000"/>
              </a:lnSpc>
              <a:spcBef>
                <a:spcPts val="0"/>
              </a:spcBef>
            </a:pP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eliminar(</a:t>
            </a: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800" i="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, </a:t>
            </a: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&amp;ok);</a:t>
            </a:r>
            <a:endParaRPr lang="es-ES" sz="1800" i="0" dirty="0">
              <a:latin typeface="Consolas" pitchFamily="49" charset="0"/>
              <a:cs typeface="Consolas" pitchFamily="49" charset="0"/>
            </a:endParaRPr>
          </a:p>
          <a:p>
            <a:pPr marL="361950">
              <a:lnSpc>
                <a:spcPts val="2000"/>
              </a:lnSpc>
              <a:spcBef>
                <a:spcPts val="0"/>
              </a:spcBef>
            </a:pP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buscar(</a:t>
            </a:r>
            <a:r>
              <a:rPr lang="es-ES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&amp;lista, </a:t>
            </a: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i="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1950">
              <a:lnSpc>
                <a:spcPts val="2000"/>
              </a:lnSpc>
              <a:spcBef>
                <a:spcPts val="0"/>
              </a:spcBef>
            </a:pP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cargar(</a:t>
            </a: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&amp;ok);</a:t>
            </a:r>
            <a:endParaRPr lang="es-ES" sz="1800" i="0" dirty="0">
              <a:latin typeface="Consolas" pitchFamily="49" charset="0"/>
              <a:cs typeface="Consolas" pitchFamily="49" charset="0"/>
            </a:endParaRPr>
          </a:p>
          <a:p>
            <a:pPr marL="361950">
              <a:lnSpc>
                <a:spcPts val="2000"/>
              </a:lnSpc>
              <a:spcBef>
                <a:spcPts val="0"/>
              </a:spcBef>
            </a:pP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guardar(</a:t>
            </a:r>
            <a:r>
              <a:rPr lang="es-ES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&amp;lista);</a:t>
            </a:r>
          </a:p>
          <a:p>
            <a:pPr marL="361950">
              <a:lnSpc>
                <a:spcPts val="2000"/>
              </a:lnSpc>
              <a:spcBef>
                <a:spcPts val="0"/>
              </a:spcBef>
            </a:pP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destruir(</a:t>
            </a:r>
            <a:r>
              <a:rPr lang="es-ES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800" i="0" dirty="0">
                <a:latin typeface="Consolas" pitchFamily="49" charset="0"/>
                <a:cs typeface="Consolas" pitchFamily="49" charset="0"/>
              </a:rPr>
              <a:t> &amp;lista);</a:t>
            </a:r>
          </a:p>
          <a:p>
            <a:pPr marL="361950">
              <a:lnSpc>
                <a:spcPts val="2000"/>
              </a:lnSpc>
              <a:spcBef>
                <a:spcPts val="0"/>
              </a:spcBef>
            </a:pPr>
            <a:endParaRPr lang="es-ES" sz="1800" i="0" dirty="0">
              <a:latin typeface="Consolas" pitchFamily="49" charset="0"/>
              <a:cs typeface="Consolas" pitchFamily="49" charset="0"/>
            </a:endParaRPr>
          </a:p>
          <a:p>
            <a:pPr marL="361950">
              <a:lnSpc>
                <a:spcPts val="2000"/>
              </a:lnSpc>
              <a:spcBef>
                <a:spcPts val="0"/>
              </a:spcBef>
            </a:pPr>
            <a:r>
              <a:rPr lang="es-ES" sz="18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s-ES" sz="1800" i="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endif</a:t>
            </a:r>
            <a:endParaRPr lang="es-ES" sz="1600" i="0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9143460" y="404664"/>
            <a:ext cx="1071126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lista.h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240017" y="1302668"/>
            <a:ext cx="399340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registro.h</a:t>
            </a:r>
            <a:r>
              <a:rPr lang="es-ES" sz="2000" dirty="0">
                <a:latin typeface="Cambria" panose="02040503050406030204" pitchFamily="18" charset="0"/>
              </a:rPr>
              <a:t> con el tipo puntero:</a:t>
            </a:r>
          </a:p>
          <a:p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s-ES" sz="20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tRegPtr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7226219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2999656" y="4672186"/>
            <a:ext cx="3312368" cy="21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2999656" y="2240896"/>
            <a:ext cx="6264696" cy="21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 de datos dinámicos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Autofit/>
          </a:bodyPr>
          <a:lstStyle/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 insertar(</a:t>
            </a:r>
            <a:r>
              <a:rPr lang="es-ES" sz="16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600" i="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6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registro, </a:t>
            </a:r>
            <a:r>
              <a:rPr lang="es-ES" sz="16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&amp;ok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) 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latin typeface="Consolas" pitchFamily="49" charset="0"/>
                <a:cs typeface="Consolas" pitchFamily="49" charset="0"/>
              </a:rPr>
              <a:t>   ok = </a:t>
            </a:r>
            <a:r>
              <a:rPr lang="es-ES" sz="16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6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 == N) {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     ok = </a:t>
            </a:r>
            <a:r>
              <a:rPr lang="es-ES" sz="16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600" i="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" sz="16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s-ES" sz="16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(registro);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6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endParaRPr lang="es-ES" sz="1600" i="0" dirty="0">
              <a:latin typeface="Consolas" pitchFamily="49" charset="0"/>
              <a:cs typeface="Consolas" pitchFamily="49" charset="0"/>
            </a:endParaRP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 eliminar(</a:t>
            </a:r>
            <a:r>
              <a:rPr lang="es-ES" sz="16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" sz="16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i="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, </a:t>
            </a:r>
            <a:r>
              <a:rPr lang="es-ES" sz="16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&amp;ok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) 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latin typeface="Consolas" pitchFamily="49" charset="0"/>
                <a:cs typeface="Consolas" pitchFamily="49" charset="0"/>
              </a:rPr>
              <a:t>   ok = </a:t>
            </a:r>
            <a:r>
              <a:rPr lang="es-ES" sz="16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i="0" dirty="0" err="1">
                <a:latin typeface="Consolas" pitchFamily="49" charset="0"/>
                <a:cs typeface="Consolas" pitchFamily="49" charset="0"/>
              </a:rPr>
              <a:t>ind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 = buscar(lista, </a:t>
            </a:r>
            <a:r>
              <a:rPr lang="es-ES" sz="1600" i="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600" i="0" dirty="0" err="1">
                <a:latin typeface="Consolas" pitchFamily="49" charset="0"/>
                <a:cs typeface="Consolas" pitchFamily="49" charset="0"/>
              </a:rPr>
              <a:t>ind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s-ES" sz="16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     ok = </a:t>
            </a:r>
            <a:r>
              <a:rPr lang="es-ES" sz="16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6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i="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" sz="1600" i="0" dirty="0" err="1">
                <a:latin typeface="Consolas" pitchFamily="49" charset="0"/>
                <a:cs typeface="Consolas" pitchFamily="49" charset="0"/>
              </a:rPr>
              <a:t>ind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6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6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600" i="0" dirty="0" err="1">
                <a:latin typeface="Consolas" pitchFamily="49" charset="0"/>
                <a:cs typeface="Consolas" pitchFamily="49" charset="0"/>
              </a:rPr>
              <a:t>ind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s-ES" sz="16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es-ES" sz="16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600" i="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[i - </a:t>
            </a:r>
            <a:r>
              <a:rPr lang="es-ES" sz="16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s-ES" sz="1600" i="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[i];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6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600" i="0" dirty="0">
                <a:latin typeface="Consolas" pitchFamily="49" charset="0"/>
                <a:cs typeface="Consolas" pitchFamily="49" charset="0"/>
              </a:rPr>
              <a:t>--;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61950">
              <a:lnSpc>
                <a:spcPts val="1600"/>
              </a:lnSpc>
              <a:spcBef>
                <a:spcPts val="0"/>
              </a:spcBef>
            </a:pPr>
            <a:r>
              <a:rPr lang="es-ES" sz="1600" i="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8890184" y="404664"/>
            <a:ext cx="1324402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lista.cpp</a:t>
            </a:r>
          </a:p>
        </p:txBody>
      </p:sp>
    </p:spTree>
    <p:extLst>
      <p:ext uri="{BB962C8B-B14F-4D97-AF65-F5344CB8AC3E}">
        <p14:creationId xmlns:p14="http://schemas.microsoft.com/office/powerpoint/2010/main" val="64771484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0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2351584" y="4696570"/>
            <a:ext cx="4752528" cy="1324719"/>
          </a:xfrm>
          <a:prstGeom prst="rect">
            <a:avLst/>
          </a:prstGeom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388271" y="2113806"/>
            <a:ext cx="3355801" cy="216000"/>
          </a:xfrm>
          <a:prstGeom prst="rect">
            <a:avLst/>
          </a:prstGeom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 de datos dinámicos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Autofit/>
          </a:bodyPr>
          <a:lstStyle/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buscar(</a:t>
            </a:r>
            <a:r>
              <a:rPr lang="es-ES" sz="14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&amp;lista, </a:t>
            </a:r>
            <a:r>
              <a:rPr lang="es-ES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400" i="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Devuelve el índice o -1 si no se ha encontrado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i="0" dirty="0" err="1">
                <a:latin typeface="Consolas" pitchFamily="49" charset="0"/>
                <a:cs typeface="Consolas" pitchFamily="49" charset="0"/>
              </a:rPr>
              <a:t>ind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14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encontrado = </a:t>
            </a:r>
            <a:r>
              <a:rPr lang="es-ES" sz="14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((</a:t>
            </a:r>
            <a:r>
              <a:rPr lang="es-ES" sz="1400" i="0" dirty="0" err="1">
                <a:latin typeface="Consolas" pitchFamily="49" charset="0"/>
                <a:cs typeface="Consolas" pitchFamily="49" charset="0"/>
              </a:rPr>
              <a:t>ind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s-ES" sz="14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) &amp;&amp; !encontrado)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4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400" i="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" sz="1400" i="0" dirty="0" err="1">
                <a:latin typeface="Consolas" pitchFamily="49" charset="0"/>
                <a:cs typeface="Consolas" pitchFamily="49" charset="0"/>
              </a:rPr>
              <a:t>ind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]-&gt;</a:t>
            </a:r>
            <a:r>
              <a:rPr lang="es-ES" sz="1400" i="0" dirty="0" err="1">
                <a:latin typeface="Consolas" pitchFamily="49" charset="0"/>
                <a:cs typeface="Consolas" pitchFamily="49" charset="0"/>
              </a:rPr>
              <a:t>codigo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s-ES" sz="1400" i="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       encontrado = </a:t>
            </a:r>
            <a:r>
              <a:rPr lang="es-ES" sz="14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4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s-ES" sz="1400" i="0" dirty="0" err="1">
                <a:latin typeface="Consolas" pitchFamily="49" charset="0"/>
                <a:cs typeface="Consolas" pitchFamily="49" charset="0"/>
              </a:rPr>
              <a:t>ind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(!encontrado)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s-ES" sz="1400" i="0" dirty="0" err="1">
                <a:latin typeface="Consolas" pitchFamily="49" charset="0"/>
                <a:cs typeface="Consolas" pitchFamily="49" charset="0"/>
              </a:rPr>
              <a:t>ind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14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i="0" dirty="0" err="1">
                <a:latin typeface="Consolas" pitchFamily="49" charset="0"/>
                <a:cs typeface="Consolas" pitchFamily="49" charset="0"/>
              </a:rPr>
              <a:t>ind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endParaRPr lang="es-ES" sz="1400" i="0" dirty="0">
              <a:latin typeface="Consolas" pitchFamily="49" charset="0"/>
              <a:cs typeface="Consolas" pitchFamily="49" charset="0"/>
            </a:endParaRP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destruir(</a:t>
            </a:r>
            <a:r>
              <a:rPr lang="es-ES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&amp;lista)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(int i = </a:t>
            </a:r>
            <a:r>
              <a:rPr lang="es-ES" sz="14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es-ES" sz="14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4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i="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[i];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14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" sz="1400" i="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6381488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 de datos dinámicos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s-ES_tradnl" sz="1800" i="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registro.h</a:t>
            </a:r>
            <a:r>
              <a:rPr lang="es-ES_tradnl" sz="18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s-ES_tradnl" sz="1800" i="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lista.h</a:t>
            </a:r>
            <a:r>
              <a:rPr lang="es-ES_tradnl" sz="18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361950">
              <a:spcBef>
                <a:spcPts val="0"/>
              </a:spcBef>
            </a:pPr>
            <a:endParaRPr lang="es-ES_tradnl" sz="18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lista;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_tradnl" sz="18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ok;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cargar(lista, ok);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(ok) {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   mostrar(lista);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   destruir(lista);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8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8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1800" i="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7877088" y="404664"/>
            <a:ext cx="2337499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listadinamica.cpp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60" y="2204864"/>
            <a:ext cx="4739640" cy="185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45926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006521" y="3044281"/>
            <a:ext cx="4179286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Arrays dinámicos</a:t>
            </a:r>
            <a:endParaRPr lang="es-ES" sz="24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/>
          <a:lstStyle/>
          <a:p>
            <a:r>
              <a:rPr lang="es-ES" dirty="0" smtClean="0"/>
              <a:t>Algoritmos y Estructuras de Datos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571804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Arrays dinámicos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_tradnl" sz="28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itchFamily="18" charset="0"/>
              </a:rPr>
              <a:t>Creación y destrucción de arrays dinámicos</a:t>
            </a:r>
            <a:endParaRPr lang="es-ES_tradnl" sz="2800" i="0" dirty="0">
              <a:solidFill>
                <a:schemeClr val="bg2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200" i="0" dirty="0">
                <a:cs typeface="Times New Roman" pitchFamily="18" charset="0"/>
              </a:rPr>
              <a:t>Array dinámico: array que se ubica en la memoria dinámica</a:t>
            </a:r>
          </a:p>
          <a:p>
            <a:pPr marL="361950">
              <a:spcBef>
                <a:spcPts val="1200"/>
              </a:spcBef>
              <a:spcAft>
                <a:spcPts val="600"/>
              </a:spcAft>
              <a:buClr>
                <a:srgbClr val="0BD0D9"/>
              </a:buClr>
            </a:pPr>
            <a:r>
              <a:rPr lang="es-ES_tradnl" sz="2200" i="0" dirty="0">
                <a:solidFill>
                  <a:prstClr val="white"/>
                </a:solidFill>
                <a:cs typeface="Times New Roman" pitchFamily="18" charset="0"/>
              </a:rPr>
              <a:t>Creación de un array dinámico: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tipo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*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puntero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=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tipo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dimensión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];</a:t>
            </a:r>
            <a:endParaRPr lang="es-ES_tradnl" sz="20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*p =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_tradnl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200" i="0" dirty="0">
                <a:cs typeface="Times New Roman" pitchFamily="18" charset="0"/>
              </a:rPr>
              <a:t>Crea un array de 10 </a:t>
            </a:r>
            <a:r>
              <a:rPr lang="es-ES_tradnl" sz="22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200" i="0" dirty="0">
                <a:cs typeface="Times New Roman" pitchFamily="18" charset="0"/>
              </a:rPr>
              <a:t> en memoria dinámica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200" i="0" dirty="0">
                <a:cs typeface="Times New Roman" pitchFamily="18" charset="0"/>
              </a:rPr>
              <a:t>Los elementos se acceden a través del puntero: </a:t>
            </a:r>
            <a:r>
              <a:rPr lang="es-ES_tradnl" sz="2200" i="0" dirty="0">
                <a:latin typeface="Consolas" pitchFamily="49" charset="0"/>
                <a:cs typeface="Consolas" pitchFamily="49" charset="0"/>
              </a:rPr>
              <a:t>p[</a:t>
            </a:r>
            <a:r>
              <a:rPr lang="es-ES_tradnl" sz="2200" dirty="0">
                <a:latin typeface="Consolas" pitchFamily="49" charset="0"/>
                <a:cs typeface="Consolas" pitchFamily="49" charset="0"/>
              </a:rPr>
              <a:t>i</a:t>
            </a:r>
            <a:r>
              <a:rPr lang="es-ES_tradnl" sz="2200" i="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361950">
              <a:spcBef>
                <a:spcPts val="1200"/>
              </a:spcBef>
              <a:spcAft>
                <a:spcPts val="600"/>
              </a:spcAft>
              <a:buClr>
                <a:srgbClr val="0BD0D9"/>
              </a:buClr>
            </a:pPr>
            <a:r>
              <a:rPr lang="es-ES_tradnl" sz="2200" i="0" dirty="0">
                <a:solidFill>
                  <a:prstClr val="white"/>
                </a:solidFill>
                <a:cs typeface="Times New Roman" pitchFamily="18" charset="0"/>
              </a:rPr>
              <a:t>Destrucción del array:</a:t>
            </a:r>
            <a:endParaRPr lang="es-ES_tradnl" sz="2200" i="0" dirty="0">
              <a:solidFill>
                <a:prstClr val="white"/>
              </a:solidFill>
              <a:cs typeface="Times New Roman" pitchFamily="18" charset="0"/>
            </a:endParaRP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[] p;</a:t>
            </a:r>
            <a:endParaRPr lang="es-ES_tradnl" sz="2200" i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41982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2783632" y="2593479"/>
            <a:ext cx="2952328" cy="252000"/>
          </a:xfrm>
          <a:prstGeom prst="rect">
            <a:avLst/>
          </a:prstGeom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2783632" y="4725144"/>
            <a:ext cx="1800200" cy="252000"/>
          </a:xfrm>
          <a:prstGeom prst="rect">
            <a:avLst/>
          </a:prstGeom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Arrays dinámicos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N = </a:t>
            </a:r>
            <a:r>
              <a:rPr lang="es-ES_tradnl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endParaRPr lang="es-ES_tradnl" sz="20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*p =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_tradnl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 i &lt; N; i++) {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   p[i] = i;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_tradnl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 i &lt; N; i++) {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   cout &lt;&lt; p[i] &lt;&lt; endl;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delete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[] p;</a:t>
            </a:r>
          </a:p>
          <a:p>
            <a:pPr marL="361950">
              <a:spcBef>
                <a:spcPts val="0"/>
              </a:spcBef>
            </a:pPr>
            <a:endParaRPr lang="es-ES_tradnl" sz="20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 flipH="1" flipV="1">
            <a:off x="4636222" y="4903649"/>
            <a:ext cx="523674" cy="288033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 Grupo"/>
          <p:cNvGrpSpPr/>
          <p:nvPr/>
        </p:nvGrpSpPr>
        <p:grpSpPr>
          <a:xfrm>
            <a:off x="5256143" y="5047665"/>
            <a:ext cx="4896544" cy="430913"/>
            <a:chOff x="899593" y="5416648"/>
            <a:chExt cx="5098105" cy="4309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7 CuadroTexto"/>
            <p:cNvSpPr txBox="1"/>
            <p:nvPr/>
          </p:nvSpPr>
          <p:spPr>
            <a:xfrm>
              <a:off x="899593" y="5416648"/>
              <a:ext cx="5098105" cy="4309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1338">
                <a:spcAft>
                  <a:spcPts val="600"/>
                </a:spcAft>
              </a:pP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¡No olvides destruir el array dinámico!</a:t>
              </a:r>
            </a:p>
          </p:txBody>
        </p:sp>
        <p:pic>
          <p:nvPicPr>
            <p:cNvPr id="14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2084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304465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0BD0D9"/>
              </a:buClr>
            </a:pPr>
            <a:r>
              <a:rPr lang="es-ES_tradnl" dirty="0">
                <a:cs typeface="Times New Roman" pitchFamily="18" charset="0"/>
              </a:rPr>
              <a:t>Ejemplo de array dinámico</a:t>
            </a:r>
            <a:endParaRPr lang="es-ES_trad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1071546"/>
            <a:ext cx="8229600" cy="5110178"/>
          </a:xfrm>
        </p:spPr>
        <p:txBody>
          <a:bodyPr>
            <a:normAutofit/>
          </a:bodyPr>
          <a:lstStyle/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s-ES_tradnl" sz="2000" i="0" dirty="0" err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registro.h</a:t>
            </a:r>
            <a:r>
              <a:rPr lang="es-ES_tradnl" sz="2000" i="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361950">
              <a:spcBef>
                <a:spcPts val="0"/>
              </a:spcBef>
            </a:pPr>
            <a:endParaRPr lang="es-ES_tradnl" sz="2000" i="0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N = </a:t>
            </a:r>
            <a:r>
              <a:rPr lang="es-ES_tradnl" sz="20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endParaRPr lang="es-ES_tradnl" sz="20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Lista: array dinámico (puntero) y contador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2000" i="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tRegPtr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registros;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i="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_tradnl" sz="20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endParaRPr lang="es-ES_tradnl" sz="2000" i="0" dirty="0">
              <a:latin typeface="Consolas" pitchFamily="49" charset="0"/>
              <a:cs typeface="Consolas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s-ES_tradnl" sz="2000" i="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8890186" y="404664"/>
            <a:ext cx="1324401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listaAD.h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525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cs typeface="Times New Roman" pitchFamily="18" charset="0"/>
              </a:rPr>
              <a:t>Ejemplo de array dinámico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Autofit/>
          </a:bodyPr>
          <a:lstStyle/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insertar(</a:t>
            </a:r>
            <a:r>
              <a:rPr lang="es-ES_tradnl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_tradnl" sz="1400" i="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registro,</a:t>
            </a:r>
            <a:r>
              <a:rPr lang="es-ES_tradnl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bool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&amp;ok)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ok = </a:t>
            </a:r>
            <a:r>
              <a:rPr lang="es-ES_tradnl" sz="14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4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== N)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  ok = </a:t>
            </a:r>
            <a:r>
              <a:rPr lang="es-ES_tradnl" sz="14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4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] = registro;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endParaRPr lang="es-ES_tradnl" sz="1400" i="0" dirty="0">
              <a:latin typeface="Consolas" pitchFamily="49" charset="0"/>
              <a:cs typeface="Consolas" pitchFamily="49" charset="0"/>
            </a:endParaRP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eliminar(</a:t>
            </a:r>
            <a:r>
              <a:rPr lang="es-ES_tradnl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_tradnl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,</a:t>
            </a:r>
            <a:r>
              <a:rPr lang="es-ES_tradnl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&amp;ok) 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ok = </a:t>
            </a:r>
            <a:r>
              <a:rPr lang="es-ES_tradnl" sz="14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ind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= buscar(lista, 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4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ind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s-ES_tradnl" sz="14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  ok = </a:t>
            </a:r>
            <a:r>
              <a:rPr lang="es-ES_tradnl" sz="14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4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_tradnl" sz="14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_tradnl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ind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s-ES_tradnl" sz="14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[i - </a:t>
            </a:r>
            <a:r>
              <a:rPr lang="es-ES_tradnl" sz="14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[i];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--;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} ...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8636910" y="404664"/>
            <a:ext cx="1577676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listaAD.cpp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040216" y="1628801"/>
            <a:ext cx="2257734" cy="10926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No usamos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 han creado todo</a:t>
            </a:r>
            <a:b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el array al cargar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8040216" y="3736083"/>
            <a:ext cx="2291012" cy="10926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No usamos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</a:t>
            </a:r>
          </a:p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 destruye todo</a:t>
            </a:r>
            <a:b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el array al final</a:t>
            </a:r>
          </a:p>
        </p:txBody>
      </p:sp>
    </p:spTree>
    <p:extLst>
      <p:ext uri="{BB962C8B-B14F-4D97-AF65-F5344CB8AC3E}">
        <p14:creationId xmlns:p14="http://schemas.microsoft.com/office/powerpoint/2010/main" val="146641079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Rectángulo"/>
          <p:cNvSpPr/>
          <p:nvPr/>
        </p:nvSpPr>
        <p:spPr>
          <a:xfrm>
            <a:off x="2764582" y="4922118"/>
            <a:ext cx="2808312" cy="216000"/>
          </a:xfrm>
          <a:prstGeom prst="rect">
            <a:avLst/>
          </a:prstGeom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533314" y="1888257"/>
            <a:ext cx="3051884" cy="216000"/>
          </a:xfrm>
          <a:prstGeom prst="rect">
            <a:avLst/>
          </a:prstGeom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cs typeface="Times New Roman" pitchFamily="18" charset="0"/>
              </a:rPr>
              <a:t>Ejemplo de array dinámico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6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buscar(</a:t>
            </a:r>
            <a:r>
              <a:rPr lang="es-ES_tradnl" sz="16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lista, </a:t>
            </a:r>
            <a:r>
              <a:rPr lang="es-ES_tradnl" sz="16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600" i="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6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int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600" i="0" dirty="0" err="1">
                <a:latin typeface="Consolas" pitchFamily="49" charset="0"/>
                <a:cs typeface="Consolas" pitchFamily="49" charset="0"/>
              </a:rPr>
              <a:t>ind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_tradnl" sz="16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6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encontrado = </a:t>
            </a:r>
            <a:r>
              <a:rPr lang="es-ES_tradnl" sz="16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6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((</a:t>
            </a:r>
            <a:r>
              <a:rPr lang="es-ES_tradnl" sz="1600" i="0" dirty="0" err="1">
                <a:latin typeface="Consolas" pitchFamily="49" charset="0"/>
                <a:cs typeface="Consolas" pitchFamily="49" charset="0"/>
              </a:rPr>
              <a:t>ind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s-ES_tradnl" sz="16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) &amp;&amp; !encontrado)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_tradnl" sz="16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_tradnl" sz="1600" i="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_tradnl" sz="1600" i="0" dirty="0" err="1">
                <a:latin typeface="Consolas" pitchFamily="49" charset="0"/>
                <a:cs typeface="Consolas" pitchFamily="49" charset="0"/>
              </a:rPr>
              <a:t>ind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].</a:t>
            </a:r>
            <a:r>
              <a:rPr lang="es-ES_tradnl" sz="1600" i="0" dirty="0" err="1">
                <a:latin typeface="Consolas" pitchFamily="49" charset="0"/>
                <a:cs typeface="Consolas" pitchFamily="49" charset="0"/>
              </a:rPr>
              <a:t>codigo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s-ES_tradnl" sz="1600" i="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       encontrado = </a:t>
            </a:r>
            <a:r>
              <a:rPr lang="es-ES_tradnl" sz="16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_tradnl" sz="16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s-ES_tradnl" sz="1600" i="0" dirty="0" err="1">
                <a:latin typeface="Consolas" pitchFamily="49" charset="0"/>
                <a:cs typeface="Consolas" pitchFamily="49" charset="0"/>
              </a:rPr>
              <a:t>ind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6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(!encontrado)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s-ES_tradnl" sz="1600" i="0" dirty="0" err="1">
                <a:latin typeface="Consolas" pitchFamily="49" charset="0"/>
                <a:cs typeface="Consolas" pitchFamily="49" charset="0"/>
              </a:rPr>
              <a:t>ind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_tradnl" sz="16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6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600" i="0" dirty="0" err="1">
                <a:latin typeface="Consolas" pitchFamily="49" charset="0"/>
                <a:cs typeface="Consolas" pitchFamily="49" charset="0"/>
              </a:rPr>
              <a:t>ind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endParaRPr lang="es-ES_tradnl" sz="1600" i="0" dirty="0">
              <a:latin typeface="Consolas" pitchFamily="49" charset="0"/>
              <a:cs typeface="Consolas" pitchFamily="49" charset="0"/>
            </a:endParaRP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6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destruir(</a:t>
            </a:r>
            <a:r>
              <a:rPr lang="es-ES_tradnl" sz="16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&amp;lista)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6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[] </a:t>
            </a:r>
            <a:r>
              <a:rPr lang="es-ES_tradnl" sz="1600" i="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6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600" i="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361950">
              <a:lnSpc>
                <a:spcPts val="1800"/>
              </a:lnSpc>
              <a:spcBef>
                <a:spcPts val="0"/>
              </a:spcBef>
            </a:pPr>
            <a:endParaRPr lang="es-ES_tradnl" sz="1600" i="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0401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Memoria y datos del programa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 pila (</a:t>
            </a:r>
            <a:r>
              <a:rPr lang="es-ES" sz="2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stack</a:t>
            </a: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Datos locales de subprogramas:</a:t>
            </a:r>
            <a:br>
              <a:rPr lang="es-ES" dirty="0" smtClean="0"/>
            </a:br>
            <a:r>
              <a:rPr lang="es-ES" dirty="0" smtClean="0"/>
              <a:t>Parámetros por valor</a:t>
            </a:r>
            <a:br>
              <a:rPr lang="es-ES" dirty="0" smtClean="0"/>
            </a:br>
            <a:r>
              <a:rPr lang="es-ES" dirty="0" smtClean="0"/>
              <a:t>y variables locales</a:t>
            </a:r>
          </a:p>
          <a:p>
            <a:pPr lvl="1" indent="1588">
              <a:spcBef>
                <a:spcPts val="0"/>
              </a:spcBef>
              <a:buNone/>
            </a:pPr>
            <a:endParaRPr lang="es-ES" sz="1600" dirty="0">
              <a:latin typeface="Consolas" pitchFamily="49" charset="0"/>
              <a:cs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s-ES" sz="16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lista,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&amp;total)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aux;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i;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...</a:t>
            </a:r>
          </a:p>
          <a:p>
            <a:pPr lvl="1" indent="1588">
              <a:spcBef>
                <a:spcPts val="120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Y los punteros temporales</a:t>
            </a:r>
            <a:br>
              <a:rPr lang="es-ES" dirty="0" smtClean="0">
                <a:solidFill>
                  <a:prstClr val="white"/>
                </a:solidFill>
              </a:rPr>
            </a:br>
            <a:r>
              <a:rPr lang="es-ES" dirty="0" smtClean="0">
                <a:solidFill>
                  <a:prstClr val="white"/>
                </a:solidFill>
              </a:rPr>
              <a:t>que apuntan a los argumentos</a:t>
            </a:r>
            <a:br>
              <a:rPr lang="es-ES" dirty="0" smtClean="0">
                <a:solidFill>
                  <a:prstClr val="white"/>
                </a:solidFill>
              </a:rPr>
            </a:br>
            <a:r>
              <a:rPr lang="es-ES" dirty="0" smtClean="0">
                <a:solidFill>
                  <a:prstClr val="white"/>
                </a:solidFill>
              </a:rPr>
              <a:t>de los parámetros por referencia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/>
          </p:nvPr>
        </p:nvGraphicFramePr>
        <p:xfrm>
          <a:off x="7392144" y="1155366"/>
          <a:ext cx="1485378" cy="19262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85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84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Pila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004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Montón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183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Datos</a:t>
                      </a:r>
                      <a:r>
                        <a:rPr lang="es-ES" sz="1200" b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globales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8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Código del programa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85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S.O.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13 Grupo"/>
          <p:cNvGrpSpPr/>
          <p:nvPr/>
        </p:nvGrpSpPr>
        <p:grpSpPr>
          <a:xfrm>
            <a:off x="8976321" y="1151848"/>
            <a:ext cx="1350177" cy="1917113"/>
            <a:chOff x="4427984" y="2353485"/>
            <a:chExt cx="3263086" cy="3828239"/>
          </a:xfrm>
        </p:grpSpPr>
        <p:sp>
          <p:nvSpPr>
            <p:cNvPr id="7" name="6 Abrir llave"/>
            <p:cNvSpPr/>
            <p:nvPr/>
          </p:nvSpPr>
          <p:spPr>
            <a:xfrm flipH="1">
              <a:off x="4427984" y="2915419"/>
              <a:ext cx="216000" cy="1332000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Abrir llave"/>
            <p:cNvSpPr/>
            <p:nvPr/>
          </p:nvSpPr>
          <p:spPr>
            <a:xfrm flipH="1">
              <a:off x="4427984" y="4293096"/>
              <a:ext cx="216000" cy="1888628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Abrir llave"/>
            <p:cNvSpPr/>
            <p:nvPr/>
          </p:nvSpPr>
          <p:spPr>
            <a:xfrm flipH="1">
              <a:off x="4427984" y="2398552"/>
              <a:ext cx="216000" cy="468000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672362" y="2353485"/>
              <a:ext cx="2267130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locales</a:t>
              </a: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4672362" y="3333900"/>
              <a:ext cx="2743647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dinámicos</a:t>
              </a: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4672362" y="4961508"/>
              <a:ext cx="3018708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Memoria principal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044172" y="1287811"/>
            <a:ext cx="4563997" cy="2616671"/>
            <a:chOff x="1520171" y="1287810"/>
            <a:chExt cx="4563997" cy="2616671"/>
          </a:xfrm>
        </p:grpSpPr>
        <p:sp>
          <p:nvSpPr>
            <p:cNvPr id="15" name="14 Rectángulo"/>
            <p:cNvSpPr/>
            <p:nvPr/>
          </p:nvSpPr>
          <p:spPr>
            <a:xfrm>
              <a:off x="2775430" y="2946624"/>
              <a:ext cx="612000" cy="216000"/>
            </a:xfrm>
            <a:prstGeom prst="rect">
              <a:avLst/>
            </a:prstGeom>
            <a:ln w="1905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16 Conector recto"/>
            <p:cNvCxnSpPr/>
            <p:nvPr/>
          </p:nvCxnSpPr>
          <p:spPr>
            <a:xfrm>
              <a:off x="1736171" y="3856904"/>
              <a:ext cx="3555909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flipV="1">
              <a:off x="5292080" y="1287810"/>
              <a:ext cx="0" cy="2588144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 de flecha"/>
            <p:cNvCxnSpPr/>
            <p:nvPr/>
          </p:nvCxnSpPr>
          <p:spPr>
            <a:xfrm>
              <a:off x="5292080" y="1297335"/>
              <a:ext cx="792088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Rectángulo"/>
            <p:cNvSpPr/>
            <p:nvPr/>
          </p:nvSpPr>
          <p:spPr>
            <a:xfrm>
              <a:off x="1864271" y="3457599"/>
              <a:ext cx="432000" cy="216000"/>
            </a:xfrm>
            <a:prstGeom prst="rect">
              <a:avLst/>
            </a:prstGeom>
            <a:ln w="1905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1520171" y="3688481"/>
              <a:ext cx="216000" cy="216000"/>
            </a:xfrm>
            <a:prstGeom prst="rect">
              <a:avLst/>
            </a:prstGeom>
            <a:ln w="1905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" name="22 Conector recto"/>
            <p:cNvCxnSpPr/>
            <p:nvPr/>
          </p:nvCxnSpPr>
          <p:spPr>
            <a:xfrm>
              <a:off x="2296271" y="3571899"/>
              <a:ext cx="2995809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3059832" y="3276924"/>
              <a:ext cx="2232248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rot="5400000" flipH="1" flipV="1">
              <a:off x="2997920" y="3224537"/>
              <a:ext cx="123826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23 Rectángulo"/>
          <p:cNvSpPr/>
          <p:nvPr/>
        </p:nvSpPr>
        <p:spPr>
          <a:xfrm>
            <a:off x="7157070" y="5034662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/>
            <a:r>
              <a:rPr lang="es-ES" sz="16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(lista, resultado)</a:t>
            </a:r>
          </a:p>
        </p:txBody>
      </p:sp>
      <p:grpSp>
        <p:nvGrpSpPr>
          <p:cNvPr id="32" name="Grupo 31"/>
          <p:cNvGrpSpPr/>
          <p:nvPr/>
        </p:nvGrpSpPr>
        <p:grpSpPr>
          <a:xfrm>
            <a:off x="6826139" y="3861048"/>
            <a:ext cx="2232248" cy="432048"/>
            <a:chOff x="5302139" y="3861048"/>
            <a:chExt cx="2232248" cy="432048"/>
          </a:xfrm>
        </p:grpSpPr>
        <p:cxnSp>
          <p:nvCxnSpPr>
            <p:cNvPr id="26" name="25 Conector recto"/>
            <p:cNvCxnSpPr/>
            <p:nvPr/>
          </p:nvCxnSpPr>
          <p:spPr>
            <a:xfrm>
              <a:off x="5302139" y="3861048"/>
              <a:ext cx="2232248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rot="5400000" flipH="1" flipV="1">
              <a:off x="7318363" y="4077072"/>
              <a:ext cx="432048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8405829" y="4305057"/>
            <a:ext cx="1306768" cy="751552"/>
            <a:chOff x="6881829" y="4305057"/>
            <a:chExt cx="1306768" cy="751552"/>
          </a:xfrm>
        </p:grpSpPr>
        <p:sp>
          <p:nvSpPr>
            <p:cNvPr id="30" name="29 Rectángulo"/>
            <p:cNvSpPr/>
            <p:nvPr/>
          </p:nvSpPr>
          <p:spPr>
            <a:xfrm>
              <a:off x="6881829" y="4305057"/>
              <a:ext cx="13067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dirty="0">
                  <a:latin typeface="Consolas" pitchFamily="49" charset="0"/>
                  <a:cs typeface="Consolas" pitchFamily="49" charset="0"/>
                </a:rPr>
                <a:t>&amp;resultado</a:t>
              </a:r>
              <a:endParaRPr lang="es-ES" sz="1600" dirty="0"/>
            </a:p>
          </p:txBody>
        </p:sp>
        <p:cxnSp>
          <p:nvCxnSpPr>
            <p:cNvPr id="31" name="30 Conector recto"/>
            <p:cNvCxnSpPr/>
            <p:nvPr/>
          </p:nvCxnSpPr>
          <p:spPr>
            <a:xfrm rot="5400000" flipH="1" flipV="1">
              <a:off x="7318363" y="4840585"/>
              <a:ext cx="432048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358287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cs typeface="Times New Roman" pitchFamily="18" charset="0"/>
              </a:rPr>
              <a:t>Ejemplo de array dinámico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Autofit/>
          </a:bodyPr>
          <a:lstStyle/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cargar(</a:t>
            </a:r>
            <a:r>
              <a:rPr lang="es-ES_tradnl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&amp;lista, </a:t>
            </a:r>
            <a:r>
              <a:rPr lang="es-ES_tradnl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&amp;ok)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archivo;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_tradnl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aux;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ok = </a:t>
            </a:r>
            <a:r>
              <a:rPr lang="es-ES_tradnl" sz="14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;</a:t>
            </a:r>
            <a:endParaRPr lang="es-ES_tradnl" sz="1400" i="0" dirty="0">
              <a:latin typeface="Consolas" pitchFamily="49" charset="0"/>
              <a:cs typeface="Consolas" pitchFamily="49" charset="0"/>
            </a:endParaRP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archivo.open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BD.c_str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4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(!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archivo.is_open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())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  ok = </a:t>
            </a:r>
            <a:r>
              <a:rPr lang="es-ES_tradnl" sz="14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_tradnl" sz="14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_tradnl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registro;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_tradnl" sz="14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_tradnl" sz="14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4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   archivo &gt;&gt; 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registro.codigo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_tradnl" sz="14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((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registro.codigo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s-ES_tradnl" sz="14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) &amp;&amp; (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&lt; N)) {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      archivo &gt;&gt; 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registro.valor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archivo.get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(aux); </a:t>
            </a:r>
            <a:r>
              <a:rPr lang="es-ES_tradnl" sz="1400" i="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Saltamos el espacio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      getline(archivo, 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registro.nombre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lista.registros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] = registro;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      archivo &gt;&gt; 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registro.codigo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_tradnl" sz="1400" i="0" dirty="0" err="1">
                <a:latin typeface="Consolas" pitchFamily="49" charset="0"/>
                <a:cs typeface="Consolas" pitchFamily="49" charset="0"/>
              </a:rPr>
              <a:t>archivo.close</a:t>
            </a: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61950">
              <a:lnSpc>
                <a:spcPts val="1700"/>
              </a:lnSpc>
              <a:spcBef>
                <a:spcPts val="0"/>
              </a:spcBef>
            </a:pPr>
            <a:r>
              <a:rPr lang="es-ES_tradnl" sz="1400" i="0" dirty="0">
                <a:latin typeface="Consolas" pitchFamily="49" charset="0"/>
                <a:cs typeface="Consolas" pitchFamily="49" charset="0"/>
              </a:rPr>
              <a:t>}</a:t>
            </a:r>
            <a:endParaRPr lang="es-ES_tradnl" sz="1400" i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6240016" y="2747020"/>
            <a:ext cx="3240360" cy="609972"/>
            <a:chOff x="5292080" y="2603004"/>
            <a:chExt cx="3240360" cy="609972"/>
          </a:xfrm>
        </p:grpSpPr>
        <p:cxnSp>
          <p:nvCxnSpPr>
            <p:cNvPr id="6" name="5 Conector recto de flecha"/>
            <p:cNvCxnSpPr/>
            <p:nvPr/>
          </p:nvCxnSpPr>
          <p:spPr>
            <a:xfrm flipH="1">
              <a:off x="5292080" y="2862438"/>
              <a:ext cx="658004" cy="35053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6 CuadroTexto"/>
            <p:cNvSpPr txBox="1"/>
            <p:nvPr/>
          </p:nvSpPr>
          <p:spPr>
            <a:xfrm>
              <a:off x="5911017" y="2603004"/>
              <a:ext cx="2621423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Se crean todos a la vez</a:t>
              </a:r>
              <a:endPara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05258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cs typeface="Times New Roman" pitchFamily="18" charset="0"/>
              </a:rPr>
              <a:t>Ejemplo de array dinámico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361950">
              <a:spcBef>
                <a:spcPts val="0"/>
              </a:spcBef>
              <a:spcAft>
                <a:spcPts val="600"/>
              </a:spcAft>
              <a:buClr>
                <a:srgbClr val="0BD0D9"/>
              </a:buClr>
            </a:pPr>
            <a:r>
              <a:rPr lang="es-ES_tradnl" sz="2200" i="0" dirty="0">
                <a:solidFill>
                  <a:prstClr val="white"/>
                </a:solidFill>
                <a:cs typeface="Times New Roman" pitchFamily="18" charset="0"/>
              </a:rPr>
              <a:t>Mismo programa principal que el del array de datos dinámicos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  <a:buClr>
                <a:srgbClr val="0BD0D9"/>
              </a:buClr>
            </a:pPr>
            <a:r>
              <a:rPr lang="es-ES_tradnl" sz="2200" i="0" dirty="0">
                <a:solidFill>
                  <a:prstClr val="white"/>
                </a:solidFill>
                <a:cs typeface="Times New Roman" pitchFamily="18" charset="0"/>
              </a:rPr>
              <a:t>Pero incluyendo </a:t>
            </a:r>
            <a:r>
              <a:rPr lang="es-ES_tradnl" sz="2200" i="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listaAD.h</a:t>
            </a:r>
            <a:r>
              <a:rPr lang="es-ES_tradnl" sz="2200" i="0" dirty="0">
                <a:solidFill>
                  <a:prstClr val="white"/>
                </a:solidFill>
                <a:cs typeface="Times New Roman" pitchFamily="18" charset="0"/>
              </a:rPr>
              <a:t>, en lugar de </a:t>
            </a:r>
            <a:r>
              <a:rPr lang="es-ES_tradnl" sz="2200" i="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lista.h</a:t>
            </a:r>
            <a:endParaRPr lang="es-ES_tradnl" sz="2200" i="0" dirty="0">
              <a:solidFill>
                <a:prstClr val="white"/>
              </a:solidFill>
              <a:cs typeface="Times New Roman" pitchFamily="18" charset="0"/>
            </a:endParaRPr>
          </a:p>
          <a:p>
            <a:pPr marL="361950">
              <a:spcBef>
                <a:spcPts val="0"/>
              </a:spcBef>
            </a:pPr>
            <a:endParaRPr lang="es-ES_tradnl" sz="1600" i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383636" y="404664"/>
            <a:ext cx="1830950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ejemploAD.cpp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80" y="2606177"/>
            <a:ext cx="4739640" cy="185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474463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 dinámicos </a:t>
            </a:r>
            <a:r>
              <a:rPr lang="es-ES" i="1" dirty="0" smtClean="0"/>
              <a:t>vs.</a:t>
            </a:r>
            <a:r>
              <a:rPr lang="es-ES" dirty="0" smtClean="0"/>
              <a:t> arrays de dinámicos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0BD0D9"/>
              </a:buClr>
            </a:pPr>
            <a:r>
              <a:rPr lang="es-ES_tradnl" sz="2200" i="0" dirty="0">
                <a:solidFill>
                  <a:prstClr val="white"/>
                </a:solidFill>
                <a:cs typeface="Times New Roman" pitchFamily="18" charset="0"/>
              </a:rPr>
              <a:t>Array de datos dinámicos: Array de punteros a datos dinámicos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BD0D9"/>
              </a:buClr>
            </a:pPr>
            <a:r>
              <a:rPr lang="es-ES_tradnl" sz="2200" i="0" dirty="0">
                <a:solidFill>
                  <a:prstClr val="white"/>
                </a:solidFill>
                <a:cs typeface="Times New Roman" pitchFamily="18" charset="0"/>
              </a:rPr>
              <a:t>Array dinámico: Puntero a array en memoria dinámica</a:t>
            </a:r>
          </a:p>
          <a:p>
            <a:pPr marL="361950">
              <a:spcBef>
                <a:spcPts val="0"/>
              </a:spcBef>
            </a:pPr>
            <a:endParaRPr lang="es-ES_tradnl" sz="1600" i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6 Nube"/>
          <p:cNvSpPr/>
          <p:nvPr/>
        </p:nvSpPr>
        <p:spPr>
          <a:xfrm>
            <a:off x="2315580" y="4005064"/>
            <a:ext cx="7560840" cy="1960636"/>
          </a:xfrm>
          <a:prstGeom prst="cloud">
            <a:avLst/>
          </a:prstGeom>
          <a:solidFill>
            <a:schemeClr val="accent4">
              <a:lumMod val="75000"/>
            </a:schemeClr>
          </a:solidFill>
          <a:ln w="1905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/>
          </p:nvPr>
        </p:nvGraphicFramePr>
        <p:xfrm>
          <a:off x="2631393" y="2769291"/>
          <a:ext cx="3278800" cy="4800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6144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68">
                <a:tc>
                  <a:txBody>
                    <a:bodyPr/>
                    <a:lstStyle/>
                    <a:p>
                      <a:pPr algn="ctr"/>
                      <a:endParaRPr lang="es-ES" sz="9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11 Rectángulo"/>
          <p:cNvSpPr/>
          <p:nvPr/>
        </p:nvSpPr>
        <p:spPr>
          <a:xfrm>
            <a:off x="3301863" y="4694976"/>
            <a:ext cx="352698" cy="374074"/>
          </a:xfrm>
          <a:prstGeom prst="rect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2855641" y="3150124"/>
            <a:ext cx="623065" cy="1526596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3863753" y="5143158"/>
            <a:ext cx="351111" cy="374074"/>
          </a:xfrm>
          <a:prstGeom prst="rect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15 Conector recto de flecha"/>
          <p:cNvCxnSpPr>
            <a:endCxn id="15" idx="0"/>
          </p:cNvCxnSpPr>
          <p:nvPr/>
        </p:nvCxnSpPr>
        <p:spPr>
          <a:xfrm>
            <a:off x="3231756" y="3150124"/>
            <a:ext cx="807553" cy="1993034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4583832" y="4872885"/>
            <a:ext cx="351110" cy="392330"/>
          </a:xfrm>
          <a:prstGeom prst="rect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18 Conector recto de flecha"/>
          <p:cNvCxnSpPr>
            <a:endCxn id="18" idx="0"/>
          </p:cNvCxnSpPr>
          <p:nvPr/>
        </p:nvCxnSpPr>
        <p:spPr>
          <a:xfrm>
            <a:off x="3654561" y="3150125"/>
            <a:ext cx="1104826" cy="172276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21 Tabla"/>
          <p:cNvGraphicFramePr>
            <a:graphicFrameLocks noGrp="1"/>
          </p:cNvGraphicFramePr>
          <p:nvPr>
            <p:extLst/>
          </p:nvPr>
        </p:nvGraphicFramePr>
        <p:xfrm>
          <a:off x="5879976" y="4401666"/>
          <a:ext cx="3473568" cy="6477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1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1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1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6144"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s-ES" sz="105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88"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22 Rectángulo"/>
          <p:cNvSpPr/>
          <p:nvPr/>
        </p:nvSpPr>
        <p:spPr>
          <a:xfrm>
            <a:off x="7248112" y="2962310"/>
            <a:ext cx="288000" cy="216000"/>
          </a:xfrm>
          <a:prstGeom prst="rect">
            <a:avLst/>
          </a:prstGeom>
          <a:ln w="12700">
            <a:solidFill>
              <a:schemeClr val="tx1">
                <a:lumMod val="75000"/>
              </a:schemeClr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30 Conector recto de flecha"/>
          <p:cNvCxnSpPr/>
          <p:nvPr/>
        </p:nvCxnSpPr>
        <p:spPr>
          <a:xfrm flipH="1">
            <a:off x="6168008" y="3068960"/>
            <a:ext cx="1224136" cy="144016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2914255" y="2132857"/>
            <a:ext cx="274697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Array de datos dinámicos: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Array de punteros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7074165" y="2132857"/>
            <a:ext cx="1804212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Array dinámico: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Puntero a array</a:t>
            </a:r>
          </a:p>
        </p:txBody>
      </p:sp>
    </p:spTree>
    <p:extLst>
      <p:ext uri="{BB962C8B-B14F-4D97-AF65-F5344CB8AC3E}">
        <p14:creationId xmlns:p14="http://schemas.microsoft.com/office/powerpoint/2010/main" val="65109769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/>
          <a:lstStyle/>
          <a:p>
            <a:r>
              <a:rPr lang="es-ES" dirty="0" smtClean="0"/>
              <a:t>Algoritmos y Estructuras de Datos I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4554869" y="3429000"/>
            <a:ext cx="3342710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Muchas Gracias.</a:t>
            </a:r>
            <a:endParaRPr lang="es-A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Memoria y datos del programa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El montón (</a:t>
            </a:r>
            <a:r>
              <a:rPr lang="es-ES" sz="2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heap</a:t>
            </a: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/>
              <a:t>Datos dinámicos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Datos que se crean y se destruyen </a:t>
            </a:r>
            <a:br>
              <a:rPr lang="es-ES" dirty="0" smtClean="0"/>
            </a:br>
            <a:r>
              <a:rPr lang="es-ES" dirty="0" smtClean="0"/>
              <a:t>durante la ejecución </a:t>
            </a:r>
            <a:r>
              <a:rPr lang="es-ES" dirty="0"/>
              <a:t>del </a:t>
            </a:r>
            <a:r>
              <a:rPr lang="es-ES" dirty="0" smtClean="0"/>
              <a:t>programa,</a:t>
            </a:r>
            <a:br>
              <a:rPr lang="es-ES" dirty="0" smtClean="0"/>
            </a:br>
            <a:r>
              <a:rPr lang="es-ES" dirty="0" smtClean="0"/>
              <a:t>a </a:t>
            </a:r>
            <a:r>
              <a:rPr lang="es-ES" dirty="0"/>
              <a:t>medida que se </a:t>
            </a:r>
            <a:r>
              <a:rPr lang="es-ES" dirty="0" smtClean="0"/>
              <a:t>necesita</a:t>
            </a:r>
            <a:r>
              <a:rPr lang="es-ES" dirty="0"/>
              <a:t/>
            </a:r>
            <a:br>
              <a:rPr lang="es-ES" dirty="0"/>
            </a:br>
            <a:endParaRPr lang="es-ES" dirty="0" smtClean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Sistema de gestión de memoria dinámica (</a:t>
            </a:r>
            <a:r>
              <a:rPr lang="es-ES" dirty="0" err="1" smtClean="0"/>
              <a:t>SGMD</a:t>
            </a:r>
            <a:r>
              <a:rPr lang="es-ES" dirty="0" smtClean="0"/>
              <a:t>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 smtClean="0">
                <a:cs typeface="Times New Roman" pitchFamily="18" charset="0"/>
              </a:rPr>
              <a:t>Cuando se necesita memoria para una variable se solicita</a:t>
            </a:r>
          </a:p>
          <a:p>
            <a:pPr marL="714375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 smtClean="0">
                <a:cs typeface="Times New Roman" pitchFamily="18" charset="0"/>
              </a:rPr>
              <a:t>El </a:t>
            </a:r>
            <a:r>
              <a:rPr lang="es-ES_tradnl" dirty="0" err="1" smtClean="0">
                <a:cs typeface="Times New Roman" pitchFamily="18" charset="0"/>
              </a:rPr>
              <a:t>SGMD</a:t>
            </a:r>
            <a:r>
              <a:rPr lang="es-ES_tradnl" dirty="0" smtClean="0">
                <a:cs typeface="Times New Roman" pitchFamily="18" charset="0"/>
              </a:rPr>
              <a:t> reserva espacio y devuelve la dirección base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 smtClean="0">
                <a:cs typeface="Times New Roman" pitchFamily="18" charset="0"/>
              </a:rPr>
              <a:t>Cuando ya no se necesita más la variable, se destruye</a:t>
            </a:r>
          </a:p>
          <a:p>
            <a:pPr marL="714375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 smtClean="0">
                <a:cs typeface="Times New Roman" pitchFamily="18" charset="0"/>
              </a:rPr>
              <a:t>Se libera la memoria y el </a:t>
            </a:r>
            <a:r>
              <a:rPr lang="es-ES_tradnl" dirty="0" err="1" smtClean="0">
                <a:cs typeface="Times New Roman" pitchFamily="18" charset="0"/>
              </a:rPr>
              <a:t>SGMD</a:t>
            </a:r>
            <a:r>
              <a:rPr lang="es-ES_tradnl" dirty="0" smtClean="0">
                <a:cs typeface="Times New Roman" pitchFamily="18" charset="0"/>
              </a:rPr>
              <a:t> cuenta de nuevo con ella</a:t>
            </a:r>
            <a:endParaRPr lang="es-ES" dirty="0" smtClean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/>
          </p:nvPr>
        </p:nvGraphicFramePr>
        <p:xfrm>
          <a:off x="7392144" y="1155366"/>
          <a:ext cx="1485378" cy="19262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85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84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Pila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004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Montón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183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Datos</a:t>
                      </a:r>
                      <a:r>
                        <a:rPr lang="es-ES" sz="1200" b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globales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8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Código del programa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85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S.O.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13 Grupo"/>
          <p:cNvGrpSpPr/>
          <p:nvPr/>
        </p:nvGrpSpPr>
        <p:grpSpPr>
          <a:xfrm>
            <a:off x="8976321" y="1151848"/>
            <a:ext cx="1350177" cy="1917113"/>
            <a:chOff x="4427984" y="2353485"/>
            <a:chExt cx="3263086" cy="3828239"/>
          </a:xfrm>
        </p:grpSpPr>
        <p:sp>
          <p:nvSpPr>
            <p:cNvPr id="7" name="6 Abrir llave"/>
            <p:cNvSpPr/>
            <p:nvPr/>
          </p:nvSpPr>
          <p:spPr>
            <a:xfrm flipH="1">
              <a:off x="4427984" y="2915419"/>
              <a:ext cx="216000" cy="1332000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Abrir llave"/>
            <p:cNvSpPr/>
            <p:nvPr/>
          </p:nvSpPr>
          <p:spPr>
            <a:xfrm flipH="1">
              <a:off x="4427984" y="4293096"/>
              <a:ext cx="216000" cy="1888628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Abrir llave"/>
            <p:cNvSpPr/>
            <p:nvPr/>
          </p:nvSpPr>
          <p:spPr>
            <a:xfrm flipH="1">
              <a:off x="4427984" y="2398552"/>
              <a:ext cx="216000" cy="468000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672362" y="2353485"/>
              <a:ext cx="2267130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locales</a:t>
              </a: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4672362" y="3333900"/>
              <a:ext cx="2743647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dinámicos</a:t>
              </a: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4672362" y="4961508"/>
              <a:ext cx="3018708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Memoria principal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64220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796548" y="3044281"/>
            <a:ext cx="4599208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Memoria dinámica</a:t>
            </a:r>
            <a:endParaRPr lang="es-ES" sz="24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/>
          <a:lstStyle/>
          <a:p>
            <a:r>
              <a:rPr lang="es-ES" dirty="0" smtClean="0"/>
              <a:t>Algoritmos y Estructuras de Datos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386339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Memoria dinámica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Datos dinámicos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Se crean y se destruyen durante la ejecución del programa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Se les asigna memoria del montón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¿Por qué utilizar memoria dinámica?</a:t>
            </a:r>
          </a:p>
          <a:p>
            <a:pPr marL="628650" lvl="1" indent="-266700"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Almacén de memoria muy grande: datos o listas de datos que no caben en memoria principal pueden caber en el montón</a:t>
            </a:r>
          </a:p>
          <a:p>
            <a:pPr marL="628650" lvl="1" indent="-266700"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El programa ajusta el uso de la memoria a las necesidades </a:t>
            </a:r>
            <a:br>
              <a:rPr lang="es-ES" dirty="0" smtClean="0"/>
            </a:br>
            <a:r>
              <a:rPr lang="es-ES" dirty="0" smtClean="0"/>
              <a:t>de cada momento: ni le falta ni la desperdicia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583832" y="2636912"/>
            <a:ext cx="3312368" cy="1080120"/>
            <a:chOff x="3059832" y="2636912"/>
            <a:chExt cx="3312368" cy="1080120"/>
          </a:xfrm>
        </p:grpSpPr>
        <p:sp>
          <p:nvSpPr>
            <p:cNvPr id="16" name="15 Arco"/>
            <p:cNvSpPr/>
            <p:nvPr/>
          </p:nvSpPr>
          <p:spPr>
            <a:xfrm>
              <a:off x="3059832" y="2636912"/>
              <a:ext cx="3312368" cy="1080120"/>
            </a:xfrm>
            <a:prstGeom prst="arc">
              <a:avLst>
                <a:gd name="adj1" fmla="val 11270052"/>
                <a:gd name="adj2" fmla="val 21126771"/>
              </a:avLst>
            </a:prstGeom>
            <a:ln w="57150">
              <a:solidFill>
                <a:srgbClr val="FFC000"/>
              </a:solidFill>
              <a:headEnd type="stealth" w="lg" len="lg"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4212930" y="2708920"/>
              <a:ext cx="104689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Creación</a:t>
              </a: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583832" y="2708920"/>
            <a:ext cx="3312368" cy="1080120"/>
            <a:chOff x="3059832" y="2708920"/>
            <a:chExt cx="3312368" cy="1080120"/>
          </a:xfrm>
        </p:grpSpPr>
        <p:sp>
          <p:nvSpPr>
            <p:cNvPr id="18" name="17 Arco"/>
            <p:cNvSpPr/>
            <p:nvPr/>
          </p:nvSpPr>
          <p:spPr>
            <a:xfrm flipH="1" flipV="1">
              <a:off x="3059832" y="2708920"/>
              <a:ext cx="3312368" cy="1080120"/>
            </a:xfrm>
            <a:prstGeom prst="arc">
              <a:avLst>
                <a:gd name="adj1" fmla="val 11270052"/>
                <a:gd name="adj2" fmla="val 21126771"/>
              </a:avLst>
            </a:prstGeom>
            <a:ln w="57150">
              <a:solidFill>
                <a:srgbClr val="FFC000"/>
              </a:solidFill>
              <a:headEnd type="stealth" w="lg" len="lg"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4052535" y="3316342"/>
              <a:ext cx="136768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Destrucción</a:t>
              </a:r>
            </a:p>
          </p:txBody>
        </p:sp>
      </p:grpSp>
      <p:sp>
        <p:nvSpPr>
          <p:cNvPr id="14" name="13 Nube"/>
          <p:cNvSpPr/>
          <p:nvPr/>
        </p:nvSpPr>
        <p:spPr>
          <a:xfrm>
            <a:off x="7392144" y="2636912"/>
            <a:ext cx="2016224" cy="864096"/>
          </a:xfrm>
          <a:prstGeom prst="cloud">
            <a:avLst/>
          </a:prstGeom>
          <a:solidFill>
            <a:schemeClr val="accent4">
              <a:lumMod val="75000"/>
            </a:schemeClr>
          </a:solidFill>
          <a:ln w="1905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Montón</a:t>
            </a:r>
            <a:b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3071664" y="2996952"/>
            <a:ext cx="1656184" cy="504056"/>
          </a:xfrm>
          <a:prstGeom prst="rect">
            <a:avLst/>
          </a:prstGeom>
          <a:solidFill>
            <a:schemeClr val="accent1"/>
          </a:solidFill>
          <a:ln w="19050"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 dinámico</a:t>
            </a:r>
          </a:p>
        </p:txBody>
      </p:sp>
    </p:spTree>
    <p:extLst>
      <p:ext uri="{BB962C8B-B14F-4D97-AF65-F5344CB8AC3E}">
        <p14:creationId xmlns:p14="http://schemas.microsoft.com/office/powerpoint/2010/main" val="94049183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Datos y asignación de memoria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24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¿Cuándo se asigna memoria a los datos?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Datos </a:t>
            </a:r>
            <a:r>
              <a:rPr lang="es-ES" dirty="0" smtClean="0">
                <a:solidFill>
                  <a:srgbClr val="FFC000"/>
                </a:solidFill>
              </a:rPr>
              <a:t>globales</a:t>
            </a:r>
            <a:endParaRPr lang="es-ES" dirty="0"/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En memoria principal al comenzar la ejecución del programa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Existen durante toda la ejecución del programa</a:t>
            </a:r>
          </a:p>
          <a:p>
            <a:pPr marL="714375" lvl="1" indent="-352425">
              <a:spcBef>
                <a:spcPts val="1200"/>
              </a:spcBef>
              <a:spcAft>
                <a:spcPts val="600"/>
              </a:spcAft>
            </a:pPr>
            <a:r>
              <a:rPr lang="es-ES" dirty="0" smtClean="0"/>
              <a:t>Datos </a:t>
            </a:r>
            <a:r>
              <a:rPr lang="es-ES" dirty="0" smtClean="0">
                <a:solidFill>
                  <a:srgbClr val="FFC000"/>
                </a:solidFill>
              </a:rPr>
              <a:t>locales</a:t>
            </a:r>
            <a:r>
              <a:rPr lang="es-ES" dirty="0" smtClean="0"/>
              <a:t> de un subprograma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En la pila al ejecutarse el subprograma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Existen sólo durante la ejecución de su subprograma</a:t>
            </a:r>
          </a:p>
          <a:p>
            <a:pPr marL="714375" lvl="1" indent="-352425">
              <a:spcBef>
                <a:spcPts val="1200"/>
              </a:spcBef>
              <a:spcAft>
                <a:spcPts val="600"/>
              </a:spcAft>
            </a:pPr>
            <a:r>
              <a:rPr lang="es-ES" dirty="0" smtClean="0"/>
              <a:t>Datos </a:t>
            </a:r>
            <a:r>
              <a:rPr lang="es-ES" dirty="0" smtClean="0">
                <a:solidFill>
                  <a:srgbClr val="FFC000"/>
                </a:solidFill>
              </a:rPr>
              <a:t>dinámicos</a:t>
            </a:r>
            <a:endParaRPr lang="es-ES" dirty="0"/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En el montón cuando el programa lo solicita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Existen </a:t>
            </a:r>
            <a:r>
              <a:rPr lang="es-ES" i="1" dirty="0" smtClean="0"/>
              <a:t>a voluntad</a:t>
            </a:r>
            <a:r>
              <a:rPr lang="es-ES" dirty="0" smtClean="0"/>
              <a:t> del programa</a:t>
            </a:r>
          </a:p>
        </p:txBody>
      </p:sp>
    </p:spTree>
    <p:extLst>
      <p:ext uri="{BB962C8B-B14F-4D97-AF65-F5344CB8AC3E}">
        <p14:creationId xmlns:p14="http://schemas.microsoft.com/office/powerpoint/2010/main" val="320271042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C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/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ctr">
          <a:spcAft>
            <a:spcPts val="600"/>
          </a:spcAft>
          <a:defRPr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58624</TotalTime>
  <Words>4023</Words>
  <Application>Microsoft Office PowerPoint</Application>
  <PresentationFormat>Panorámica</PresentationFormat>
  <Paragraphs>955</Paragraphs>
  <Slides>53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62" baseType="lpstr">
      <vt:lpstr>Calibri</vt:lpstr>
      <vt:lpstr>Cambria</vt:lpstr>
      <vt:lpstr>Consolas</vt:lpstr>
      <vt:lpstr>Constantia</vt:lpstr>
      <vt:lpstr>Courier New</vt:lpstr>
      <vt:lpstr>Times New Roman</vt:lpstr>
      <vt:lpstr>Wingdings</vt:lpstr>
      <vt:lpstr>Wingdings 2</vt:lpstr>
      <vt:lpstr>Flow</vt:lpstr>
      <vt:lpstr>Punteros  y memoria dinámica</vt:lpstr>
      <vt:lpstr>Algoritmos y Estructuras de Datos I</vt:lpstr>
      <vt:lpstr>Memoria y datos del programa</vt:lpstr>
      <vt:lpstr>Memoria y datos del programa</vt:lpstr>
      <vt:lpstr>Memoria y datos del programa</vt:lpstr>
      <vt:lpstr>Memoria y datos del programa</vt:lpstr>
      <vt:lpstr>Algoritmos y Estructuras de Datos I</vt:lpstr>
      <vt:lpstr>Memoria dinámica</vt:lpstr>
      <vt:lpstr>Datos y asignación de memoria</vt:lpstr>
      <vt:lpstr>Datos estáticos frente a datos dinámicos</vt:lpstr>
      <vt:lpstr>Algoritmos y Estructuras de Datos I</vt:lpstr>
      <vt:lpstr>Creación de datos dinámicos</vt:lpstr>
      <vt:lpstr>Inicialización de datos dinámicos</vt:lpstr>
      <vt:lpstr>Eliminación de datos dinámicos</vt:lpstr>
      <vt:lpstr>Ejemplo de variables dinámicas</vt:lpstr>
      <vt:lpstr>Ejemplo de variables dinámicas</vt:lpstr>
      <vt:lpstr>Ejemplo de variables dinámicas</vt:lpstr>
      <vt:lpstr>Ejemplo de variables dinámicas</vt:lpstr>
      <vt:lpstr>Ejemplo de variables dinámicas</vt:lpstr>
      <vt:lpstr>Ejemplo de variables dinámicas</vt:lpstr>
      <vt:lpstr>Ejemplo de variables dinámicas</vt:lpstr>
      <vt:lpstr>Ejemplo de variables dinámicas</vt:lpstr>
      <vt:lpstr>Ejemplo de variables dinámicas</vt:lpstr>
      <vt:lpstr>Algoritmos y Estructuras de Datos I</vt:lpstr>
      <vt:lpstr>Errores de asignación de memoria</vt:lpstr>
      <vt:lpstr>Gestión de la memoria dinámica</vt:lpstr>
      <vt:lpstr>Algoritmos y Estructuras de Datos I</vt:lpstr>
      <vt:lpstr>Mal uso de la memoria dinámica I</vt:lpstr>
      <vt:lpstr>Mal uso de la memoria dinámica II</vt:lpstr>
      <vt:lpstr>Mal uso de la memoria dinámica III</vt:lpstr>
      <vt:lpstr>Mal uso de la memoria dinámica IV</vt:lpstr>
      <vt:lpstr>Algoritmos y Estructuras de Datos I</vt:lpstr>
      <vt:lpstr>Arrays de datos dinámicos</vt:lpstr>
      <vt:lpstr>Arrays de datos dinámicos</vt:lpstr>
      <vt:lpstr>Arrays de datos dinámicos</vt:lpstr>
      <vt:lpstr>Arrays de datos dinámicos</vt:lpstr>
      <vt:lpstr>Arrays de datos dinámicos</vt:lpstr>
      <vt:lpstr>Arrays de datos dinámicos</vt:lpstr>
      <vt:lpstr>Arrays de datos dinámicos</vt:lpstr>
      <vt:lpstr>Arrays de datos dinámicos</vt:lpstr>
      <vt:lpstr>Arrays de datos dinámicos</vt:lpstr>
      <vt:lpstr>Arrays de datos dinámicos</vt:lpstr>
      <vt:lpstr>Arrays de datos dinámicos</vt:lpstr>
      <vt:lpstr>Algoritmos y Estructuras de Datos I</vt:lpstr>
      <vt:lpstr>Arrays dinámicos</vt:lpstr>
      <vt:lpstr>Arrays dinámicos</vt:lpstr>
      <vt:lpstr>Ejemplo de array dinámico</vt:lpstr>
      <vt:lpstr>Ejemplo de array dinámico</vt:lpstr>
      <vt:lpstr>Ejemplo de array dinámico</vt:lpstr>
      <vt:lpstr>Ejemplo de array dinámico</vt:lpstr>
      <vt:lpstr>Ejemplo de array dinámico</vt:lpstr>
      <vt:lpstr>Arrays dinámicos vs. arrays de dinámicos</vt:lpstr>
      <vt:lpstr>Algoritmos y Estructuras de Datos I</vt:lpstr>
    </vt:vector>
  </TitlesOfParts>
  <Company>UCM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Luis</dc:creator>
  <cp:lastModifiedBy>jose luis oemig</cp:lastModifiedBy>
  <cp:revision>980</cp:revision>
  <dcterms:created xsi:type="dcterms:W3CDTF">2010-03-20T08:32:51Z</dcterms:created>
  <dcterms:modified xsi:type="dcterms:W3CDTF">2020-10-17T00:23:18Z</dcterms:modified>
</cp:coreProperties>
</file>