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42"/>
  </p:notesMasterIdLst>
  <p:handoutMasterIdLst>
    <p:handoutMasterId r:id="rId43"/>
  </p:handoutMasterIdLst>
  <p:sldIdLst>
    <p:sldId id="374" r:id="rId4"/>
    <p:sldId id="376" r:id="rId5"/>
    <p:sldId id="378" r:id="rId6"/>
    <p:sldId id="351" r:id="rId7"/>
    <p:sldId id="410" r:id="rId8"/>
    <p:sldId id="411" r:id="rId9"/>
    <p:sldId id="412" r:id="rId10"/>
    <p:sldId id="413" r:id="rId11"/>
    <p:sldId id="414" r:id="rId12"/>
    <p:sldId id="357" r:id="rId13"/>
    <p:sldId id="415" r:id="rId14"/>
    <p:sldId id="416" r:id="rId15"/>
    <p:sldId id="417" r:id="rId16"/>
    <p:sldId id="418" r:id="rId17"/>
    <p:sldId id="419" r:id="rId18"/>
    <p:sldId id="420" r:id="rId19"/>
    <p:sldId id="421" r:id="rId20"/>
    <p:sldId id="422" r:id="rId21"/>
    <p:sldId id="358" r:id="rId22"/>
    <p:sldId id="348" r:id="rId23"/>
    <p:sldId id="366" r:id="rId24"/>
    <p:sldId id="364" r:id="rId25"/>
    <p:sldId id="367" r:id="rId26"/>
    <p:sldId id="365" r:id="rId27"/>
    <p:sldId id="368" r:id="rId28"/>
    <p:sldId id="369" r:id="rId29"/>
    <p:sldId id="423" r:id="rId30"/>
    <p:sldId id="359" r:id="rId31"/>
    <p:sldId id="353" r:id="rId32"/>
    <p:sldId id="362" r:id="rId33"/>
    <p:sldId id="407" r:id="rId34"/>
    <p:sldId id="408" r:id="rId35"/>
    <p:sldId id="354" r:id="rId36"/>
    <p:sldId id="355" r:id="rId37"/>
    <p:sldId id="356" r:id="rId38"/>
    <p:sldId id="370" r:id="rId39"/>
    <p:sldId id="373" r:id="rId40"/>
    <p:sldId id="37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 id="2" name="jose luis oemig" initials="jlo" lastIdx="1" clrIdx="1">
    <p:extLst>
      <p:ext uri="{19B8F6BF-5375-455C-9EA6-DF929625EA0E}">
        <p15:presenceInfo xmlns:p15="http://schemas.microsoft.com/office/powerpoint/2012/main" userId="cf2b96b22f7f73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94660" autoAdjust="0"/>
  </p:normalViewPr>
  <p:slideViewPr>
    <p:cSldViewPr snapToGrid="0" showGuides="1">
      <p:cViewPr varScale="1">
        <p:scale>
          <a:sx n="65" d="100"/>
          <a:sy n="65" d="100"/>
        </p:scale>
        <p:origin x="84" y="78"/>
      </p:cViewPr>
      <p:guideLst>
        <p:guide orient="horz" pos="2424"/>
        <p:guide pos="3840"/>
      </p:guideLst>
    </p:cSldViewPr>
  </p:slideViewPr>
  <p:outlineViewPr>
    <p:cViewPr>
      <p:scale>
        <a:sx n="33" d="100"/>
        <a:sy n="33" d="100"/>
      </p:scale>
      <p:origin x="0" y="15156"/>
    </p:cViewPr>
  </p:outlineViewPr>
  <p:notesTextViewPr>
    <p:cViewPr>
      <p:scale>
        <a:sx n="1" d="1"/>
        <a:sy n="1" d="1"/>
      </p:scale>
      <p:origin x="0" y="0"/>
    </p:cViewPr>
  </p:notesTextViewPr>
  <p:sorterViewPr>
    <p:cViewPr>
      <p:scale>
        <a:sx n="120" d="100"/>
        <a:sy n="120" d="100"/>
      </p:scale>
      <p:origin x="0" y="0"/>
    </p:cViewPr>
  </p:sorterViewPr>
  <p:notesViewPr>
    <p:cSldViewPr snapToGrid="0">
      <p:cViewPr varScale="1">
        <p:scale>
          <a:sx n="55" d="100"/>
          <a:sy n="55" d="100"/>
        </p:scale>
        <p:origin x="-283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FD0113-2C69-4595-904D-A8E74DCE1406}" type="datetimeFigureOut">
              <a:rPr lang="es-ES" smtClean="0"/>
              <a:pPr/>
              <a:t>29/04/2021</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657AB9-C1B3-4681-9F66-2B459AD8B258}" type="slidenum">
              <a:rPr lang="es-AR" smtClean="0"/>
              <a:pPr/>
              <a:t>‹Nº›</a:t>
            </a:fld>
            <a:endParaRPr lang="es-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04FDA-5BB2-4D3F-81FE-3FDC391BF129}" type="datetimeFigureOut">
              <a:rPr lang="es-AR" smtClean="0"/>
              <a:pPr/>
              <a:t>29/4/2021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DF8FE-6F8C-4FBF-AC80-B2A95D4AFF3A}" type="slidenum">
              <a:rPr lang="es-AR" smtClean="0"/>
              <a:pPr/>
              <a:t>‹Nº›</a:t>
            </a:fld>
            <a:endParaRPr lang="es-AR"/>
          </a:p>
        </p:txBody>
      </p:sp>
    </p:spTree>
    <p:extLst>
      <p:ext uri="{BB962C8B-B14F-4D97-AF65-F5344CB8AC3E}">
        <p14:creationId xmlns:p14="http://schemas.microsoft.com/office/powerpoint/2010/main" val="288200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42BDF8FE-6F8C-4FBF-AC80-B2A95D4AFF3A}" type="slidenum">
              <a:rPr lang="es-AR" smtClean="0"/>
              <a:pPr/>
              <a:t>2</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a:t>Place Your Picture Here And Send To Back</a:t>
            </a:r>
            <a:endParaRPr lang="ko-KR" altLang="en-US"/>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2838726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937512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1226461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C0A459DD-0620-4B5E-9529-D399AAC49EE9}"/>
              </a:ext>
            </a:extLst>
          </p:cNvPr>
          <p:cNvSpPr>
            <a:spLocks noGrp="1"/>
          </p:cNvSpPr>
          <p:nvPr>
            <p:ph type="pic" sz="quarter" idx="10" hasCustomPrompt="1"/>
          </p:nvPr>
        </p:nvSpPr>
        <p:spPr>
          <a:xfrm>
            <a:off x="0" y="1277783"/>
            <a:ext cx="4204103" cy="4328169"/>
          </a:xfrm>
          <a:custGeom>
            <a:avLst/>
            <a:gdLst>
              <a:gd name="connsiteX0" fmla="*/ 0 w 3491880"/>
              <a:gd name="connsiteY0" fmla="*/ 0 h 4464496"/>
              <a:gd name="connsiteX1" fmla="*/ 3491880 w 3491880"/>
              <a:gd name="connsiteY1" fmla="*/ 0 h 4464496"/>
              <a:gd name="connsiteX2" fmla="*/ 3491880 w 3491880"/>
              <a:gd name="connsiteY2" fmla="*/ 4464496 h 4464496"/>
              <a:gd name="connsiteX3" fmla="*/ 0 w 3491880"/>
              <a:gd name="connsiteY3" fmla="*/ 4464496 h 4464496"/>
              <a:gd name="connsiteX4" fmla="*/ 0 w 3491880"/>
              <a:gd name="connsiteY4" fmla="*/ 0 h 4464496"/>
              <a:gd name="connsiteX0" fmla="*/ 0 w 3491880"/>
              <a:gd name="connsiteY0" fmla="*/ 0 h 4475382"/>
              <a:gd name="connsiteX1" fmla="*/ 3491880 w 3491880"/>
              <a:gd name="connsiteY1" fmla="*/ 0 h 4475382"/>
              <a:gd name="connsiteX2" fmla="*/ 2991137 w 3491880"/>
              <a:gd name="connsiteY2" fmla="*/ 4475382 h 4475382"/>
              <a:gd name="connsiteX3" fmla="*/ 0 w 3491880"/>
              <a:gd name="connsiteY3" fmla="*/ 4464496 h 4475382"/>
              <a:gd name="connsiteX4" fmla="*/ 0 w 3491880"/>
              <a:gd name="connsiteY4" fmla="*/ 0 h 4475382"/>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7537"/>
              <a:gd name="connsiteX1" fmla="*/ 3491880 w 3491880"/>
              <a:gd name="connsiteY1" fmla="*/ 0 h 4497537"/>
              <a:gd name="connsiteX2" fmla="*/ 2835591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83447 h 4497537"/>
              <a:gd name="connsiteX4" fmla="*/ 0 w 3491880"/>
              <a:gd name="connsiteY4" fmla="*/ 0 h 4497537"/>
              <a:gd name="connsiteX0" fmla="*/ 0 w 3491880"/>
              <a:gd name="connsiteY0" fmla="*/ 0 h 4502398"/>
              <a:gd name="connsiteX1" fmla="*/ 3491880 w 3491880"/>
              <a:gd name="connsiteY1" fmla="*/ 0 h 4502398"/>
              <a:gd name="connsiteX2" fmla="*/ 2831647 w 3491880"/>
              <a:gd name="connsiteY2" fmla="*/ 4497537 h 4502398"/>
              <a:gd name="connsiteX3" fmla="*/ 0 w 3491880"/>
              <a:gd name="connsiteY3" fmla="*/ 4502398 h 4502398"/>
              <a:gd name="connsiteX4" fmla="*/ 0 w 3491880"/>
              <a:gd name="connsiteY4" fmla="*/ 0 h 4502398"/>
              <a:gd name="connsiteX0" fmla="*/ 0 w 3491880"/>
              <a:gd name="connsiteY0" fmla="*/ 0 h 4497660"/>
              <a:gd name="connsiteX1" fmla="*/ 3491880 w 3491880"/>
              <a:gd name="connsiteY1" fmla="*/ 0 h 4497660"/>
              <a:gd name="connsiteX2" fmla="*/ 2831647 w 3491880"/>
              <a:gd name="connsiteY2" fmla="*/ 4497537 h 4497660"/>
              <a:gd name="connsiteX3" fmla="*/ 0 w 3491880"/>
              <a:gd name="connsiteY3" fmla="*/ 4497660 h 4497660"/>
              <a:gd name="connsiteX4" fmla="*/ 0 w 3491880"/>
              <a:gd name="connsiteY4" fmla="*/ 0 h 4497660"/>
              <a:gd name="connsiteX0" fmla="*/ 0 w 3499768"/>
              <a:gd name="connsiteY0" fmla="*/ 0 h 4497660"/>
              <a:gd name="connsiteX1" fmla="*/ 3499768 w 3499768"/>
              <a:gd name="connsiteY1" fmla="*/ 4737 h 4497660"/>
              <a:gd name="connsiteX2" fmla="*/ 2831647 w 3499768"/>
              <a:gd name="connsiteY2" fmla="*/ 4497537 h 4497660"/>
              <a:gd name="connsiteX3" fmla="*/ 0 w 3499768"/>
              <a:gd name="connsiteY3" fmla="*/ 4497660 h 4497660"/>
              <a:gd name="connsiteX4" fmla="*/ 0 w 3499768"/>
              <a:gd name="connsiteY4" fmla="*/ 0 h 449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768" h="4497660">
                <a:moveTo>
                  <a:pt x="0" y="0"/>
                </a:moveTo>
                <a:lnTo>
                  <a:pt x="3499768" y="4737"/>
                </a:lnTo>
                <a:lnTo>
                  <a:pt x="2831647" y="4497537"/>
                </a:lnTo>
                <a:lnTo>
                  <a:pt x="0" y="449766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5" name="그림 개체 틀 2">
            <a:extLst>
              <a:ext uri="{FF2B5EF4-FFF2-40B4-BE49-F238E27FC236}">
                <a16:creationId xmlns:a16="http://schemas.microsoft.com/office/drawing/2014/main" id="{AC10217D-4747-4190-9966-060D514B27E0}"/>
              </a:ext>
            </a:extLst>
          </p:cNvPr>
          <p:cNvSpPr>
            <a:spLocks noGrp="1"/>
          </p:cNvSpPr>
          <p:nvPr>
            <p:ph type="pic" sz="quarter" idx="11" hasCustomPrompt="1"/>
          </p:nvPr>
        </p:nvSpPr>
        <p:spPr>
          <a:xfrm>
            <a:off x="8002512" y="1272138"/>
            <a:ext cx="4194628" cy="4333601"/>
          </a:xfrm>
          <a:custGeom>
            <a:avLst/>
            <a:gdLst>
              <a:gd name="connsiteX0" fmla="*/ 0 w 2699657"/>
              <a:gd name="connsiteY0" fmla="*/ 0 h 4495664"/>
              <a:gd name="connsiteX1" fmla="*/ 2699657 w 2699657"/>
              <a:gd name="connsiteY1" fmla="*/ 0 h 4495664"/>
              <a:gd name="connsiteX2" fmla="*/ 2699657 w 2699657"/>
              <a:gd name="connsiteY2" fmla="*/ 4495664 h 4495664"/>
              <a:gd name="connsiteX3" fmla="*/ 0 w 2699657"/>
              <a:gd name="connsiteY3" fmla="*/ 4495664 h 4495664"/>
              <a:gd name="connsiteX4" fmla="*/ 0 w 2699657"/>
              <a:gd name="connsiteY4" fmla="*/ 0 h 4495664"/>
              <a:gd name="connsiteX0" fmla="*/ 446314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446314 w 3145971"/>
              <a:gd name="connsiteY4" fmla="*/ 0 h 4495664"/>
              <a:gd name="connsiteX0" fmla="*/ 488954 w 3145971"/>
              <a:gd name="connsiteY0" fmla="*/ 0 h 4500394"/>
              <a:gd name="connsiteX1" fmla="*/ 3145971 w 3145971"/>
              <a:gd name="connsiteY1" fmla="*/ 4730 h 4500394"/>
              <a:gd name="connsiteX2" fmla="*/ 3145971 w 3145971"/>
              <a:gd name="connsiteY2" fmla="*/ 4500394 h 4500394"/>
              <a:gd name="connsiteX3" fmla="*/ 0 w 3145971"/>
              <a:gd name="connsiteY3" fmla="*/ 4500394 h 4500394"/>
              <a:gd name="connsiteX4" fmla="*/ 488954 w 3145971"/>
              <a:gd name="connsiteY4" fmla="*/ 0 h 4500394"/>
              <a:gd name="connsiteX0" fmla="*/ 588449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8449 w 3145971"/>
              <a:gd name="connsiteY4" fmla="*/ 0 h 4505124"/>
              <a:gd name="connsiteX0" fmla="*/ 680837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680837 w 3145971"/>
              <a:gd name="connsiteY4" fmla="*/ 0 h 4505124"/>
              <a:gd name="connsiteX0" fmla="*/ 588449 w 3145971"/>
              <a:gd name="connsiteY0" fmla="*/ 4729 h 4495664"/>
              <a:gd name="connsiteX1" fmla="*/ 3145971 w 3145971"/>
              <a:gd name="connsiteY1" fmla="*/ 0 h 4495664"/>
              <a:gd name="connsiteX2" fmla="*/ 3145971 w 3145971"/>
              <a:gd name="connsiteY2" fmla="*/ 4495664 h 4495664"/>
              <a:gd name="connsiteX3" fmla="*/ 0 w 3145971"/>
              <a:gd name="connsiteY3" fmla="*/ 4495664 h 4495664"/>
              <a:gd name="connsiteX4" fmla="*/ 588449 w 3145971"/>
              <a:gd name="connsiteY4" fmla="*/ 4729 h 4495664"/>
              <a:gd name="connsiteX0" fmla="*/ 584896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4896 w 3145971"/>
              <a:gd name="connsiteY4" fmla="*/ 0 h 4505124"/>
              <a:gd name="connsiteX0" fmla="*/ 584896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584896 w 3145971"/>
              <a:gd name="connsiteY4" fmla="*/ 0 h 4495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5971" h="4495664">
                <a:moveTo>
                  <a:pt x="584896" y="0"/>
                </a:moveTo>
                <a:lnTo>
                  <a:pt x="3145971" y="0"/>
                </a:lnTo>
                <a:lnTo>
                  <a:pt x="3145971" y="4495664"/>
                </a:lnTo>
                <a:lnTo>
                  <a:pt x="0" y="4495664"/>
                </a:lnTo>
                <a:lnTo>
                  <a:pt x="584896"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6938241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a:t>Place Your Picture Here And Send To Back</a:t>
            </a:r>
            <a:endParaRPr lang="ko-KR" altLang="en-US"/>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7774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1224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53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9427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05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4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D8169D9-66A7-4D0C-8F27-B4C48EFB229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6" name="Straight Connector 5">
              <a:extLst>
                <a:ext uri="{FF2B5EF4-FFF2-40B4-BE49-F238E27FC236}">
                  <a16:creationId xmlns:a16="http://schemas.microsoft.com/office/drawing/2014/main" id="{C7DDC847-3482-4C0B-93A8-A7CFE885AEEA}"/>
                </a:ext>
              </a:extLst>
            </p:cNvPr>
            <p:cNvCxnSpPr>
              <a:cxnSpLocks/>
              <a:stCxn id="70" idx="7"/>
              <a:endCxn id="6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EAA2E8B-8834-41A5-AEE3-BAFEA1225100}"/>
                </a:ext>
              </a:extLst>
            </p:cNvPr>
            <p:cNvCxnSpPr>
              <a:cxnSpLocks/>
              <a:stCxn id="68" idx="4"/>
              <a:endCxn id="8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09B947-4224-4EAB-B828-ED8991609A55}"/>
                </a:ext>
              </a:extLst>
            </p:cNvPr>
            <p:cNvCxnSpPr>
              <a:cxnSpLocks/>
              <a:stCxn id="73" idx="2"/>
              <a:endCxn id="8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645CE3-EE0B-4734-B17A-090A17295F38}"/>
                </a:ext>
              </a:extLst>
            </p:cNvPr>
            <p:cNvCxnSpPr>
              <a:cxnSpLocks/>
              <a:stCxn id="87" idx="5"/>
              <a:endCxn id="7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DA5A01-B5A6-4AC0-B3CD-0176BBAF7C34}"/>
                </a:ext>
              </a:extLst>
            </p:cNvPr>
            <p:cNvCxnSpPr>
              <a:cxnSpLocks/>
              <a:stCxn id="68" idx="5"/>
              <a:endCxn id="8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B10771-044F-466C-BD19-669667F3EB84}"/>
                </a:ext>
              </a:extLst>
            </p:cNvPr>
            <p:cNvCxnSpPr>
              <a:cxnSpLocks/>
              <a:stCxn id="73" idx="0"/>
              <a:endCxn id="8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3BB138-9A90-404B-BEA0-6C360A02DF35}"/>
                </a:ext>
              </a:extLst>
            </p:cNvPr>
            <p:cNvCxnSpPr>
              <a:cxnSpLocks/>
              <a:stCxn id="87" idx="3"/>
              <a:endCxn id="8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D0705D-AABA-4EFB-9224-A283F0BC72B6}"/>
                </a:ext>
              </a:extLst>
            </p:cNvPr>
            <p:cNvCxnSpPr>
              <a:cxnSpLocks/>
              <a:stCxn id="193" idx="7"/>
              <a:endCxn id="7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11A25F-8BDA-4F0B-9124-24A9F94D3896}"/>
                </a:ext>
              </a:extLst>
            </p:cNvPr>
            <p:cNvCxnSpPr>
              <a:cxnSpLocks/>
              <a:stCxn id="73" idx="7"/>
              <a:endCxn id="7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61FB2B-D8B0-4F15-9ACA-9F708408E857}"/>
                </a:ext>
              </a:extLst>
            </p:cNvPr>
            <p:cNvCxnSpPr>
              <a:cxnSpLocks/>
              <a:stCxn id="7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565D16-1293-4AFB-B56C-DFB0B603D4C7}"/>
                </a:ext>
              </a:extLst>
            </p:cNvPr>
            <p:cNvCxnSpPr>
              <a:cxnSpLocks/>
              <a:stCxn id="87" idx="6"/>
              <a:endCxn id="8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63326-73BD-4209-860B-1DF374ED692D}"/>
                </a:ext>
              </a:extLst>
            </p:cNvPr>
            <p:cNvCxnSpPr>
              <a:cxnSpLocks/>
              <a:stCxn id="72" idx="0"/>
              <a:endCxn id="8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870609-F139-4A34-86DD-9BB1A0A41231}"/>
                </a:ext>
              </a:extLst>
            </p:cNvPr>
            <p:cNvCxnSpPr>
              <a:cxnSpLocks/>
              <a:stCxn id="86" idx="6"/>
              <a:endCxn id="7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E98D5F-B620-4669-BCE4-762A8A2F650F}"/>
                </a:ext>
              </a:extLst>
            </p:cNvPr>
            <p:cNvCxnSpPr>
              <a:cxnSpLocks/>
              <a:stCxn id="74" idx="0"/>
              <a:endCxn id="7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1D36AF-87F8-4185-A1D1-64CD18AC9B4E}"/>
                </a:ext>
              </a:extLst>
            </p:cNvPr>
            <p:cNvCxnSpPr>
              <a:cxnSpLocks/>
              <a:stCxn id="77" idx="1"/>
              <a:endCxn id="7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CB4F02-AC9B-4AA8-9407-C36E2531A565}"/>
                </a:ext>
              </a:extLst>
            </p:cNvPr>
            <p:cNvCxnSpPr>
              <a:cxnSpLocks/>
              <a:stCxn id="77" idx="0"/>
              <a:endCxn id="7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1C8C8B1-C0CE-405A-A258-40B113AB11A6}"/>
                </a:ext>
              </a:extLst>
            </p:cNvPr>
            <p:cNvCxnSpPr>
              <a:cxnSpLocks/>
              <a:stCxn id="76" idx="2"/>
              <a:endCxn id="7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25DAE-462E-4EE0-8C6F-47DBF03AA398}"/>
                </a:ext>
              </a:extLst>
            </p:cNvPr>
            <p:cNvCxnSpPr>
              <a:cxnSpLocks/>
              <a:stCxn id="76" idx="7"/>
              <a:endCxn id="21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0F91277-6E2C-4AC9-AF76-6C193409B866}"/>
                </a:ext>
              </a:extLst>
            </p:cNvPr>
            <p:cNvCxnSpPr>
              <a:cxnSpLocks/>
              <a:stCxn id="76" idx="6"/>
              <a:endCxn id="8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1809BE-6347-4447-8ACB-1D18AE0E68FD}"/>
                </a:ext>
              </a:extLst>
            </p:cNvPr>
            <p:cNvCxnSpPr>
              <a:cxnSpLocks/>
              <a:stCxn id="83" idx="7"/>
              <a:endCxn id="8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8CFB34-BEE0-45B4-811D-7CA9B265BCDF}"/>
                </a:ext>
              </a:extLst>
            </p:cNvPr>
            <p:cNvCxnSpPr>
              <a:cxnSpLocks/>
              <a:stCxn id="69" idx="0"/>
              <a:endCxn id="6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10DA9A-10F3-450F-B4B2-82E910EAFE59}"/>
                </a:ext>
              </a:extLst>
            </p:cNvPr>
            <p:cNvCxnSpPr>
              <a:cxnSpLocks/>
              <a:stCxn id="85" idx="2"/>
              <a:endCxn id="6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E4063A-7D81-4CAD-9160-5546E59076D7}"/>
                </a:ext>
              </a:extLst>
            </p:cNvPr>
            <p:cNvCxnSpPr>
              <a:cxnSpLocks/>
              <a:stCxn id="72" idx="1"/>
              <a:endCxn id="6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4E56EFC-22C5-48F9-9A95-965CFBAC7EFF}"/>
                </a:ext>
              </a:extLst>
            </p:cNvPr>
            <p:cNvCxnSpPr>
              <a:cxnSpLocks/>
              <a:stCxn id="71" idx="7"/>
              <a:endCxn id="6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E34A97-EABA-42DE-92E7-7DF61EEC96FF}"/>
                </a:ext>
              </a:extLst>
            </p:cNvPr>
            <p:cNvCxnSpPr>
              <a:cxnSpLocks/>
              <a:stCxn id="70" idx="6"/>
              <a:endCxn id="6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B2CB9E-AFAD-41F7-8F1F-02D30919770F}"/>
                </a:ext>
              </a:extLst>
            </p:cNvPr>
            <p:cNvCxnSpPr>
              <a:cxnSpLocks/>
              <a:stCxn id="90" idx="7"/>
              <a:endCxn id="7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1023C5-E4DE-4A0D-8DD0-98FC5899696C}"/>
                </a:ext>
              </a:extLst>
            </p:cNvPr>
            <p:cNvCxnSpPr>
              <a:cxnSpLocks/>
              <a:stCxn id="90" idx="6"/>
              <a:endCxn id="7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7DD6CF-3A00-43FA-9882-480FEEF83100}"/>
                </a:ext>
              </a:extLst>
            </p:cNvPr>
            <p:cNvCxnSpPr>
              <a:cxnSpLocks/>
              <a:stCxn id="9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58FD2A-ECA5-4B67-A50C-491C8E7249DA}"/>
                </a:ext>
              </a:extLst>
            </p:cNvPr>
            <p:cNvCxnSpPr>
              <a:cxnSpLocks/>
              <a:stCxn id="7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95608-3345-4F11-AAB2-8E4C0AC22071}"/>
                </a:ext>
              </a:extLst>
            </p:cNvPr>
            <p:cNvCxnSpPr>
              <a:cxnSpLocks/>
              <a:stCxn id="7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7EB2EF-C0BB-48F8-9D61-FEE6DDA8ED88}"/>
                </a:ext>
              </a:extLst>
            </p:cNvPr>
            <p:cNvCxnSpPr>
              <a:cxnSpLocks/>
              <a:stCxn id="7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EF3DEE-12CB-4FE0-8928-BF9D4EC9F5E8}"/>
                </a:ext>
              </a:extLst>
            </p:cNvPr>
            <p:cNvCxnSpPr>
              <a:cxnSpLocks/>
              <a:stCxn id="71" idx="6"/>
              <a:endCxn id="7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65F8A-AF83-410B-82D3-B7B5B03A9FEC}"/>
                </a:ext>
              </a:extLst>
            </p:cNvPr>
            <p:cNvCxnSpPr>
              <a:cxnSpLocks/>
              <a:stCxn id="72" idx="6"/>
              <a:endCxn id="7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E1FEAB-8705-4F2B-BC27-85FDA44BC373}"/>
                </a:ext>
              </a:extLst>
            </p:cNvPr>
            <p:cNvCxnSpPr>
              <a:cxnSpLocks/>
              <a:stCxn id="74" idx="2"/>
              <a:endCxn id="7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271154-7509-45C5-9BB3-B64AC9EBF53B}"/>
                </a:ext>
              </a:extLst>
            </p:cNvPr>
            <p:cNvCxnSpPr>
              <a:cxnSpLocks/>
              <a:stCxn id="95" idx="0"/>
              <a:endCxn id="7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C88AC78-5DE4-40E4-9F69-A446CDEF6356}"/>
                </a:ext>
              </a:extLst>
            </p:cNvPr>
            <p:cNvCxnSpPr>
              <a:cxnSpLocks/>
              <a:endCxn id="7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D900E7-A502-4C8B-BCDF-6C6BFA1FFDAC}"/>
                </a:ext>
              </a:extLst>
            </p:cNvPr>
            <p:cNvCxnSpPr>
              <a:cxnSpLocks/>
              <a:stCxn id="95" idx="2"/>
              <a:endCxn id="7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15505B7-331B-4FC7-A24B-E673C2AA99FB}"/>
                </a:ext>
              </a:extLst>
            </p:cNvPr>
            <p:cNvCxnSpPr>
              <a:cxnSpLocks/>
              <a:stCxn id="77" idx="2"/>
              <a:endCxn id="7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D3C938-C28B-42F1-8A91-A33536D4A73D}"/>
                </a:ext>
              </a:extLst>
            </p:cNvPr>
            <p:cNvCxnSpPr>
              <a:cxnSpLocks/>
              <a:stCxn id="7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7E7936E-CBAE-4B2C-A836-351BBE89D279}"/>
                </a:ext>
              </a:extLst>
            </p:cNvPr>
            <p:cNvCxnSpPr>
              <a:cxnSpLocks/>
              <a:stCxn id="7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14AAA1-583B-4DC4-B495-CF97AB3A41DB}"/>
                </a:ext>
              </a:extLst>
            </p:cNvPr>
            <p:cNvCxnSpPr>
              <a:cxnSpLocks/>
              <a:stCxn id="78" idx="2"/>
              <a:endCxn id="7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2D25D04-A5EE-4530-8676-92C90A7E3099}"/>
                </a:ext>
              </a:extLst>
            </p:cNvPr>
            <p:cNvCxnSpPr>
              <a:cxnSpLocks/>
              <a:stCxn id="83" idx="4"/>
              <a:endCxn id="7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9E5F88-B847-4004-B89C-2A8AF0EC5B3B}"/>
                </a:ext>
              </a:extLst>
            </p:cNvPr>
            <p:cNvCxnSpPr>
              <a:cxnSpLocks/>
              <a:stCxn id="82" idx="3"/>
              <a:endCxn id="7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C98F344-2A1A-469A-A946-558FAA7F3ABD}"/>
                </a:ext>
              </a:extLst>
            </p:cNvPr>
            <p:cNvCxnSpPr>
              <a:cxnSpLocks/>
              <a:stCxn id="82" idx="2"/>
              <a:endCxn id="8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B8C3A62-136C-4459-9F32-15381F98C450}"/>
                </a:ext>
              </a:extLst>
            </p:cNvPr>
            <p:cNvCxnSpPr>
              <a:cxnSpLocks/>
              <a:stCxn id="82" idx="1"/>
              <a:endCxn id="8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4ADA0B-A04E-4E59-9EA0-E8D089F646FE}"/>
                </a:ext>
              </a:extLst>
            </p:cNvPr>
            <p:cNvCxnSpPr>
              <a:cxnSpLocks/>
              <a:stCxn id="80" idx="1"/>
              <a:endCxn id="8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ADD1DF-6940-4AAF-8526-E4AE034908E9}"/>
                </a:ext>
              </a:extLst>
            </p:cNvPr>
            <p:cNvCxnSpPr>
              <a:cxnSpLocks/>
              <a:stCxn id="80" idx="0"/>
              <a:endCxn id="8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FA5AF44-E22E-40B4-B9F0-6C140426BB28}"/>
                </a:ext>
              </a:extLst>
            </p:cNvPr>
            <p:cNvCxnSpPr>
              <a:cxnSpLocks/>
              <a:stCxn id="152" idx="7"/>
              <a:endCxn id="21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28CBEE2-C710-4DF5-A93A-33971F2D447B}"/>
                </a:ext>
              </a:extLst>
            </p:cNvPr>
            <p:cNvCxnSpPr>
              <a:cxnSpLocks/>
              <a:endCxn id="7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466B0E-4D44-4C0C-9BCF-9E43AD9F13BA}"/>
                </a:ext>
              </a:extLst>
            </p:cNvPr>
            <p:cNvCxnSpPr>
              <a:cxnSpLocks/>
              <a:stCxn id="152" idx="0"/>
              <a:endCxn id="21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A58425-9499-4B04-A2A0-DDD9379B78F0}"/>
                </a:ext>
              </a:extLst>
            </p:cNvPr>
            <p:cNvCxnSpPr>
              <a:cxnSpLocks/>
              <a:stCxn id="164" idx="0"/>
              <a:endCxn id="21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0B8148-8923-42FE-9F7F-EE6B8AAC50D9}"/>
                </a:ext>
              </a:extLst>
            </p:cNvPr>
            <p:cNvCxnSpPr>
              <a:cxnSpLocks/>
              <a:stCxn id="164" idx="1"/>
              <a:endCxn id="8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C14A4BB-F2CC-4DDC-82B5-ACAF3AAC7D58}"/>
                </a:ext>
              </a:extLst>
            </p:cNvPr>
            <p:cNvCxnSpPr>
              <a:cxnSpLocks/>
              <a:stCxn id="81" idx="2"/>
              <a:endCxn id="8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11B6C1-84F8-4726-B734-96963CE9C6E8}"/>
                </a:ext>
              </a:extLst>
            </p:cNvPr>
            <p:cNvCxnSpPr>
              <a:cxnSpLocks/>
              <a:stCxn id="80" idx="2"/>
              <a:endCxn id="8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F438110-2E46-4A36-85E2-BE889D4D6A8E}"/>
                </a:ext>
              </a:extLst>
            </p:cNvPr>
            <p:cNvCxnSpPr>
              <a:cxnSpLocks/>
              <a:stCxn id="79" idx="1"/>
              <a:endCxn id="8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A3A1C7-E3DA-4401-A87E-09069C100E77}"/>
                </a:ext>
              </a:extLst>
            </p:cNvPr>
            <p:cNvCxnSpPr>
              <a:cxnSpLocks/>
              <a:stCxn id="79" idx="3"/>
              <a:endCxn id="9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B5E403E-8BB1-4710-A495-538FFA3FF487}"/>
                </a:ext>
              </a:extLst>
            </p:cNvPr>
            <p:cNvCxnSpPr>
              <a:cxnSpLocks/>
              <a:stCxn id="82" idx="4"/>
              <a:endCxn id="9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2A6E72-11CB-4784-922B-7746486F8A1B}"/>
                </a:ext>
              </a:extLst>
            </p:cNvPr>
            <p:cNvCxnSpPr>
              <a:cxnSpLocks/>
              <a:stCxn id="78" idx="5"/>
              <a:endCxn id="9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8B4D10-8184-459E-92FF-A934C001BA48}"/>
                </a:ext>
              </a:extLst>
            </p:cNvPr>
            <p:cNvCxnSpPr>
              <a:cxnSpLocks/>
              <a:stCxn id="79" idx="7"/>
              <a:endCxn id="8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8E3AC95-E661-4594-BDC2-A508F633B67A}"/>
                </a:ext>
              </a:extLst>
            </p:cNvPr>
            <p:cNvCxnSpPr>
              <a:cxnSpLocks/>
              <a:stCxn id="77" idx="7"/>
              <a:endCxn id="8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10B3221-10DB-4C46-A702-8E80BA6C7E5C}"/>
                </a:ext>
              </a:extLst>
            </p:cNvPr>
            <p:cNvCxnSpPr>
              <a:cxnSpLocks/>
              <a:endCxn id="7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CDA9F05E-4D0A-42A7-A1DB-87F45A543B5C}"/>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B2F9756-8CD1-4D56-9930-CBEA13BA479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0F467E7-451E-4FE5-84B1-FCAB7A68D4E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0DF4EF5-B521-4F45-B851-6C0575F04E17}"/>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864367A-97BF-4872-866A-039F23B17D37}"/>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7FD30E6-E8E6-44E4-88E4-22A9FE37A985}"/>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58FD571-C840-4EBD-B812-30EB6F08788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C3CBBC0-CD63-4295-900C-2C33AD446C7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5BE416D-6B1B-4271-AC23-E3007798B2EC}"/>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8B0649C-7DF6-408C-9041-55E32D2A640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47C0C44-CB3B-4F6C-BD35-9F6A66D86E5A}"/>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8F225D3-534E-45E5-BBEC-66FF0FDF76C7}"/>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83211BB-D658-43C0-AE4F-63A1F7D05230}"/>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745616-36FC-47DA-A505-1C7E297627FB}"/>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42F728-C50B-4CA5-B6BD-6FD3DD6837A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56D21B6-8111-43CF-842F-B7DD6C7621A3}"/>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E0577A9-64A3-4EE7-A79E-298B7661393F}"/>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C6D4AA2E-742F-4A6E-9B9A-C0B6D950A88C}"/>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BBD26DB-4638-45C3-A14B-84CC09E72C1C}"/>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A1F63CD-8344-4764-883A-0DDA57919D5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EEF00AB4-7326-44F2-AACB-A2251E2DBBC8}"/>
                </a:ext>
              </a:extLst>
            </p:cNvPr>
            <p:cNvCxnSpPr>
              <a:cxnSpLocks/>
              <a:stCxn id="87" idx="2"/>
              <a:endCxn id="6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FAB60E8-F7EA-48BA-A092-E229780030C6}"/>
                </a:ext>
              </a:extLst>
            </p:cNvPr>
            <p:cNvCxnSpPr>
              <a:cxnSpLocks/>
              <a:stCxn id="70" idx="4"/>
              <a:endCxn id="7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1D0C4DE-55C2-4A0A-81E9-87E3325A8AE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51FAC5D7-B011-470B-8AE8-1752B9AFC43D}"/>
                </a:ext>
              </a:extLst>
            </p:cNvPr>
            <p:cNvCxnSpPr>
              <a:cxnSpLocks/>
              <a:stCxn id="9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00332F-C340-4E08-ABA1-1FD100B63AA9}"/>
                </a:ext>
              </a:extLst>
            </p:cNvPr>
            <p:cNvCxnSpPr>
              <a:cxnSpLocks/>
              <a:stCxn id="9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CDF7196-C49E-433E-9C4B-6D81884330F4}"/>
                </a:ext>
              </a:extLst>
            </p:cNvPr>
            <p:cNvCxnSpPr>
              <a:cxnSpLocks/>
              <a:stCxn id="9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15B5DDA-F300-4633-81D2-F2A1E46F2492}"/>
                </a:ext>
              </a:extLst>
            </p:cNvPr>
            <p:cNvCxnSpPr>
              <a:cxnSpLocks/>
              <a:endCxn id="7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Chord 94">
              <a:extLst>
                <a:ext uri="{FF2B5EF4-FFF2-40B4-BE49-F238E27FC236}">
                  <a16:creationId xmlns:a16="http://schemas.microsoft.com/office/drawing/2014/main" id="{6C118763-90B9-4A11-9D2B-8C4B1E6444C3}"/>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a:extLst>
                <a:ext uri="{FF2B5EF4-FFF2-40B4-BE49-F238E27FC236}">
                  <a16:creationId xmlns:a16="http://schemas.microsoft.com/office/drawing/2014/main" id="{A2473F01-2F6C-4EFC-939F-113856D070B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3B27AC31-48D4-4BBA-BA68-1D004E778C95}"/>
                </a:ext>
              </a:extLst>
            </p:cNvPr>
            <p:cNvCxnSpPr>
              <a:cxnSpLocks/>
              <a:stCxn id="95" idx="1"/>
              <a:endCxn id="7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22F544B-B76E-4AE0-9441-0B55FB521F76}"/>
                </a:ext>
              </a:extLst>
            </p:cNvPr>
            <p:cNvCxnSpPr>
              <a:cxnSpLocks/>
              <a:endCxn id="14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70F32B-ACAF-41BC-BFEA-4CDB18162317}"/>
                </a:ext>
              </a:extLst>
            </p:cNvPr>
            <p:cNvCxnSpPr>
              <a:cxnSpLocks/>
              <a:endCxn id="16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38D579E-4777-4050-9C0C-C80125D913AB}"/>
                </a:ext>
              </a:extLst>
            </p:cNvPr>
            <p:cNvCxnSpPr>
              <a:cxnSpLocks/>
              <a:stCxn id="149" idx="0"/>
              <a:endCxn id="16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CA8B2F1-2DD7-4799-B244-B9E80796E69A}"/>
                </a:ext>
              </a:extLst>
            </p:cNvPr>
            <p:cNvCxnSpPr>
              <a:cxnSpLocks/>
              <a:stCxn id="215" idx="2"/>
              <a:endCxn id="15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E93656-BFAD-4966-A948-CF8E3EA97E52}"/>
                </a:ext>
              </a:extLst>
            </p:cNvPr>
            <p:cNvCxnSpPr>
              <a:cxnSpLocks/>
              <a:stCxn id="149" idx="7"/>
              <a:endCxn id="15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6A9ADF4-2897-4ABC-8E94-B6C31D6D0A8C}"/>
                </a:ext>
              </a:extLst>
            </p:cNvPr>
            <p:cNvCxnSpPr>
              <a:cxnSpLocks/>
              <a:endCxn id="16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BC8694C-AAD0-46F9-9C77-CA8D6D95ADDD}"/>
                </a:ext>
              </a:extLst>
            </p:cNvPr>
            <p:cNvCxnSpPr>
              <a:cxnSpLocks/>
              <a:stCxn id="164" idx="6"/>
              <a:endCxn id="15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67D5824-3E9F-4F12-8920-F804C898E26C}"/>
                </a:ext>
              </a:extLst>
            </p:cNvPr>
            <p:cNvCxnSpPr>
              <a:cxnSpLocks/>
              <a:stCxn id="150" idx="0"/>
              <a:endCxn id="15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788589-8898-470D-8DB1-408B211F827A}"/>
                </a:ext>
              </a:extLst>
            </p:cNvPr>
            <p:cNvCxnSpPr>
              <a:cxnSpLocks/>
              <a:stCxn id="153" idx="1"/>
              <a:endCxn id="15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0DD778-AEAD-4620-AAA2-C3073B434A1C}"/>
                </a:ext>
              </a:extLst>
            </p:cNvPr>
            <p:cNvCxnSpPr>
              <a:cxnSpLocks/>
              <a:stCxn id="153" idx="0"/>
              <a:endCxn id="15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C92A9CD-C471-47B4-BBF2-F63961EA929E}"/>
                </a:ext>
              </a:extLst>
            </p:cNvPr>
            <p:cNvCxnSpPr>
              <a:cxnSpLocks/>
              <a:stCxn id="152" idx="2"/>
              <a:endCxn id="15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95F3FAE-FB99-4E80-99D2-3CA6AE0E49B1}"/>
                </a:ext>
              </a:extLst>
            </p:cNvPr>
            <p:cNvCxnSpPr>
              <a:cxnSpLocks/>
              <a:stCxn id="152" idx="7"/>
              <a:endCxn id="16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887AE8-A00A-4CAB-8AFF-E6306B476E17}"/>
                </a:ext>
              </a:extLst>
            </p:cNvPr>
            <p:cNvCxnSpPr>
              <a:cxnSpLocks/>
              <a:stCxn id="152" idx="6"/>
              <a:endCxn id="15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AAC4C25-A90B-4F4A-990D-5125EE8615AF}"/>
                </a:ext>
              </a:extLst>
            </p:cNvPr>
            <p:cNvCxnSpPr>
              <a:cxnSpLocks/>
              <a:stCxn id="159" idx="7"/>
              <a:endCxn id="16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8B25305-B55E-4D42-B14E-0BC3461ECFD5}"/>
                </a:ext>
              </a:extLst>
            </p:cNvPr>
            <p:cNvCxnSpPr>
              <a:cxnSpLocks/>
              <a:stCxn id="216" idx="1"/>
              <a:endCxn id="15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A8DF0C8-F4E4-4CA1-9DFC-DC49BA52438A}"/>
                </a:ext>
              </a:extLst>
            </p:cNvPr>
            <p:cNvCxnSpPr>
              <a:cxnSpLocks/>
              <a:endCxn id="14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3B10811-B36A-4AD0-B1C3-B9773312F58F}"/>
                </a:ext>
              </a:extLst>
            </p:cNvPr>
            <p:cNvCxnSpPr>
              <a:cxnSpLocks/>
              <a:stCxn id="150" idx="2"/>
              <a:endCxn id="14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EDB9C36-7D89-48ED-B3FC-18A061E4A7A3}"/>
                </a:ext>
              </a:extLst>
            </p:cNvPr>
            <p:cNvCxnSpPr>
              <a:cxnSpLocks/>
              <a:stCxn id="165" idx="0"/>
              <a:endCxn id="14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771B6F4-844A-41A0-A4D7-B2773A20E416}"/>
                </a:ext>
              </a:extLst>
            </p:cNvPr>
            <p:cNvCxnSpPr>
              <a:cxnSpLocks/>
              <a:endCxn id="14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7431C9F-50D5-4356-AF92-7F68EBE14540}"/>
                </a:ext>
              </a:extLst>
            </p:cNvPr>
            <p:cNvCxnSpPr>
              <a:cxnSpLocks/>
              <a:stCxn id="165" idx="2"/>
              <a:endCxn id="15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CC32A4-39F8-40C5-AE21-ECAB0B51295B}"/>
                </a:ext>
              </a:extLst>
            </p:cNvPr>
            <p:cNvCxnSpPr>
              <a:cxnSpLocks/>
              <a:stCxn id="153" idx="2"/>
              <a:endCxn id="15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5EED85-E319-4AA4-9937-CEDF4ABEB7EF}"/>
                </a:ext>
              </a:extLst>
            </p:cNvPr>
            <p:cNvCxnSpPr>
              <a:cxnSpLocks/>
              <a:stCxn id="15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7A647AD-37B1-4F43-8319-55BF6348E3E3}"/>
                </a:ext>
              </a:extLst>
            </p:cNvPr>
            <p:cNvCxnSpPr>
              <a:cxnSpLocks/>
              <a:stCxn id="15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BD915B-12CA-4147-87EA-26364D36E213}"/>
                </a:ext>
              </a:extLst>
            </p:cNvPr>
            <p:cNvCxnSpPr>
              <a:cxnSpLocks/>
              <a:stCxn id="154" idx="2"/>
              <a:endCxn id="15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C945BD5-D3EE-449F-BDD4-EE77083ACB9A}"/>
                </a:ext>
              </a:extLst>
            </p:cNvPr>
            <p:cNvCxnSpPr>
              <a:cxnSpLocks/>
              <a:stCxn id="159" idx="4"/>
              <a:endCxn id="15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E230071-FA3B-4901-870E-1CD290D62A0B}"/>
                </a:ext>
              </a:extLst>
            </p:cNvPr>
            <p:cNvCxnSpPr>
              <a:cxnSpLocks/>
              <a:stCxn id="158" idx="3"/>
              <a:endCxn id="15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D3CDA2C-BF37-4160-9E31-E032C9E4D313}"/>
                </a:ext>
              </a:extLst>
            </p:cNvPr>
            <p:cNvCxnSpPr>
              <a:cxnSpLocks/>
              <a:stCxn id="158" idx="2"/>
              <a:endCxn id="15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522238-E2C6-4475-A3EA-DDD2AA8101F6}"/>
                </a:ext>
              </a:extLst>
            </p:cNvPr>
            <p:cNvCxnSpPr>
              <a:cxnSpLocks/>
              <a:stCxn id="158" idx="1"/>
              <a:endCxn id="16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33C6D0C-FA96-4E98-A199-5916D8D702D3}"/>
                </a:ext>
              </a:extLst>
            </p:cNvPr>
            <p:cNvCxnSpPr>
              <a:cxnSpLocks/>
              <a:stCxn id="156" idx="1"/>
              <a:endCxn id="16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729AD61-2C90-4A40-9373-111E09D129FF}"/>
                </a:ext>
              </a:extLst>
            </p:cNvPr>
            <p:cNvCxnSpPr>
              <a:cxnSpLocks/>
              <a:stCxn id="156" idx="0"/>
              <a:endCxn id="15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D5735F-C572-4051-AFD1-2FDB5C9E41CD}"/>
                </a:ext>
              </a:extLst>
            </p:cNvPr>
            <p:cNvCxnSpPr>
              <a:cxnSpLocks/>
              <a:stCxn id="162" idx="0"/>
              <a:endCxn id="16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FEF02E9-3660-47F0-8B9A-F0001D874234}"/>
                </a:ext>
              </a:extLst>
            </p:cNvPr>
            <p:cNvCxnSpPr>
              <a:cxnSpLocks/>
              <a:stCxn id="190" idx="7"/>
              <a:endCxn id="16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4F3F369-F64B-4F9C-85D1-D648D50CE0B4}"/>
                </a:ext>
              </a:extLst>
            </p:cNvPr>
            <p:cNvCxnSpPr>
              <a:cxnSpLocks/>
              <a:endCxn id="16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F94C582-AC89-4DE1-AA8B-F09965AB1C62}"/>
                </a:ext>
              </a:extLst>
            </p:cNvPr>
            <p:cNvCxnSpPr>
              <a:cxnSpLocks/>
              <a:stCxn id="189" idx="5"/>
              <a:endCxn id="16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523F999-D436-4633-ACDB-24472C3CC257}"/>
                </a:ext>
              </a:extLst>
            </p:cNvPr>
            <p:cNvCxnSpPr>
              <a:cxnSpLocks/>
              <a:endCxn id="16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3D64676-DB67-40B9-AEC9-9B75F16D631D}"/>
                </a:ext>
              </a:extLst>
            </p:cNvPr>
            <p:cNvCxnSpPr>
              <a:cxnSpLocks/>
              <a:stCxn id="16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F7355A7-F8E5-41B2-9B05-B62EF4732C59}"/>
                </a:ext>
              </a:extLst>
            </p:cNvPr>
            <p:cNvCxnSpPr>
              <a:cxnSpLocks/>
              <a:stCxn id="163" idx="3"/>
              <a:endCxn id="15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9823B59-3C0E-455B-8FF9-04B29851A6A0}"/>
                </a:ext>
              </a:extLst>
            </p:cNvPr>
            <p:cNvCxnSpPr>
              <a:cxnSpLocks/>
              <a:stCxn id="163" idx="1"/>
              <a:endCxn id="15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2ED6C6-4020-4BB9-A786-2506D8F27791}"/>
                </a:ext>
              </a:extLst>
            </p:cNvPr>
            <p:cNvCxnSpPr>
              <a:cxnSpLocks/>
              <a:stCxn id="162" idx="2"/>
              <a:endCxn id="15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E7B4C3-08E4-4D39-9F8A-9F58159511B1}"/>
                </a:ext>
              </a:extLst>
            </p:cNvPr>
            <p:cNvCxnSpPr>
              <a:cxnSpLocks/>
              <a:stCxn id="161" idx="3"/>
              <a:endCxn id="15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5B5A73C-6A49-4311-81A1-40E05BC85011}"/>
                </a:ext>
              </a:extLst>
            </p:cNvPr>
            <p:cNvCxnSpPr>
              <a:cxnSpLocks/>
              <a:stCxn id="161" idx="2"/>
              <a:endCxn id="15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B3880C6-3B0F-467B-8B62-1CC43C10042B}"/>
                </a:ext>
              </a:extLst>
            </p:cNvPr>
            <p:cNvCxnSpPr>
              <a:cxnSpLocks/>
              <a:stCxn id="157" idx="1"/>
              <a:endCxn id="16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5C7548A-EB61-44C1-85E4-C4F4D4CEF154}"/>
                </a:ext>
              </a:extLst>
            </p:cNvPr>
            <p:cNvCxnSpPr>
              <a:cxnSpLocks/>
              <a:stCxn id="156" idx="2"/>
              <a:endCxn id="15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FD0F992-182A-4AA4-9AA3-1D667E3305FC}"/>
                </a:ext>
              </a:extLst>
            </p:cNvPr>
            <p:cNvCxnSpPr>
              <a:cxnSpLocks/>
              <a:stCxn id="155" idx="1"/>
              <a:endCxn id="15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35BDD1C-461D-44FD-B830-0C84D42E5C51}"/>
                </a:ext>
              </a:extLst>
            </p:cNvPr>
            <p:cNvCxnSpPr>
              <a:cxnSpLocks/>
              <a:stCxn id="155" idx="3"/>
              <a:endCxn id="16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7DF0928-E9BB-407B-9C07-682EAE36AB7D}"/>
                </a:ext>
              </a:extLst>
            </p:cNvPr>
            <p:cNvCxnSpPr>
              <a:cxnSpLocks/>
              <a:stCxn id="158" idx="4"/>
              <a:endCxn id="16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446533E-7A02-4BE9-BBBC-2CCADCDE0D1E}"/>
                </a:ext>
              </a:extLst>
            </p:cNvPr>
            <p:cNvCxnSpPr>
              <a:cxnSpLocks/>
              <a:stCxn id="154" idx="5"/>
              <a:endCxn id="16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ECDB391-731C-404B-85D4-C2628967D634}"/>
                </a:ext>
              </a:extLst>
            </p:cNvPr>
            <p:cNvCxnSpPr>
              <a:cxnSpLocks/>
              <a:stCxn id="155" idx="7"/>
              <a:endCxn id="15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D2F6C9-FEC3-4ADF-AA24-325DDE138937}"/>
                </a:ext>
              </a:extLst>
            </p:cNvPr>
            <p:cNvCxnSpPr>
              <a:cxnSpLocks/>
              <a:stCxn id="153" idx="7"/>
              <a:endCxn id="15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12357E-FF6B-4E99-89D4-6B33CE456113}"/>
                </a:ext>
              </a:extLst>
            </p:cNvPr>
            <p:cNvCxnSpPr>
              <a:cxnSpLocks/>
              <a:endCxn id="15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BB8C5EF-8D5B-411B-931F-BAE9CF677D5C}"/>
                </a:ext>
              </a:extLst>
            </p:cNvPr>
            <p:cNvCxnSpPr>
              <a:cxnSpLocks/>
              <a:stCxn id="163" idx="7"/>
              <a:endCxn id="16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918CD5B5-7BA7-4AAA-B55C-52A783DED9C2}"/>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1867FA9-EA25-46D4-955D-D750DF4202F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EB8A289-7281-4C44-A8FA-CF490A67DE5F}"/>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E92BBD4-127C-4A55-B360-F0703EF3281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4E8DC9A0-C9AE-4F6B-B074-554E988FD7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350E12A7-92D2-4832-8C11-D2EF077CAA6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0C3D-DE6B-47AF-BF4D-355EE879A62D}"/>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AF18318-0B39-401E-A80B-5022BF0A5F7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E4ED360-1F4F-4BF4-B7E4-939726B8139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3E9B74E-BA0F-489D-87B1-DC19435EBCA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45BAFD2B-A9A5-481D-88DA-82FDB857E53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FC3C5CD-DEBC-43B6-BCA5-62C5367D370A}"/>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9633E220-DACF-41BA-887C-0F82F1ED870A}"/>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E42CE21-B5FF-4B0C-9889-7E06D3130A30}"/>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471B7682-0FDC-42EA-812E-4E3FDB250781}"/>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F4E72050-C69C-42F9-96C3-C2957922C80E}"/>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hord 164">
              <a:extLst>
                <a:ext uri="{FF2B5EF4-FFF2-40B4-BE49-F238E27FC236}">
                  <a16:creationId xmlns:a16="http://schemas.microsoft.com/office/drawing/2014/main" id="{7CA00376-0EE2-4B06-9D7B-B125A6E09ABD}"/>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a:extLst>
                <a:ext uri="{FF2B5EF4-FFF2-40B4-BE49-F238E27FC236}">
                  <a16:creationId xmlns:a16="http://schemas.microsoft.com/office/drawing/2014/main" id="{57F280ED-BB4E-4E25-A44A-6CD8135A8B9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AA77E452-5747-46E5-ABF3-6AC157DCCC70}"/>
                </a:ext>
              </a:extLst>
            </p:cNvPr>
            <p:cNvCxnSpPr>
              <a:cxnSpLocks/>
              <a:stCxn id="165" idx="1"/>
              <a:endCxn id="15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0CDE5E1-34A1-481A-B2E2-387B2CBD1241}"/>
                </a:ext>
              </a:extLst>
            </p:cNvPr>
            <p:cNvCxnSpPr>
              <a:cxnSpLocks/>
              <a:stCxn id="187" idx="6"/>
              <a:endCxn id="16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BF83BC1-9A13-4D9A-8782-5A73E98B3ADD}"/>
                </a:ext>
              </a:extLst>
            </p:cNvPr>
            <p:cNvCxnSpPr>
              <a:cxnSpLocks/>
              <a:stCxn id="184" idx="4"/>
              <a:endCxn id="19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C8FFE22-7453-4801-944E-F13F978920C6}"/>
                </a:ext>
              </a:extLst>
            </p:cNvPr>
            <p:cNvCxnSpPr>
              <a:cxnSpLocks/>
              <a:stCxn id="190" idx="4"/>
              <a:endCxn id="18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E3E1655-67D3-4AF8-8B80-CBDAC34258E9}"/>
                </a:ext>
              </a:extLst>
            </p:cNvPr>
            <p:cNvCxnSpPr>
              <a:cxnSpLocks/>
              <a:stCxn id="18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DC782EA-CD84-4EEA-9A37-9C9284079F0D}"/>
                </a:ext>
              </a:extLst>
            </p:cNvPr>
            <p:cNvCxnSpPr>
              <a:cxnSpLocks/>
              <a:stCxn id="188" idx="0"/>
              <a:endCxn id="18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3764B74-6C2F-4126-8046-5794168C5A1F}"/>
                </a:ext>
              </a:extLst>
            </p:cNvPr>
            <p:cNvCxnSpPr>
              <a:cxnSpLocks/>
              <a:stCxn id="198" idx="1"/>
              <a:endCxn id="18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4EDF647-0DDC-4B1F-9D35-50264C207371}"/>
                </a:ext>
              </a:extLst>
            </p:cNvPr>
            <p:cNvCxnSpPr>
              <a:cxnSpLocks/>
              <a:stCxn id="189" idx="2"/>
              <a:endCxn id="19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1C349FE-A8BE-41F1-8263-96E3CCB375CE}"/>
                </a:ext>
              </a:extLst>
            </p:cNvPr>
            <p:cNvCxnSpPr>
              <a:cxnSpLocks/>
              <a:stCxn id="18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FEC21BE-0572-4FDB-990B-9FBE780FFD20}"/>
                </a:ext>
              </a:extLst>
            </p:cNvPr>
            <p:cNvCxnSpPr>
              <a:cxnSpLocks/>
              <a:stCxn id="161" idx="1"/>
              <a:endCxn id="6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D8913D-7314-4DF7-8A8F-6298A4FBEAA7}"/>
                </a:ext>
              </a:extLst>
            </p:cNvPr>
            <p:cNvCxnSpPr>
              <a:cxnSpLocks/>
              <a:stCxn id="186" idx="6"/>
              <a:endCxn id="18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82DBBFD-3D61-4A35-9A53-CDB7F1CF5F1A}"/>
                </a:ext>
              </a:extLst>
            </p:cNvPr>
            <p:cNvCxnSpPr>
              <a:cxnSpLocks/>
              <a:stCxn id="184" idx="7"/>
              <a:endCxn id="18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056A01-E964-4B68-8AD0-CBCD03C45EDF}"/>
                </a:ext>
              </a:extLst>
            </p:cNvPr>
            <p:cNvCxnSpPr>
              <a:cxnSpLocks/>
              <a:stCxn id="184" idx="5"/>
              <a:endCxn id="18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54F9885-287A-4DC7-9137-2CDE4D7CA098}"/>
                </a:ext>
              </a:extLst>
            </p:cNvPr>
            <p:cNvCxnSpPr>
              <a:cxnSpLocks/>
              <a:stCxn id="185" idx="3"/>
              <a:endCxn id="18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B26F277-DC45-4628-B233-EB399E4EB57A}"/>
                </a:ext>
              </a:extLst>
            </p:cNvPr>
            <p:cNvCxnSpPr>
              <a:cxnSpLocks/>
              <a:stCxn id="187" idx="4"/>
              <a:endCxn id="19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9C7A482-614F-4EE2-8116-F8EBFBAABF53}"/>
                </a:ext>
              </a:extLst>
            </p:cNvPr>
            <p:cNvCxnSpPr>
              <a:cxnSpLocks/>
              <a:stCxn id="163" idx="2"/>
              <a:endCxn id="18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E28BA0-7308-40E5-98FF-FC21503A5B6A}"/>
                </a:ext>
              </a:extLst>
            </p:cNvPr>
            <p:cNvCxnSpPr>
              <a:cxnSpLocks/>
              <a:endCxn id="18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F684A9A5-FD03-43F7-821E-7CAED02F8CE0}"/>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B1FF205-9F88-462C-8123-8D3230362A05}"/>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D0BCC4B-B86D-416D-8CA4-2F28B8158BF7}"/>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35BA151-9715-4892-9B9F-44AD33558115}"/>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F69DD253-2962-479B-ABCC-E4A5E437198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526D8040-2E7B-4197-85D2-2B53408667B6}"/>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970FB96-3383-4573-B5CC-C540DD214A8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F2D68DB8-1D21-4EF0-9E48-1574CCAA9B74}"/>
                </a:ext>
              </a:extLst>
            </p:cNvPr>
            <p:cNvCxnSpPr>
              <a:cxnSpLocks/>
              <a:stCxn id="19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BCDDE6E-EA52-40A5-BB3F-79FF9E5D281F}"/>
                </a:ext>
              </a:extLst>
            </p:cNvPr>
            <p:cNvCxnSpPr>
              <a:cxnSpLocks/>
              <a:stCxn id="186" idx="4"/>
              <a:endCxn id="18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CCA03371-1F8C-40B6-AA4E-F18321AC69C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B76A6D09-DC0C-458E-9093-BB5321FB7005}"/>
                </a:ext>
              </a:extLst>
            </p:cNvPr>
            <p:cNvCxnSpPr>
              <a:cxnSpLocks/>
              <a:stCxn id="193" idx="3"/>
              <a:endCxn id="15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2CD88CD-0A38-4CC0-8654-B7A7F993F91F}"/>
                </a:ext>
              </a:extLst>
            </p:cNvPr>
            <p:cNvCxnSpPr>
              <a:cxnSpLocks/>
              <a:stCxn id="193" idx="2"/>
              <a:endCxn id="6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02F2C51-8333-441A-9C35-4657792FD377}"/>
                </a:ext>
              </a:extLst>
            </p:cNvPr>
            <p:cNvCxnSpPr>
              <a:cxnSpLocks/>
              <a:stCxn id="186" idx="7"/>
              <a:endCxn id="7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9E20C2C-3D8B-4180-A382-8A897EC4A50C}"/>
                </a:ext>
              </a:extLst>
            </p:cNvPr>
            <p:cNvCxnSpPr>
              <a:cxnSpLocks/>
              <a:endCxn id="18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Chord 197">
              <a:extLst>
                <a:ext uri="{FF2B5EF4-FFF2-40B4-BE49-F238E27FC236}">
                  <a16:creationId xmlns:a16="http://schemas.microsoft.com/office/drawing/2014/main" id="{BA8AAD6F-48DD-4B4A-8B07-8D14F0482F25}"/>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5619848B-D2DD-45E2-9E98-6D843AAFC00F}"/>
                </a:ext>
              </a:extLst>
            </p:cNvPr>
            <p:cNvCxnSpPr>
              <a:cxnSpLocks/>
              <a:stCxn id="18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4F32B7E-8633-40E7-BCCF-C102FDD59C1A}"/>
                </a:ext>
              </a:extLst>
            </p:cNvPr>
            <p:cNvCxnSpPr>
              <a:cxnSpLocks/>
              <a:stCxn id="185" idx="6"/>
              <a:endCxn id="6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652FB14-5DFE-48A7-A91A-ABBB3E05BE8B}"/>
                </a:ext>
              </a:extLst>
            </p:cNvPr>
            <p:cNvCxnSpPr>
              <a:cxnSpLocks/>
              <a:stCxn id="185" idx="5"/>
              <a:endCxn id="16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1F0BB60-FEE5-4AFD-96DD-718BD92A9334}"/>
                </a:ext>
              </a:extLst>
            </p:cNvPr>
            <p:cNvCxnSpPr>
              <a:cxnSpLocks/>
              <a:stCxn id="70" idx="0"/>
              <a:endCxn id="18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4AE5D89-BAF1-436F-8C2D-335C798AECC2}"/>
                </a:ext>
              </a:extLst>
            </p:cNvPr>
            <p:cNvCxnSpPr>
              <a:cxnSpLocks/>
              <a:stCxn id="190" idx="5"/>
              <a:endCxn id="16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65529D6-F12E-4CDA-A0D6-C3EDD27398E7}"/>
                </a:ext>
              </a:extLst>
            </p:cNvPr>
            <p:cNvCxnSpPr>
              <a:cxnSpLocks/>
              <a:stCxn id="157" idx="7"/>
              <a:endCxn id="6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4B7F7E3-3FE7-4599-A41F-54E61B46C73F}"/>
                </a:ext>
              </a:extLst>
            </p:cNvPr>
            <p:cNvCxnSpPr>
              <a:cxnSpLocks/>
              <a:stCxn id="86" idx="7"/>
              <a:endCxn id="19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6318CED-53D0-44E7-A885-CB55EB0AD117}"/>
                </a:ext>
              </a:extLst>
            </p:cNvPr>
            <p:cNvCxnSpPr>
              <a:cxnSpLocks/>
              <a:stCxn id="160" idx="7"/>
              <a:endCxn id="7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946FED9-2169-44E8-A754-AB62DA037F0A}"/>
                </a:ext>
              </a:extLst>
            </p:cNvPr>
            <p:cNvCxnSpPr>
              <a:cxnSpLocks/>
              <a:stCxn id="160" idx="6"/>
              <a:endCxn id="19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B37CBF4-9C3B-48B5-AA98-461BAB810D12}"/>
                </a:ext>
              </a:extLst>
            </p:cNvPr>
            <p:cNvCxnSpPr>
              <a:cxnSpLocks/>
              <a:stCxn id="76" idx="0"/>
              <a:endCxn id="16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7ACB1E0-C614-417B-889A-FE4A3B7587F6}"/>
                </a:ext>
              </a:extLst>
            </p:cNvPr>
            <p:cNvCxnSpPr>
              <a:cxnSpLocks/>
              <a:stCxn id="216" idx="0"/>
              <a:endCxn id="21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309A7A1-7982-4C1F-A2DF-41C106014407}"/>
                </a:ext>
              </a:extLst>
            </p:cNvPr>
            <p:cNvCxnSpPr>
              <a:cxnSpLocks/>
              <a:stCxn id="84" idx="0"/>
              <a:endCxn id="21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B4C1051-A852-40BC-9B46-737F248DB59D}"/>
                </a:ext>
              </a:extLst>
            </p:cNvPr>
            <p:cNvCxnSpPr>
              <a:cxnSpLocks/>
              <a:stCxn id="83" idx="0"/>
              <a:endCxn id="21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3356B23-C110-432A-B5BD-D8DAF0D562C5}"/>
                </a:ext>
              </a:extLst>
            </p:cNvPr>
            <p:cNvCxnSpPr>
              <a:cxnSpLocks/>
              <a:stCxn id="160" idx="1"/>
              <a:endCxn id="21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4D5028F-BDBA-4D80-A3AE-9A52527CC849}"/>
                </a:ext>
              </a:extLst>
            </p:cNvPr>
            <p:cNvCxnSpPr>
              <a:cxnSpLocks/>
              <a:stCxn id="76" idx="0"/>
              <a:endCxn id="21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B7C5C6B-4C3C-4375-968A-AC135645C31E}"/>
                </a:ext>
              </a:extLst>
            </p:cNvPr>
            <p:cNvCxnSpPr>
              <a:cxnSpLocks/>
              <a:stCxn id="217" idx="7"/>
              <a:endCxn id="21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CEF204AF-7FC9-4D6C-A985-4FEA30A8B7D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AD5E5801-7F9B-452B-8250-1C6C1CD5B2EE}"/>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E8B1BA6-41C6-482C-AB43-908F91646B5C}"/>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a:extLst>
                <a:ext uri="{FF2B5EF4-FFF2-40B4-BE49-F238E27FC236}">
                  <a16:creationId xmlns:a16="http://schemas.microsoft.com/office/drawing/2014/main" id="{A903B2E3-0088-4A7E-A8DA-16B33C3CC211}"/>
                </a:ext>
              </a:extLst>
            </p:cNvPr>
            <p:cNvCxnSpPr>
              <a:cxnSpLocks/>
              <a:stCxn id="81" idx="0"/>
              <a:endCxn id="21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F9924A-2C18-42D0-BE32-4582BDDC2523}"/>
                </a:ext>
              </a:extLst>
            </p:cNvPr>
            <p:cNvCxnSpPr>
              <a:cxnSpLocks/>
              <a:endCxn id="8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a:extLst>
              <a:ext uri="{FF2B5EF4-FFF2-40B4-BE49-F238E27FC236}">
                <a16:creationId xmlns:a16="http://schemas.microsoft.com/office/drawing/2014/main" id="{C670D5AB-725A-48A6-9103-3AD03CA8FC5D}"/>
              </a:ext>
            </a:extLst>
          </p:cNvPr>
          <p:cNvSpPr/>
          <p:nvPr userDrawn="1"/>
        </p:nvSpPr>
        <p:spPr>
          <a:xfrm flipH="1">
            <a:off x="7824192" y="0"/>
            <a:ext cx="43678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p:cNvSpPr>
            <a:spLocks noGrp="1"/>
          </p:cNvSpPr>
          <p:nvPr>
            <p:ph type="pic" idx="10" hasCustomPrompt="1"/>
          </p:nvPr>
        </p:nvSpPr>
        <p:spPr>
          <a:xfrm>
            <a:off x="6272301" y="540477"/>
            <a:ext cx="4200812" cy="5777046"/>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Tree>
    <p:extLst>
      <p:ext uri="{BB962C8B-B14F-4D97-AF65-F5344CB8AC3E}">
        <p14:creationId xmlns:p14="http://schemas.microsoft.com/office/powerpoint/2010/main" val="17716658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17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4/29/2021</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extLst>
      <p:ext uri="{BB962C8B-B14F-4D97-AF65-F5344CB8AC3E}">
        <p14:creationId xmlns:p14="http://schemas.microsoft.com/office/powerpoint/2010/main" val="428530450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74573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4" r:id="rId3"/>
    <p:sldLayoutId id="2147483685" r:id="rId4"/>
    <p:sldLayoutId id="2147483686" r:id="rId5"/>
    <p:sldLayoutId id="2147483687" r:id="rId6"/>
    <p:sldLayoutId id="2147483688" r:id="rId7"/>
    <p:sldLayoutId id="2147483689" r:id="rId8"/>
    <p:sldLayoutId id="214748369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78" r:id="rId15"/>
    <p:sldLayoutId id="2147483680" r:id="rId16"/>
    <p:sldLayoutId id="2147483682" r:id="rId17"/>
    <p:sldLayoutId id="2147483691" r:id="rId18"/>
    <p:sldLayoutId id="214748369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sourceforge.net/projects/codeblocks/files/Binaries/20.03/Windows/codeblocks-20.03mingw-setup.exe" TargetMode="External"/><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www.eclipse.org/downloads/packages/release/kepler/sr2/eclipse-ide-cc-developers" TargetMode="External"/><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studio.microsoft.com/es/thank-you-downloading-visual-studio/?sku=Community&amp;rel=16" TargetMode="External"/><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hyperlink" Target="https://code.visualstudio.com/sha/download?build=stable&amp;os=win32-x64-user" TargetMode="External"/><Relationship Id="rId2" Type="http://schemas.openxmlformats.org/officeDocument/2006/relationships/image" Target="../media/image25.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87203AE6-F5A6-4660-966A-9904F52EDE9C}"/>
              </a:ext>
            </a:extLst>
          </p:cNvPr>
          <p:cNvSpPr/>
          <p:nvPr/>
        </p:nvSpPr>
        <p:spPr>
          <a:xfrm>
            <a:off x="2636520" y="4556760"/>
            <a:ext cx="9753600" cy="1860048"/>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20C8F30-9C91-4D39-A29C-BCE4134E41E9}"/>
              </a:ext>
            </a:extLst>
          </p:cNvPr>
          <p:cNvSpPr txBox="1"/>
          <p:nvPr/>
        </p:nvSpPr>
        <p:spPr>
          <a:xfrm>
            <a:off x="-4762" y="4827935"/>
            <a:ext cx="12192000" cy="1015663"/>
          </a:xfrm>
          <a:prstGeom prst="rect">
            <a:avLst/>
          </a:prstGeom>
          <a:noFill/>
        </p:spPr>
        <p:txBody>
          <a:bodyPr wrap="square" rtlCol="0" anchor="ctr">
            <a:spAutoFit/>
          </a:bodyPr>
          <a:lstStyle/>
          <a:p>
            <a:pPr algn="ctr"/>
            <a:r>
              <a:rPr lang="en-US" altLang="ko-KR" sz="6000" dirty="0" smtClean="0">
                <a:solidFill>
                  <a:schemeClr val="bg1"/>
                </a:solidFill>
                <a:cs typeface="Arial" pitchFamily="34" charset="0"/>
              </a:rPr>
              <a:t>BIENVENIDOS</a:t>
            </a:r>
            <a:endParaRPr lang="ko-KR" altLang="en-US" sz="600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5753160"/>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Isftn151 | AS | AYED I </a:t>
            </a:r>
            <a:endParaRPr lang="ko-KR" altLang="en-US" sz="1867">
              <a:solidFill>
                <a:schemeClr val="bg1"/>
              </a:solidFill>
              <a:cs typeface="Arial"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CuadroTexto 1"/>
          <p:cNvSpPr txBox="1"/>
          <p:nvPr/>
        </p:nvSpPr>
        <p:spPr>
          <a:xfrm>
            <a:off x="9655711" y="6435469"/>
            <a:ext cx="2531527" cy="369332"/>
          </a:xfrm>
          <a:prstGeom prst="rect">
            <a:avLst/>
          </a:prstGeom>
          <a:noFill/>
        </p:spPr>
        <p:txBody>
          <a:bodyPr wrap="none" rtlCol="0">
            <a:spAutoFit/>
          </a:bodyPr>
          <a:lstStyle/>
          <a:p>
            <a:r>
              <a:rPr lang="es-AR" dirty="0" smtClean="0">
                <a:solidFill>
                  <a:schemeClr val="bg1">
                    <a:lumMod val="50000"/>
                  </a:schemeClr>
                </a:solidFill>
              </a:rPr>
              <a:t>Un Momento por favor.</a:t>
            </a:r>
            <a:endParaRPr lang="es-AR" dirty="0">
              <a:solidFill>
                <a:schemeClr val="bg1">
                  <a:lumMod val="50000"/>
                </a:schemeClr>
              </a:solidFill>
            </a:endParaRPr>
          </a:p>
        </p:txBody>
      </p:sp>
      <p:grpSp>
        <p:nvGrpSpPr>
          <p:cNvPr id="17" name="Group 76">
            <a:extLst>
              <a:ext uri="{FF2B5EF4-FFF2-40B4-BE49-F238E27FC236}">
                <a16:creationId xmlns:a16="http://schemas.microsoft.com/office/drawing/2014/main" id="{626E2E02-64BD-4169-A614-FA66BF5B698B}"/>
              </a:ext>
            </a:extLst>
          </p:cNvPr>
          <p:cNvGrpSpPr/>
          <p:nvPr/>
        </p:nvGrpSpPr>
        <p:grpSpPr>
          <a:xfrm>
            <a:off x="10297759" y="3574666"/>
            <a:ext cx="1616096" cy="2506537"/>
            <a:chOff x="8606304" y="2313703"/>
            <a:chExt cx="3463288" cy="4339293"/>
          </a:xfrm>
        </p:grpSpPr>
        <p:grpSp>
          <p:nvGrpSpPr>
            <p:cNvPr id="18" name="Group 48">
              <a:extLst>
                <a:ext uri="{FF2B5EF4-FFF2-40B4-BE49-F238E27FC236}">
                  <a16:creationId xmlns:a16="http://schemas.microsoft.com/office/drawing/2014/main" id="{A74F33D9-6D3E-469C-B5E6-1EEF71C8A329}"/>
                </a:ext>
              </a:extLst>
            </p:cNvPr>
            <p:cNvGrpSpPr/>
            <p:nvPr/>
          </p:nvGrpSpPr>
          <p:grpSpPr>
            <a:xfrm>
              <a:off x="8606304" y="4750154"/>
              <a:ext cx="3463288" cy="1902842"/>
              <a:chOff x="-548507" y="477868"/>
              <a:chExt cx="11570449" cy="6357177"/>
            </a:xfrm>
          </p:grpSpPr>
          <p:sp>
            <p:nvSpPr>
              <p:cNvPr id="23" name="Freeform: Shape 49">
                <a:extLst>
                  <a:ext uri="{FF2B5EF4-FFF2-40B4-BE49-F238E27FC236}">
                    <a16:creationId xmlns:a16="http://schemas.microsoft.com/office/drawing/2014/main" id="{A15CA5B2-E5F6-490F-9592-3805EB08C7D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24" name="Freeform: Shape 50">
                <a:extLst>
                  <a:ext uri="{FF2B5EF4-FFF2-40B4-BE49-F238E27FC236}">
                    <a16:creationId xmlns:a16="http://schemas.microsoft.com/office/drawing/2014/main" id="{6CD52039-C517-40AA-9504-E70ACFFBDCC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25" name="Freeform: Shape 51">
                <a:extLst>
                  <a:ext uri="{FF2B5EF4-FFF2-40B4-BE49-F238E27FC236}">
                    <a16:creationId xmlns:a16="http://schemas.microsoft.com/office/drawing/2014/main" id="{5C2DD39E-DC5F-48B7-8AFD-B662A20F46B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26" name="Freeform: Shape 52">
                <a:extLst>
                  <a:ext uri="{FF2B5EF4-FFF2-40B4-BE49-F238E27FC236}">
                    <a16:creationId xmlns:a16="http://schemas.microsoft.com/office/drawing/2014/main" id="{C474017B-EE7C-4F7E-9FEE-1876971131A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7" name="Freeform: Shape 53">
                <a:extLst>
                  <a:ext uri="{FF2B5EF4-FFF2-40B4-BE49-F238E27FC236}">
                    <a16:creationId xmlns:a16="http://schemas.microsoft.com/office/drawing/2014/main" id="{A7F49C14-8859-46FF-95F2-7B03B4EE87C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28" name="Group 54">
                <a:extLst>
                  <a:ext uri="{FF2B5EF4-FFF2-40B4-BE49-F238E27FC236}">
                    <a16:creationId xmlns:a16="http://schemas.microsoft.com/office/drawing/2014/main" id="{4C2286A0-6B82-406D-BA12-0C9334FA6CC7}"/>
                  </a:ext>
                </a:extLst>
              </p:cNvPr>
              <p:cNvGrpSpPr/>
              <p:nvPr/>
            </p:nvGrpSpPr>
            <p:grpSpPr>
              <a:xfrm>
                <a:off x="1606" y="6382978"/>
                <a:ext cx="413937" cy="115242"/>
                <a:chOff x="5955" y="6353672"/>
                <a:chExt cx="413937" cy="115242"/>
              </a:xfrm>
            </p:grpSpPr>
            <p:sp>
              <p:nvSpPr>
                <p:cNvPr id="33" name="Rectangle: Rounded Corners 59">
                  <a:extLst>
                    <a:ext uri="{FF2B5EF4-FFF2-40B4-BE49-F238E27FC236}">
                      <a16:creationId xmlns:a16="http://schemas.microsoft.com/office/drawing/2014/main" id="{355AA021-D052-4ED9-9011-618FF2595FD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60">
                  <a:extLst>
                    <a:ext uri="{FF2B5EF4-FFF2-40B4-BE49-F238E27FC236}">
                      <a16:creationId xmlns:a16="http://schemas.microsoft.com/office/drawing/2014/main" id="{6F3925EF-604F-4ED3-997E-44B278BA270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55">
                <a:extLst>
                  <a:ext uri="{FF2B5EF4-FFF2-40B4-BE49-F238E27FC236}">
                    <a16:creationId xmlns:a16="http://schemas.microsoft.com/office/drawing/2014/main" id="{511E5C30-2404-4585-9027-1C9237A195D8}"/>
                  </a:ext>
                </a:extLst>
              </p:cNvPr>
              <p:cNvGrpSpPr/>
              <p:nvPr/>
            </p:nvGrpSpPr>
            <p:grpSpPr>
              <a:xfrm>
                <a:off x="9855291" y="6381600"/>
                <a:ext cx="885989" cy="115242"/>
                <a:chOff x="5955" y="6353672"/>
                <a:chExt cx="413937" cy="115242"/>
              </a:xfrm>
            </p:grpSpPr>
            <p:sp>
              <p:nvSpPr>
                <p:cNvPr id="31" name="Rectangle: Rounded Corners 57">
                  <a:extLst>
                    <a:ext uri="{FF2B5EF4-FFF2-40B4-BE49-F238E27FC236}">
                      <a16:creationId xmlns:a16="http://schemas.microsoft.com/office/drawing/2014/main" id="{67191180-8392-457A-96CA-26B15B81995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58">
                  <a:extLst>
                    <a:ext uri="{FF2B5EF4-FFF2-40B4-BE49-F238E27FC236}">
                      <a16:creationId xmlns:a16="http://schemas.microsoft.com/office/drawing/2014/main" id="{F76300A7-A5D0-4916-88B5-AEA5C346B6A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56">
                <a:extLst>
                  <a:ext uri="{FF2B5EF4-FFF2-40B4-BE49-F238E27FC236}">
                    <a16:creationId xmlns:a16="http://schemas.microsoft.com/office/drawing/2014/main" id="{777EF98B-82D2-4BFA-BBA7-6480C24B511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9" name="자유형: 도형 56">
              <a:extLst>
                <a:ext uri="{FF2B5EF4-FFF2-40B4-BE49-F238E27FC236}">
                  <a16:creationId xmlns:a16="http://schemas.microsoft.com/office/drawing/2014/main" id="{B95B6A3E-7DC3-49C1-87F7-90F923611347}"/>
                </a:ext>
              </a:extLst>
            </p:cNvPr>
            <p:cNvSpPr/>
            <p:nvPr/>
          </p:nvSpPr>
          <p:spPr>
            <a:xfrm>
              <a:off x="9071606" y="3867756"/>
              <a:ext cx="2489219" cy="2531902"/>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20" name="자유형: 도형 55">
              <a:extLst>
                <a:ext uri="{FF2B5EF4-FFF2-40B4-BE49-F238E27FC236}">
                  <a16:creationId xmlns:a16="http://schemas.microsoft.com/office/drawing/2014/main" id="{5E9FDD35-93A6-4A71-8D82-5E5A2B839F26}"/>
                </a:ext>
              </a:extLst>
            </p:cNvPr>
            <p:cNvSpPr/>
            <p:nvPr/>
          </p:nvSpPr>
          <p:spPr>
            <a:xfrm>
              <a:off x="9108759" y="3824942"/>
              <a:ext cx="2479398"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21" name="Oval 17">
              <a:extLst>
                <a:ext uri="{FF2B5EF4-FFF2-40B4-BE49-F238E27FC236}">
                  <a16:creationId xmlns:a16="http://schemas.microsoft.com/office/drawing/2014/main" id="{E7FBF37F-DB47-4730-A1A5-3A3AAAD33BE2}"/>
                </a:ext>
              </a:extLst>
            </p:cNvPr>
            <p:cNvSpPr/>
            <p:nvPr/>
          </p:nvSpPr>
          <p:spPr>
            <a:xfrm>
              <a:off x="9854521" y="2313703"/>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TextBox 64">
              <a:extLst>
                <a:ext uri="{FF2B5EF4-FFF2-40B4-BE49-F238E27FC236}">
                  <a16:creationId xmlns:a16="http://schemas.microsoft.com/office/drawing/2014/main" id="{84C6D534-5B6D-4E11-81AF-71158286742E}"/>
                </a:ext>
              </a:extLst>
            </p:cNvPr>
            <p:cNvSpPr txBox="1"/>
            <p:nvPr/>
          </p:nvSpPr>
          <p:spPr>
            <a:xfrm>
              <a:off x="9642496" y="5791779"/>
              <a:ext cx="1411922" cy="452897"/>
            </a:xfrm>
            <a:prstGeom prst="rect">
              <a:avLst/>
            </a:prstGeom>
            <a:solidFill>
              <a:schemeClr val="accent1"/>
            </a:solidFill>
          </p:spPr>
          <p:txBody>
            <a:bodyPr wrap="square" rtlCol="0" anchor="ctr">
              <a:spAutoFit/>
            </a:bodyPr>
            <a:lstStyle/>
            <a:p>
              <a:pPr algn="ctr"/>
              <a:r>
                <a:rPr lang="en-US" altLang="ko-KR" sz="1100" b="1" dirty="0">
                  <a:solidFill>
                    <a:schemeClr val="bg1"/>
                  </a:solidFill>
                  <a:cs typeface="Arial" pitchFamily="34" charset="0"/>
                </a:rPr>
                <a:t>START</a:t>
              </a:r>
              <a:endParaRPr lang="ko-KR" altLang="en-US" sz="1100" b="1">
                <a:solidFill>
                  <a:schemeClr val="bg1"/>
                </a:solidFill>
                <a:cs typeface="Arial" pitchFamily="34" charset="0"/>
              </a:endParaRPr>
            </a:p>
          </p:txBody>
        </p:sp>
      </p:grpSp>
    </p:spTree>
    <p:extLst>
      <p:ext uri="{BB962C8B-B14F-4D97-AF65-F5344CB8AC3E}">
        <p14:creationId xmlns:p14="http://schemas.microsoft.com/office/powerpoint/2010/main" val="170767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368040" y="550863"/>
            <a:ext cx="9462135" cy="1658938"/>
          </a:xfrm>
        </p:spPr>
        <p:txBody>
          <a:bodyPr/>
          <a:lstStyle/>
          <a:p>
            <a:r>
              <a:rPr lang="es-AR" dirty="0" smtClean="0">
                <a:solidFill>
                  <a:schemeClr val="bg1"/>
                </a:solidFill>
              </a:rPr>
              <a:t>Algoritmos y Estructuras de Datos</a:t>
            </a:r>
            <a:br>
              <a:rPr lang="es-AR" dirty="0" smtClean="0">
                <a:solidFill>
                  <a:schemeClr val="bg1"/>
                </a:solidFill>
              </a:rPr>
            </a:br>
            <a:r>
              <a:rPr lang="es-AR" dirty="0" smtClean="0">
                <a:solidFill>
                  <a:schemeClr val="bg1"/>
                </a:solidFill>
              </a:rPr>
              <a:t>Fundamentos de la programación</a:t>
            </a:r>
            <a:endParaRPr lang="es-AR" dirty="0">
              <a:solidFill>
                <a:schemeClr val="bg1"/>
              </a:solidFill>
            </a:endParaRPr>
          </a:p>
        </p:txBody>
      </p:sp>
      <p:sp>
        <p:nvSpPr>
          <p:cNvPr id="4" name="3 Marcador de número de diapositiva"/>
          <p:cNvSpPr>
            <a:spLocks noGrp="1"/>
          </p:cNvSpPr>
          <p:nvPr>
            <p:ph type="sldNum" sz="quarter" idx="4294967295"/>
          </p:nvPr>
        </p:nvSpPr>
        <p:spPr>
          <a:xfrm>
            <a:off x="9266238" y="5416550"/>
            <a:ext cx="2925762" cy="1397000"/>
          </a:xfrm>
        </p:spPr>
        <p:txBody>
          <a:bodyPr/>
          <a:lstStyle/>
          <a:p>
            <a:r>
              <a:rPr lang="es-ES" smtClean="0"/>
              <a:t>Página</a:t>
            </a:r>
            <a:r>
              <a:rPr lang="en-US" smtClean="0"/>
              <a:t> </a:t>
            </a:r>
            <a:fld id="{042AED99-7FB4-404E-8A97-64753DCE42EC}" type="slidenum">
              <a:rPr lang="en-US" smtClean="0"/>
              <a:pPr/>
              <a:t>10</a:t>
            </a:fld>
            <a:endParaRPr lang="en-US"/>
          </a:p>
        </p:txBody>
      </p:sp>
      <p:sp>
        <p:nvSpPr>
          <p:cNvPr id="6" name="5 Rectángulo"/>
          <p:cNvSpPr/>
          <p:nvPr/>
        </p:nvSpPr>
        <p:spPr>
          <a:xfrm>
            <a:off x="5233537" y="1825081"/>
            <a:ext cx="6571479"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dirty="0">
                <a:ln>
                  <a:solidFill>
                    <a:srgbClr val="0070C0"/>
                  </a:solidFill>
                </a:ln>
                <a:solidFill>
                  <a:schemeClr val="bg1"/>
                </a:solidFill>
                <a:latin typeface="Calibri"/>
                <a:ea typeface="+mj-ea"/>
                <a:cs typeface="+mj-cs"/>
              </a:rPr>
              <a:t>Herramientas de desarrollo</a:t>
            </a:r>
            <a:endParaRPr lang="es-ES" sz="2400" dirty="0">
              <a:solidFill>
                <a:schemeClr val="bg1"/>
              </a:solidFill>
            </a:endParaRPr>
          </a:p>
        </p:txBody>
      </p:sp>
      <p:sp>
        <p:nvSpPr>
          <p:cNvPr id="7"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mtClean="0">
                <a:solidFill>
                  <a:schemeClr val="bg1"/>
                </a:solidFill>
              </a:rPr>
              <a:t>ISFT n151 – Algoritmos y Estructuras de Datos</a:t>
            </a:r>
            <a:endParaRPr lang="es-ES">
              <a:solidFill>
                <a:schemeClr val="bg1"/>
              </a:solidFill>
            </a:endParaRPr>
          </a:p>
        </p:txBody>
      </p:sp>
      <p:sp>
        <p:nvSpPr>
          <p:cNvPr id="35842" name="AutoShape 2" descr="Cinco herramientas que agilizan el desarrollo de software en una startup »  MuyPy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5843" name="Picture 3"/>
          <p:cNvPicPr>
            <a:picLocks noChangeAspect="1" noChangeArrowheads="1"/>
          </p:cNvPicPr>
          <p:nvPr/>
        </p:nvPicPr>
        <p:blipFill>
          <a:blip r:embed="rId2"/>
          <a:srcRect/>
          <a:stretch>
            <a:fillRect/>
          </a:stretch>
        </p:blipFill>
        <p:spPr bwMode="auto">
          <a:xfrm>
            <a:off x="6926263" y="3105150"/>
            <a:ext cx="3938587" cy="2057400"/>
          </a:xfrm>
          <a:prstGeom prst="rect">
            <a:avLst/>
          </a:prstGeom>
          <a:noFill/>
          <a:ln w="9525">
            <a:noFill/>
            <a:miter lim="800000"/>
            <a:headEnd/>
            <a:tailEnd/>
          </a:ln>
          <a:effectLst/>
        </p:spPr>
      </p:pic>
    </p:spTree>
    <p:extLst>
      <p:ext uri="{BB962C8B-B14F-4D97-AF65-F5344CB8AC3E}">
        <p14:creationId xmlns:p14="http://schemas.microsoft.com/office/powerpoint/2010/main" val="163302582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4557" y="367784"/>
            <a:ext cx="9536585" cy="584775"/>
          </a:xfrm>
          <a:prstGeom prst="rect">
            <a:avLst/>
          </a:prstGeom>
        </p:spPr>
        <p:txBody>
          <a:bodyPr wrap="none">
            <a:spAutoFit/>
          </a:bodyPr>
          <a:lstStyle/>
          <a:p>
            <a:r>
              <a:rPr lang="es-MX" sz="3200" b="1" dirty="0" smtClean="0">
                <a:solidFill>
                  <a:schemeClr val="bg1"/>
                </a:solidFill>
              </a:rPr>
              <a:t>Herramientas de desarrollo de software “CASE”</a:t>
            </a:r>
            <a:endParaRPr lang="es-ES" sz="3200" dirty="0">
              <a:solidFill>
                <a:schemeClr val="bg1"/>
              </a:solidFill>
            </a:endParaRPr>
          </a:p>
        </p:txBody>
      </p:sp>
      <p:sp>
        <p:nvSpPr>
          <p:cNvPr id="4" name="3 Rectángulo"/>
          <p:cNvSpPr/>
          <p:nvPr/>
        </p:nvSpPr>
        <p:spPr>
          <a:xfrm>
            <a:off x="495300" y="1082903"/>
            <a:ext cx="11410950" cy="2585323"/>
          </a:xfrm>
          <a:prstGeom prst="rect">
            <a:avLst/>
          </a:prstGeom>
        </p:spPr>
        <p:txBody>
          <a:bodyPr wrap="square">
            <a:spAutoFit/>
          </a:bodyPr>
          <a:lstStyle/>
          <a:p>
            <a:r>
              <a:rPr lang="es-MX" dirty="0" smtClean="0">
                <a:solidFill>
                  <a:schemeClr val="bg1"/>
                </a:solidFill>
              </a:rPr>
              <a:t>Las herramientas de desarrollo del software (llamadas en ocasiones herramientas de Ingeniería de </a:t>
            </a:r>
            <a:r>
              <a:rPr lang="es-ES" dirty="0" smtClean="0">
                <a:solidFill>
                  <a:schemeClr val="bg1"/>
                </a:solidFill>
              </a:rPr>
              <a:t>Software Asistido por Computadora o CASE, por las siglas de </a:t>
            </a:r>
            <a:r>
              <a:rPr lang="es-ES" i="1" dirty="0" err="1" smtClean="0">
                <a:solidFill>
                  <a:schemeClr val="bg1"/>
                </a:solidFill>
              </a:rPr>
              <a:t>Computer-Aided</a:t>
            </a:r>
            <a:r>
              <a:rPr lang="es-ES" i="1" dirty="0" smtClean="0">
                <a:solidFill>
                  <a:schemeClr val="bg1"/>
                </a:solidFill>
              </a:rPr>
              <a:t> Software </a:t>
            </a:r>
            <a:r>
              <a:rPr lang="es-ES" i="1" dirty="0" err="1" smtClean="0">
                <a:solidFill>
                  <a:schemeClr val="bg1"/>
                </a:solidFill>
              </a:rPr>
              <a:t>Engineering</a:t>
            </a:r>
            <a:r>
              <a:rPr lang="es-ES" i="1" dirty="0" smtClean="0">
                <a:solidFill>
                  <a:schemeClr val="bg1"/>
                </a:solidFill>
              </a:rPr>
              <a:t>) son </a:t>
            </a:r>
            <a:r>
              <a:rPr lang="es-MX" dirty="0" smtClean="0">
                <a:solidFill>
                  <a:schemeClr val="bg1"/>
                </a:solidFill>
              </a:rPr>
              <a:t>programas usados para apoyar las actividades del proceso de la ingeniería de software. En consecuencia, estas herramientas incluyen editores de diseño, diccionarios de datos, compiladores, depuradores (</a:t>
            </a:r>
            <a:r>
              <a:rPr lang="es-MX" i="1" dirty="0" err="1" smtClean="0">
                <a:solidFill>
                  <a:schemeClr val="bg1"/>
                </a:solidFill>
              </a:rPr>
              <a:t>debuggers</a:t>
            </a:r>
            <a:r>
              <a:rPr lang="es-MX" i="1" dirty="0" smtClean="0">
                <a:solidFill>
                  <a:schemeClr val="bg1"/>
                </a:solidFill>
              </a:rPr>
              <a:t>),</a:t>
            </a:r>
          </a:p>
          <a:p>
            <a:r>
              <a:rPr lang="es-MX" dirty="0" smtClean="0">
                <a:solidFill>
                  <a:schemeClr val="bg1"/>
                </a:solidFill>
              </a:rPr>
              <a:t>herramientas de construcción de sistema, etcétera.</a:t>
            </a:r>
          </a:p>
          <a:p>
            <a:r>
              <a:rPr lang="es-MX" dirty="0" smtClean="0">
                <a:solidFill>
                  <a:schemeClr val="bg1"/>
                </a:solidFill>
              </a:rPr>
              <a:t>Las herramientas de software ofrecen apoyo de proceso al automatizar algunas actividades del proceso</a:t>
            </a:r>
          </a:p>
          <a:p>
            <a:r>
              <a:rPr lang="es-MX" dirty="0" smtClean="0">
                <a:solidFill>
                  <a:schemeClr val="bg1"/>
                </a:solidFill>
              </a:rPr>
              <a:t>y brindar información sobre el software que se desarrolla. Los ejemplos de actividades susceptibles de</a:t>
            </a:r>
          </a:p>
          <a:p>
            <a:r>
              <a:rPr lang="es-ES" dirty="0" smtClean="0">
                <a:solidFill>
                  <a:schemeClr val="bg1"/>
                </a:solidFill>
              </a:rPr>
              <a:t>automatizarse son:</a:t>
            </a:r>
            <a:br>
              <a:rPr lang="es-ES" dirty="0" smtClean="0">
                <a:solidFill>
                  <a:schemeClr val="bg1"/>
                </a:solidFill>
              </a:rPr>
            </a:br>
            <a:endParaRPr lang="es-MX" dirty="0" smtClean="0">
              <a:solidFill>
                <a:schemeClr val="bg1"/>
              </a:solidFill>
            </a:endParaRPr>
          </a:p>
        </p:txBody>
      </p:sp>
      <p:sp>
        <p:nvSpPr>
          <p:cNvPr id="11266" name="AutoShape 2" descr="Software - CASE Herramientas - Tutorials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1267" name="Picture 3"/>
          <p:cNvPicPr>
            <a:picLocks noChangeAspect="1" noChangeArrowheads="1"/>
          </p:cNvPicPr>
          <p:nvPr/>
        </p:nvPicPr>
        <p:blipFill>
          <a:blip r:embed="rId2"/>
          <a:srcRect/>
          <a:stretch>
            <a:fillRect/>
          </a:stretch>
        </p:blipFill>
        <p:spPr bwMode="auto">
          <a:xfrm>
            <a:off x="9137650" y="3486150"/>
            <a:ext cx="2806700" cy="2857500"/>
          </a:xfrm>
          <a:prstGeom prst="rect">
            <a:avLst/>
          </a:prstGeom>
          <a:noFill/>
          <a:ln w="9525">
            <a:noFill/>
            <a:miter lim="800000"/>
            <a:headEnd/>
            <a:tailEnd/>
          </a:ln>
          <a:effectLst/>
        </p:spPr>
      </p:pic>
      <p:sp>
        <p:nvSpPr>
          <p:cNvPr id="7" name="6 Rectángulo"/>
          <p:cNvSpPr/>
          <p:nvPr/>
        </p:nvSpPr>
        <p:spPr>
          <a:xfrm>
            <a:off x="495300" y="3425041"/>
            <a:ext cx="8305800" cy="2862322"/>
          </a:xfrm>
          <a:prstGeom prst="rect">
            <a:avLst/>
          </a:prstGeom>
        </p:spPr>
        <p:txBody>
          <a:bodyPr wrap="square">
            <a:spAutoFit/>
          </a:bodyPr>
          <a:lstStyle/>
          <a:p>
            <a:endParaRPr lang="es-ES" dirty="0" smtClean="0">
              <a:solidFill>
                <a:schemeClr val="bg1"/>
              </a:solidFill>
            </a:endParaRPr>
          </a:p>
          <a:p>
            <a:r>
              <a:rPr lang="es-MX" dirty="0" smtClean="0">
                <a:solidFill>
                  <a:schemeClr val="bg1"/>
                </a:solidFill>
              </a:rPr>
              <a:t>■ Desarrollo de modelos de sistemas gráficos, como parte de la especificación de requerimientos o del diseño </a:t>
            </a:r>
            <a:r>
              <a:rPr lang="es-ES" dirty="0" smtClean="0">
                <a:solidFill>
                  <a:schemeClr val="bg1"/>
                </a:solidFill>
              </a:rPr>
              <a:t>del software.</a:t>
            </a:r>
          </a:p>
          <a:p>
            <a:r>
              <a:rPr lang="es-ES" dirty="0" smtClean="0">
                <a:solidFill>
                  <a:schemeClr val="bg1"/>
                </a:solidFill>
              </a:rPr>
              <a:t>■ Generación de código a partir de dichos modelos de sistemas gráficos.</a:t>
            </a:r>
          </a:p>
          <a:p>
            <a:r>
              <a:rPr lang="es-MX" dirty="0" smtClean="0">
                <a:solidFill>
                  <a:schemeClr val="bg1"/>
                </a:solidFill>
              </a:rPr>
              <a:t>■ Producción de interfaces de usuario a partir de una descripción de interfaz gráfica, creada por el usuario de </a:t>
            </a:r>
            <a:r>
              <a:rPr lang="es-ES" dirty="0" smtClean="0">
                <a:solidFill>
                  <a:schemeClr val="bg1"/>
                </a:solidFill>
              </a:rPr>
              <a:t>manera interactiva.</a:t>
            </a:r>
          </a:p>
          <a:p>
            <a:r>
              <a:rPr lang="es-MX" dirty="0" smtClean="0">
                <a:solidFill>
                  <a:schemeClr val="bg1"/>
                </a:solidFill>
              </a:rPr>
              <a:t>■ Depuración del programa mediante el suministro de información sobre un programa que se ejecuta.</a:t>
            </a:r>
          </a:p>
          <a:p>
            <a:r>
              <a:rPr lang="es-MX" dirty="0" smtClean="0">
                <a:solidFill>
                  <a:schemeClr val="bg1"/>
                </a:solidFill>
              </a:rPr>
              <a:t>■ Traducción automatizada de programas escritos, usando una versión anterior de un lenguaje de programación para tener una versión más reciente.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4557" y="367784"/>
            <a:ext cx="7882286" cy="1569660"/>
          </a:xfrm>
          <a:prstGeom prst="rect">
            <a:avLst/>
          </a:prstGeom>
        </p:spPr>
        <p:txBody>
          <a:bodyPr wrap="none">
            <a:spAutoFit/>
          </a:bodyPr>
          <a:lstStyle/>
          <a:p>
            <a:r>
              <a:rPr lang="es-MX" sz="3200" b="1" dirty="0" smtClean="0">
                <a:solidFill>
                  <a:schemeClr val="bg1"/>
                </a:solidFill>
              </a:rPr>
              <a:t>Herramientas de desarrollo de software</a:t>
            </a:r>
            <a:br>
              <a:rPr lang="es-MX" sz="3200" b="1" dirty="0" smtClean="0">
                <a:solidFill>
                  <a:schemeClr val="bg1"/>
                </a:solidFill>
              </a:rPr>
            </a:br>
            <a:r>
              <a:rPr lang="es-MX" sz="3200" b="1" dirty="0" smtClean="0">
                <a:solidFill>
                  <a:schemeClr val="bg1"/>
                </a:solidFill>
              </a:rPr>
              <a:t> </a:t>
            </a:r>
            <a:r>
              <a:rPr lang="es-ES" sz="3200" b="1" dirty="0" smtClean="0">
                <a:solidFill>
                  <a:schemeClr val="bg1"/>
                </a:solidFill>
              </a:rPr>
              <a:t>¿Qué es un IDE?</a:t>
            </a:r>
            <a:endParaRPr lang="es-ES" sz="3200" dirty="0" smtClean="0">
              <a:solidFill>
                <a:schemeClr val="bg1"/>
              </a:solidFill>
            </a:endParaRPr>
          </a:p>
          <a:p>
            <a:endParaRPr lang="es-ES" sz="3200" dirty="0">
              <a:solidFill>
                <a:schemeClr val="bg1"/>
              </a:solidFill>
            </a:endParaRPr>
          </a:p>
        </p:txBody>
      </p:sp>
      <p:sp>
        <p:nvSpPr>
          <p:cNvPr id="4" name="3 Rectángulo"/>
          <p:cNvSpPr/>
          <p:nvPr/>
        </p:nvSpPr>
        <p:spPr>
          <a:xfrm>
            <a:off x="285750" y="1594694"/>
            <a:ext cx="11868150" cy="2585323"/>
          </a:xfrm>
          <a:prstGeom prst="rect">
            <a:avLst/>
          </a:prstGeom>
        </p:spPr>
        <p:txBody>
          <a:bodyPr wrap="square">
            <a:spAutoFit/>
          </a:bodyPr>
          <a:lstStyle/>
          <a:p>
            <a:r>
              <a:rPr lang="es-MX" dirty="0" smtClean="0">
                <a:solidFill>
                  <a:schemeClr val="bg1"/>
                </a:solidFill>
              </a:rPr>
              <a:t>En definitiva </a:t>
            </a:r>
            <a:r>
              <a:rPr lang="es-MX" b="1" dirty="0" smtClean="0">
                <a:solidFill>
                  <a:schemeClr val="bg1"/>
                </a:solidFill>
              </a:rPr>
              <a:t>un IDE es más que un simple editor de texto</a:t>
            </a:r>
            <a:r>
              <a:rPr lang="es-MX" dirty="0" smtClean="0">
                <a:solidFill>
                  <a:schemeClr val="bg1"/>
                </a:solidFill>
              </a:rPr>
              <a:t>, es una suite de componentes o módulos que permiten no solo escribir código fuente, sino también generar con él un programa ejecutable, aunque también es posible encontrar entornos de desarrollo integrados, que no contienen un compilador incorporado en sí mismos, sin embargo, por lo general pueden configurarse para trabajar en conjunto con uno de ellos, para así poder producir un archivo ejecutable, a no ser que el lenguaje que se esté empleando no requiera compilación.</a:t>
            </a:r>
          </a:p>
          <a:p>
            <a:r>
              <a:rPr lang="es-MX" dirty="0" smtClean="0">
                <a:solidFill>
                  <a:schemeClr val="bg1"/>
                </a:solidFill>
              </a:rPr>
              <a:t>Tanta es </a:t>
            </a:r>
            <a:r>
              <a:rPr lang="es-MX" b="1" dirty="0" smtClean="0">
                <a:solidFill>
                  <a:schemeClr val="bg1"/>
                </a:solidFill>
              </a:rPr>
              <a:t>la simbiosis que se da entre algunos IDE y sus compiladores</a:t>
            </a:r>
            <a:r>
              <a:rPr lang="es-MX" dirty="0" smtClean="0">
                <a:solidFill>
                  <a:schemeClr val="bg1"/>
                </a:solidFill>
              </a:rPr>
              <a:t>, que muchos informáticos noveles, suelen confundir ambas cosas y la realidad es que se trata de programas distintos, pues el compilador es el software encargado de traducir (compilar) el código fuente a lenguaje maquina (código binario), por lo tanto es una más de las herramientas que integran un entorno de desarrollo.</a:t>
            </a:r>
            <a:endParaRPr lang="es-MX" dirty="0">
              <a:solidFill>
                <a:schemeClr val="bg1"/>
              </a:solidFill>
            </a:endParaRPr>
          </a:p>
        </p:txBody>
      </p:sp>
      <p:sp>
        <p:nvSpPr>
          <p:cNvPr id="5" name="4 Rectángulo"/>
          <p:cNvSpPr/>
          <p:nvPr/>
        </p:nvSpPr>
        <p:spPr>
          <a:xfrm>
            <a:off x="381000" y="4370338"/>
            <a:ext cx="7848600" cy="1754326"/>
          </a:xfrm>
          <a:prstGeom prst="rect">
            <a:avLst/>
          </a:prstGeom>
        </p:spPr>
        <p:txBody>
          <a:bodyPr wrap="square">
            <a:spAutoFit/>
          </a:bodyPr>
          <a:lstStyle/>
          <a:p>
            <a:r>
              <a:rPr lang="es-MX" dirty="0" smtClean="0">
                <a:solidFill>
                  <a:schemeClr val="bg1"/>
                </a:solidFill>
              </a:rPr>
              <a:t>En el caso del lenguaje C y su evolución orientada a objetos el C++, </a:t>
            </a:r>
            <a:r>
              <a:rPr lang="es-MX" b="1" dirty="0" smtClean="0">
                <a:solidFill>
                  <a:schemeClr val="bg1"/>
                </a:solidFill>
              </a:rPr>
              <a:t>los compiladores más conocidos</a:t>
            </a:r>
            <a:r>
              <a:rPr lang="es-MX" dirty="0" smtClean="0">
                <a:solidFill>
                  <a:schemeClr val="bg1"/>
                </a:solidFill>
              </a:rPr>
              <a:t> son GCC (GNU </a:t>
            </a:r>
            <a:r>
              <a:rPr lang="es-MX" dirty="0" err="1" smtClean="0">
                <a:solidFill>
                  <a:schemeClr val="bg1"/>
                </a:solidFill>
              </a:rPr>
              <a:t>Compiler</a:t>
            </a:r>
            <a:r>
              <a:rPr lang="es-MX" dirty="0" smtClean="0">
                <a:solidFill>
                  <a:schemeClr val="bg1"/>
                </a:solidFill>
              </a:rPr>
              <a:t> </a:t>
            </a:r>
            <a:r>
              <a:rPr lang="es-MX" dirty="0" err="1" smtClean="0">
                <a:solidFill>
                  <a:schemeClr val="bg1"/>
                </a:solidFill>
              </a:rPr>
              <a:t>Collection</a:t>
            </a:r>
            <a:r>
              <a:rPr lang="es-MX" dirty="0" smtClean="0">
                <a:solidFill>
                  <a:schemeClr val="bg1"/>
                </a:solidFill>
              </a:rPr>
              <a:t>), </a:t>
            </a:r>
            <a:r>
              <a:rPr lang="es-MX" dirty="0" err="1" smtClean="0">
                <a:solidFill>
                  <a:schemeClr val="bg1"/>
                </a:solidFill>
              </a:rPr>
              <a:t>MinGW</a:t>
            </a:r>
            <a:r>
              <a:rPr lang="es-MX" dirty="0" smtClean="0">
                <a:solidFill>
                  <a:schemeClr val="bg1"/>
                </a:solidFill>
              </a:rPr>
              <a:t> (implementación de GCC para Windows), los antiguos Turbo C y Turbo C++ que eran tanto compiladores como IDE para el sistema operativo MS-DOS ya fueron descontinuados, siendo sustituidos por C++</a:t>
            </a:r>
            <a:r>
              <a:rPr lang="es-MX" dirty="0" err="1" smtClean="0">
                <a:solidFill>
                  <a:schemeClr val="bg1"/>
                </a:solidFill>
              </a:rPr>
              <a:t>Builder</a:t>
            </a:r>
            <a:r>
              <a:rPr lang="es-MX" dirty="0" smtClean="0">
                <a:solidFill>
                  <a:schemeClr val="bg1"/>
                </a:solidFill>
              </a:rPr>
              <a:t>, y Visual C++ (que forma parte de Visual Studio).</a:t>
            </a:r>
            <a:endParaRPr lang="es-ES" dirty="0">
              <a:solidFill>
                <a:schemeClr val="bg1"/>
              </a:solidFill>
            </a:endParaRPr>
          </a:p>
        </p:txBody>
      </p:sp>
      <p:pic>
        <p:nvPicPr>
          <p:cNvPr id="10242" name="Picture 2"/>
          <p:cNvPicPr>
            <a:picLocks noChangeAspect="1" noChangeArrowheads="1"/>
          </p:cNvPicPr>
          <p:nvPr/>
        </p:nvPicPr>
        <p:blipFill>
          <a:blip r:embed="rId2"/>
          <a:srcRect/>
          <a:stretch>
            <a:fillRect/>
          </a:stretch>
        </p:blipFill>
        <p:spPr bwMode="auto">
          <a:xfrm>
            <a:off x="8102600" y="4025900"/>
            <a:ext cx="3784600" cy="267990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0545" y="329684"/>
            <a:ext cx="7911140" cy="584775"/>
          </a:xfrm>
          <a:prstGeom prst="rect">
            <a:avLst/>
          </a:prstGeom>
        </p:spPr>
        <p:txBody>
          <a:bodyPr wrap="none">
            <a:spAutoFit/>
          </a:bodyPr>
          <a:lstStyle/>
          <a:p>
            <a:r>
              <a:rPr lang="es-MX" sz="3200" b="1" dirty="0" smtClean="0">
                <a:solidFill>
                  <a:schemeClr val="bg1"/>
                </a:solidFill>
              </a:rPr>
              <a:t>Mejores IDE para programar en C y C++</a:t>
            </a:r>
            <a:endParaRPr lang="es-MX" sz="3200" dirty="0">
              <a:solidFill>
                <a:schemeClr val="bg1"/>
              </a:solidFill>
            </a:endParaRPr>
          </a:p>
        </p:txBody>
      </p:sp>
      <p:sp>
        <p:nvSpPr>
          <p:cNvPr id="3" name="2 Rectángulo"/>
          <p:cNvSpPr/>
          <p:nvPr/>
        </p:nvSpPr>
        <p:spPr>
          <a:xfrm>
            <a:off x="628650" y="1084987"/>
            <a:ext cx="10934700" cy="923330"/>
          </a:xfrm>
          <a:prstGeom prst="rect">
            <a:avLst/>
          </a:prstGeom>
        </p:spPr>
        <p:txBody>
          <a:bodyPr wrap="square">
            <a:spAutoFit/>
          </a:bodyPr>
          <a:lstStyle/>
          <a:p>
            <a:r>
              <a:rPr lang="es-MX" dirty="0" smtClean="0">
                <a:solidFill>
                  <a:schemeClr val="bg1"/>
                </a:solidFill>
              </a:rPr>
              <a:t>Algunos de los compiladores mencionados anteriormente, pueden emplearse en combinación con algunos de los IDE a continuación, otros ya poseen su propio compilador incorporado. En cualquier caso, dentro de </a:t>
            </a:r>
            <a:r>
              <a:rPr lang="es-MX" b="1" dirty="0" smtClean="0">
                <a:solidFill>
                  <a:schemeClr val="bg1"/>
                </a:solidFill>
              </a:rPr>
              <a:t>los mejores IDE para programar con C/C++</a:t>
            </a:r>
            <a:r>
              <a:rPr lang="es-MX" dirty="0" smtClean="0">
                <a:solidFill>
                  <a:schemeClr val="bg1"/>
                </a:solidFill>
              </a:rPr>
              <a:t>, destacamos los siguientes:</a:t>
            </a:r>
            <a:endParaRPr lang="es-ES" dirty="0">
              <a:solidFill>
                <a:schemeClr val="bg1"/>
              </a:solidFill>
            </a:endParaRPr>
          </a:p>
        </p:txBody>
      </p:sp>
      <p:sp>
        <p:nvSpPr>
          <p:cNvPr id="4" name="3 Rectángulo"/>
          <p:cNvSpPr/>
          <p:nvPr/>
        </p:nvSpPr>
        <p:spPr>
          <a:xfrm>
            <a:off x="590550" y="2417445"/>
            <a:ext cx="6591300" cy="3416320"/>
          </a:xfrm>
          <a:prstGeom prst="rect">
            <a:avLst/>
          </a:prstGeom>
        </p:spPr>
        <p:txBody>
          <a:bodyPr wrap="square">
            <a:spAutoFit/>
          </a:bodyPr>
          <a:lstStyle/>
          <a:p>
            <a:r>
              <a:rPr lang="es-ES" dirty="0" smtClean="0">
                <a:solidFill>
                  <a:schemeClr val="bg1"/>
                </a:solidFill>
              </a:rPr>
              <a:t>1. </a:t>
            </a:r>
            <a:r>
              <a:rPr lang="es-ES" dirty="0" err="1" smtClean="0">
                <a:solidFill>
                  <a:schemeClr val="bg1"/>
                </a:solidFill>
              </a:rPr>
              <a:t>Netbeans</a:t>
            </a:r>
            <a:r>
              <a:rPr lang="es-ES" dirty="0" smtClean="0">
                <a:solidFill>
                  <a:schemeClr val="bg1"/>
                </a:solidFill>
              </a:rPr>
              <a:t> para el desarrollo C/C++</a:t>
            </a:r>
          </a:p>
          <a:p>
            <a:r>
              <a:rPr lang="es-ES" dirty="0" smtClean="0">
                <a:solidFill>
                  <a:schemeClr val="bg1"/>
                </a:solidFill>
              </a:rPr>
              <a:t>2. </a:t>
            </a:r>
            <a:r>
              <a:rPr lang="es-ES" b="1" dirty="0" err="1" smtClean="0">
                <a:solidFill>
                  <a:schemeClr val="bg1"/>
                </a:solidFill>
              </a:rPr>
              <a:t>Code</a:t>
            </a:r>
            <a:r>
              <a:rPr lang="es-ES" b="1" dirty="0" smtClean="0">
                <a:solidFill>
                  <a:schemeClr val="bg1"/>
                </a:solidFill>
              </a:rPr>
              <a:t>::Blocks</a:t>
            </a:r>
          </a:p>
          <a:p>
            <a:r>
              <a:rPr lang="es-ES" dirty="0" smtClean="0">
                <a:solidFill>
                  <a:schemeClr val="bg1"/>
                </a:solidFill>
              </a:rPr>
              <a:t>3. </a:t>
            </a:r>
            <a:r>
              <a:rPr lang="es-ES" b="1" dirty="0" smtClean="0">
                <a:solidFill>
                  <a:schemeClr val="bg1"/>
                </a:solidFill>
              </a:rPr>
              <a:t>Eclipse CDT (Herramientas de desarrollo C/C++)</a:t>
            </a:r>
          </a:p>
          <a:p>
            <a:r>
              <a:rPr lang="es-ES" dirty="0" smtClean="0">
                <a:solidFill>
                  <a:schemeClr val="bg1"/>
                </a:solidFill>
              </a:rPr>
              <a:t>4. IDE </a:t>
            </a:r>
            <a:r>
              <a:rPr lang="es-ES" dirty="0" err="1" smtClean="0">
                <a:solidFill>
                  <a:schemeClr val="bg1"/>
                </a:solidFill>
              </a:rPr>
              <a:t>CodeLite</a:t>
            </a:r>
            <a:endParaRPr lang="es-ES" dirty="0" smtClean="0">
              <a:solidFill>
                <a:schemeClr val="bg1"/>
              </a:solidFill>
            </a:endParaRPr>
          </a:p>
          <a:p>
            <a:r>
              <a:rPr lang="es-ES" dirty="0" smtClean="0">
                <a:solidFill>
                  <a:schemeClr val="bg1"/>
                </a:solidFill>
              </a:rPr>
              <a:t>5. Editor de </a:t>
            </a:r>
            <a:r>
              <a:rPr lang="es-ES" dirty="0" err="1" smtClean="0">
                <a:solidFill>
                  <a:schemeClr val="bg1"/>
                </a:solidFill>
              </a:rPr>
              <a:t>Bluefish</a:t>
            </a:r>
            <a:endParaRPr lang="es-ES" dirty="0" smtClean="0">
              <a:solidFill>
                <a:schemeClr val="bg1"/>
              </a:solidFill>
            </a:endParaRPr>
          </a:p>
          <a:p>
            <a:r>
              <a:rPr lang="es-ES" dirty="0" smtClean="0">
                <a:solidFill>
                  <a:schemeClr val="bg1"/>
                </a:solidFill>
              </a:rPr>
              <a:t>6. Editor de código de corchetes (</a:t>
            </a:r>
            <a:r>
              <a:rPr lang="es-ES" dirty="0" err="1" smtClean="0">
                <a:solidFill>
                  <a:schemeClr val="bg1"/>
                </a:solidFill>
              </a:rPr>
              <a:t>Brackets</a:t>
            </a:r>
            <a:r>
              <a:rPr lang="es-ES" dirty="0" smtClean="0">
                <a:solidFill>
                  <a:schemeClr val="bg1"/>
                </a:solidFill>
              </a:rPr>
              <a:t> )</a:t>
            </a:r>
          </a:p>
          <a:p>
            <a:r>
              <a:rPr lang="es-ES" dirty="0" smtClean="0">
                <a:solidFill>
                  <a:schemeClr val="bg1"/>
                </a:solidFill>
              </a:rPr>
              <a:t>7. Editor de Código </a:t>
            </a:r>
            <a:r>
              <a:rPr lang="es-ES" dirty="0" err="1" smtClean="0">
                <a:solidFill>
                  <a:schemeClr val="bg1"/>
                </a:solidFill>
              </a:rPr>
              <a:t>Atom</a:t>
            </a:r>
            <a:endParaRPr lang="es-ES" dirty="0" smtClean="0">
              <a:solidFill>
                <a:schemeClr val="bg1"/>
              </a:solidFill>
            </a:endParaRPr>
          </a:p>
          <a:p>
            <a:r>
              <a:rPr lang="es-ES" dirty="0" smtClean="0">
                <a:solidFill>
                  <a:schemeClr val="bg1"/>
                </a:solidFill>
              </a:rPr>
              <a:t>8. </a:t>
            </a:r>
            <a:r>
              <a:rPr lang="es-ES" b="1" dirty="0" smtClean="0">
                <a:solidFill>
                  <a:schemeClr val="bg1"/>
                </a:solidFill>
              </a:rPr>
              <a:t>Sublime </a:t>
            </a:r>
            <a:r>
              <a:rPr lang="es-ES" b="1" dirty="0" err="1" smtClean="0">
                <a:solidFill>
                  <a:schemeClr val="bg1"/>
                </a:solidFill>
              </a:rPr>
              <a:t>Text</a:t>
            </a:r>
            <a:r>
              <a:rPr lang="es-ES" b="1" dirty="0" smtClean="0">
                <a:solidFill>
                  <a:schemeClr val="bg1"/>
                </a:solidFill>
              </a:rPr>
              <a:t> Editor</a:t>
            </a:r>
          </a:p>
          <a:p>
            <a:r>
              <a:rPr lang="es-ES" dirty="0" smtClean="0">
                <a:solidFill>
                  <a:schemeClr val="bg1"/>
                </a:solidFill>
              </a:rPr>
              <a:t>9. </a:t>
            </a:r>
            <a:r>
              <a:rPr lang="es-ES" dirty="0" err="1" smtClean="0">
                <a:solidFill>
                  <a:schemeClr val="bg1"/>
                </a:solidFill>
              </a:rPr>
              <a:t>JetBrains</a:t>
            </a:r>
            <a:r>
              <a:rPr lang="es-ES" dirty="0" smtClean="0">
                <a:solidFill>
                  <a:schemeClr val="bg1"/>
                </a:solidFill>
              </a:rPr>
              <a:t> </a:t>
            </a:r>
            <a:r>
              <a:rPr lang="es-ES" dirty="0" err="1" smtClean="0">
                <a:solidFill>
                  <a:schemeClr val="bg1"/>
                </a:solidFill>
              </a:rPr>
              <a:t>CLion</a:t>
            </a:r>
            <a:endParaRPr lang="es-ES" dirty="0" smtClean="0">
              <a:solidFill>
                <a:schemeClr val="bg1"/>
              </a:solidFill>
            </a:endParaRPr>
          </a:p>
          <a:p>
            <a:r>
              <a:rPr lang="es-ES" dirty="0" smtClean="0">
                <a:solidFill>
                  <a:schemeClr val="bg1"/>
                </a:solidFill>
              </a:rPr>
              <a:t>10</a:t>
            </a:r>
            <a:r>
              <a:rPr lang="es-ES" b="1" dirty="0" smtClean="0">
                <a:solidFill>
                  <a:schemeClr val="bg1"/>
                </a:solidFill>
              </a:rPr>
              <a:t>. (</a:t>
            </a:r>
            <a:r>
              <a:rPr lang="es-ES" b="1" dirty="0" err="1" smtClean="0">
                <a:solidFill>
                  <a:schemeClr val="bg1"/>
                </a:solidFill>
              </a:rPr>
              <a:t>Dev</a:t>
            </a:r>
            <a:r>
              <a:rPr lang="es-ES" b="1" dirty="0" smtClean="0">
                <a:solidFill>
                  <a:schemeClr val="bg1"/>
                </a:solidFill>
              </a:rPr>
              <a:t> </a:t>
            </a:r>
            <a:r>
              <a:rPr lang="es-ES" b="1" dirty="0" err="1" smtClean="0">
                <a:solidFill>
                  <a:schemeClr val="bg1"/>
                </a:solidFill>
              </a:rPr>
              <a:t>Code</a:t>
            </a:r>
            <a:r>
              <a:rPr lang="es-ES" b="1" dirty="0" smtClean="0">
                <a:solidFill>
                  <a:schemeClr val="bg1"/>
                </a:solidFill>
              </a:rPr>
              <a:t>) de código de Visual Studio de Microsoft</a:t>
            </a:r>
          </a:p>
          <a:p>
            <a:r>
              <a:rPr lang="es-ES" dirty="0" smtClean="0">
                <a:solidFill>
                  <a:schemeClr val="bg1"/>
                </a:solidFill>
              </a:rPr>
              <a:t>11. </a:t>
            </a:r>
            <a:r>
              <a:rPr lang="es-ES" dirty="0" err="1" smtClean="0">
                <a:solidFill>
                  <a:schemeClr val="bg1"/>
                </a:solidFill>
              </a:rPr>
              <a:t>KDevelop</a:t>
            </a:r>
            <a:endParaRPr lang="es-ES" dirty="0" smtClean="0">
              <a:solidFill>
                <a:schemeClr val="bg1"/>
              </a:solidFill>
            </a:endParaRPr>
          </a:p>
          <a:p>
            <a:r>
              <a:rPr lang="es-ES" dirty="0" smtClean="0">
                <a:solidFill>
                  <a:schemeClr val="bg1"/>
                </a:solidFill>
              </a:rPr>
              <a:t>12. </a:t>
            </a:r>
            <a:r>
              <a:rPr lang="es-ES" dirty="0" err="1" smtClean="0">
                <a:solidFill>
                  <a:schemeClr val="bg1"/>
                </a:solidFill>
              </a:rPr>
              <a:t>Geany</a:t>
            </a:r>
            <a:r>
              <a:rPr lang="es-ES" dirty="0" smtClean="0">
                <a:solidFill>
                  <a:schemeClr val="bg1"/>
                </a:solidFill>
              </a:rPr>
              <a:t> IDE</a:t>
            </a:r>
            <a:endParaRPr lang="es-ES" dirty="0">
              <a:solidFill>
                <a:schemeClr val="bg1"/>
              </a:solidFill>
            </a:endParaRPr>
          </a:p>
        </p:txBody>
      </p:sp>
      <p:sp>
        <p:nvSpPr>
          <p:cNvPr id="5" name="4 Rectángulo"/>
          <p:cNvSpPr/>
          <p:nvPr/>
        </p:nvSpPr>
        <p:spPr>
          <a:xfrm>
            <a:off x="6896100" y="2493139"/>
            <a:ext cx="6096000" cy="3139321"/>
          </a:xfrm>
          <a:prstGeom prst="rect">
            <a:avLst/>
          </a:prstGeom>
        </p:spPr>
        <p:txBody>
          <a:bodyPr>
            <a:spAutoFit/>
          </a:bodyPr>
          <a:lstStyle/>
          <a:p>
            <a:endParaRPr lang="es-ES" dirty="0" smtClean="0">
              <a:solidFill>
                <a:schemeClr val="bg1"/>
              </a:solidFill>
            </a:endParaRPr>
          </a:p>
          <a:p>
            <a:r>
              <a:rPr lang="es-ES" dirty="0" smtClean="0">
                <a:solidFill>
                  <a:schemeClr val="bg1"/>
                </a:solidFill>
              </a:rPr>
              <a:t>13. </a:t>
            </a:r>
            <a:r>
              <a:rPr lang="es-ES" dirty="0" err="1" smtClean="0">
                <a:solidFill>
                  <a:schemeClr val="bg1"/>
                </a:solidFill>
              </a:rPr>
              <a:t>Anjuta</a:t>
            </a:r>
            <a:r>
              <a:rPr lang="es-ES" dirty="0" smtClean="0">
                <a:solidFill>
                  <a:schemeClr val="bg1"/>
                </a:solidFill>
              </a:rPr>
              <a:t> </a:t>
            </a:r>
            <a:r>
              <a:rPr lang="es-ES" dirty="0" err="1" smtClean="0">
                <a:solidFill>
                  <a:schemeClr val="bg1"/>
                </a:solidFill>
              </a:rPr>
              <a:t>DevStudio</a:t>
            </a:r>
            <a:r>
              <a:rPr lang="es-ES" dirty="0" smtClean="0">
                <a:solidFill>
                  <a:schemeClr val="bg1"/>
                </a:solidFill>
              </a:rPr>
              <a:t> (</a:t>
            </a:r>
            <a:r>
              <a:rPr lang="es-ES" dirty="0" err="1" smtClean="0">
                <a:solidFill>
                  <a:schemeClr val="bg1"/>
                </a:solidFill>
              </a:rPr>
              <a:t>Gnome</a:t>
            </a:r>
            <a:r>
              <a:rPr lang="es-ES" dirty="0" smtClean="0">
                <a:solidFill>
                  <a:schemeClr val="bg1"/>
                </a:solidFill>
              </a:rPr>
              <a:t>)</a:t>
            </a:r>
          </a:p>
          <a:p>
            <a:r>
              <a:rPr lang="es-ES" dirty="0" smtClean="0">
                <a:solidFill>
                  <a:schemeClr val="bg1"/>
                </a:solidFill>
              </a:rPr>
              <a:t>14. El estudio de programación GNAT</a:t>
            </a:r>
          </a:p>
          <a:p>
            <a:r>
              <a:rPr lang="es-ES" dirty="0" smtClean="0">
                <a:solidFill>
                  <a:schemeClr val="bg1"/>
                </a:solidFill>
              </a:rPr>
              <a:t>15. </a:t>
            </a:r>
            <a:r>
              <a:rPr lang="es-ES" dirty="0" err="1" smtClean="0">
                <a:solidFill>
                  <a:schemeClr val="bg1"/>
                </a:solidFill>
              </a:rPr>
              <a:t>Qt</a:t>
            </a:r>
            <a:r>
              <a:rPr lang="es-ES" dirty="0" smtClean="0">
                <a:solidFill>
                  <a:schemeClr val="bg1"/>
                </a:solidFill>
              </a:rPr>
              <a:t> </a:t>
            </a:r>
            <a:r>
              <a:rPr lang="es-ES" dirty="0" err="1" smtClean="0">
                <a:solidFill>
                  <a:schemeClr val="bg1"/>
                </a:solidFill>
              </a:rPr>
              <a:t>Creator</a:t>
            </a:r>
            <a:endParaRPr lang="es-ES" dirty="0" smtClean="0">
              <a:solidFill>
                <a:schemeClr val="bg1"/>
              </a:solidFill>
            </a:endParaRPr>
          </a:p>
          <a:p>
            <a:r>
              <a:rPr lang="es-ES" dirty="0" smtClean="0">
                <a:solidFill>
                  <a:schemeClr val="bg1"/>
                </a:solidFill>
              </a:rPr>
              <a:t>16. Editor de </a:t>
            </a:r>
            <a:r>
              <a:rPr lang="es-ES" dirty="0" err="1" smtClean="0">
                <a:solidFill>
                  <a:schemeClr val="bg1"/>
                </a:solidFill>
              </a:rPr>
              <a:t>Emacs</a:t>
            </a:r>
            <a:endParaRPr lang="es-ES" dirty="0" smtClean="0">
              <a:solidFill>
                <a:schemeClr val="bg1"/>
              </a:solidFill>
            </a:endParaRPr>
          </a:p>
          <a:p>
            <a:r>
              <a:rPr lang="es-ES" dirty="0" smtClean="0">
                <a:solidFill>
                  <a:schemeClr val="bg1"/>
                </a:solidFill>
              </a:rPr>
              <a:t>17. </a:t>
            </a:r>
            <a:r>
              <a:rPr lang="es-ES" dirty="0" err="1" smtClean="0">
                <a:solidFill>
                  <a:schemeClr val="bg1"/>
                </a:solidFill>
              </a:rPr>
              <a:t>SlickEdit</a:t>
            </a:r>
            <a:endParaRPr lang="es-ES" dirty="0" smtClean="0">
              <a:solidFill>
                <a:schemeClr val="bg1"/>
              </a:solidFill>
            </a:endParaRPr>
          </a:p>
          <a:p>
            <a:r>
              <a:rPr lang="es-ES" dirty="0" smtClean="0">
                <a:solidFill>
                  <a:schemeClr val="bg1"/>
                </a:solidFill>
              </a:rPr>
              <a:t>18. </a:t>
            </a:r>
            <a:r>
              <a:rPr lang="es-ES" dirty="0" err="1" smtClean="0">
                <a:solidFill>
                  <a:schemeClr val="bg1"/>
                </a:solidFill>
              </a:rPr>
              <a:t>Lazarus</a:t>
            </a:r>
            <a:r>
              <a:rPr lang="es-ES" dirty="0" smtClean="0">
                <a:solidFill>
                  <a:schemeClr val="bg1"/>
                </a:solidFill>
              </a:rPr>
              <a:t> IDE</a:t>
            </a:r>
          </a:p>
          <a:p>
            <a:r>
              <a:rPr lang="es-ES" dirty="0" smtClean="0">
                <a:solidFill>
                  <a:schemeClr val="bg1"/>
                </a:solidFill>
              </a:rPr>
              <a:t>19. </a:t>
            </a:r>
            <a:r>
              <a:rPr lang="es-ES" dirty="0" err="1" smtClean="0">
                <a:solidFill>
                  <a:schemeClr val="bg1"/>
                </a:solidFill>
              </a:rPr>
              <a:t>MonoDevelop</a:t>
            </a:r>
            <a:endParaRPr lang="es-ES" dirty="0" smtClean="0">
              <a:solidFill>
                <a:schemeClr val="bg1"/>
              </a:solidFill>
            </a:endParaRPr>
          </a:p>
          <a:p>
            <a:r>
              <a:rPr lang="es-ES" dirty="0" smtClean="0">
                <a:solidFill>
                  <a:schemeClr val="bg1"/>
                </a:solidFill>
              </a:rPr>
              <a:t>20. Gambas</a:t>
            </a:r>
          </a:p>
          <a:p>
            <a:r>
              <a:rPr lang="es-ES" dirty="0" smtClean="0">
                <a:solidFill>
                  <a:schemeClr val="bg1"/>
                </a:solidFill>
              </a:rPr>
              <a:t>21. El IDE de Eric </a:t>
            </a:r>
            <a:r>
              <a:rPr lang="es-ES" dirty="0" err="1" smtClean="0">
                <a:solidFill>
                  <a:schemeClr val="bg1"/>
                </a:solidFill>
              </a:rPr>
              <a:t>Python</a:t>
            </a:r>
            <a:endParaRPr lang="es-ES" dirty="0" smtClean="0">
              <a:solidFill>
                <a:schemeClr val="bg1"/>
              </a:solidFill>
            </a:endParaRPr>
          </a:p>
          <a:p>
            <a:r>
              <a:rPr lang="es-ES" dirty="0" smtClean="0">
                <a:solidFill>
                  <a:schemeClr val="bg1"/>
                </a:solidFill>
              </a:rPr>
              <a:t>22 </a:t>
            </a:r>
            <a:r>
              <a:rPr lang="es-ES" dirty="0" err="1" smtClean="0">
                <a:solidFill>
                  <a:schemeClr val="bg1"/>
                </a:solidFill>
              </a:rPr>
              <a:t>Dev</a:t>
            </a:r>
            <a:r>
              <a:rPr lang="es-ES" dirty="0" smtClean="0">
                <a:solidFill>
                  <a:schemeClr val="bg1"/>
                </a:solidFill>
              </a:rPr>
              <a:t> C++</a:t>
            </a:r>
            <a:endParaRPr lang="es-ES"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54523" y="272534"/>
            <a:ext cx="3623108" cy="584775"/>
          </a:xfrm>
          <a:prstGeom prst="rect">
            <a:avLst/>
          </a:prstGeom>
        </p:spPr>
        <p:txBody>
          <a:bodyPr wrap="none">
            <a:spAutoFit/>
          </a:bodyPr>
          <a:lstStyle/>
          <a:p>
            <a:r>
              <a:rPr lang="es-ES" sz="3200" b="1" dirty="0" smtClean="0">
                <a:solidFill>
                  <a:schemeClr val="bg1"/>
                </a:solidFill>
              </a:rPr>
              <a:t>IDE </a:t>
            </a:r>
            <a:r>
              <a:rPr lang="es-ES" sz="3200" b="1" dirty="0" err="1" smtClean="0">
                <a:solidFill>
                  <a:schemeClr val="bg1"/>
                </a:solidFill>
              </a:rPr>
              <a:t>Code</a:t>
            </a:r>
            <a:r>
              <a:rPr lang="es-ES" sz="3200" b="1" dirty="0" smtClean="0">
                <a:solidFill>
                  <a:schemeClr val="bg1"/>
                </a:solidFill>
              </a:rPr>
              <a:t>::Blocks</a:t>
            </a:r>
            <a:endParaRPr lang="es-ES" sz="3200" b="1" dirty="0">
              <a:solidFill>
                <a:schemeClr val="bg1"/>
              </a:solidFill>
            </a:endParaRPr>
          </a:p>
        </p:txBody>
      </p:sp>
      <p:sp>
        <p:nvSpPr>
          <p:cNvPr id="3" name="2 Rectángulo"/>
          <p:cNvSpPr/>
          <p:nvPr/>
        </p:nvSpPr>
        <p:spPr>
          <a:xfrm>
            <a:off x="514350" y="906840"/>
            <a:ext cx="11677650" cy="1477328"/>
          </a:xfrm>
          <a:prstGeom prst="rect">
            <a:avLst/>
          </a:prstGeom>
        </p:spPr>
        <p:txBody>
          <a:bodyPr wrap="square">
            <a:spAutoFit/>
          </a:bodyPr>
          <a:lstStyle/>
          <a:p>
            <a:r>
              <a:rPr lang="es-MX" b="1" dirty="0" err="1" smtClean="0">
                <a:solidFill>
                  <a:schemeClr val="bg1"/>
                </a:solidFill>
              </a:rPr>
              <a:t>Code</a:t>
            </a:r>
            <a:r>
              <a:rPr lang="es-MX" b="1" dirty="0" smtClean="0">
                <a:solidFill>
                  <a:schemeClr val="bg1"/>
                </a:solidFill>
              </a:rPr>
              <a:t>::Blocks</a:t>
            </a:r>
            <a:r>
              <a:rPr lang="es-MX" dirty="0" smtClean="0">
                <a:solidFill>
                  <a:schemeClr val="bg1"/>
                </a:solidFill>
              </a:rPr>
              <a:t> es un </a:t>
            </a:r>
            <a:r>
              <a:rPr lang="es-MX" b="1" dirty="0" smtClean="0">
                <a:solidFill>
                  <a:schemeClr val="bg1"/>
                </a:solidFill>
              </a:rPr>
              <a:t>IDE C++</a:t>
            </a:r>
            <a:r>
              <a:rPr lang="es-MX" dirty="0" smtClean="0">
                <a:solidFill>
                  <a:schemeClr val="bg1"/>
                </a:solidFill>
              </a:rPr>
              <a:t> multiplataforma gratuito, altamente extensible y configurable, creado para ofrecer a los usuarios las características más demandadas e ideales. Ofrece una interfaz de usuario consistente y se siente. Y lo más importante, puede ampliar su funcionalidad mediante el uso de complementos desarrollados por los usuarios, algunos de los complementos son parte del lanzamiento de </a:t>
            </a:r>
            <a:r>
              <a:rPr lang="es-MX" b="1" dirty="0" err="1" smtClean="0">
                <a:solidFill>
                  <a:schemeClr val="bg1"/>
                </a:solidFill>
              </a:rPr>
              <a:t>Code</a:t>
            </a:r>
            <a:r>
              <a:rPr lang="es-MX" b="1" dirty="0" smtClean="0">
                <a:solidFill>
                  <a:schemeClr val="bg1"/>
                </a:solidFill>
              </a:rPr>
              <a:t> :: Blocks</a:t>
            </a:r>
            <a:r>
              <a:rPr lang="es-MX" dirty="0" smtClean="0">
                <a:solidFill>
                  <a:schemeClr val="bg1"/>
                </a:solidFill>
              </a:rPr>
              <a:t> y muchos no, escritos por usuarios individuales que no forman parte del equipo de desarrollo de </a:t>
            </a:r>
            <a:r>
              <a:rPr lang="es-MX" dirty="0" err="1" smtClean="0">
                <a:solidFill>
                  <a:schemeClr val="bg1"/>
                </a:solidFill>
              </a:rPr>
              <a:t>Code</a:t>
            </a:r>
            <a:r>
              <a:rPr lang="es-MX" dirty="0" smtClean="0">
                <a:solidFill>
                  <a:schemeClr val="bg1"/>
                </a:solidFill>
              </a:rPr>
              <a:t> :: Block.</a:t>
            </a:r>
            <a:endParaRPr lang="es-MX" dirty="0">
              <a:solidFill>
                <a:schemeClr val="bg1"/>
              </a:solidFill>
            </a:endParaRPr>
          </a:p>
        </p:txBody>
      </p:sp>
      <p:sp>
        <p:nvSpPr>
          <p:cNvPr id="4" name="3 Rectángulo"/>
          <p:cNvSpPr/>
          <p:nvPr/>
        </p:nvSpPr>
        <p:spPr>
          <a:xfrm>
            <a:off x="533400" y="2451944"/>
            <a:ext cx="6096000" cy="4154984"/>
          </a:xfrm>
          <a:prstGeom prst="rect">
            <a:avLst/>
          </a:prstGeom>
        </p:spPr>
        <p:txBody>
          <a:bodyPr>
            <a:spAutoFit/>
          </a:bodyPr>
          <a:lstStyle/>
          <a:p>
            <a:r>
              <a:rPr lang="es-MX" sz="1600" dirty="0" smtClean="0">
                <a:solidFill>
                  <a:schemeClr val="bg1"/>
                </a:solidFill>
              </a:rPr>
              <a:t>Sus características se clasifican en un compilador, depurador y características de interfaz y estas incluyen:</a:t>
            </a:r>
          </a:p>
          <a:p>
            <a:r>
              <a:rPr lang="es-MX" sz="1600" dirty="0" smtClean="0">
                <a:solidFill>
                  <a:schemeClr val="bg1"/>
                </a:solidFill>
              </a:rPr>
              <a:t>Compatibilidad con múltiples compiladores, incluidos GCC, </a:t>
            </a:r>
            <a:r>
              <a:rPr lang="es-MX" sz="1600" dirty="0" err="1" smtClean="0">
                <a:solidFill>
                  <a:schemeClr val="bg1"/>
                </a:solidFill>
              </a:rPr>
              <a:t>clang</a:t>
            </a:r>
            <a:r>
              <a:rPr lang="es-MX" sz="1600" dirty="0" smtClean="0">
                <a:solidFill>
                  <a:schemeClr val="bg1"/>
                </a:solidFill>
              </a:rPr>
              <a:t>, </a:t>
            </a:r>
            <a:r>
              <a:rPr lang="es-MX" sz="1600" dirty="0" err="1" smtClean="0">
                <a:solidFill>
                  <a:schemeClr val="bg1"/>
                </a:solidFill>
              </a:rPr>
              <a:t>Borland</a:t>
            </a:r>
            <a:r>
              <a:rPr lang="es-MX" sz="1600" dirty="0" smtClean="0">
                <a:solidFill>
                  <a:schemeClr val="bg1"/>
                </a:solidFill>
              </a:rPr>
              <a:t> C++ 5.5, </a:t>
            </a:r>
            <a:r>
              <a:rPr lang="es-MX" sz="1600" dirty="0" err="1" smtClean="0">
                <a:solidFill>
                  <a:schemeClr val="bg1"/>
                </a:solidFill>
              </a:rPr>
              <a:t>marte</a:t>
            </a:r>
            <a:r>
              <a:rPr lang="es-MX" sz="1600" dirty="0" smtClean="0">
                <a:solidFill>
                  <a:schemeClr val="bg1"/>
                </a:solidFill>
              </a:rPr>
              <a:t> digital y muchos más</a:t>
            </a:r>
          </a:p>
          <a:p>
            <a:r>
              <a:rPr lang="es-MX" sz="1600" dirty="0" smtClean="0">
                <a:solidFill>
                  <a:schemeClr val="bg1"/>
                </a:solidFill>
              </a:rPr>
              <a:t>Muy rápido, sin necesidad de </a:t>
            </a:r>
            <a:r>
              <a:rPr lang="es-MX" sz="1600" dirty="0" err="1" smtClean="0">
                <a:solidFill>
                  <a:schemeClr val="bg1"/>
                </a:solidFill>
              </a:rPr>
              <a:t>makefiles</a:t>
            </a:r>
            <a:endParaRPr lang="es-MX" sz="1600" dirty="0" smtClean="0">
              <a:solidFill>
                <a:schemeClr val="bg1"/>
              </a:solidFill>
            </a:endParaRPr>
          </a:p>
          <a:p>
            <a:r>
              <a:rPr lang="es-MX" sz="1600" dirty="0" smtClean="0">
                <a:solidFill>
                  <a:schemeClr val="bg1"/>
                </a:solidFill>
              </a:rPr>
              <a:t>Proyectos de objetivos múltiples</a:t>
            </a:r>
          </a:p>
          <a:p>
            <a:r>
              <a:rPr lang="es-MX" sz="1600" dirty="0" smtClean="0">
                <a:solidFill>
                  <a:schemeClr val="bg1"/>
                </a:solidFill>
              </a:rPr>
              <a:t>Un espacio de trabajo que admite la combinación de proyectos.</a:t>
            </a:r>
          </a:p>
          <a:p>
            <a:r>
              <a:rPr lang="es-MX" sz="1600" dirty="0" smtClean="0">
                <a:solidFill>
                  <a:schemeClr val="bg1"/>
                </a:solidFill>
              </a:rPr>
              <a:t>Interfaces GNU GDB</a:t>
            </a:r>
          </a:p>
          <a:p>
            <a:r>
              <a:rPr lang="es-MX" sz="1600" dirty="0" smtClean="0">
                <a:solidFill>
                  <a:schemeClr val="bg1"/>
                </a:solidFill>
              </a:rPr>
              <a:t>Soporte para puntos de interrupción completos, incluidos puntos de interrupción de código, puntos de interrupción de datos, condiciones de punto de interrupción y muchos más</a:t>
            </a:r>
            <a:br>
              <a:rPr lang="es-MX" sz="1600" dirty="0" smtClean="0">
                <a:solidFill>
                  <a:schemeClr val="bg1"/>
                </a:solidFill>
              </a:rPr>
            </a:br>
            <a:r>
              <a:rPr lang="es-MX" sz="1600" dirty="0" smtClean="0">
                <a:solidFill>
                  <a:schemeClr val="bg1"/>
                </a:solidFill>
              </a:rPr>
              <a:t>mostrar símbolos y argumentos de funciones locales</a:t>
            </a:r>
          </a:p>
          <a:p>
            <a:r>
              <a:rPr lang="es-MX" sz="1600" dirty="0" smtClean="0">
                <a:solidFill>
                  <a:schemeClr val="bg1"/>
                </a:solidFill>
              </a:rPr>
              <a:t>volcado de memoria personalizado y resaltado de sintaxis</a:t>
            </a:r>
          </a:p>
          <a:p>
            <a:r>
              <a:rPr lang="es-MX" sz="1600" dirty="0" smtClean="0">
                <a:solidFill>
                  <a:schemeClr val="bg1"/>
                </a:solidFill>
              </a:rPr>
              <a:t>Interfaz personalizable y extensible, además de muchas más funciones, incluidas las agregadas a través de complementos creados por el usuario.</a:t>
            </a:r>
            <a:endParaRPr lang="es-MX" sz="1600" dirty="0">
              <a:solidFill>
                <a:schemeClr val="bg1"/>
              </a:solidFill>
            </a:endParaRPr>
          </a:p>
        </p:txBody>
      </p:sp>
      <p:pic>
        <p:nvPicPr>
          <p:cNvPr id="2052" name="Picture 4"/>
          <p:cNvPicPr>
            <a:picLocks noChangeAspect="1" noChangeArrowheads="1"/>
          </p:cNvPicPr>
          <p:nvPr/>
        </p:nvPicPr>
        <p:blipFill>
          <a:blip r:embed="rId2"/>
          <a:srcRect/>
          <a:stretch>
            <a:fillRect/>
          </a:stretch>
        </p:blipFill>
        <p:spPr bwMode="auto">
          <a:xfrm>
            <a:off x="7164013" y="3124200"/>
            <a:ext cx="4951787" cy="3638550"/>
          </a:xfrm>
          <a:prstGeom prst="rect">
            <a:avLst/>
          </a:prstGeom>
          <a:noFill/>
          <a:ln w="9525">
            <a:noFill/>
            <a:miter lim="800000"/>
            <a:headEnd/>
            <a:tailEnd/>
          </a:ln>
          <a:effectLst/>
        </p:spPr>
      </p:pic>
      <p:pic>
        <p:nvPicPr>
          <p:cNvPr id="2054" name="Picture 6">
            <a:hlinkClick r:id="rId3"/>
          </p:cNvPr>
          <p:cNvPicPr>
            <a:picLocks noChangeAspect="1" noChangeArrowheads="1"/>
          </p:cNvPicPr>
          <p:nvPr/>
        </p:nvPicPr>
        <p:blipFill>
          <a:blip r:embed="rId4" cstate="print"/>
          <a:srcRect/>
          <a:stretch>
            <a:fillRect/>
          </a:stretch>
        </p:blipFill>
        <p:spPr bwMode="auto">
          <a:xfrm>
            <a:off x="10750878" y="323850"/>
            <a:ext cx="1206171" cy="5206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6318" y="367784"/>
            <a:ext cx="8414483" cy="523220"/>
          </a:xfrm>
          <a:prstGeom prst="rect">
            <a:avLst/>
          </a:prstGeom>
        </p:spPr>
        <p:txBody>
          <a:bodyPr wrap="none">
            <a:spAutoFit/>
          </a:bodyPr>
          <a:lstStyle/>
          <a:p>
            <a:r>
              <a:rPr lang="es-MX" sz="2800" b="1" dirty="0" smtClean="0">
                <a:solidFill>
                  <a:schemeClr val="bg1"/>
                </a:solidFill>
              </a:rPr>
              <a:t>Eclipse CDT (Herramientas de desarrollo C/C++)</a:t>
            </a:r>
            <a:endParaRPr lang="es-MX" sz="2800" b="1" dirty="0">
              <a:solidFill>
                <a:schemeClr val="bg1"/>
              </a:solidFill>
            </a:endParaRPr>
          </a:p>
        </p:txBody>
      </p:sp>
      <p:sp>
        <p:nvSpPr>
          <p:cNvPr id="3" name="2 Rectángulo"/>
          <p:cNvSpPr/>
          <p:nvPr/>
        </p:nvSpPr>
        <p:spPr>
          <a:xfrm>
            <a:off x="304800" y="1123950"/>
            <a:ext cx="11372850" cy="5355312"/>
          </a:xfrm>
          <a:prstGeom prst="rect">
            <a:avLst/>
          </a:prstGeom>
        </p:spPr>
        <p:txBody>
          <a:bodyPr wrap="square">
            <a:spAutoFit/>
          </a:bodyPr>
          <a:lstStyle/>
          <a:p>
            <a:r>
              <a:rPr lang="es-MX" dirty="0" smtClean="0">
                <a:solidFill>
                  <a:schemeClr val="bg1"/>
                </a:solidFill>
              </a:rPr>
              <a:t>Eclipse es un IDE multiplataforma de código abierto bien conocido en el ámbito de la programación. Ofrece a los usuarios una gran interfaz gráfica de usuario con soporte para la funcionalidad de arrastrar y soltar para una fácil disposición de los elementos de la interfaz.</a:t>
            </a:r>
          </a:p>
          <a:p>
            <a:r>
              <a:rPr lang="es-MX" b="1" dirty="0" smtClean="0">
                <a:solidFill>
                  <a:schemeClr val="bg1"/>
                </a:solidFill>
              </a:rPr>
              <a:t>Eclipse CDT</a:t>
            </a:r>
            <a:r>
              <a:rPr lang="es-MX" dirty="0" smtClean="0">
                <a:solidFill>
                  <a:schemeClr val="bg1"/>
                </a:solidFill>
              </a:rPr>
              <a:t> es un proyecto basado en la plataforma primaria de Eclipse y proporciona un IDE C/C++  </a:t>
            </a:r>
          </a:p>
          <a:p>
            <a:endParaRPr lang="es-MX" dirty="0" smtClean="0">
              <a:solidFill>
                <a:schemeClr val="bg1"/>
              </a:solidFill>
            </a:endParaRPr>
          </a:p>
          <a:p>
            <a:endParaRPr lang="es-MX" dirty="0" smtClean="0">
              <a:solidFill>
                <a:schemeClr val="bg1"/>
              </a:solidFill>
            </a:endParaRPr>
          </a:p>
          <a:p>
            <a:r>
              <a:rPr lang="es-MX" dirty="0" smtClean="0">
                <a:solidFill>
                  <a:schemeClr val="bg1"/>
                </a:solidFill>
              </a:rPr>
              <a:t>completamente funcional con las siguientes características: </a:t>
            </a:r>
          </a:p>
          <a:p>
            <a:r>
              <a:rPr lang="es-MX" dirty="0" smtClean="0">
                <a:solidFill>
                  <a:schemeClr val="bg1"/>
                </a:solidFill>
              </a:rPr>
              <a:t>Apoya la creación de proyectos</a:t>
            </a:r>
          </a:p>
          <a:p>
            <a:r>
              <a:rPr lang="es-MX" dirty="0" smtClean="0">
                <a:solidFill>
                  <a:schemeClr val="bg1"/>
                </a:solidFill>
              </a:rPr>
              <a:t>Compilación gestionada para varias cadenas de herramientas</a:t>
            </a:r>
          </a:p>
          <a:p>
            <a:r>
              <a:rPr lang="es-MX" dirty="0" smtClean="0">
                <a:solidFill>
                  <a:schemeClr val="bg1"/>
                </a:solidFill>
              </a:rPr>
              <a:t>Fabricación estándar</a:t>
            </a:r>
          </a:p>
          <a:p>
            <a:r>
              <a:rPr lang="es-MX" dirty="0" smtClean="0">
                <a:solidFill>
                  <a:schemeClr val="bg1"/>
                </a:solidFill>
              </a:rPr>
              <a:t>Navegación de origen</a:t>
            </a:r>
          </a:p>
          <a:p>
            <a:r>
              <a:rPr lang="es-MX" dirty="0" smtClean="0">
                <a:solidFill>
                  <a:schemeClr val="bg1"/>
                </a:solidFill>
              </a:rPr>
              <a:t>Varias herramientas de conocimiento como gráfico de llamadas, j</a:t>
            </a:r>
          </a:p>
          <a:p>
            <a:r>
              <a:rPr lang="es-MX" dirty="0" err="1" smtClean="0">
                <a:solidFill>
                  <a:schemeClr val="bg1"/>
                </a:solidFill>
              </a:rPr>
              <a:t>erarquía</a:t>
            </a:r>
            <a:r>
              <a:rPr lang="es-MX" dirty="0" smtClean="0">
                <a:solidFill>
                  <a:schemeClr val="bg1"/>
                </a:solidFill>
              </a:rPr>
              <a:t> de tipos, navegador incorporado, navegador de </a:t>
            </a:r>
          </a:p>
          <a:p>
            <a:r>
              <a:rPr lang="es-MX" dirty="0" smtClean="0">
                <a:solidFill>
                  <a:schemeClr val="bg1"/>
                </a:solidFill>
              </a:rPr>
              <a:t>definición de macro</a:t>
            </a:r>
          </a:p>
          <a:p>
            <a:r>
              <a:rPr lang="es-MX" dirty="0" smtClean="0">
                <a:solidFill>
                  <a:schemeClr val="bg1"/>
                </a:solidFill>
              </a:rPr>
              <a:t>Editor de código con soporte para resaltado de sintaxis</a:t>
            </a:r>
          </a:p>
          <a:p>
            <a:r>
              <a:rPr lang="es-MX" dirty="0" smtClean="0">
                <a:solidFill>
                  <a:schemeClr val="bg1"/>
                </a:solidFill>
              </a:rPr>
              <a:t>Soporte para navegación plegable e hipervínculo</a:t>
            </a:r>
          </a:p>
          <a:p>
            <a:r>
              <a:rPr lang="es-MX" dirty="0" smtClean="0">
                <a:solidFill>
                  <a:schemeClr val="bg1"/>
                </a:solidFill>
              </a:rPr>
              <a:t>Refactorización de código fuente más generación de código</a:t>
            </a:r>
          </a:p>
          <a:p>
            <a:r>
              <a:rPr lang="es-MX" dirty="0" smtClean="0">
                <a:solidFill>
                  <a:schemeClr val="bg1"/>
                </a:solidFill>
              </a:rPr>
              <a:t>Herramientas para depuración visual como memoria, registros</a:t>
            </a:r>
          </a:p>
          <a:p>
            <a:r>
              <a:rPr lang="es-MX" dirty="0" smtClean="0">
                <a:solidFill>
                  <a:schemeClr val="bg1"/>
                </a:solidFill>
              </a:rPr>
              <a:t>Desmontaje de espectadores y muchos más</a:t>
            </a:r>
            <a:endParaRPr lang="es-MX" dirty="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7227818" y="2971800"/>
            <a:ext cx="4748282" cy="3702050"/>
          </a:xfrm>
          <a:prstGeom prst="rect">
            <a:avLst/>
          </a:prstGeom>
          <a:noFill/>
          <a:ln w="9525">
            <a:noFill/>
            <a:miter lim="800000"/>
            <a:headEnd/>
            <a:tailEnd/>
          </a:ln>
          <a:effectLst/>
        </p:spPr>
      </p:pic>
      <p:pic>
        <p:nvPicPr>
          <p:cNvPr id="3076" name="Picture 4">
            <a:hlinkClick r:id="rId3"/>
          </p:cNvPr>
          <p:cNvPicPr>
            <a:picLocks noChangeAspect="1" noChangeArrowheads="1"/>
          </p:cNvPicPr>
          <p:nvPr/>
        </p:nvPicPr>
        <p:blipFill>
          <a:blip r:embed="rId4" cstate="print"/>
          <a:srcRect/>
          <a:stretch>
            <a:fillRect/>
          </a:stretch>
        </p:blipFill>
        <p:spPr bwMode="auto">
          <a:xfrm>
            <a:off x="9810750" y="493450"/>
            <a:ext cx="1784350" cy="4590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1331" y="196334"/>
            <a:ext cx="2452851" cy="523220"/>
          </a:xfrm>
          <a:prstGeom prst="rect">
            <a:avLst/>
          </a:prstGeom>
        </p:spPr>
        <p:txBody>
          <a:bodyPr wrap="none">
            <a:spAutoFit/>
          </a:bodyPr>
          <a:lstStyle/>
          <a:p>
            <a:r>
              <a:rPr lang="es-ES" sz="2800" b="1" dirty="0" smtClean="0">
                <a:solidFill>
                  <a:schemeClr val="bg1"/>
                </a:solidFill>
              </a:rPr>
              <a:t>Visual Studio</a:t>
            </a:r>
            <a:endParaRPr lang="es-ES" sz="2800" dirty="0">
              <a:solidFill>
                <a:schemeClr val="bg1"/>
              </a:solidFill>
            </a:endParaRPr>
          </a:p>
        </p:txBody>
      </p:sp>
      <p:sp>
        <p:nvSpPr>
          <p:cNvPr id="3" name="2 Rectángulo"/>
          <p:cNvSpPr/>
          <p:nvPr/>
        </p:nvSpPr>
        <p:spPr>
          <a:xfrm>
            <a:off x="266700" y="798195"/>
            <a:ext cx="6096000" cy="5909310"/>
          </a:xfrm>
          <a:prstGeom prst="rect">
            <a:avLst/>
          </a:prstGeom>
        </p:spPr>
        <p:txBody>
          <a:bodyPr>
            <a:spAutoFit/>
          </a:bodyPr>
          <a:lstStyle/>
          <a:p>
            <a:r>
              <a:rPr lang="es-MX" dirty="0" smtClean="0">
                <a:solidFill>
                  <a:schemeClr val="bg1"/>
                </a:solidFill>
              </a:rPr>
              <a:t>Visual Studio es un C IDE con todas las funciones que permite a los desarrolladores crear aplicaciones C y C # en Windows utilizando una amplia variedad de herramientas. Puede utilizar el compilador Microsoft Visual C para compilar y depurar su código en el propio IDE; de hecho, su depurador puede depurar tanto el código fuente como el de máquina. Tiene todo lo que necesita para desarrollar un proyecto, incluidas herramientas de implementación, integración de bases de datos, configuración del servidor y más. La finalización de código está incluida, por supuesto, pero no es su herramienta de autocompletado normal de IDE; en cambio, es un poderoso componente llamado </a:t>
            </a:r>
            <a:r>
              <a:rPr lang="es-MX" dirty="0" err="1" smtClean="0">
                <a:solidFill>
                  <a:schemeClr val="bg1"/>
                </a:solidFill>
              </a:rPr>
              <a:t>IntelliSense</a:t>
            </a:r>
            <a:r>
              <a:rPr lang="es-MX" dirty="0" smtClean="0">
                <a:solidFill>
                  <a:schemeClr val="bg1"/>
                </a:solidFill>
              </a:rPr>
              <a:t> que usa la semántica del lenguaje y su propio código fuente para ofrecer sugerencias. Visual Studio es considerado el IDE definitivo por muchos desarrolladores, pero tiene un costo, tanto en sentido figurado como literal. Para ejecutar Visual Studio, necesitará una potente máquina de desarrollo de Windows y, si tiene la intención de crear aplicaciones comerciales en C, deberá adquirir una licencia de Visual Studio. Más sobre el texto fuente</a:t>
            </a:r>
            <a:endParaRPr lang="es-ES" dirty="0">
              <a:solidFill>
                <a:schemeClr val="bg1"/>
              </a:solidFill>
            </a:endParaRPr>
          </a:p>
        </p:txBody>
      </p:sp>
      <p:pic>
        <p:nvPicPr>
          <p:cNvPr id="4098" name="Picture 2"/>
          <p:cNvPicPr>
            <a:picLocks noChangeAspect="1" noChangeArrowheads="1"/>
          </p:cNvPicPr>
          <p:nvPr/>
        </p:nvPicPr>
        <p:blipFill>
          <a:blip r:embed="rId2"/>
          <a:srcRect/>
          <a:stretch>
            <a:fillRect/>
          </a:stretch>
        </p:blipFill>
        <p:spPr bwMode="auto">
          <a:xfrm>
            <a:off x="6582811" y="3086100"/>
            <a:ext cx="5513940" cy="3454400"/>
          </a:xfrm>
          <a:prstGeom prst="rect">
            <a:avLst/>
          </a:prstGeom>
          <a:noFill/>
          <a:ln w="9525">
            <a:noFill/>
            <a:miter lim="800000"/>
            <a:headEnd/>
            <a:tailEnd/>
          </a:ln>
          <a:effectLst/>
        </p:spPr>
      </p:pic>
      <p:sp>
        <p:nvSpPr>
          <p:cNvPr id="5" name="4 Rectángulo"/>
          <p:cNvSpPr/>
          <p:nvPr/>
        </p:nvSpPr>
        <p:spPr>
          <a:xfrm>
            <a:off x="6855832" y="1625084"/>
            <a:ext cx="2976136" cy="369332"/>
          </a:xfrm>
          <a:prstGeom prst="rect">
            <a:avLst/>
          </a:prstGeom>
        </p:spPr>
        <p:txBody>
          <a:bodyPr wrap="none">
            <a:spAutoFit/>
          </a:bodyPr>
          <a:lstStyle/>
          <a:p>
            <a:r>
              <a:rPr lang="es-ES" b="1" dirty="0" smtClean="0">
                <a:solidFill>
                  <a:schemeClr val="bg1"/>
                </a:solidFill>
              </a:rPr>
              <a:t>Visual Studio </a:t>
            </a:r>
            <a:r>
              <a:rPr lang="es-ES" b="1" dirty="0" err="1" smtClean="0">
                <a:solidFill>
                  <a:schemeClr val="bg1"/>
                </a:solidFill>
              </a:rPr>
              <a:t>Community</a:t>
            </a:r>
            <a:endParaRPr lang="es-ES" b="1" dirty="0">
              <a:solidFill>
                <a:schemeClr val="bg1"/>
              </a:solidFill>
            </a:endParaRPr>
          </a:p>
        </p:txBody>
      </p:sp>
      <p:pic>
        <p:nvPicPr>
          <p:cNvPr id="4099" name="Picture 3">
            <a:hlinkClick r:id="rId3"/>
          </p:cNvPr>
          <p:cNvPicPr>
            <a:picLocks noChangeAspect="1" noChangeArrowheads="1"/>
          </p:cNvPicPr>
          <p:nvPr/>
        </p:nvPicPr>
        <p:blipFill>
          <a:blip r:embed="rId4"/>
          <a:srcRect/>
          <a:stretch>
            <a:fillRect/>
          </a:stretch>
        </p:blipFill>
        <p:spPr bwMode="auto">
          <a:xfrm>
            <a:off x="6851650" y="2127250"/>
            <a:ext cx="3060700" cy="50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20281" y="291584"/>
            <a:ext cx="3910622" cy="584775"/>
          </a:xfrm>
          <a:prstGeom prst="rect">
            <a:avLst/>
          </a:prstGeom>
        </p:spPr>
        <p:txBody>
          <a:bodyPr wrap="none">
            <a:spAutoFit/>
          </a:bodyPr>
          <a:lstStyle/>
          <a:p>
            <a:r>
              <a:rPr lang="es-ES" sz="3200" b="1" dirty="0" smtClean="0">
                <a:solidFill>
                  <a:schemeClr val="bg1"/>
                </a:solidFill>
              </a:rPr>
              <a:t>Visual Studio </a:t>
            </a:r>
            <a:r>
              <a:rPr lang="es-ES" sz="3200" b="1" dirty="0" err="1" smtClean="0">
                <a:solidFill>
                  <a:schemeClr val="bg1"/>
                </a:solidFill>
              </a:rPr>
              <a:t>Code</a:t>
            </a:r>
            <a:endParaRPr lang="es-ES" sz="3200" dirty="0">
              <a:solidFill>
                <a:schemeClr val="bg1"/>
              </a:solidFill>
            </a:endParaRPr>
          </a:p>
        </p:txBody>
      </p:sp>
      <p:sp>
        <p:nvSpPr>
          <p:cNvPr id="3" name="2 Rectángulo"/>
          <p:cNvSpPr/>
          <p:nvPr/>
        </p:nvSpPr>
        <p:spPr>
          <a:xfrm>
            <a:off x="323850" y="910590"/>
            <a:ext cx="6096000" cy="5909310"/>
          </a:xfrm>
          <a:prstGeom prst="rect">
            <a:avLst/>
          </a:prstGeom>
        </p:spPr>
        <p:txBody>
          <a:bodyPr>
            <a:spAutoFit/>
          </a:bodyPr>
          <a:lstStyle/>
          <a:p>
            <a:r>
              <a:rPr lang="es-MX" dirty="0" smtClean="0">
                <a:solidFill>
                  <a:schemeClr val="bg1"/>
                </a:solidFill>
              </a:rPr>
              <a:t>Si bien Visual Studio </a:t>
            </a:r>
            <a:r>
              <a:rPr lang="es-MX" dirty="0" err="1" smtClean="0">
                <a:solidFill>
                  <a:schemeClr val="bg1"/>
                </a:solidFill>
              </a:rPr>
              <a:t>Code</a:t>
            </a:r>
            <a:r>
              <a:rPr lang="es-MX" dirty="0" smtClean="0">
                <a:solidFill>
                  <a:schemeClr val="bg1"/>
                </a:solidFill>
              </a:rPr>
              <a:t> (a menudo llamado VS </a:t>
            </a:r>
            <a:r>
              <a:rPr lang="es-MX" dirty="0" err="1" smtClean="0">
                <a:solidFill>
                  <a:schemeClr val="bg1"/>
                </a:solidFill>
              </a:rPr>
              <a:t>Code</a:t>
            </a:r>
            <a:r>
              <a:rPr lang="es-MX" dirty="0" smtClean="0">
                <a:solidFill>
                  <a:schemeClr val="bg1"/>
                </a:solidFill>
              </a:rPr>
              <a:t>, que no debe confundirse con Visual Studio) no es formalmente un IDE de C, es quizás el editor de código de fuente abierta más conocido para una amplia variedad de lenguajes, y puede actuar como un IDE con las extensiones adecuadas. Esta herramienta de entorno para desarrolladores también ofrece soporte multiplataforma y es excelente para desarrolladores que buscan personalización y un alto grado de flexibilidad. En lugar de una orientación de proyecto, VS </a:t>
            </a:r>
            <a:r>
              <a:rPr lang="es-MX" dirty="0" err="1" smtClean="0">
                <a:solidFill>
                  <a:schemeClr val="bg1"/>
                </a:solidFill>
              </a:rPr>
              <a:t>Code</a:t>
            </a:r>
            <a:r>
              <a:rPr lang="es-MX" dirty="0" smtClean="0">
                <a:solidFill>
                  <a:schemeClr val="bg1"/>
                </a:solidFill>
              </a:rPr>
              <a:t> se organiza en torno a un sistema de archivos y carece de soporte de andamios. Pero lo que le falta en esas áreas lo compensa con otras características, como una interfaz de línea de comandos incorporada y la integración de </a:t>
            </a:r>
            <a:r>
              <a:rPr lang="es-MX" dirty="0" err="1" smtClean="0">
                <a:solidFill>
                  <a:schemeClr val="bg1"/>
                </a:solidFill>
              </a:rPr>
              <a:t>git</a:t>
            </a:r>
            <a:r>
              <a:rPr lang="es-MX" dirty="0" smtClean="0">
                <a:solidFill>
                  <a:schemeClr val="bg1"/>
                </a:solidFill>
              </a:rPr>
              <a:t> que permite extraer, confirmar y publicar utilizando una GUI simple. También cuenta con una rica API para herramientas de depuración y tiene finalización inteligente de código, refactorización de código y fragmentos. Admite numerosas extensiones que aportan nuevas funciones, como otros idiomas y nuevos temas. Puede administrar múltiples versiones de un programa con facilidad.</a:t>
            </a:r>
            <a:endParaRPr lang="es-ES" dirty="0">
              <a:solidFill>
                <a:schemeClr val="bg1"/>
              </a:solidFill>
            </a:endParaRPr>
          </a:p>
        </p:txBody>
      </p:sp>
      <p:pic>
        <p:nvPicPr>
          <p:cNvPr id="5122" name="Picture 2"/>
          <p:cNvPicPr>
            <a:picLocks noChangeAspect="1" noChangeArrowheads="1"/>
          </p:cNvPicPr>
          <p:nvPr/>
        </p:nvPicPr>
        <p:blipFill>
          <a:blip r:embed="rId2"/>
          <a:srcRect/>
          <a:stretch>
            <a:fillRect/>
          </a:stretch>
        </p:blipFill>
        <p:spPr bwMode="auto">
          <a:xfrm>
            <a:off x="6427095" y="3505200"/>
            <a:ext cx="5479156" cy="3067050"/>
          </a:xfrm>
          <a:prstGeom prst="rect">
            <a:avLst/>
          </a:prstGeom>
          <a:noFill/>
          <a:ln w="9525">
            <a:noFill/>
            <a:miter lim="800000"/>
            <a:headEnd/>
            <a:tailEnd/>
          </a:ln>
          <a:effectLst/>
        </p:spPr>
      </p:pic>
      <p:sp>
        <p:nvSpPr>
          <p:cNvPr id="5" name="4 Rectángulo"/>
          <p:cNvSpPr/>
          <p:nvPr/>
        </p:nvSpPr>
        <p:spPr>
          <a:xfrm>
            <a:off x="7234513" y="2101334"/>
            <a:ext cx="2283638" cy="369332"/>
          </a:xfrm>
          <a:prstGeom prst="rect">
            <a:avLst/>
          </a:prstGeom>
        </p:spPr>
        <p:txBody>
          <a:bodyPr wrap="none">
            <a:spAutoFit/>
          </a:bodyPr>
          <a:lstStyle/>
          <a:p>
            <a:r>
              <a:rPr lang="es-ES" b="1" dirty="0" smtClean="0">
                <a:solidFill>
                  <a:schemeClr val="bg1"/>
                </a:solidFill>
              </a:rPr>
              <a:t>Visual Studio </a:t>
            </a:r>
            <a:r>
              <a:rPr lang="es-ES" b="1" dirty="0" err="1" smtClean="0">
                <a:solidFill>
                  <a:schemeClr val="bg1"/>
                </a:solidFill>
              </a:rPr>
              <a:t>Code</a:t>
            </a:r>
            <a:endParaRPr lang="es-ES" b="1" dirty="0">
              <a:solidFill>
                <a:schemeClr val="bg1"/>
              </a:solidFill>
            </a:endParaRPr>
          </a:p>
        </p:txBody>
      </p:sp>
      <p:pic>
        <p:nvPicPr>
          <p:cNvPr id="6" name="Picture 4">
            <a:hlinkClick r:id="rId3"/>
          </p:cNvPr>
          <p:cNvPicPr>
            <a:picLocks noChangeAspect="1" noChangeArrowheads="1"/>
          </p:cNvPicPr>
          <p:nvPr/>
        </p:nvPicPr>
        <p:blipFill>
          <a:blip r:embed="rId4"/>
          <a:srcRect/>
          <a:stretch>
            <a:fillRect/>
          </a:stretch>
        </p:blipFill>
        <p:spPr bwMode="auto">
          <a:xfrm>
            <a:off x="7200900" y="2578100"/>
            <a:ext cx="2590800" cy="48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61704" y="215384"/>
            <a:ext cx="1202573" cy="523220"/>
          </a:xfrm>
          <a:prstGeom prst="rect">
            <a:avLst/>
          </a:prstGeom>
        </p:spPr>
        <p:txBody>
          <a:bodyPr wrap="none">
            <a:spAutoFit/>
          </a:bodyPr>
          <a:lstStyle/>
          <a:p>
            <a:r>
              <a:rPr lang="es-ES" sz="2800" b="1" dirty="0" err="1" smtClean="0">
                <a:solidFill>
                  <a:schemeClr val="bg1"/>
                </a:solidFill>
              </a:rPr>
              <a:t>CLion</a:t>
            </a:r>
            <a:endParaRPr lang="es-ES" sz="2800" dirty="0">
              <a:solidFill>
                <a:schemeClr val="bg1"/>
              </a:solidFill>
            </a:endParaRPr>
          </a:p>
        </p:txBody>
      </p:sp>
      <p:sp>
        <p:nvSpPr>
          <p:cNvPr id="3" name="2 Rectángulo"/>
          <p:cNvSpPr/>
          <p:nvPr/>
        </p:nvSpPr>
        <p:spPr>
          <a:xfrm>
            <a:off x="266700" y="835789"/>
            <a:ext cx="6515100" cy="2862322"/>
          </a:xfrm>
          <a:prstGeom prst="rect">
            <a:avLst/>
          </a:prstGeom>
        </p:spPr>
        <p:txBody>
          <a:bodyPr wrap="square">
            <a:spAutoFit/>
          </a:bodyPr>
          <a:lstStyle/>
          <a:p>
            <a:r>
              <a:rPr lang="es-MX" dirty="0" smtClean="0">
                <a:solidFill>
                  <a:schemeClr val="bg1"/>
                </a:solidFill>
              </a:rPr>
              <a:t>Creado por </a:t>
            </a:r>
            <a:r>
              <a:rPr lang="es-MX" dirty="0" err="1" smtClean="0">
                <a:solidFill>
                  <a:schemeClr val="bg1"/>
                </a:solidFill>
              </a:rPr>
              <a:t>Jetbrains</a:t>
            </a:r>
            <a:r>
              <a:rPr lang="es-MX" dirty="0" smtClean="0">
                <a:solidFill>
                  <a:schemeClr val="bg1"/>
                </a:solidFill>
              </a:rPr>
              <a:t>, </a:t>
            </a:r>
            <a:r>
              <a:rPr lang="es-MX" dirty="0" err="1" smtClean="0">
                <a:solidFill>
                  <a:schemeClr val="bg1"/>
                </a:solidFill>
              </a:rPr>
              <a:t>CLion</a:t>
            </a:r>
            <a:r>
              <a:rPr lang="es-MX" dirty="0" smtClean="0">
                <a:solidFill>
                  <a:schemeClr val="bg1"/>
                </a:solidFill>
              </a:rPr>
              <a:t> (pronunciado sea-</a:t>
            </a:r>
            <a:r>
              <a:rPr lang="es-MX" dirty="0" err="1" smtClean="0">
                <a:solidFill>
                  <a:schemeClr val="bg1"/>
                </a:solidFill>
              </a:rPr>
              <a:t>lion</a:t>
            </a:r>
            <a:r>
              <a:rPr lang="es-MX" dirty="0" smtClean="0">
                <a:solidFill>
                  <a:schemeClr val="bg1"/>
                </a:solidFill>
              </a:rPr>
              <a:t>) es un IDE de C multiplataforma que admite </a:t>
            </a:r>
            <a:r>
              <a:rPr lang="es-MX" dirty="0" err="1" smtClean="0">
                <a:solidFill>
                  <a:schemeClr val="bg1"/>
                </a:solidFill>
              </a:rPr>
              <a:t>macOS</a:t>
            </a:r>
            <a:r>
              <a:rPr lang="es-MX" dirty="0" smtClean="0">
                <a:solidFill>
                  <a:schemeClr val="bg1"/>
                </a:solidFill>
              </a:rPr>
              <a:t>, Linux y Windows integrado con el sistema de compilación </a:t>
            </a:r>
            <a:r>
              <a:rPr lang="es-MX" dirty="0" err="1" smtClean="0">
                <a:solidFill>
                  <a:schemeClr val="bg1"/>
                </a:solidFill>
              </a:rPr>
              <a:t>CMake</a:t>
            </a:r>
            <a:r>
              <a:rPr lang="es-MX" dirty="0" smtClean="0">
                <a:solidFill>
                  <a:schemeClr val="bg1"/>
                </a:solidFill>
              </a:rPr>
              <a:t>. </a:t>
            </a:r>
            <a:r>
              <a:rPr lang="es-MX" dirty="0" err="1" smtClean="0">
                <a:solidFill>
                  <a:schemeClr val="bg1"/>
                </a:solidFill>
              </a:rPr>
              <a:t>CLion</a:t>
            </a:r>
            <a:r>
              <a:rPr lang="es-MX" dirty="0" smtClean="0">
                <a:solidFill>
                  <a:schemeClr val="bg1"/>
                </a:solidFill>
              </a:rPr>
              <a:t> ofrece mucho en cuanto a facilidad de uso: probar unidades individuales de código fuente, ejecutar y depurar código con facilidad, personalizaciones, gestión de proyectos, análisis de código y formateo automático son solo algunas de sus características que hacen que la codificación sea fácil y rápida. . Este IDE también le permite analizar el rendimiento de su aplicación.</a:t>
            </a:r>
            <a:endParaRPr lang="es-ES" dirty="0">
              <a:solidFill>
                <a:schemeClr val="bg1"/>
              </a:solidFill>
            </a:endParaRPr>
          </a:p>
        </p:txBody>
      </p:sp>
      <p:sp>
        <p:nvSpPr>
          <p:cNvPr id="4" name="3 Rectángulo"/>
          <p:cNvSpPr/>
          <p:nvPr/>
        </p:nvSpPr>
        <p:spPr>
          <a:xfrm>
            <a:off x="7623748" y="653534"/>
            <a:ext cx="1962397" cy="523220"/>
          </a:xfrm>
          <a:prstGeom prst="rect">
            <a:avLst/>
          </a:prstGeom>
        </p:spPr>
        <p:txBody>
          <a:bodyPr wrap="none">
            <a:spAutoFit/>
          </a:bodyPr>
          <a:lstStyle/>
          <a:p>
            <a:r>
              <a:rPr lang="es-ES" sz="2800" b="1" dirty="0" err="1" smtClean="0">
                <a:solidFill>
                  <a:schemeClr val="bg1"/>
                </a:solidFill>
              </a:rPr>
              <a:t>Qt</a:t>
            </a:r>
            <a:r>
              <a:rPr lang="es-ES" sz="2800" b="1" dirty="0" smtClean="0">
                <a:solidFill>
                  <a:schemeClr val="bg1"/>
                </a:solidFill>
              </a:rPr>
              <a:t> </a:t>
            </a:r>
            <a:r>
              <a:rPr lang="es-ES" sz="2800" b="1" dirty="0" err="1" smtClean="0">
                <a:solidFill>
                  <a:schemeClr val="bg1"/>
                </a:solidFill>
              </a:rPr>
              <a:t>Creator</a:t>
            </a:r>
            <a:endParaRPr lang="es-ES" sz="2800" dirty="0">
              <a:solidFill>
                <a:schemeClr val="bg1"/>
              </a:solidFill>
            </a:endParaRPr>
          </a:p>
        </p:txBody>
      </p:sp>
      <p:sp>
        <p:nvSpPr>
          <p:cNvPr id="5" name="4 Rectángulo"/>
          <p:cNvSpPr/>
          <p:nvPr/>
        </p:nvSpPr>
        <p:spPr>
          <a:xfrm>
            <a:off x="7448550" y="1287840"/>
            <a:ext cx="4648200" cy="3970318"/>
          </a:xfrm>
          <a:prstGeom prst="rect">
            <a:avLst/>
          </a:prstGeom>
        </p:spPr>
        <p:txBody>
          <a:bodyPr wrap="square">
            <a:spAutoFit/>
          </a:bodyPr>
          <a:lstStyle/>
          <a:p>
            <a:r>
              <a:rPr lang="es-MX" dirty="0" err="1" smtClean="0">
                <a:solidFill>
                  <a:schemeClr val="bg1"/>
                </a:solidFill>
              </a:rPr>
              <a:t>Qt</a:t>
            </a:r>
            <a:r>
              <a:rPr lang="es-MX" dirty="0" smtClean="0">
                <a:solidFill>
                  <a:schemeClr val="bg1"/>
                </a:solidFill>
              </a:rPr>
              <a:t> </a:t>
            </a:r>
            <a:r>
              <a:rPr lang="es-MX" dirty="0" err="1" smtClean="0">
                <a:solidFill>
                  <a:schemeClr val="bg1"/>
                </a:solidFill>
              </a:rPr>
              <a:t>Creator</a:t>
            </a:r>
            <a:r>
              <a:rPr lang="es-MX" dirty="0" smtClean="0">
                <a:solidFill>
                  <a:schemeClr val="bg1"/>
                </a:solidFill>
              </a:rPr>
              <a:t> es un potente IDE de C, pero ofrece solo una prueba gratuita de un mes. No solo es compatible con las principales plataformas de sistemas operativos, sino que es verdaderamente multiplataforma: permite a los desarrolladores de diferentes sistemas operativos compartir proyectos utilizando una única herramienta de desarrollo. Ofrece depuración, compilación, creación de perfiles, autocompletado de código y refactorización. También admite análisis de código estático, tiene uno de los mejores diseñadores de GUI basado en el marco </a:t>
            </a:r>
            <a:r>
              <a:rPr lang="es-MX" dirty="0" err="1" smtClean="0">
                <a:solidFill>
                  <a:schemeClr val="bg1"/>
                </a:solidFill>
              </a:rPr>
              <a:t>Qt</a:t>
            </a:r>
            <a:r>
              <a:rPr lang="es-MX" dirty="0" smtClean="0">
                <a:solidFill>
                  <a:schemeClr val="bg1"/>
                </a:solidFill>
              </a:rPr>
              <a:t> y es excepcionalmente rápido.</a:t>
            </a:r>
            <a:endParaRPr lang="es-ES" dirty="0">
              <a:solidFill>
                <a:schemeClr val="bg1"/>
              </a:solidFill>
            </a:endParaRPr>
          </a:p>
        </p:txBody>
      </p:sp>
      <p:sp>
        <p:nvSpPr>
          <p:cNvPr id="6" name="5 Rectángulo"/>
          <p:cNvSpPr/>
          <p:nvPr/>
        </p:nvSpPr>
        <p:spPr>
          <a:xfrm>
            <a:off x="342468" y="3834884"/>
            <a:ext cx="1263487" cy="523220"/>
          </a:xfrm>
          <a:prstGeom prst="rect">
            <a:avLst/>
          </a:prstGeom>
        </p:spPr>
        <p:txBody>
          <a:bodyPr wrap="none">
            <a:spAutoFit/>
          </a:bodyPr>
          <a:lstStyle/>
          <a:p>
            <a:r>
              <a:rPr lang="es-ES" sz="2800" b="1" dirty="0" err="1" smtClean="0">
                <a:solidFill>
                  <a:schemeClr val="bg1"/>
                </a:solidFill>
              </a:rPr>
              <a:t>Xcode</a:t>
            </a:r>
            <a:endParaRPr lang="es-ES" sz="2800" dirty="0">
              <a:solidFill>
                <a:schemeClr val="bg1"/>
              </a:solidFill>
            </a:endParaRPr>
          </a:p>
        </p:txBody>
      </p:sp>
      <p:sp>
        <p:nvSpPr>
          <p:cNvPr id="7" name="6 Rectángulo"/>
          <p:cNvSpPr/>
          <p:nvPr/>
        </p:nvSpPr>
        <p:spPr>
          <a:xfrm>
            <a:off x="342900" y="4408438"/>
            <a:ext cx="6877050" cy="2031325"/>
          </a:xfrm>
          <a:prstGeom prst="rect">
            <a:avLst/>
          </a:prstGeom>
        </p:spPr>
        <p:txBody>
          <a:bodyPr wrap="square">
            <a:spAutoFit/>
          </a:bodyPr>
          <a:lstStyle/>
          <a:p>
            <a:r>
              <a:rPr lang="es-MX" dirty="0" err="1" smtClean="0">
                <a:solidFill>
                  <a:schemeClr val="bg1"/>
                </a:solidFill>
              </a:rPr>
              <a:t>Xcode</a:t>
            </a:r>
            <a:r>
              <a:rPr lang="es-MX" dirty="0" smtClean="0">
                <a:solidFill>
                  <a:schemeClr val="bg1"/>
                </a:solidFill>
              </a:rPr>
              <a:t> es un IDE C, </a:t>
            </a:r>
            <a:r>
              <a:rPr lang="es-MX" dirty="0" err="1" smtClean="0">
                <a:solidFill>
                  <a:schemeClr val="bg1"/>
                </a:solidFill>
              </a:rPr>
              <a:t>Objective</a:t>
            </a:r>
            <a:r>
              <a:rPr lang="es-MX" dirty="0" smtClean="0">
                <a:solidFill>
                  <a:schemeClr val="bg1"/>
                </a:solidFill>
              </a:rPr>
              <a:t>-C y </a:t>
            </a:r>
            <a:r>
              <a:rPr lang="es-MX" dirty="0" err="1" smtClean="0">
                <a:solidFill>
                  <a:schemeClr val="bg1"/>
                </a:solidFill>
              </a:rPr>
              <a:t>Swift</a:t>
            </a:r>
            <a:r>
              <a:rPr lang="es-MX" dirty="0" smtClean="0">
                <a:solidFill>
                  <a:schemeClr val="bg1"/>
                </a:solidFill>
              </a:rPr>
              <a:t> para Mac OS. Contiene la mayoría, si no todas, de las funciones que ofrecen los otros IDE, y también se puede integrar con los servicios para desarrolladores en línea de Apple, como </a:t>
            </a:r>
            <a:r>
              <a:rPr lang="es-MX" dirty="0" err="1" smtClean="0">
                <a:solidFill>
                  <a:schemeClr val="bg1"/>
                </a:solidFill>
              </a:rPr>
              <a:t>iTunes</a:t>
            </a:r>
            <a:r>
              <a:rPr lang="es-MX" dirty="0" smtClean="0">
                <a:solidFill>
                  <a:schemeClr val="bg1"/>
                </a:solidFill>
              </a:rPr>
              <a:t> </a:t>
            </a:r>
            <a:r>
              <a:rPr lang="es-MX" dirty="0" err="1" smtClean="0">
                <a:solidFill>
                  <a:schemeClr val="bg1"/>
                </a:solidFill>
              </a:rPr>
              <a:t>Connect</a:t>
            </a:r>
            <a:r>
              <a:rPr lang="es-MX" dirty="0" smtClean="0">
                <a:solidFill>
                  <a:schemeClr val="bg1"/>
                </a:solidFill>
              </a:rPr>
              <a:t>. Esto significa que los desarrolladores pueden publicar sus aplicaciones en la </a:t>
            </a:r>
            <a:r>
              <a:rPr lang="es-MX" dirty="0" err="1" smtClean="0">
                <a:solidFill>
                  <a:schemeClr val="bg1"/>
                </a:solidFill>
              </a:rPr>
              <a:t>App</a:t>
            </a:r>
            <a:r>
              <a:rPr lang="es-MX" dirty="0" smtClean="0">
                <a:solidFill>
                  <a:schemeClr val="bg1"/>
                </a:solidFill>
              </a:rPr>
              <a:t> </a:t>
            </a:r>
            <a:r>
              <a:rPr lang="es-MX" dirty="0" err="1" smtClean="0">
                <a:solidFill>
                  <a:schemeClr val="bg1"/>
                </a:solidFill>
              </a:rPr>
              <a:t>Store</a:t>
            </a:r>
            <a:r>
              <a:rPr lang="es-MX" dirty="0" smtClean="0">
                <a:solidFill>
                  <a:schemeClr val="bg1"/>
                </a:solidFill>
              </a:rPr>
              <a:t> y pueden utilizar los servicios de Apple, como </a:t>
            </a:r>
            <a:r>
              <a:rPr lang="es-MX" dirty="0" err="1" smtClean="0">
                <a:solidFill>
                  <a:schemeClr val="bg1"/>
                </a:solidFill>
              </a:rPr>
              <a:t>iCloud</a:t>
            </a:r>
            <a:r>
              <a:rPr lang="es-MX" dirty="0" smtClean="0">
                <a:solidFill>
                  <a:schemeClr val="bg1"/>
                </a:solidFill>
              </a:rPr>
              <a:t>, en las aplicaciones que han diseñado.</a:t>
            </a:r>
            <a:endParaRPr lang="es-ES"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438150" y="1033999"/>
            <a:ext cx="10972800" cy="3970318"/>
          </a:xfrm>
          <a:prstGeom prst="rect">
            <a:avLst/>
          </a:prstGeom>
        </p:spPr>
        <p:txBody>
          <a:bodyPr wrap="square">
            <a:spAutoFit/>
          </a:bodyPr>
          <a:lstStyle/>
          <a:p>
            <a:r>
              <a:rPr lang="es-MX" dirty="0" smtClean="0">
                <a:solidFill>
                  <a:schemeClr val="bg1"/>
                </a:solidFill>
              </a:rPr>
              <a:t>Quizás el mayor peligro al usar cualquier IDE es no comprender la cadena de herramientas, el conjunto de herramientas que se utilizan en secuencia para compilar y ejecutar el código fuente. A continuación, se ofrece una breve descripción general de la cadena de herramientas de C para evitar confusiones al utilizar un IDE. Cuando su código fuente de C está listo para ser compilado, se ejecuta a través de un compilador. El compilador luego entrega un archivo a la CPU con instrucciones para que la CPU las ejecute. Cuando la CPU ejecuta nuestro archivo, solo entonces se ejecuta nuestro programa. Además del compilador, también necesita la biblioteca estándar de C, el ensamblador y el enlazador. La biblioteca estándar es lo que le da a la CPU las instrucciones que puede entender; el ensamblador convierte la salida del compilador en instrucciones binarias para la CPU; y el enlazador permite que la biblioteca estándar y el ensamblador formen el ejecutable final. Complicado, ¿no es así? Debido a que los IDE están completamente equipados para ayudarlo a desarrollar y ejecutar todo su programa, no comprender lo que debe hacer en cada punto del desarrollo de su proyecto puede generar confusión y terminar arruinando su proyecto. Si todavía está en el camino de comprender completamente la cadena de herramientas de C, a continuación le ofrecemos algunas alternativas para saltar a un IDE de inmediato.</a:t>
            </a:r>
            <a:endParaRPr lang="es-ES" dirty="0">
              <a:solidFill>
                <a:schemeClr val="bg1"/>
              </a:solidFill>
            </a:endParaRPr>
          </a:p>
        </p:txBody>
      </p:sp>
      <p:sp>
        <p:nvSpPr>
          <p:cNvPr id="10" name="9 Rectángulo"/>
          <p:cNvSpPr/>
          <p:nvPr/>
        </p:nvSpPr>
        <p:spPr>
          <a:xfrm>
            <a:off x="458058" y="367784"/>
            <a:ext cx="5194051" cy="523220"/>
          </a:xfrm>
          <a:prstGeom prst="rect">
            <a:avLst/>
          </a:prstGeom>
        </p:spPr>
        <p:txBody>
          <a:bodyPr wrap="none">
            <a:spAutoFit/>
          </a:bodyPr>
          <a:lstStyle/>
          <a:p>
            <a:r>
              <a:rPr lang="es-MX" sz="2800" b="1" dirty="0" smtClean="0">
                <a:solidFill>
                  <a:schemeClr val="bg1"/>
                </a:solidFill>
              </a:rPr>
              <a:t>Peligros de usar un IDE en C </a:t>
            </a:r>
            <a:endParaRPr lang="es-ES" sz="2800" b="1" dirty="0"/>
          </a:p>
        </p:txBody>
      </p:sp>
    </p:spTree>
    <p:extLst>
      <p:ext uri="{BB962C8B-B14F-4D97-AF65-F5344CB8AC3E}">
        <p14:creationId xmlns:p14="http://schemas.microsoft.com/office/powerpoint/2010/main" val="1809230425"/>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9A8A43-BC89-43C2-9DC0-778E14A55427}"/>
              </a:ext>
            </a:extLst>
          </p:cNvPr>
          <p:cNvSpPr/>
          <p:nvPr/>
        </p:nvSpPr>
        <p:spPr>
          <a:xfrm>
            <a:off x="0" y="705679"/>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7257062" y="856143"/>
            <a:ext cx="4044971" cy="15496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4400" b="1" dirty="0" err="1" smtClean="0">
                <a:solidFill>
                  <a:schemeClr val="bg1"/>
                </a:solidFill>
                <a:cs typeface="Arial" pitchFamily="34" charset="0"/>
              </a:rPr>
              <a:t>Bienvenidos</a:t>
            </a:r>
            <a:endParaRPr lang="en-US" altLang="ko-KR" sz="4400" b="1" dirty="0">
              <a:solidFill>
                <a:schemeClr val="bg1"/>
              </a:solidFill>
              <a:cs typeface="Arial" pitchFamily="34" charset="0"/>
            </a:endParaRPr>
          </a:p>
        </p:txBody>
      </p:sp>
      <p:sp>
        <p:nvSpPr>
          <p:cNvPr id="5" name="TextBox 4">
            <a:extLst>
              <a:ext uri="{FF2B5EF4-FFF2-40B4-BE49-F238E27FC236}">
                <a16:creationId xmlns:a16="http://schemas.microsoft.com/office/drawing/2014/main" id="{39A73EC5-6024-47E2-8C93-E646CD12DE76}"/>
              </a:ext>
            </a:extLst>
          </p:cNvPr>
          <p:cNvSpPr txBox="1"/>
          <p:nvPr/>
        </p:nvSpPr>
        <p:spPr>
          <a:xfrm>
            <a:off x="427161" y="3121883"/>
            <a:ext cx="5965192" cy="1323439"/>
          </a:xfrm>
          <a:prstGeom prst="rect">
            <a:avLst/>
          </a:prstGeom>
          <a:noFill/>
        </p:spPr>
        <p:txBody>
          <a:bodyPr wrap="square" rtlCol="0">
            <a:spAutoFit/>
          </a:bodyPr>
          <a:lstStyle/>
          <a:p>
            <a:pPr algn="ctr"/>
            <a:r>
              <a:rPr lang="es-ES" altLang="ko-KR" sz="2000" dirty="0" smtClean="0">
                <a:solidFill>
                  <a:schemeClr val="bg1"/>
                </a:solidFill>
                <a:cs typeface="Arial" pitchFamily="34" charset="0"/>
              </a:rPr>
              <a:t>Vamos</a:t>
            </a:r>
            <a:r>
              <a:rPr lang="en-US" altLang="ko-KR" sz="2000" dirty="0" smtClean="0">
                <a:solidFill>
                  <a:schemeClr val="bg1"/>
                </a:solidFill>
                <a:cs typeface="Arial" pitchFamily="34" charset="0"/>
              </a:rPr>
              <a:t> </a:t>
            </a:r>
            <a:r>
              <a:rPr lang="en-US" altLang="ko-KR" sz="2000" dirty="0">
                <a:solidFill>
                  <a:schemeClr val="bg1"/>
                </a:solidFill>
                <a:cs typeface="Arial" pitchFamily="34" charset="0"/>
              </a:rPr>
              <a:t>a </a:t>
            </a:r>
            <a:r>
              <a:rPr lang="en-US" altLang="ko-KR" sz="2000" dirty="0" err="1">
                <a:solidFill>
                  <a:schemeClr val="bg1"/>
                </a:solidFill>
                <a:cs typeface="Arial" pitchFamily="34" charset="0"/>
              </a:rPr>
              <a:t>poner</a:t>
            </a:r>
            <a:r>
              <a:rPr lang="en-US" altLang="ko-KR" sz="2000" dirty="0">
                <a:solidFill>
                  <a:schemeClr val="bg1"/>
                </a:solidFill>
                <a:cs typeface="Arial" pitchFamily="34" charset="0"/>
              </a:rPr>
              <a:t> a </a:t>
            </a:r>
            <a:r>
              <a:rPr lang="en-US" altLang="ko-KR" sz="2000" dirty="0" err="1">
                <a:solidFill>
                  <a:schemeClr val="bg1"/>
                </a:solidFill>
                <a:cs typeface="Arial" pitchFamily="34" charset="0"/>
              </a:rPr>
              <a:t>vuestra</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disposición</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una</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batería</a:t>
            </a:r>
            <a:r>
              <a:rPr lang="en-US" altLang="ko-KR" sz="2000" dirty="0">
                <a:solidFill>
                  <a:schemeClr val="bg1"/>
                </a:solidFill>
                <a:cs typeface="Arial" pitchFamily="34" charset="0"/>
              </a:rPr>
              <a:t> de </a:t>
            </a:r>
            <a:r>
              <a:rPr lang="en-US" altLang="ko-KR" sz="2000" dirty="0" err="1">
                <a:solidFill>
                  <a:schemeClr val="bg1"/>
                </a:solidFill>
                <a:cs typeface="Arial" pitchFamily="34" charset="0"/>
              </a:rPr>
              <a:t>conocimientos</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que</a:t>
            </a:r>
            <a:r>
              <a:rPr lang="en-US" altLang="ko-KR" sz="2000" dirty="0">
                <a:solidFill>
                  <a:schemeClr val="bg1"/>
                </a:solidFill>
                <a:cs typeface="Arial" pitchFamily="34" charset="0"/>
              </a:rPr>
              <a:t> sin </a:t>
            </a:r>
            <a:r>
              <a:rPr lang="en-US" altLang="ko-KR" sz="2000" dirty="0" err="1">
                <a:solidFill>
                  <a:schemeClr val="bg1"/>
                </a:solidFill>
                <a:cs typeface="Arial" pitchFamily="34" charset="0"/>
              </a:rPr>
              <a:t>dudarlo</a:t>
            </a:r>
            <a:r>
              <a:rPr lang="en-US" altLang="ko-KR" sz="2000" dirty="0">
                <a:solidFill>
                  <a:schemeClr val="bg1"/>
                </a:solidFill>
                <a:cs typeface="Arial" pitchFamily="34" charset="0"/>
              </a:rPr>
              <a:t>, les </a:t>
            </a:r>
            <a:r>
              <a:rPr lang="en-US" altLang="ko-KR" sz="2000" dirty="0" err="1">
                <a:solidFill>
                  <a:schemeClr val="bg1"/>
                </a:solidFill>
                <a:cs typeface="Arial" pitchFamily="34" charset="0"/>
              </a:rPr>
              <a:t>servirán</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para</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desempeñarse</a:t>
            </a:r>
            <a:r>
              <a:rPr lang="en-US" altLang="ko-KR" sz="2000" dirty="0">
                <a:solidFill>
                  <a:schemeClr val="bg1"/>
                </a:solidFill>
                <a:cs typeface="Arial" pitchFamily="34" charset="0"/>
              </a:rPr>
              <a:t> en el </a:t>
            </a:r>
            <a:r>
              <a:rPr lang="en-US" altLang="ko-KR" sz="2000" dirty="0" err="1">
                <a:solidFill>
                  <a:schemeClr val="bg1"/>
                </a:solidFill>
                <a:cs typeface="Arial" pitchFamily="34" charset="0"/>
              </a:rPr>
              <a:t>futuro</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laboral</a:t>
            </a:r>
            <a:r>
              <a:rPr lang="en-US" altLang="ko-KR" sz="2000" dirty="0">
                <a:solidFill>
                  <a:schemeClr val="bg1"/>
                </a:solidFill>
                <a:cs typeface="Arial" pitchFamily="34" charset="0"/>
              </a:rPr>
              <a:t>.</a:t>
            </a:r>
          </a:p>
          <a:p>
            <a:pPr algn="ctr"/>
            <a:endParaRPr lang="en-US" altLang="ko-KR" sz="2000" dirty="0">
              <a:solidFill>
                <a:schemeClr val="bg1"/>
              </a:solidFill>
              <a:cs typeface="Arial" pitchFamily="34" charset="0"/>
            </a:endParaRPr>
          </a:p>
        </p:txBody>
      </p:sp>
      <p:sp>
        <p:nvSpPr>
          <p:cNvPr id="6" name="TextBox 5">
            <a:extLst>
              <a:ext uri="{FF2B5EF4-FFF2-40B4-BE49-F238E27FC236}">
                <a16:creationId xmlns:a16="http://schemas.microsoft.com/office/drawing/2014/main" id="{7C7FC1B1-790B-4B05-AEE0-B1189E31C639}"/>
              </a:ext>
            </a:extLst>
          </p:cNvPr>
          <p:cNvSpPr txBox="1"/>
          <p:nvPr/>
        </p:nvSpPr>
        <p:spPr>
          <a:xfrm>
            <a:off x="660980" y="1228826"/>
            <a:ext cx="5935103" cy="584775"/>
          </a:xfrm>
          <a:prstGeom prst="rect">
            <a:avLst/>
          </a:prstGeom>
          <a:noFill/>
        </p:spPr>
        <p:txBody>
          <a:bodyPr wrap="square" rtlCol="0">
            <a:spAutoFit/>
          </a:bodyPr>
          <a:lstStyle/>
          <a:p>
            <a:pPr algn="ctr"/>
            <a:r>
              <a:rPr lang="es-ES" altLang="ko-KR" sz="1600">
                <a:solidFill>
                  <a:schemeClr val="bg1"/>
                </a:solidFill>
                <a:cs typeface="Arial" pitchFamily="34" charset="0"/>
              </a:rPr>
              <a:t>Hoy Comenzaremos este Tramo de formación juntos.</a:t>
            </a:r>
            <a:br>
              <a:rPr lang="es-ES" altLang="ko-KR" sz="1600">
                <a:solidFill>
                  <a:schemeClr val="bg1"/>
                </a:solidFill>
                <a:cs typeface="Arial" pitchFamily="34" charset="0"/>
              </a:rPr>
            </a:br>
            <a:r>
              <a:rPr lang="es-ES" altLang="ko-KR" sz="1600">
                <a:solidFill>
                  <a:schemeClr val="bg1"/>
                </a:solidFill>
                <a:cs typeface="Arial" pitchFamily="34" charset="0"/>
              </a:rPr>
              <a:t>Sabemos que no será sencillo, pero material de sobra tenemos.</a:t>
            </a:r>
            <a:endParaRPr lang="ko-KR" altLang="en-US" sz="1600">
              <a:solidFill>
                <a:schemeClr val="bg1"/>
              </a:solidFill>
              <a:cs typeface="Arial" pitchFamily="34" charset="0"/>
            </a:endParaRPr>
          </a:p>
        </p:txBody>
      </p:sp>
      <p:sp>
        <p:nvSpPr>
          <p:cNvPr id="7" name="Rectángulo 6"/>
          <p:cNvSpPr/>
          <p:nvPr/>
        </p:nvSpPr>
        <p:spPr>
          <a:xfrm>
            <a:off x="2164080" y="4634466"/>
            <a:ext cx="6096000" cy="646331"/>
          </a:xfrm>
          <a:prstGeom prst="rect">
            <a:avLst/>
          </a:prstGeom>
        </p:spPr>
        <p:txBody>
          <a:bodyPr>
            <a:spAutoFit/>
          </a:bodyPr>
          <a:lstStyle/>
          <a:p>
            <a:pPr algn="r"/>
            <a:r>
              <a:rPr lang="es-ES" altLang="ko-KR" b="1" dirty="0" err="1" smtClean="0">
                <a:solidFill>
                  <a:schemeClr val="bg1"/>
                </a:solidFill>
                <a:cs typeface="Arial" pitchFamily="34" charset="0"/>
              </a:rPr>
              <a:t>Acompañennos</a:t>
            </a:r>
            <a:r>
              <a:rPr lang="es-ES" altLang="ko-KR" b="1" dirty="0" smtClean="0">
                <a:solidFill>
                  <a:schemeClr val="bg1"/>
                </a:solidFill>
                <a:cs typeface="Arial" pitchFamily="34" charset="0"/>
              </a:rPr>
              <a:t> </a:t>
            </a:r>
            <a:r>
              <a:rPr lang="es-ES" altLang="ko-KR" b="1" dirty="0">
                <a:solidFill>
                  <a:schemeClr val="bg1"/>
                </a:solidFill>
                <a:cs typeface="Arial" pitchFamily="34" charset="0"/>
              </a:rPr>
              <a:t>en este tramo poniendo lo mejor de </a:t>
            </a:r>
            <a:r>
              <a:rPr lang="es-ES" altLang="ko-KR" b="1" dirty="0" smtClean="0">
                <a:solidFill>
                  <a:schemeClr val="bg1"/>
                </a:solidFill>
                <a:cs typeface="Arial" pitchFamily="34" charset="0"/>
              </a:rPr>
              <a:t>Ustedes… para  Ustedes.</a:t>
            </a:r>
            <a:endParaRPr lang="en-US" altLang="ko-KR" b="1" dirty="0">
              <a:solidFill>
                <a:schemeClr val="bg1"/>
              </a:solidFill>
              <a:cs typeface="Arial" pitchFamily="34" charset="0"/>
            </a:endParaRPr>
          </a:p>
        </p:txBody>
      </p:sp>
    </p:spTree>
    <p:extLst>
      <p:ext uri="{BB962C8B-B14F-4D97-AF65-F5344CB8AC3E}">
        <p14:creationId xmlns:p14="http://schemas.microsoft.com/office/powerpoint/2010/main" val="3425979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87203AE6-F5A6-4660-966A-9904F52EDE9C}"/>
              </a:ext>
            </a:extLst>
          </p:cNvPr>
          <p:cNvSpPr/>
          <p:nvPr/>
        </p:nvSpPr>
        <p:spPr>
          <a:xfrm>
            <a:off x="2211847" y="4098845"/>
            <a:ext cx="10303150" cy="2180035"/>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idx="4294967295"/>
          </p:nvPr>
        </p:nvSpPr>
        <p:spPr>
          <a:xfrm>
            <a:off x="2712720" y="4432891"/>
            <a:ext cx="10772775" cy="1657350"/>
          </a:xfrm>
        </p:spPr>
        <p:txBody>
          <a:bodyPr/>
          <a:lstStyle/>
          <a:p>
            <a:r>
              <a:rPr lang="es-AR" dirty="0" smtClean="0">
                <a:solidFill>
                  <a:schemeClr val="bg1"/>
                </a:solidFill>
              </a:rPr>
              <a:t>Fundamentos de la programación</a:t>
            </a:r>
            <a:endParaRPr lang="es-AR" dirty="0">
              <a:solidFill>
                <a:schemeClr val="bg1"/>
              </a:solidFill>
            </a:endParaRPr>
          </a:p>
        </p:txBody>
      </p:sp>
      <p:sp>
        <p:nvSpPr>
          <p:cNvPr id="4" name="3 Marcador de número de diapositiva"/>
          <p:cNvSpPr>
            <a:spLocks noGrp="1"/>
          </p:cNvSpPr>
          <p:nvPr>
            <p:ph type="sldNum" sz="quarter" idx="4294967295"/>
          </p:nvPr>
        </p:nvSpPr>
        <p:spPr>
          <a:xfrm>
            <a:off x="9266238" y="6278880"/>
            <a:ext cx="2925762" cy="534670"/>
          </a:xfrm>
        </p:spPr>
        <p:txBody>
          <a:bodyPr/>
          <a:lstStyle/>
          <a:p>
            <a:r>
              <a:rPr lang="es-ES" smtClean="0">
                <a:solidFill>
                  <a:schemeClr val="bg1"/>
                </a:solidFill>
              </a:rPr>
              <a:t>Página</a:t>
            </a:r>
            <a:r>
              <a:rPr lang="en-US" smtClean="0">
                <a:solidFill>
                  <a:schemeClr val="bg1"/>
                </a:solidFill>
              </a:rPr>
              <a:t> </a:t>
            </a:r>
            <a:fld id="{042AED99-7FB4-404E-8A97-64753DCE42EC}" type="slidenum">
              <a:rPr lang="en-US" smtClean="0">
                <a:solidFill>
                  <a:schemeClr val="bg1"/>
                </a:solidFill>
              </a:rPr>
              <a:pPr/>
              <a:t>20</a:t>
            </a:fld>
            <a:endParaRPr lang="en-US">
              <a:solidFill>
                <a:schemeClr val="bg1"/>
              </a:solidFill>
            </a:endParaRPr>
          </a:p>
        </p:txBody>
      </p:sp>
      <p:sp>
        <p:nvSpPr>
          <p:cNvPr id="6" name="5 Rectángulo"/>
          <p:cNvSpPr/>
          <p:nvPr/>
        </p:nvSpPr>
        <p:spPr>
          <a:xfrm>
            <a:off x="3574445" y="5132161"/>
            <a:ext cx="7817012"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a:ln>
                  <a:solidFill>
                    <a:srgbClr val="0070C0"/>
                  </a:solidFill>
                </a:ln>
                <a:solidFill>
                  <a:schemeClr val="bg1"/>
                </a:solidFill>
                <a:latin typeface="Calibri"/>
                <a:ea typeface="+mj-ea"/>
                <a:cs typeface="+mj-cs"/>
              </a:rPr>
              <a:t>El lenguaje de programación C++</a:t>
            </a:r>
            <a:endParaRPr lang="es-ES" sz="2400">
              <a:solidFill>
                <a:schemeClr val="bg1"/>
              </a:solidFill>
            </a:endParaRPr>
          </a:p>
        </p:txBody>
      </p:sp>
      <p:sp>
        <p:nvSpPr>
          <p:cNvPr id="7" name="Footer Placeholder 4"/>
          <p:cNvSpPr txBox="1">
            <a:spLocks/>
          </p:cNvSpPr>
          <p:nvPr/>
        </p:nvSpPr>
        <p:spPr>
          <a:xfrm>
            <a:off x="47328" y="6512768"/>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600" smtClean="0">
                <a:solidFill>
                  <a:schemeClr val="bg1"/>
                </a:solidFill>
              </a:rPr>
              <a:t>ISFT n151 – Algoritmos y Estructuras de Datos</a:t>
            </a:r>
            <a:endParaRPr lang="es-ES" sz="1600">
              <a:solidFill>
                <a:schemeClr val="bg1"/>
              </a:solidFill>
            </a:endParaRPr>
          </a:p>
        </p:txBody>
      </p:sp>
    </p:spTree>
    <p:extLst>
      <p:ext uri="{BB962C8B-B14F-4D97-AF65-F5344CB8AC3E}">
        <p14:creationId xmlns:p14="http://schemas.microsoft.com/office/powerpoint/2010/main" val="200420225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21824" y="1351816"/>
            <a:ext cx="12000656" cy="4799558"/>
          </a:xfrm>
          <a:prstGeom prst="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623392" y="548680"/>
            <a:ext cx="10980988" cy="5755422"/>
          </a:xfrm>
          <a:prstGeom prst="rect">
            <a:avLst/>
          </a:prstGeom>
        </p:spPr>
        <p:txBody>
          <a:bodyPr wrap="square">
            <a:spAutoFit/>
          </a:bodyPr>
          <a:lstStyle/>
          <a:p>
            <a:r>
              <a:rPr lang="es-ES" sz="2800" b="1">
                <a:solidFill>
                  <a:schemeClr val="bg1"/>
                </a:solidFill>
                <a:latin typeface="proxima-nova"/>
              </a:rPr>
              <a:t>¿Qué es </a:t>
            </a:r>
            <a:r>
              <a:rPr lang="es-ES" sz="2800" b="1" smtClean="0">
                <a:solidFill>
                  <a:schemeClr val="bg1"/>
                </a:solidFill>
                <a:latin typeface="proxima-nova"/>
              </a:rPr>
              <a:t>C?</a:t>
            </a:r>
          </a:p>
          <a:p>
            <a:endParaRPr lang="es-ES" sz="2000" b="1">
              <a:solidFill>
                <a:schemeClr val="bg1"/>
              </a:solidFill>
              <a:latin typeface="proxima-nova"/>
            </a:endParaRPr>
          </a:p>
          <a:p>
            <a:endParaRPr lang="es-ES" sz="2000">
              <a:solidFill>
                <a:schemeClr val="bg1"/>
              </a:solidFill>
              <a:latin typeface="proxima-nova"/>
            </a:endParaRPr>
          </a:p>
          <a:p>
            <a:r>
              <a:rPr lang="es-ES" sz="2000">
                <a:solidFill>
                  <a:schemeClr val="bg1"/>
                </a:solidFill>
                <a:latin typeface="proxima-nova"/>
              </a:rPr>
              <a:t>Conocido popularmente como el Padre de la programación moderna, C hizo su primera aparición en 1972 y fue desarrollado por Dennis Ritchie mientras trabajaba en los Laboratorios </a:t>
            </a:r>
            <a:r>
              <a:rPr lang="es-ES" sz="2000" err="1">
                <a:solidFill>
                  <a:schemeClr val="bg1"/>
                </a:solidFill>
                <a:latin typeface="proxima-nova"/>
              </a:rPr>
              <a:t>Bells</a:t>
            </a:r>
            <a:r>
              <a:rPr lang="es-ES" sz="2000">
                <a:solidFill>
                  <a:schemeClr val="bg1"/>
                </a:solidFill>
                <a:latin typeface="proxima-nova"/>
              </a:rPr>
              <a:t>. Aunque originalmente se creó para hacer utilidades capaces de ejecutarse en la plataforma Unix, ahora es uno de los lenguajes de programación más utilizados en el mundo</a:t>
            </a:r>
            <a:r>
              <a:rPr lang="es-ES" sz="2000" smtClean="0">
                <a:solidFill>
                  <a:schemeClr val="bg1"/>
                </a:solidFill>
                <a:latin typeface="proxima-nova"/>
              </a:rPr>
              <a:t>. </a:t>
            </a:r>
            <a:r>
              <a:rPr lang="es-ES" sz="2000">
                <a:solidFill>
                  <a:schemeClr val="bg1"/>
                </a:solidFill>
              </a:rPr>
              <a:t>C es un lenguaje de programación procesal que funciona en el nivel más bajo de abstracción y, por lo tanto, es un lenguaje de programación de sistemas. Está compilado, es liviano y ofrece administración manual de memoria</a:t>
            </a:r>
            <a:r>
              <a:rPr lang="es-ES" sz="2000" smtClean="0">
                <a:solidFill>
                  <a:schemeClr val="bg1"/>
                </a:solidFill>
              </a:rPr>
              <a:t>.</a:t>
            </a:r>
          </a:p>
          <a:p>
            <a:endParaRPr lang="es-ES" sz="2000">
              <a:solidFill>
                <a:schemeClr val="bg1"/>
              </a:solidFill>
            </a:endParaRPr>
          </a:p>
          <a:p>
            <a:r>
              <a:rPr lang="es-ES" sz="2000">
                <a:solidFill>
                  <a:schemeClr val="bg1"/>
                </a:solidFill>
              </a:rPr>
              <a:t>La fuerza del lenguaje de programación C reside en el rendimiento y tiene la capacidad de usarse para codificar una amplia variedad de plataformas. Por lo tanto, el lenguaje de programación se puede usar para codificar casi cualquier cosa.</a:t>
            </a:r>
          </a:p>
          <a:p>
            <a:r>
              <a:rPr lang="es-ES" sz="2000">
                <a:solidFill>
                  <a:schemeClr val="bg1"/>
                </a:solidFill>
              </a:rPr>
              <a:t>Aunque hoy en día nos hemos especializado, así como una amplia variedad de lenguajes de programación para elegir, C fue un gran invento durante su infancia y sus primeros años. Su nivel de versatilidad fue inigualable durante sus años más jóvenes.</a:t>
            </a:r>
          </a:p>
          <a:p>
            <a:pPr algn="just"/>
            <a:endParaRPr lang="es-ES" sz="2000" b="0" i="0">
              <a:solidFill>
                <a:schemeClr val="bg1"/>
              </a:solidFill>
              <a:effectLst/>
              <a:latin typeface="proxima-nova"/>
            </a:endParaRPr>
          </a:p>
        </p:txBody>
      </p:sp>
    </p:spTree>
    <p:extLst>
      <p:ext uri="{BB962C8B-B14F-4D97-AF65-F5344CB8AC3E}">
        <p14:creationId xmlns:p14="http://schemas.microsoft.com/office/powerpoint/2010/main" val="905111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373710" y="1236579"/>
            <a:ext cx="9318416" cy="4878471"/>
          </a:xfrm>
          <a:prstGeom prst="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idx="4294967295"/>
          </p:nvPr>
        </p:nvSpPr>
        <p:spPr>
          <a:xfrm>
            <a:off x="5124450" y="361950"/>
            <a:ext cx="8039100" cy="716920"/>
          </a:xfrm>
        </p:spPr>
        <p:txBody>
          <a:bodyPr/>
          <a:lstStyle/>
          <a:p>
            <a:pPr>
              <a:spcBef>
                <a:spcPts val="0"/>
              </a:spcBef>
              <a:spcAft>
                <a:spcPts val="1200"/>
              </a:spcAft>
            </a:pPr>
            <a:r>
              <a:rPr lang="es-AR" dirty="0" smtClean="0">
                <a:solidFill>
                  <a:schemeClr val="bg1"/>
                </a:solidFill>
              </a:rPr>
              <a:t>El lenguaje C “Tradicional”</a:t>
            </a:r>
          </a:p>
        </p:txBody>
      </p:sp>
      <p:sp>
        <p:nvSpPr>
          <p:cNvPr id="3" name="2 Marcador de contenido"/>
          <p:cNvSpPr>
            <a:spLocks noGrp="1"/>
          </p:cNvSpPr>
          <p:nvPr>
            <p:ph idx="4294967295"/>
          </p:nvPr>
        </p:nvSpPr>
        <p:spPr>
          <a:xfrm>
            <a:off x="2407236" y="1481138"/>
            <a:ext cx="9288462" cy="5110162"/>
          </a:xfrm>
        </p:spPr>
        <p:txBody>
          <a:bodyPr>
            <a:normAutofit/>
          </a:bodyPr>
          <a:lstStyle/>
          <a:p>
            <a:pPr marL="714375" lvl="1" indent="-352425"/>
            <a:r>
              <a:rPr lang="es-AR" dirty="0" smtClean="0">
                <a:solidFill>
                  <a:schemeClr val="bg1"/>
                </a:solidFill>
              </a:rPr>
              <a:t>Lenguaje creado por Dennis M. </a:t>
            </a:r>
            <a:r>
              <a:rPr lang="es-AR" dirty="0" err="1" smtClean="0">
                <a:solidFill>
                  <a:schemeClr val="bg1"/>
                </a:solidFill>
              </a:rPr>
              <a:t>Ritchie</a:t>
            </a:r>
            <a:r>
              <a:rPr lang="es-AR" dirty="0" smtClean="0">
                <a:solidFill>
                  <a:schemeClr val="bg1"/>
                </a:solidFill>
              </a:rPr>
              <a:t> en 1972</a:t>
            </a:r>
          </a:p>
          <a:p>
            <a:pPr marL="714375" lvl="1" indent="-352425"/>
            <a:r>
              <a:rPr lang="es-AR" dirty="0" smtClean="0">
                <a:solidFill>
                  <a:schemeClr val="bg1"/>
                </a:solidFill>
              </a:rPr>
              <a:t>Lenguaje de nivel medio:</a:t>
            </a:r>
          </a:p>
          <a:p>
            <a:pPr marL="1076325" lvl="2" indent="-361950"/>
            <a:r>
              <a:rPr lang="es-AR" sz="2200" dirty="0" smtClean="0">
                <a:solidFill>
                  <a:schemeClr val="bg1"/>
                </a:solidFill>
              </a:rPr>
              <a:t>Estructuras típicas de los lenguajes de alto nivel</a:t>
            </a:r>
          </a:p>
          <a:p>
            <a:pPr marL="1076325" lvl="2" indent="-361950"/>
            <a:r>
              <a:rPr lang="es-AR" sz="2200" dirty="0" smtClean="0">
                <a:solidFill>
                  <a:schemeClr val="bg1"/>
                </a:solidFill>
              </a:rPr>
              <a:t>Construcciones para control a nivel de máquina</a:t>
            </a:r>
          </a:p>
          <a:p>
            <a:pPr marL="714375" lvl="1" indent="-352425"/>
            <a:r>
              <a:rPr lang="es-AR" dirty="0" smtClean="0">
                <a:solidFill>
                  <a:schemeClr val="bg1"/>
                </a:solidFill>
              </a:rPr>
              <a:t>Lenguaje sencillo (pocas palabras reservadas)</a:t>
            </a:r>
          </a:p>
          <a:p>
            <a:pPr marL="714375" lvl="1" indent="-352425"/>
            <a:r>
              <a:rPr lang="es-AR" spc="-80" dirty="0" smtClean="0">
                <a:solidFill>
                  <a:schemeClr val="bg1"/>
                </a:solidFill>
              </a:rPr>
              <a:t>Lenguaje estructurado (no e</a:t>
            </a:r>
            <a:r>
              <a:rPr lang="es-AR" spc="-80" noProof="1" smtClean="0">
                <a:solidFill>
                  <a:schemeClr val="bg1"/>
                </a:solidFill>
              </a:rPr>
              <a:t>strictamente estructurado en bloques)</a:t>
            </a:r>
          </a:p>
          <a:p>
            <a:pPr marL="714375" lvl="1" indent="-352425"/>
            <a:r>
              <a:rPr lang="es-AR" spc="-30" noProof="1" smtClean="0">
                <a:solidFill>
                  <a:schemeClr val="bg1"/>
                </a:solidFill>
              </a:rPr>
              <a:t>Compartimentalización de código</a:t>
            </a:r>
            <a:r>
              <a:rPr lang="es-AR" spc="-30" dirty="0" smtClean="0">
                <a:solidFill>
                  <a:schemeClr val="bg1"/>
                </a:solidFill>
              </a:rPr>
              <a:t> (funciones)</a:t>
            </a:r>
            <a:r>
              <a:rPr lang="es-AR" spc="-30" noProof="1" smtClean="0">
                <a:solidFill>
                  <a:schemeClr val="bg1"/>
                </a:solidFill>
              </a:rPr>
              <a:t> y datos </a:t>
            </a:r>
            <a:r>
              <a:rPr lang="es-AR" spc="-30" dirty="0" smtClean="0">
                <a:solidFill>
                  <a:schemeClr val="bg1"/>
                </a:solidFill>
              </a:rPr>
              <a:t>(</a:t>
            </a:r>
            <a:r>
              <a:rPr lang="es-AR" spc="-30" noProof="1" smtClean="0">
                <a:solidFill>
                  <a:schemeClr val="bg1"/>
                </a:solidFill>
              </a:rPr>
              <a:t>ámbitos</a:t>
            </a:r>
            <a:r>
              <a:rPr lang="es-AR" spc="-30" dirty="0" smtClean="0">
                <a:solidFill>
                  <a:schemeClr val="bg1"/>
                </a:solidFill>
              </a:rPr>
              <a:t>)</a:t>
            </a:r>
            <a:endParaRPr lang="es-AR" spc="-30" noProof="1" smtClean="0">
              <a:solidFill>
                <a:schemeClr val="bg1"/>
              </a:solidFill>
            </a:endParaRPr>
          </a:p>
          <a:p>
            <a:pPr marL="714375" lvl="1" indent="-352425"/>
            <a:r>
              <a:rPr lang="es-AR" noProof="1" smtClean="0">
                <a:solidFill>
                  <a:schemeClr val="bg1"/>
                </a:solidFill>
              </a:rPr>
              <a:t>Componente estructural básico: la función (subprograma)</a:t>
            </a:r>
          </a:p>
          <a:p>
            <a:pPr marL="714375" lvl="1" indent="-352425"/>
            <a:r>
              <a:rPr lang="es-AR" noProof="1" smtClean="0">
                <a:solidFill>
                  <a:schemeClr val="bg1"/>
                </a:solidFill>
              </a:rPr>
              <a:t>Programación modular</a:t>
            </a:r>
          </a:p>
          <a:p>
            <a:pPr marL="714375" lvl="1" indent="-352425"/>
            <a:r>
              <a:rPr lang="es-AR" noProof="1" smtClean="0">
                <a:solidFill>
                  <a:schemeClr val="bg1"/>
                </a:solidFill>
              </a:rPr>
              <a:t>Distingue</a:t>
            </a:r>
            <a:r>
              <a:rPr lang="es-AR" dirty="0" smtClean="0">
                <a:solidFill>
                  <a:schemeClr val="bg1"/>
                </a:solidFill>
              </a:rPr>
              <a:t> entre mayúsculas y minúsculas</a:t>
            </a:r>
          </a:p>
          <a:p>
            <a:pPr marL="714375" lvl="1" indent="-352425"/>
            <a:r>
              <a:rPr lang="es-AR" dirty="0" smtClean="0">
                <a:solidFill>
                  <a:schemeClr val="bg1"/>
                </a:solidFill>
              </a:rPr>
              <a:t>Palabras reservadas (o clave): en minúsculas</a:t>
            </a:r>
          </a:p>
        </p:txBody>
      </p:sp>
      <p:sp>
        <p:nvSpPr>
          <p:cNvPr id="4" name="3 Marcador de número de diapositiva"/>
          <p:cNvSpPr>
            <a:spLocks noGrp="1"/>
          </p:cNvSpPr>
          <p:nvPr>
            <p:ph type="sldNum" sz="quarter" idx="4294967295"/>
          </p:nvPr>
        </p:nvSpPr>
        <p:spPr>
          <a:xfrm>
            <a:off x="9266238" y="6514692"/>
            <a:ext cx="2925762" cy="207418"/>
          </a:xfrm>
        </p:spPr>
        <p:txBody>
          <a:bodyPr/>
          <a:lstStyle/>
          <a:p>
            <a:r>
              <a:rPr lang="es-ES" smtClean="0">
                <a:solidFill>
                  <a:schemeClr val="bg1"/>
                </a:solidFill>
              </a:rPr>
              <a:t>Página</a:t>
            </a:r>
            <a:r>
              <a:rPr lang="en-US" smtClean="0">
                <a:solidFill>
                  <a:schemeClr val="bg1"/>
                </a:solidFill>
              </a:rPr>
              <a:t> </a:t>
            </a:r>
            <a:fld id="{042AED99-7FB4-404E-8A97-64753DCE42EC}" type="slidenum">
              <a:rPr lang="en-US" smtClean="0">
                <a:solidFill>
                  <a:schemeClr val="bg1"/>
                </a:solidFill>
              </a:rPr>
              <a:pPr/>
              <a:t>22</a:t>
            </a:fld>
            <a:endParaRPr lang="en-US">
              <a:solidFill>
                <a:schemeClr val="bg1"/>
              </a:solidFill>
            </a:endParaRPr>
          </a:p>
        </p:txBody>
      </p:sp>
      <p:sp>
        <p:nvSpPr>
          <p:cNvPr id="6"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mtClean="0">
                <a:solidFill>
                  <a:schemeClr val="bg1"/>
                </a:solidFill>
              </a:rPr>
              <a:t>ISFT n151 – Algoritmos y Estructuras de Datos</a:t>
            </a:r>
            <a:endParaRPr lang="es-ES">
              <a:solidFill>
                <a:schemeClr val="bg1"/>
              </a:solidFill>
            </a:endParaRPr>
          </a:p>
        </p:txBody>
      </p:sp>
    </p:spTree>
    <p:extLst>
      <p:ext uri="{BB962C8B-B14F-4D97-AF65-F5344CB8AC3E}">
        <p14:creationId xmlns:p14="http://schemas.microsoft.com/office/powerpoint/2010/main" val="100575787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1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1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1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left)">
                                      <p:cBhvr>
                                        <p:cTn id="40" dur="10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left)">
                                      <p:cBhvr>
                                        <p:cTn id="45" dur="10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left)">
                                      <p:cBhvr>
                                        <p:cTn id="50" dur="10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ipe(left)">
                                      <p:cBhvr>
                                        <p:cTn id="55"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04704" y="1321336"/>
            <a:ext cx="12000656" cy="4799558"/>
          </a:xfrm>
          <a:prstGeom prst="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623392" y="692696"/>
            <a:ext cx="10848528" cy="5139869"/>
          </a:xfrm>
          <a:prstGeom prst="rect">
            <a:avLst/>
          </a:prstGeom>
        </p:spPr>
        <p:txBody>
          <a:bodyPr wrap="square">
            <a:spAutoFit/>
          </a:bodyPr>
          <a:lstStyle/>
          <a:p>
            <a:r>
              <a:rPr lang="es-ES" sz="2800" b="1">
                <a:solidFill>
                  <a:schemeClr val="bg1"/>
                </a:solidFill>
                <a:latin typeface="proxima-nova"/>
              </a:rPr>
              <a:t>¿Qué es C </a:t>
            </a:r>
            <a:r>
              <a:rPr lang="es-ES" sz="2800" b="1" smtClean="0">
                <a:solidFill>
                  <a:schemeClr val="bg1"/>
                </a:solidFill>
                <a:latin typeface="proxima-nova"/>
              </a:rPr>
              <a:t>++?</a:t>
            </a:r>
          </a:p>
          <a:p>
            <a:endParaRPr lang="es-ES" sz="2000">
              <a:solidFill>
                <a:schemeClr val="bg1"/>
              </a:solidFill>
              <a:latin typeface="proxima-nova"/>
            </a:endParaRPr>
          </a:p>
          <a:p>
            <a:pPr algn="just"/>
            <a:r>
              <a:rPr lang="es-ES" sz="2000">
                <a:solidFill>
                  <a:schemeClr val="bg1"/>
                </a:solidFill>
                <a:latin typeface="proxima-nova"/>
              </a:rPr>
              <a:t>Diseñado por </a:t>
            </a:r>
            <a:r>
              <a:rPr lang="es-ES" sz="2000" err="1">
                <a:solidFill>
                  <a:schemeClr val="bg1"/>
                </a:solidFill>
                <a:latin typeface="proxima-nova"/>
              </a:rPr>
              <a:t>Bjarne</a:t>
            </a:r>
            <a:r>
              <a:rPr lang="es-ES" sz="2000">
                <a:solidFill>
                  <a:schemeClr val="bg1"/>
                </a:solidFill>
                <a:latin typeface="proxima-nova"/>
              </a:rPr>
              <a:t> </a:t>
            </a:r>
            <a:r>
              <a:rPr lang="es-ES" sz="2000" err="1">
                <a:solidFill>
                  <a:schemeClr val="bg1"/>
                </a:solidFill>
                <a:latin typeface="proxima-nova"/>
              </a:rPr>
              <a:t>Stroustrup</a:t>
            </a:r>
            <a:r>
              <a:rPr lang="es-ES" sz="2000">
                <a:solidFill>
                  <a:schemeClr val="bg1"/>
                </a:solidFill>
                <a:latin typeface="proxima-nova"/>
              </a:rPr>
              <a:t>, C ++ apareció por primera vez en 1985 y fue considerado como el mejor prodigio de C. </a:t>
            </a:r>
            <a:r>
              <a:rPr lang="es-ES" sz="2000" err="1">
                <a:solidFill>
                  <a:schemeClr val="bg1"/>
                </a:solidFill>
                <a:latin typeface="proxima-nova"/>
              </a:rPr>
              <a:t>Bjarne</a:t>
            </a:r>
            <a:r>
              <a:rPr lang="es-ES" sz="2000">
                <a:solidFill>
                  <a:schemeClr val="bg1"/>
                </a:solidFill>
                <a:latin typeface="proxima-nova"/>
              </a:rPr>
              <a:t> comenzó a trabajar en el lenguaje de programación mientras trabajaba en Bell </a:t>
            </a:r>
            <a:r>
              <a:rPr lang="es-ES" sz="2000" err="1">
                <a:solidFill>
                  <a:schemeClr val="bg1"/>
                </a:solidFill>
                <a:latin typeface="proxima-nova"/>
              </a:rPr>
              <a:t>Labs</a:t>
            </a:r>
            <a:r>
              <a:rPr lang="es-ES" sz="2000">
                <a:solidFill>
                  <a:schemeClr val="bg1"/>
                </a:solidFill>
                <a:latin typeface="proxima-nova"/>
              </a:rPr>
              <a:t> en 1979. Quería desarrollar una extensión del lenguaje de programación C que sea tanto más eficiente como flexible que el C</a:t>
            </a:r>
            <a:r>
              <a:rPr lang="es-ES" sz="2000" smtClean="0">
                <a:solidFill>
                  <a:schemeClr val="bg1"/>
                </a:solidFill>
                <a:latin typeface="proxima-nova"/>
              </a:rPr>
              <a:t>.</a:t>
            </a:r>
          </a:p>
          <a:p>
            <a:pPr algn="just"/>
            <a:endParaRPr lang="es-ES" sz="2000">
              <a:solidFill>
                <a:schemeClr val="bg1"/>
              </a:solidFill>
              <a:latin typeface="proxima-nova"/>
            </a:endParaRPr>
          </a:p>
          <a:p>
            <a:pPr algn="just"/>
            <a:r>
              <a:rPr lang="es-ES" sz="2000">
                <a:solidFill>
                  <a:schemeClr val="bg1"/>
                </a:solidFill>
                <a:latin typeface="proxima-nova"/>
              </a:rPr>
              <a:t>C ++ proporciona soporte para programación orientada a objetos. Ofrece un bajo nivel de abstracción y requiere una gestión manual de la memoria. El lenguaje de programación es comparable a C, ligero y compilado. Es capaz de desarrollar aplicaciones para una amplia gama de plataformas</a:t>
            </a:r>
            <a:r>
              <a:rPr lang="es-ES" sz="2000" smtClean="0">
                <a:solidFill>
                  <a:schemeClr val="bg1"/>
                </a:solidFill>
                <a:latin typeface="proxima-nova"/>
              </a:rPr>
              <a:t>.</a:t>
            </a:r>
          </a:p>
          <a:p>
            <a:pPr algn="just"/>
            <a:endParaRPr lang="es-ES" sz="2000">
              <a:solidFill>
                <a:schemeClr val="bg1"/>
              </a:solidFill>
              <a:latin typeface="proxima-nova"/>
            </a:endParaRPr>
          </a:p>
          <a:p>
            <a:pPr algn="just"/>
            <a:r>
              <a:rPr lang="es-ES" sz="2000">
                <a:solidFill>
                  <a:schemeClr val="bg1"/>
                </a:solidFill>
                <a:latin typeface="proxima-nova"/>
              </a:rPr>
              <a:t>El lenguaje de programación C ++ tiene casi todo lo que C tiene para ofrecer, pero de una mejor manera. Al igual que su inspiración original, el lenguaje de programación C, C ++ ha influido y continúa influyendo en una gama de lenguajes de programación de alto nivel, como C # y Java.</a:t>
            </a:r>
            <a:endParaRPr lang="es-ES" sz="2000" b="0" i="0">
              <a:solidFill>
                <a:schemeClr val="bg1"/>
              </a:solidFill>
              <a:effectLst/>
              <a:latin typeface="proxima-nova"/>
            </a:endParaRPr>
          </a:p>
        </p:txBody>
      </p:sp>
    </p:spTree>
    <p:extLst>
      <p:ext uri="{BB962C8B-B14F-4D97-AF65-F5344CB8AC3E}">
        <p14:creationId xmlns:p14="http://schemas.microsoft.com/office/powerpoint/2010/main" val="3173469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91344" y="1952007"/>
            <a:ext cx="12000656" cy="3676248"/>
          </a:xfrm>
          <a:prstGeom prst="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7023358" y="1149311"/>
            <a:ext cx="4440639" cy="523220"/>
          </a:xfrm>
          <a:prstGeom prst="rect">
            <a:avLst/>
          </a:prstGeom>
        </p:spPr>
        <p:txBody>
          <a:bodyPr wrap="none">
            <a:spAutoFit/>
          </a:bodyPr>
          <a:lstStyle/>
          <a:p>
            <a:r>
              <a:rPr lang="es-ES" sz="2800" b="1" dirty="0">
                <a:solidFill>
                  <a:schemeClr val="bg1"/>
                </a:solidFill>
                <a:latin typeface="proxima-nova"/>
              </a:rPr>
              <a:t>Diferencia entre C y C ++</a:t>
            </a:r>
            <a:endParaRPr lang="es-ES" sz="2800" b="1" i="0" dirty="0">
              <a:solidFill>
                <a:schemeClr val="bg1"/>
              </a:solidFill>
              <a:effectLst/>
              <a:latin typeface="proxima-nova"/>
            </a:endParaRPr>
          </a:p>
        </p:txBody>
      </p:sp>
      <p:sp>
        <p:nvSpPr>
          <p:cNvPr id="3" name="Rectángulo 2"/>
          <p:cNvSpPr/>
          <p:nvPr/>
        </p:nvSpPr>
        <p:spPr>
          <a:xfrm>
            <a:off x="647056" y="2512858"/>
            <a:ext cx="11089232" cy="2554545"/>
          </a:xfrm>
          <a:prstGeom prst="rect">
            <a:avLst/>
          </a:prstGeom>
        </p:spPr>
        <p:txBody>
          <a:bodyPr wrap="square">
            <a:spAutoFit/>
          </a:bodyPr>
          <a:lstStyle/>
          <a:p>
            <a:pPr algn="just"/>
            <a:r>
              <a:rPr lang="es-ES" sz="2000" dirty="0">
                <a:solidFill>
                  <a:schemeClr val="bg1"/>
                </a:solidFill>
                <a:latin typeface="proxima-nova"/>
              </a:rPr>
              <a:t>C y C ++ son dos de los lenguajes de programación supervivientes más antiguos. Este último se deriva directamente del primero, pero hace alarde de mayor eficiencia y productividad. Por supuesto, ambos lenguajes de programación tienen sus propias ventajas y desventajas entre sí</a:t>
            </a:r>
            <a:r>
              <a:rPr lang="es-ES" sz="2000" dirty="0" smtClean="0">
                <a:solidFill>
                  <a:schemeClr val="bg1"/>
                </a:solidFill>
                <a:latin typeface="proxima-nova"/>
              </a:rPr>
              <a:t>.</a:t>
            </a:r>
          </a:p>
          <a:p>
            <a:pPr algn="just"/>
            <a:endParaRPr lang="es-ES" sz="2000" dirty="0">
              <a:solidFill>
                <a:schemeClr val="bg1"/>
              </a:solidFill>
              <a:latin typeface="proxima-nova"/>
            </a:endParaRPr>
          </a:p>
          <a:p>
            <a:pPr algn="just"/>
            <a:r>
              <a:rPr lang="es-ES" sz="2000" dirty="0">
                <a:solidFill>
                  <a:schemeClr val="bg1"/>
                </a:solidFill>
                <a:latin typeface="proxima-nova"/>
              </a:rPr>
              <a:t>Para proporcionarle una descripción general de C vs C ++, C ++ es una versión mejorada del lenguaje de programación C con una característica adicional de estar orientado a objetos. C ha sido la motivación detrás del nacimiento no solo de C ++ sino de una multitud de lenguajes de programación de alto nivel actualmente populares para Java, PHP y Python.</a:t>
            </a:r>
            <a:endParaRPr lang="es-ES" sz="2000" b="0" i="0" dirty="0">
              <a:solidFill>
                <a:schemeClr val="bg1"/>
              </a:solidFill>
              <a:effectLst/>
              <a:latin typeface="proxima-nova"/>
            </a:endParaRPr>
          </a:p>
        </p:txBody>
      </p:sp>
    </p:spTree>
    <p:extLst>
      <p:ext uri="{BB962C8B-B14F-4D97-AF65-F5344CB8AC3E}">
        <p14:creationId xmlns:p14="http://schemas.microsoft.com/office/powerpoint/2010/main" val="487508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nvPr>
        </p:nvGraphicFramePr>
        <p:xfrm>
          <a:off x="47328" y="404664"/>
          <a:ext cx="12072664" cy="7028144"/>
        </p:xfrm>
        <a:graphic>
          <a:graphicData uri="http://schemas.openxmlformats.org/drawingml/2006/table">
            <a:tbl>
              <a:tblPr/>
              <a:tblGrid>
                <a:gridCol w="3851402">
                  <a:extLst>
                    <a:ext uri="{9D8B030D-6E8A-4147-A177-3AD203B41FA5}">
                      <a16:colId xmlns:a16="http://schemas.microsoft.com/office/drawing/2014/main" val="3959070444"/>
                    </a:ext>
                  </a:extLst>
                </a:gridCol>
                <a:gridCol w="4197041">
                  <a:extLst>
                    <a:ext uri="{9D8B030D-6E8A-4147-A177-3AD203B41FA5}">
                      <a16:colId xmlns:a16="http://schemas.microsoft.com/office/drawing/2014/main" val="1745855178"/>
                    </a:ext>
                  </a:extLst>
                </a:gridCol>
                <a:gridCol w="4024221">
                  <a:extLst>
                    <a:ext uri="{9D8B030D-6E8A-4147-A177-3AD203B41FA5}">
                      <a16:colId xmlns:a16="http://schemas.microsoft.com/office/drawing/2014/main" val="3038928032"/>
                    </a:ext>
                  </a:extLst>
                </a:gridCol>
              </a:tblGrid>
              <a:tr h="235743">
                <a:tc>
                  <a:txBody>
                    <a:bodyPr/>
                    <a:lstStyle/>
                    <a:p>
                      <a:pPr latinLnBrk="0"/>
                      <a:r>
                        <a:rPr lang="en-US" sz="1400" b="1">
                          <a:solidFill>
                            <a:schemeClr val="bg1"/>
                          </a:solidFill>
                          <a:effectLst/>
                          <a:latin typeface="inherit"/>
                        </a:rPr>
                        <a:t>Parámetros</a:t>
                      </a:r>
                      <a:endParaRPr lang="en-US" sz="1400" b="0">
                        <a:solidFill>
                          <a:schemeClr val="bg1"/>
                        </a:solidFill>
                        <a:effectLst/>
                        <a:latin typeface="inheri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n-US" sz="1400" b="1">
                          <a:solidFill>
                            <a:schemeClr val="bg1"/>
                          </a:solidFill>
                          <a:effectLst/>
                          <a:latin typeface="inherit"/>
                        </a:rPr>
                        <a:t>C</a:t>
                      </a:r>
                      <a:endParaRPr lang="en-US" sz="1400" b="0">
                        <a:solidFill>
                          <a:schemeClr val="bg1"/>
                        </a:solidFill>
                        <a:effectLst/>
                        <a:latin typeface="inheri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n-US" sz="1400" b="1">
                          <a:solidFill>
                            <a:schemeClr val="bg1"/>
                          </a:solidFill>
                          <a:effectLst/>
                          <a:latin typeface="inherit"/>
                        </a:rPr>
                        <a:t>C ++</a:t>
                      </a:r>
                      <a:endParaRPr lang="en-US" sz="1400" b="0">
                        <a:solidFill>
                          <a:schemeClr val="bg1"/>
                        </a:solidFill>
                        <a:effectLst/>
                        <a:latin typeface="inherit"/>
                      </a:endParaRP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860666019"/>
                  </a:ext>
                </a:extLst>
              </a:tr>
              <a:tr h="235743">
                <a:tc>
                  <a:txBody>
                    <a:bodyPr/>
                    <a:lstStyle/>
                    <a:p>
                      <a:pPr latinLnBrk="0"/>
                      <a:r>
                        <a:rPr lang="en-US" sz="1400" b="1">
                          <a:solidFill>
                            <a:schemeClr val="bg1"/>
                          </a:solidFill>
                          <a:effectLst/>
                        </a:rPr>
                        <a:t>Area de Desarrollo</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Dispositivos integrados y código de nivel de sistema.</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Juegos, redes y aplicaciones del lado del servidor.</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569480478"/>
                  </a:ext>
                </a:extLst>
              </a:tr>
              <a:tr h="644189">
                <a:tc>
                  <a:txBody>
                    <a:bodyPr/>
                    <a:lstStyle/>
                    <a:p>
                      <a:pPr latinLnBrk="0"/>
                      <a:r>
                        <a:rPr lang="en-US" sz="1400" b="1" err="1">
                          <a:solidFill>
                            <a:schemeClr val="bg1"/>
                          </a:solidFill>
                          <a:effectLst/>
                        </a:rPr>
                        <a:t>Acercarse</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C sigue un enfoque de arriba hacia abajo.</a:t>
                      </a:r>
                      <a:br>
                        <a:rPr lang="es-ES" sz="1400">
                          <a:solidFill>
                            <a:schemeClr val="bg1"/>
                          </a:solidFill>
                          <a:effectLst/>
                        </a:rPr>
                      </a:br>
                      <a:r>
                        <a:rPr lang="es-ES" sz="1400">
                          <a:solidFill>
                            <a:schemeClr val="bg1"/>
                          </a:solidFill>
                          <a:effectLst/>
                        </a:rPr>
                        <a:t>Comienza con un diseño de alto nivel y termina con un diseño de bajo nivel.</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C ++ sigue un enfoque ascendente. Opuesto al enfoque de arriba hacia abajo, el enfoque de abajo hacia arriba comienza con el diseño de bajo nivel y termina con el diseño de alto nivel.</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59092064"/>
                  </a:ext>
                </a:extLst>
              </a:tr>
              <a:tr h="439966">
                <a:tc>
                  <a:txBody>
                    <a:bodyPr/>
                    <a:lstStyle/>
                    <a:p>
                      <a:pPr latinLnBrk="0"/>
                      <a:r>
                        <a:rPr lang="en-US" sz="1400" b="1" err="1">
                          <a:solidFill>
                            <a:schemeClr val="bg1"/>
                          </a:solidFill>
                          <a:effectLst/>
                        </a:rPr>
                        <a:t>Compatibilidad</a:t>
                      </a:r>
                      <a:r>
                        <a:rPr lang="en-US" sz="1400" b="1">
                          <a:solidFill>
                            <a:schemeClr val="bg1"/>
                          </a:solidFill>
                          <a:effectLst/>
                        </a:rPr>
                        <a:t> entre </a:t>
                      </a:r>
                      <a:r>
                        <a:rPr lang="en-US" sz="1400" b="1" err="1">
                          <a:solidFill>
                            <a:schemeClr val="bg1"/>
                          </a:solidFill>
                          <a:effectLst/>
                        </a:rPr>
                        <a:t>ellos</a:t>
                      </a:r>
                      <a:r>
                        <a:rPr lang="en-US" sz="1400" b="1">
                          <a:solidFill>
                            <a:schemeClr val="bg1"/>
                          </a:solidFill>
                          <a:effectLst/>
                        </a:rPr>
                        <a:t>.</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El compilador de C no puede ejecutar el código de C ++.</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C ++ es un superconjunto de C, por lo que C ++ puede ejecutar la mayoría del código C.</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954984079"/>
                  </a:ext>
                </a:extLst>
              </a:tr>
              <a:tr h="439966">
                <a:tc>
                  <a:txBody>
                    <a:bodyPr/>
                    <a:lstStyle/>
                    <a:p>
                      <a:pPr latinLnBrk="0"/>
                      <a:r>
                        <a:rPr lang="es-ES" sz="1400" b="1">
                          <a:solidFill>
                            <a:schemeClr val="bg1"/>
                          </a:solidFill>
                          <a:effectLst/>
                        </a:rPr>
                        <a:t>Compatibilidad con otros lenguajes de programación.</a:t>
                      </a:r>
                      <a:endParaRPr lang="es-E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n-US" sz="1400">
                          <a:solidFill>
                            <a:schemeClr val="bg1"/>
                          </a:solidFill>
                          <a:effectLst/>
                        </a:rPr>
                        <a:t>C. no ofrece tal característica</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Proporciona compatibilidad con otros lenguajes de programación genéricos.</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324262227"/>
                  </a:ext>
                </a:extLst>
              </a:tr>
              <a:tr h="439966">
                <a:tc>
                  <a:txBody>
                    <a:bodyPr/>
                    <a:lstStyle/>
                    <a:p>
                      <a:pPr algn="l" latinLnBrk="0"/>
                      <a:r>
                        <a:rPr lang="es-ES" sz="1400" b="1">
                          <a:solidFill>
                            <a:schemeClr val="bg1"/>
                          </a:solidFill>
                          <a:effectLst/>
                        </a:rPr>
                        <a:t>Seguridad de datos, </a:t>
                      </a:r>
                      <a:r>
                        <a:rPr lang="es-ES" sz="1400" b="1" smtClean="0">
                          <a:solidFill>
                            <a:schemeClr val="bg1"/>
                          </a:solidFill>
                          <a:effectLst/>
                        </a:rPr>
                        <a:t>encapsulación</a:t>
                      </a:r>
                      <a:br>
                        <a:rPr lang="es-ES" sz="1400" b="1" smtClean="0">
                          <a:solidFill>
                            <a:schemeClr val="bg1"/>
                          </a:solidFill>
                          <a:effectLst/>
                        </a:rPr>
                      </a:br>
                      <a:r>
                        <a:rPr lang="es-ES" sz="1400" b="1" smtClean="0">
                          <a:solidFill>
                            <a:schemeClr val="bg1"/>
                          </a:solidFill>
                          <a:effectLst/>
                        </a:rPr>
                        <a:t> </a:t>
                      </a:r>
                      <a:r>
                        <a:rPr lang="es-ES" sz="1400" b="1">
                          <a:solidFill>
                            <a:schemeClr val="bg1"/>
                          </a:solidFill>
                          <a:effectLst/>
                        </a:rPr>
                        <a:t>y ocultación de información</a:t>
                      </a:r>
                      <a:endParaRPr lang="es-E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No es compatible con la encapsulación.</a:t>
                      </a:r>
                      <a:br>
                        <a:rPr lang="es-ES" sz="1400">
                          <a:solidFill>
                            <a:schemeClr val="bg1"/>
                          </a:solidFill>
                          <a:effectLst/>
                        </a:rPr>
                      </a:br>
                      <a:r>
                        <a:rPr lang="es-ES" sz="1400">
                          <a:solidFill>
                            <a:schemeClr val="bg1"/>
                          </a:solidFill>
                          <a:effectLst/>
                        </a:rPr>
                        <a:t>No es bueno para proteger los datos.</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Admite encapsulación ya que está orientado a objetos.</a:t>
                      </a:r>
                      <a:br>
                        <a:rPr lang="es-ES" sz="1400">
                          <a:solidFill>
                            <a:schemeClr val="bg1"/>
                          </a:solidFill>
                          <a:effectLst/>
                        </a:rPr>
                      </a:br>
                      <a:r>
                        <a:rPr lang="es-ES" sz="1400">
                          <a:solidFill>
                            <a:schemeClr val="bg1"/>
                          </a:solidFill>
                          <a:effectLst/>
                        </a:rPr>
                        <a:t>Bueno para asegurar datos.</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23983225"/>
                  </a:ext>
                </a:extLst>
              </a:tr>
              <a:tr h="439966">
                <a:tc>
                  <a:txBody>
                    <a:bodyPr/>
                    <a:lstStyle/>
                    <a:p>
                      <a:pPr latinLnBrk="0"/>
                      <a:r>
                        <a:rPr lang="en-US" sz="1400" b="1">
                          <a:solidFill>
                            <a:schemeClr val="bg1"/>
                          </a:solidFill>
                          <a:effectLst/>
                        </a:rPr>
                        <a:t>Variables</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n-US" sz="1400">
                          <a:solidFill>
                            <a:schemeClr val="bg1"/>
                          </a:solidFill>
                          <a:effectLst/>
                        </a:rPr>
                        <a:t>C. no ofrece tal característica</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C ++ es capaz de ocultar variables en una clase mientras ofrece solo una interfaz de función.</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44867801"/>
                  </a:ext>
                </a:extLst>
              </a:tr>
              <a:tr h="235743">
                <a:tc>
                  <a:txBody>
                    <a:bodyPr/>
                    <a:lstStyle/>
                    <a:p>
                      <a:pPr latinLnBrk="0"/>
                      <a:r>
                        <a:rPr lang="en-US" sz="1400" b="1">
                          <a:solidFill>
                            <a:schemeClr val="bg1"/>
                          </a:solidFill>
                          <a:effectLst/>
                        </a:rPr>
                        <a:t>Uso de cuerdas</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El char [] representa literales de cadena en C.</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C ++ tiene un tipo variable llamado cadena.</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992514555"/>
                  </a:ext>
                </a:extLst>
              </a:tr>
              <a:tr h="439966">
                <a:tc>
                  <a:txBody>
                    <a:bodyPr/>
                    <a:lstStyle/>
                    <a:p>
                      <a:pPr latinLnBrk="0"/>
                      <a:r>
                        <a:rPr lang="en-US" sz="1400" b="1">
                          <a:solidFill>
                            <a:schemeClr val="bg1"/>
                          </a:solidFill>
                          <a:effectLst/>
                        </a:rPr>
                        <a:t>Tipos de datos</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Solo admite tipos de datos integrados y primitivos.</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Junto con los tipos de datos integrados y primitivos, también admite tipos de datos definidos por el usuario.</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657621338"/>
                  </a:ext>
                </a:extLst>
              </a:tr>
              <a:tr h="235743">
                <a:tc>
                  <a:txBody>
                    <a:bodyPr/>
                    <a:lstStyle/>
                    <a:p>
                      <a:pPr latinLnBrk="0"/>
                      <a:r>
                        <a:rPr lang="en-US" sz="1400" b="1">
                          <a:solidFill>
                            <a:schemeClr val="bg1"/>
                          </a:solidFill>
                          <a:effectLst/>
                        </a:rPr>
                        <a:t>Archivo de encabezado predeterminado</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n-US" sz="1400">
                          <a:solidFill>
                            <a:schemeClr val="bg1"/>
                          </a:solidFill>
                          <a:effectLst/>
                        </a:rPr>
                        <a:t>stdio.h</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n-US" sz="1400">
                          <a:solidFill>
                            <a:schemeClr val="bg1"/>
                          </a:solidFill>
                          <a:effectLst/>
                        </a:rPr>
                        <a:t>iostream.h</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617951114"/>
                  </a:ext>
                </a:extLst>
              </a:tr>
              <a:tr h="235743">
                <a:tc>
                  <a:txBody>
                    <a:bodyPr/>
                    <a:lstStyle/>
                    <a:p>
                      <a:pPr latinLnBrk="0"/>
                      <a:r>
                        <a:rPr lang="en-US" sz="1400" b="1">
                          <a:solidFill>
                            <a:schemeClr val="bg1"/>
                          </a:solidFill>
                          <a:effectLst/>
                        </a:rPr>
                        <a:t>Manejo de excepciones</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No proporciona soporte para el manejo de excepciones.</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Proporciona try y catch block para el manejo de excepciones.</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50222318"/>
                  </a:ext>
                </a:extLst>
              </a:tr>
              <a:tr h="235743">
                <a:tc>
                  <a:txBody>
                    <a:bodyPr/>
                    <a:lstStyle/>
                    <a:p>
                      <a:pPr latinLnBrk="0"/>
                      <a:r>
                        <a:rPr lang="en-US" sz="1400" b="1">
                          <a:solidFill>
                            <a:schemeClr val="bg1"/>
                          </a:solidFill>
                          <a:effectLst/>
                        </a:rPr>
                        <a:t>Extensión de archivo</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Los archivos se guardan con la extensión .c.</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Los archivos se guardan con la extensión .cpp.</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701649762"/>
                  </a:ext>
                </a:extLst>
              </a:tr>
              <a:tr h="290879">
                <a:tc>
                  <a:txBody>
                    <a:bodyPr/>
                    <a:lstStyle/>
                    <a:p>
                      <a:pPr latinLnBrk="0"/>
                      <a:r>
                        <a:rPr lang="en-US" sz="1400" b="1">
                          <a:solidFill>
                            <a:schemeClr val="bg1"/>
                          </a:solidFill>
                          <a:effectLst/>
                        </a:rPr>
                        <a:t>Funciones con argumentos predeterminados</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n-US" sz="1400">
                          <a:solidFill>
                            <a:schemeClr val="bg1"/>
                          </a:solidFill>
                          <a:effectLst/>
                        </a:rPr>
                        <a:t>No permite usar funciones con argumentos predeterminados.</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n-US" sz="1400">
                          <a:solidFill>
                            <a:schemeClr val="bg1"/>
                          </a:solidFill>
                          <a:effectLst/>
                        </a:rPr>
                        <a:t>Permite usar funciones con argumentos predeterminados.</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23911816"/>
                  </a:ext>
                </a:extLst>
              </a:tr>
              <a:tr h="235743">
                <a:tc>
                  <a:txBody>
                    <a:bodyPr/>
                    <a:lstStyle/>
                    <a:p>
                      <a:pPr latinLnBrk="0"/>
                      <a:r>
                        <a:rPr lang="en-US" sz="1400" b="1">
                          <a:solidFill>
                            <a:schemeClr val="bg1"/>
                          </a:solidFill>
                          <a:effectLst/>
                        </a:rPr>
                        <a:t>Programación GUI</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Tiene la herramienta GTK para habilitar la programación GUI.</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Tiene una herramienta QT para habilitar la programación GUI.</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4269777910"/>
                  </a:ext>
                </a:extLst>
              </a:tr>
              <a:tr h="235743">
                <a:tc>
                  <a:txBody>
                    <a:bodyPr/>
                    <a:lstStyle/>
                    <a:p>
                      <a:pPr latinLnBrk="0"/>
                      <a:r>
                        <a:rPr lang="en-US" sz="1400" b="1">
                          <a:solidFill>
                            <a:schemeClr val="bg1"/>
                          </a:solidFill>
                          <a:effectLst/>
                        </a:rPr>
                        <a:t>Herencia</a:t>
                      </a:r>
                      <a:endParaRPr lang="en-U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No es compatible con la herencia.</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tc>
                  <a:txBody>
                    <a:bodyPr/>
                    <a:lstStyle/>
                    <a:p>
                      <a:pPr latinLnBrk="0"/>
                      <a:r>
                        <a:rPr lang="es-ES" sz="1400">
                          <a:solidFill>
                            <a:schemeClr val="bg1"/>
                          </a:solidFill>
                          <a:effectLst/>
                        </a:rPr>
                        <a:t>Admite la herencia ya que está orientada a objetos.</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w="9525" cap="flat" cmpd="sng" algn="ctr">
                      <a:solidFill>
                        <a:srgbClr val="C5C9D3"/>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983255893"/>
                  </a:ext>
                </a:extLst>
              </a:tr>
              <a:tr h="235743">
                <a:tc>
                  <a:txBody>
                    <a:bodyPr/>
                    <a:lstStyle/>
                    <a:p>
                      <a:pPr latinLnBrk="0"/>
                      <a:r>
                        <a:rPr lang="es-ES" sz="1400" b="1">
                          <a:solidFill>
                            <a:schemeClr val="bg1"/>
                          </a:solidFill>
                          <a:effectLst/>
                        </a:rPr>
                        <a:t>Funciones de entrada y salida</a:t>
                      </a:r>
                      <a:endParaRPr lang="es-ES" sz="1400">
                        <a:solidFill>
                          <a:schemeClr val="bg1"/>
                        </a:solidFill>
                        <a:effectLst/>
                      </a:endParaRP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a:noFill/>
                    </a:lnB>
                    <a:solidFill>
                      <a:schemeClr val="tx1">
                        <a:lumMod val="75000"/>
                        <a:lumOff val="25000"/>
                      </a:schemeClr>
                    </a:solidFill>
                  </a:tcPr>
                </a:tc>
                <a:tc>
                  <a:txBody>
                    <a:bodyPr/>
                    <a:lstStyle/>
                    <a:p>
                      <a:pPr latinLnBrk="0"/>
                      <a:r>
                        <a:rPr lang="es-ES" sz="1400">
                          <a:solidFill>
                            <a:schemeClr val="bg1"/>
                          </a:solidFill>
                          <a:effectLst/>
                        </a:rPr>
                        <a:t>Utiliza scanf () e printf () para las operaciones de entrada y salida.</a:t>
                      </a:r>
                    </a:p>
                  </a:txBody>
                  <a:tcPr marL="12937" marR="12937" marT="12937" marB="12937" anchor="ctr">
                    <a:lnL w="9525" cap="flat" cmpd="sng" algn="ctr">
                      <a:solidFill>
                        <a:srgbClr val="C5C9D3"/>
                      </a:solidFill>
                      <a:prstDash val="solid"/>
                      <a:round/>
                      <a:headEnd type="none" w="med" len="med"/>
                      <a:tailEnd type="none" w="med" len="med"/>
                    </a:lnL>
                    <a:lnR w="9525" cap="flat" cmpd="sng" algn="ctr">
                      <a:solidFill>
                        <a:srgbClr val="C5C9D3"/>
                      </a:solidFill>
                      <a:prstDash val="solid"/>
                      <a:round/>
                      <a:headEnd type="none" w="med" len="med"/>
                      <a:tailEnd type="none" w="med" len="med"/>
                    </a:lnR>
                    <a:lnT w="9525" cap="flat" cmpd="sng" algn="ctr">
                      <a:solidFill>
                        <a:srgbClr val="C5C9D3"/>
                      </a:solidFill>
                      <a:prstDash val="solid"/>
                      <a:round/>
                      <a:headEnd type="none" w="med" len="med"/>
                      <a:tailEnd type="none" w="med" len="med"/>
                    </a:lnT>
                    <a:lnB>
                      <a:noFill/>
                    </a:lnB>
                    <a:solidFill>
                      <a:schemeClr val="tx1">
                        <a:lumMod val="75000"/>
                        <a:lumOff val="25000"/>
                      </a:schemeClr>
                    </a:solidFill>
                  </a:tcPr>
                </a:tc>
                <a:tc>
                  <a:txBody>
                    <a:bodyPr/>
                    <a:lstStyle/>
                    <a:p>
                      <a:pPr latinLnBrk="0"/>
                      <a:r>
                        <a:rPr lang="es-ES" sz="1400">
                          <a:solidFill>
                            <a:schemeClr val="bg1"/>
                          </a:solidFill>
                          <a:effectLst/>
                        </a:rPr>
                        <a:t>Utiliza </a:t>
                      </a:r>
                      <a:r>
                        <a:rPr lang="es-ES" sz="1400" err="1">
                          <a:solidFill>
                            <a:schemeClr val="bg1"/>
                          </a:solidFill>
                          <a:effectLst/>
                        </a:rPr>
                        <a:t>cin</a:t>
                      </a:r>
                      <a:r>
                        <a:rPr lang="es-ES" sz="1400">
                          <a:solidFill>
                            <a:schemeClr val="bg1"/>
                          </a:solidFill>
                          <a:effectLst/>
                        </a:rPr>
                        <a:t> y </a:t>
                      </a:r>
                      <a:r>
                        <a:rPr lang="es-ES" sz="1400" err="1">
                          <a:solidFill>
                            <a:schemeClr val="bg1"/>
                          </a:solidFill>
                          <a:effectLst/>
                        </a:rPr>
                        <a:t>cout</a:t>
                      </a:r>
                      <a:r>
                        <a:rPr lang="es-ES" sz="1400">
                          <a:solidFill>
                            <a:schemeClr val="bg1"/>
                          </a:solidFill>
                          <a:effectLst/>
                        </a:rPr>
                        <a:t> para operaciones de entrada y salida.</a:t>
                      </a:r>
                    </a:p>
                  </a:txBody>
                  <a:tcPr marL="12937" marR="12937" marT="12937" marB="12937" anchor="ctr">
                    <a:lnL w="9525" cap="flat" cmpd="sng" algn="ctr">
                      <a:solidFill>
                        <a:srgbClr val="C5C9D3"/>
                      </a:solidFill>
                      <a:prstDash val="solid"/>
                      <a:round/>
                      <a:headEnd type="none" w="med" len="med"/>
                      <a:tailEnd type="none" w="med" len="med"/>
                    </a:lnL>
                    <a:lnR>
                      <a:noFill/>
                    </a:lnR>
                    <a:lnT w="9525" cap="flat" cmpd="sng" algn="ctr">
                      <a:solidFill>
                        <a:srgbClr val="C5C9D3"/>
                      </a:solidFill>
                      <a:prstDash val="solid"/>
                      <a:round/>
                      <a:headEnd type="none" w="med" len="med"/>
                      <a:tailEnd type="none" w="med" len="med"/>
                    </a:lnT>
                    <a:lnB>
                      <a:noFill/>
                    </a:lnB>
                    <a:solidFill>
                      <a:schemeClr val="tx1">
                        <a:lumMod val="75000"/>
                        <a:lumOff val="25000"/>
                      </a:schemeClr>
                    </a:solidFill>
                  </a:tcPr>
                </a:tc>
                <a:extLst>
                  <a:ext uri="{0D108BD9-81ED-4DB2-BD59-A6C34878D82A}">
                    <a16:rowId xmlns:a16="http://schemas.microsoft.com/office/drawing/2014/main" val="2781812366"/>
                  </a:ext>
                </a:extLst>
              </a:tr>
            </a:tbl>
          </a:graphicData>
        </a:graphic>
      </p:graphicFrame>
      <p:sp>
        <p:nvSpPr>
          <p:cNvPr id="3" name="Rectangle 1"/>
          <p:cNvSpPr>
            <a:spLocks noChangeArrowheads="1"/>
          </p:cNvSpPr>
          <p:nvPr/>
        </p:nvSpPr>
        <p:spPr bwMode="auto">
          <a:xfrm>
            <a:off x="119336" y="-193679"/>
            <a:ext cx="59052948" cy="8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331"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chemeClr val="bg1"/>
                </a:solidFill>
                <a:effectLst/>
                <a:latin typeface="proxima-nova"/>
              </a:rPr>
              <a:t>C vs C ++: </a:t>
            </a:r>
            <a:r>
              <a:rPr kumimoji="0" lang="en-US" altLang="en-US" sz="2400" b="1" i="0" u="none" strike="noStrike" cap="none" normalizeH="0" baseline="0" err="1" smtClean="0">
                <a:ln>
                  <a:noFill/>
                </a:ln>
                <a:solidFill>
                  <a:schemeClr val="bg1"/>
                </a:solidFill>
                <a:effectLst/>
                <a:latin typeface="proxima-nova"/>
              </a:rPr>
              <a:t>Comparación</a:t>
            </a:r>
            <a:r>
              <a:rPr kumimoji="0" lang="en-US" altLang="en-US" sz="2400" b="1" i="0" u="none" strike="noStrike" cap="none" normalizeH="0" baseline="0" smtClean="0">
                <a:ln>
                  <a:noFill/>
                </a:ln>
                <a:solidFill>
                  <a:schemeClr val="bg1"/>
                </a:solidFill>
                <a:effectLst/>
                <a:latin typeface="proxima-nova"/>
              </a:rPr>
              <a:t> </a:t>
            </a:r>
            <a:r>
              <a:rPr kumimoji="0" lang="en-US" altLang="en-US" sz="2400" b="1" i="0" u="none" strike="noStrike" cap="none" normalizeH="0" baseline="0" err="1" smtClean="0">
                <a:ln>
                  <a:noFill/>
                </a:ln>
                <a:solidFill>
                  <a:schemeClr val="bg1"/>
                </a:solidFill>
                <a:effectLst/>
                <a:latin typeface="proxima-nova"/>
              </a:rPr>
              <a:t>cabeza</a:t>
            </a:r>
            <a:r>
              <a:rPr kumimoji="0" lang="en-US" altLang="en-US" sz="2400" b="1" i="0" u="none" strike="noStrike" cap="none" normalizeH="0" baseline="0" smtClean="0">
                <a:ln>
                  <a:noFill/>
                </a:ln>
                <a:solidFill>
                  <a:schemeClr val="bg1"/>
                </a:solidFill>
                <a:effectLst/>
                <a:latin typeface="proxima-nova"/>
              </a:rPr>
              <a:t> a </a:t>
            </a:r>
            <a:r>
              <a:rPr kumimoji="0" lang="en-US" altLang="en-US" sz="2400" b="1" i="0" u="none" strike="noStrike" cap="none" normalizeH="0" baseline="0" err="1" smtClean="0">
                <a:ln>
                  <a:noFill/>
                </a:ln>
                <a:solidFill>
                  <a:schemeClr val="bg1"/>
                </a:solidFill>
                <a:effectLst/>
                <a:latin typeface="proxima-nova"/>
              </a:rPr>
              <a:t>cabeza</a:t>
            </a:r>
            <a:endParaRPr kumimoji="0" lang="en-US" altLang="en-US" sz="2400" b="0" i="0" u="none" strike="noStrike" cap="none" normalizeH="0" baseline="0" smtClean="0">
              <a:ln>
                <a:noFill/>
              </a:ln>
              <a:solidFill>
                <a:schemeClr val="bg1"/>
              </a:solidFill>
              <a:effectLst/>
              <a:latin typeface="proxima-nov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bg1"/>
                </a:solidFill>
                <a:effectLst/>
                <a:latin typeface="proxima-nova"/>
              </a:rPr>
              <a:t> </a:t>
            </a:r>
            <a:endParaRPr kumimoji="0" lang="en-US" altLang="en-US" sz="2400" b="0" i="0" u="none" strike="noStrike" cap="none" normalizeH="0" baseline="0" smtClean="0">
              <a:ln>
                <a:noFill/>
              </a:ln>
              <a:solidFill>
                <a:schemeClr val="bg1"/>
              </a:solidFill>
              <a:effectLst/>
            </a:endParaRPr>
          </a:p>
        </p:txBody>
      </p:sp>
    </p:spTree>
    <p:extLst>
      <p:ext uri="{BB962C8B-B14F-4D97-AF65-F5344CB8AC3E}">
        <p14:creationId xmlns:p14="http://schemas.microsoft.com/office/powerpoint/2010/main" val="2422625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91344" y="1615763"/>
            <a:ext cx="12000656" cy="4799558"/>
          </a:xfrm>
          <a:prstGeom prst="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756742" y="1989232"/>
            <a:ext cx="11089232" cy="3785652"/>
          </a:xfrm>
          <a:prstGeom prst="rect">
            <a:avLst/>
          </a:prstGeom>
        </p:spPr>
        <p:txBody>
          <a:bodyPr wrap="square">
            <a:spAutoFit/>
          </a:bodyPr>
          <a:lstStyle/>
          <a:p>
            <a:endParaRPr lang="es-ES" sz="2000" dirty="0">
              <a:solidFill>
                <a:schemeClr val="bg1"/>
              </a:solidFill>
              <a:latin typeface="proxima-nova"/>
            </a:endParaRPr>
          </a:p>
          <a:p>
            <a:pPr algn="just"/>
            <a:r>
              <a:rPr lang="es-ES" sz="2000" b="1" dirty="0">
                <a:solidFill>
                  <a:schemeClr val="bg1"/>
                </a:solidFill>
                <a:latin typeface="proxima-nova"/>
              </a:rPr>
              <a:t>Debe elegir C sobre C ++ cuando,</a:t>
            </a:r>
          </a:p>
          <a:p>
            <a:pPr>
              <a:buFont typeface="Arial" panose="020B0604020202020204" pitchFamily="34" charset="0"/>
              <a:buChar char="•"/>
            </a:pPr>
            <a:r>
              <a:rPr lang="es-ES" sz="2000" dirty="0">
                <a:solidFill>
                  <a:schemeClr val="bg1"/>
                </a:solidFill>
                <a:latin typeface="proxima-nova"/>
              </a:rPr>
              <a:t>Codificación de sistemas verdaderamente pequeños (resulta en un poco menos sobrecarga en comparación con el uso de C ++)</a:t>
            </a:r>
          </a:p>
          <a:p>
            <a:pPr>
              <a:buFont typeface="Arial" panose="020B0604020202020204" pitchFamily="34" charset="0"/>
              <a:buChar char="•"/>
            </a:pPr>
            <a:r>
              <a:rPr lang="es-ES" sz="2000" dirty="0">
                <a:solidFill>
                  <a:schemeClr val="bg1"/>
                </a:solidFill>
                <a:latin typeface="proxima-nova"/>
              </a:rPr>
              <a:t>La aplicación debe ser increíblemente estable (código impermeable y resultados de control al eliminar las abstracciones de C ++)</a:t>
            </a:r>
          </a:p>
          <a:p>
            <a:pPr>
              <a:buFont typeface="Arial" panose="020B0604020202020204" pitchFamily="34" charset="0"/>
              <a:buChar char="•"/>
            </a:pPr>
            <a:r>
              <a:rPr lang="es-ES" sz="2000" dirty="0">
                <a:solidFill>
                  <a:schemeClr val="bg1"/>
                </a:solidFill>
                <a:latin typeface="proxima-nova"/>
              </a:rPr>
              <a:t>No tiene un compilador de C ++ en la plataforma elegida para el desarrollo de </a:t>
            </a:r>
            <a:r>
              <a:rPr lang="es-ES" sz="2000" dirty="0" smtClean="0">
                <a:solidFill>
                  <a:schemeClr val="bg1"/>
                </a:solidFill>
                <a:latin typeface="proxima-nova"/>
              </a:rPr>
              <a:t>aplicaciones</a:t>
            </a:r>
          </a:p>
          <a:p>
            <a:pPr>
              <a:buFont typeface="Arial" panose="020B0604020202020204" pitchFamily="34" charset="0"/>
              <a:buChar char="•"/>
            </a:pPr>
            <a:endParaRPr lang="es-ES" sz="2000" dirty="0">
              <a:solidFill>
                <a:schemeClr val="bg1"/>
              </a:solidFill>
              <a:latin typeface="proxima-nova"/>
            </a:endParaRPr>
          </a:p>
          <a:p>
            <a:pPr algn="just"/>
            <a:r>
              <a:rPr lang="es-ES" sz="2000" b="1" dirty="0">
                <a:solidFill>
                  <a:schemeClr val="bg1"/>
                </a:solidFill>
                <a:latin typeface="proxima-nova"/>
              </a:rPr>
              <a:t>Debe elegir C ++ sobre C cuando,</a:t>
            </a:r>
          </a:p>
          <a:p>
            <a:pPr>
              <a:buFont typeface="Arial" panose="020B0604020202020204" pitchFamily="34" charset="0"/>
              <a:buChar char="•"/>
            </a:pPr>
            <a:r>
              <a:rPr lang="es-ES" sz="2000" dirty="0">
                <a:solidFill>
                  <a:schemeClr val="bg1"/>
                </a:solidFill>
                <a:latin typeface="proxima-nova"/>
              </a:rPr>
              <a:t>Desarrollar una aplicación que funcione directamente con el hardware de la computadora.</a:t>
            </a:r>
          </a:p>
          <a:p>
            <a:pPr>
              <a:buFont typeface="Arial" panose="020B0604020202020204" pitchFamily="34" charset="0"/>
              <a:buChar char="•"/>
            </a:pPr>
            <a:r>
              <a:rPr lang="es-ES" sz="2000" dirty="0">
                <a:solidFill>
                  <a:schemeClr val="bg1"/>
                </a:solidFill>
                <a:latin typeface="proxima-nova"/>
              </a:rPr>
              <a:t>Desarrollar una aplicación que se ocupe del desarrollo de aplicaciones.</a:t>
            </a:r>
          </a:p>
          <a:p>
            <a:pPr>
              <a:buFont typeface="Arial" panose="020B0604020202020204" pitchFamily="34" charset="0"/>
              <a:buChar char="•"/>
            </a:pPr>
            <a:r>
              <a:rPr lang="es-ES" sz="2000" dirty="0">
                <a:solidFill>
                  <a:schemeClr val="bg1"/>
                </a:solidFill>
                <a:latin typeface="proxima-nova"/>
              </a:rPr>
              <a:t>El proyecto apunta a un procesamiento de nivel extremadamente bajo</a:t>
            </a:r>
            <a:endParaRPr lang="es-ES" sz="2000" b="0" i="0" dirty="0">
              <a:solidFill>
                <a:schemeClr val="bg1"/>
              </a:solidFill>
              <a:effectLst/>
              <a:latin typeface="proxima-nova"/>
            </a:endParaRPr>
          </a:p>
        </p:txBody>
      </p:sp>
      <p:sp>
        <p:nvSpPr>
          <p:cNvPr id="4" name="3 Rectángulo"/>
          <p:cNvSpPr/>
          <p:nvPr/>
        </p:nvSpPr>
        <p:spPr>
          <a:xfrm>
            <a:off x="6194845" y="920234"/>
            <a:ext cx="5997155" cy="523220"/>
          </a:xfrm>
          <a:prstGeom prst="rect">
            <a:avLst/>
          </a:prstGeom>
        </p:spPr>
        <p:txBody>
          <a:bodyPr wrap="none">
            <a:spAutoFit/>
          </a:bodyPr>
          <a:lstStyle/>
          <a:p>
            <a:r>
              <a:rPr lang="es-ES" sz="2800" b="1" dirty="0" smtClean="0">
                <a:solidFill>
                  <a:schemeClr val="bg1"/>
                </a:solidFill>
                <a:latin typeface="proxima-nova"/>
              </a:rPr>
              <a:t>C vs C ++: ¿Cuándo y cuál elegir?</a:t>
            </a:r>
          </a:p>
        </p:txBody>
      </p:sp>
    </p:spTree>
    <p:extLst>
      <p:ext uri="{BB962C8B-B14F-4D97-AF65-F5344CB8AC3E}">
        <p14:creationId xmlns:p14="http://schemas.microsoft.com/office/powerpoint/2010/main" val="9606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76250" y="3563938"/>
            <a:ext cx="10772775" cy="935037"/>
          </a:xfr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AR" sz="4400" b="0" i="0" u="none" strike="noStrike" kern="1200" cap="none" spc="0" normalizeH="0" baseline="0" noProof="0" dirty="0" smtClean="0">
                <a:ln>
                  <a:noFill/>
                </a:ln>
                <a:solidFill>
                  <a:schemeClr val="bg1"/>
                </a:solidFill>
                <a:effectLst/>
                <a:uLnTx/>
                <a:uFillTx/>
                <a:latin typeface="+mj-lt"/>
                <a:ea typeface="+mj-ea"/>
                <a:cs typeface="+mj-cs"/>
              </a:rPr>
              <a:t>Compilación, enlace y </a:t>
            </a:r>
            <a:r>
              <a:rPr kumimoji="0" lang="es-AR" sz="4400" b="0" i="0" u="none" strike="noStrike" kern="1200" cap="none" spc="0" normalizeH="0" baseline="0" noProof="0" dirty="0" smtClean="0">
                <a:ln>
                  <a:noFill/>
                </a:ln>
                <a:solidFill>
                  <a:schemeClr val="bg1"/>
                </a:solidFill>
                <a:effectLst/>
                <a:uLnTx/>
                <a:uFillTx/>
                <a:latin typeface="+mj-lt"/>
                <a:ea typeface="+mj-ea"/>
                <a:cs typeface="+mj-cs"/>
              </a:rPr>
              <a:t>ejecución</a:t>
            </a:r>
            <a:endParaRPr kumimoji="0" lang="es-A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uadroTexto 3"/>
          <p:cNvSpPr txBox="1"/>
          <p:nvPr/>
        </p:nvSpPr>
        <p:spPr>
          <a:xfrm>
            <a:off x="7241464" y="4321992"/>
            <a:ext cx="1252266" cy="769441"/>
          </a:xfrm>
          <a:prstGeom prst="rect">
            <a:avLst/>
          </a:prstGeom>
          <a:noFill/>
        </p:spPr>
        <p:txBody>
          <a:bodyPr wrap="none" rtlCol="0">
            <a:spAutoFit/>
          </a:bodyPr>
          <a:lstStyle/>
          <a:p>
            <a:r>
              <a:rPr lang="es-AR" sz="4400" dirty="0" smtClean="0">
                <a:solidFill>
                  <a:schemeClr val="bg1"/>
                </a:solidFill>
              </a:rPr>
              <a:t>C++</a:t>
            </a:r>
            <a:endParaRPr lang="es-AR" sz="440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ángulo 28"/>
          <p:cNvSpPr/>
          <p:nvPr/>
        </p:nvSpPr>
        <p:spPr>
          <a:xfrm>
            <a:off x="1828800" y="1269594"/>
            <a:ext cx="10363200" cy="4799558"/>
          </a:xfrm>
          <a:prstGeom prst="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idx="4294967295"/>
          </p:nvPr>
        </p:nvSpPr>
        <p:spPr>
          <a:xfrm>
            <a:off x="0" y="153988"/>
            <a:ext cx="10772775" cy="935037"/>
          </a:xfrm>
        </p:spPr>
        <p:txBody>
          <a:bodyPr/>
          <a:lstStyle/>
          <a:p>
            <a:r>
              <a:rPr lang="es-AR" dirty="0" smtClean="0">
                <a:solidFill>
                  <a:schemeClr val="bg1"/>
                </a:solidFill>
              </a:rPr>
              <a:t>Compilación, enlace y ejecución</a:t>
            </a:r>
            <a:endParaRPr lang="es-AR" dirty="0">
              <a:solidFill>
                <a:schemeClr val="bg1"/>
              </a:solidFill>
            </a:endParaRPr>
          </a:p>
        </p:txBody>
      </p:sp>
      <p:sp>
        <p:nvSpPr>
          <p:cNvPr id="3" name="2 Marcador de contenido"/>
          <p:cNvSpPr>
            <a:spLocks noGrp="1"/>
          </p:cNvSpPr>
          <p:nvPr>
            <p:ph idx="4294967295"/>
          </p:nvPr>
        </p:nvSpPr>
        <p:spPr>
          <a:xfrm>
            <a:off x="0" y="2011363"/>
            <a:ext cx="10753725" cy="3767137"/>
          </a:xfrm>
        </p:spPr>
        <p:txBody>
          <a:bodyPr>
            <a:noAutofit/>
          </a:bodyPr>
          <a:lstStyle/>
          <a:p>
            <a:pPr>
              <a:spcBef>
                <a:spcPts val="0"/>
              </a:spcBef>
            </a:pPr>
            <a:endParaRPr lang="es-AR" sz="2200" i="0" smtClean="0"/>
          </a:p>
          <a:p>
            <a:pPr marL="266700">
              <a:spcBef>
                <a:spcPts val="0"/>
              </a:spcBef>
              <a:defRPr/>
            </a:pPr>
            <a:endParaRPr lang="es-AR" sz="2000" i="0"/>
          </a:p>
        </p:txBody>
      </p:sp>
      <p:sp>
        <p:nvSpPr>
          <p:cNvPr id="4" name="3 Marcador de número de diapositiva"/>
          <p:cNvSpPr>
            <a:spLocks noGrp="1"/>
          </p:cNvSpPr>
          <p:nvPr>
            <p:ph type="sldNum" sz="quarter" idx="4294967295"/>
          </p:nvPr>
        </p:nvSpPr>
        <p:spPr>
          <a:xfrm>
            <a:off x="9266238" y="6442075"/>
            <a:ext cx="2925762" cy="387350"/>
          </a:xfrm>
        </p:spPr>
        <p:txBody>
          <a:bodyPr/>
          <a:lstStyle/>
          <a:p>
            <a:r>
              <a:rPr lang="es-ES" smtClean="0"/>
              <a:t>Página</a:t>
            </a:r>
            <a:r>
              <a:rPr lang="en-US" smtClean="0"/>
              <a:t> </a:t>
            </a:r>
            <a:fld id="{042AED99-7FB4-404E-8A97-64753DCE42EC}" type="slidenum">
              <a:rPr lang="en-US" smtClean="0"/>
              <a:pPr/>
              <a:t>28</a:t>
            </a:fld>
            <a:endParaRPr lang="en-US"/>
          </a:p>
        </p:txBody>
      </p:sp>
      <p:sp>
        <p:nvSpPr>
          <p:cNvPr id="28" name="Text Box 5"/>
          <p:cNvSpPr txBox="1">
            <a:spLocks noChangeArrowheads="1"/>
          </p:cNvSpPr>
          <p:nvPr/>
        </p:nvSpPr>
        <p:spPr bwMode="auto">
          <a:xfrm>
            <a:off x="2294652" y="1577352"/>
            <a:ext cx="2239717" cy="830997"/>
          </a:xfrm>
          <a:prstGeom prst="rect">
            <a:avLst/>
          </a:prstGeom>
          <a:noFill/>
          <a:ln w="9525">
            <a:noFill/>
            <a:miter lim="800000"/>
            <a:headEnd/>
            <a:tailEnd/>
          </a:ln>
        </p:spPr>
        <p:txBody>
          <a:bodyPr wrap="none">
            <a:spAutoFit/>
          </a:bodyPr>
          <a:lstStyle/>
          <a:p>
            <a:pPr algn="ctr" eaLnBrk="1" hangingPunct="1"/>
            <a:r>
              <a:rPr lang="es-ES" sz="2400">
                <a:solidFill>
                  <a:schemeClr val="bg1"/>
                </a:solidFill>
                <a:effectLst>
                  <a:outerShdw blurRad="38100" dist="38100" dir="2700000" algn="tl">
                    <a:srgbClr val="000000">
                      <a:alpha val="43137"/>
                    </a:srgbClr>
                  </a:outerShdw>
                </a:effectLst>
                <a:latin typeface="Consolas" pitchFamily="49" charset="0"/>
              </a:rPr>
              <a:t>hola.cpp</a:t>
            </a:r>
            <a:r>
              <a:rPr lang="es-ES" sz="2400">
                <a:effectLst>
                  <a:outerShdw blurRad="38100" dist="38100" dir="2700000" algn="tl">
                    <a:srgbClr val="000000">
                      <a:alpha val="43137"/>
                    </a:srgbClr>
                  </a:outerShdw>
                </a:effectLst>
                <a:latin typeface="Consolas" pitchFamily="49" charset="0"/>
              </a:rPr>
              <a:t/>
            </a:r>
            <a:br>
              <a:rPr lang="es-ES" sz="2400">
                <a:effectLst>
                  <a:outerShdw blurRad="38100" dist="38100" dir="2700000" algn="tl">
                    <a:srgbClr val="000000">
                      <a:alpha val="43137"/>
                    </a:srgbClr>
                  </a:outerShdw>
                </a:effectLst>
                <a:latin typeface="Consolas" pitchFamily="49" charset="0"/>
              </a:rPr>
            </a:br>
            <a:r>
              <a:rPr lang="es-ES" sz="2400">
                <a:solidFill>
                  <a:srgbClr val="FFC000"/>
                </a:solidFill>
                <a:effectLst>
                  <a:outerShdw blurRad="38100" dist="38100" dir="2700000" algn="tl">
                    <a:srgbClr val="000000">
                      <a:alpha val="43137"/>
                    </a:srgbClr>
                  </a:outerShdw>
                </a:effectLst>
                <a:latin typeface="+mj-lt"/>
              </a:rPr>
              <a:t>(código fuente)</a:t>
            </a:r>
            <a:endParaRPr lang="es-ES" sz="2400">
              <a:solidFill>
                <a:srgbClr val="FFC000"/>
              </a:solidFill>
              <a:effectLst>
                <a:outerShdw blurRad="38100" dist="38100" dir="2700000" algn="tl">
                  <a:srgbClr val="000000">
                    <a:alpha val="43137"/>
                  </a:srgbClr>
                </a:outerShdw>
              </a:effectLst>
              <a:latin typeface="Consolas" pitchFamily="49" charset="0"/>
            </a:endParaRPr>
          </a:p>
        </p:txBody>
      </p:sp>
      <p:grpSp>
        <p:nvGrpSpPr>
          <p:cNvPr id="32" name="21 Grupo"/>
          <p:cNvGrpSpPr/>
          <p:nvPr/>
        </p:nvGrpSpPr>
        <p:grpSpPr>
          <a:xfrm>
            <a:off x="4192002" y="1484784"/>
            <a:ext cx="5544101" cy="923564"/>
            <a:chOff x="2312609" y="1857364"/>
            <a:chExt cx="5544101" cy="923564"/>
          </a:xfrm>
        </p:grpSpPr>
        <p:cxnSp>
          <p:nvCxnSpPr>
            <p:cNvPr id="34" name="AutoShape 7"/>
            <p:cNvCxnSpPr>
              <a:cxnSpLocks noChangeShapeType="1"/>
            </p:cNvCxnSpPr>
            <p:nvPr/>
          </p:nvCxnSpPr>
          <p:spPr bwMode="auto">
            <a:xfrm>
              <a:off x="2312609" y="2214554"/>
              <a:ext cx="928694" cy="2"/>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sp>
          <p:nvSpPr>
            <p:cNvPr id="35" name="Text Box 6"/>
            <p:cNvSpPr txBox="1">
              <a:spLocks noChangeArrowheads="1"/>
            </p:cNvSpPr>
            <p:nvPr/>
          </p:nvSpPr>
          <p:spPr bwMode="auto">
            <a:xfrm>
              <a:off x="5633024" y="1949931"/>
              <a:ext cx="2223686" cy="830997"/>
            </a:xfrm>
            <a:prstGeom prst="rect">
              <a:avLst/>
            </a:prstGeom>
            <a:noFill/>
            <a:ln w="9525">
              <a:noFill/>
              <a:miter lim="800000"/>
              <a:headEnd/>
              <a:tailEnd/>
            </a:ln>
          </p:spPr>
          <p:txBody>
            <a:bodyPr wrap="none">
              <a:spAutoFit/>
            </a:bodyPr>
            <a:lstStyle/>
            <a:p>
              <a:pPr algn="ctr" eaLnBrk="1" hangingPunct="1"/>
              <a:r>
                <a:rPr lang="es-ES" sz="2400">
                  <a:solidFill>
                    <a:schemeClr val="bg1"/>
                  </a:solidFill>
                  <a:effectLst>
                    <a:outerShdw blurRad="38100" dist="38100" dir="2700000" algn="tl">
                      <a:srgbClr val="000000">
                        <a:alpha val="43137"/>
                      </a:srgbClr>
                    </a:outerShdw>
                  </a:effectLst>
                  <a:latin typeface="Consolas" pitchFamily="49" charset="0"/>
                </a:rPr>
                <a:t>hola.obj</a:t>
              </a:r>
              <a:r>
                <a:rPr lang="es-ES" sz="2400">
                  <a:effectLst>
                    <a:outerShdw blurRad="38100" dist="38100" dir="2700000" algn="tl">
                      <a:srgbClr val="000000">
                        <a:alpha val="43137"/>
                      </a:srgbClr>
                    </a:outerShdw>
                  </a:effectLst>
                  <a:latin typeface="Consolas" pitchFamily="49" charset="0"/>
                </a:rPr>
                <a:t/>
              </a:r>
              <a:br>
                <a:rPr lang="es-ES" sz="2400">
                  <a:effectLst>
                    <a:outerShdw blurRad="38100" dist="38100" dir="2700000" algn="tl">
                      <a:srgbClr val="000000">
                        <a:alpha val="43137"/>
                      </a:srgbClr>
                    </a:outerShdw>
                  </a:effectLst>
                  <a:latin typeface="Consolas" pitchFamily="49" charset="0"/>
                </a:rPr>
              </a:br>
              <a:r>
                <a:rPr lang="es-ES" sz="2400">
                  <a:solidFill>
                    <a:srgbClr val="FFC000"/>
                  </a:solidFill>
                  <a:effectLst>
                    <a:outerShdw blurRad="38100" dist="38100" dir="2700000" algn="tl">
                      <a:srgbClr val="000000">
                        <a:alpha val="43137"/>
                      </a:srgbClr>
                    </a:outerShdw>
                  </a:effectLst>
                  <a:latin typeface="+mj-lt"/>
                </a:rPr>
                <a:t>(código objeto)</a:t>
              </a:r>
              <a:endParaRPr lang="es-ES" sz="2400">
                <a:solidFill>
                  <a:srgbClr val="FFC000"/>
                </a:solidFill>
                <a:effectLst>
                  <a:outerShdw blurRad="38100" dist="38100" dir="2700000" algn="tl">
                    <a:srgbClr val="000000">
                      <a:alpha val="43137"/>
                    </a:srgbClr>
                  </a:outerShdw>
                </a:effectLst>
                <a:latin typeface="Consolas" pitchFamily="49" charset="0"/>
              </a:endParaRPr>
            </a:p>
          </p:txBody>
        </p:sp>
        <p:cxnSp>
          <p:nvCxnSpPr>
            <p:cNvPr id="37" name="AutoShape 7"/>
            <p:cNvCxnSpPr>
              <a:cxnSpLocks noChangeShapeType="1"/>
            </p:cNvCxnSpPr>
            <p:nvPr/>
          </p:nvCxnSpPr>
          <p:spPr bwMode="auto">
            <a:xfrm>
              <a:off x="4884377" y="2214554"/>
              <a:ext cx="928694" cy="2"/>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sp>
          <p:nvSpPr>
            <p:cNvPr id="39" name="AutoShape 4"/>
            <p:cNvSpPr>
              <a:spLocks noChangeArrowheads="1"/>
            </p:cNvSpPr>
            <p:nvPr/>
          </p:nvSpPr>
          <p:spPr bwMode="auto">
            <a:xfrm>
              <a:off x="3286116" y="1857364"/>
              <a:ext cx="1741630" cy="720000"/>
            </a:xfrm>
            <a:prstGeom prst="roundRect">
              <a:avLst>
                <a:gd name="adj" fmla="val 16667"/>
              </a:avLst>
            </a:prstGeom>
            <a:solidFill>
              <a:schemeClr val="accent1">
                <a:tint val="98000"/>
                <a:shade val="25000"/>
                <a:satMod val="250000"/>
              </a:schemeClr>
            </a:solidFill>
            <a:ln>
              <a:headEnd/>
              <a:tailEn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p>
              <a:pPr algn="ctr" eaLnBrk="1" hangingPunct="1"/>
              <a:r>
                <a:rPr lang="es-ES" sz="2400">
                  <a:effectLst>
                    <a:outerShdw blurRad="38100" dist="38100" dir="2700000" algn="tl">
                      <a:srgbClr val="000000">
                        <a:alpha val="43137"/>
                      </a:srgbClr>
                    </a:outerShdw>
                  </a:effectLst>
                  <a:latin typeface="Cambria" pitchFamily="18" charset="0"/>
                </a:rPr>
                <a:t>Compilador</a:t>
              </a:r>
            </a:p>
          </p:txBody>
        </p:sp>
      </p:grpSp>
      <p:grpSp>
        <p:nvGrpSpPr>
          <p:cNvPr id="40" name="39 Grupo"/>
          <p:cNvGrpSpPr/>
          <p:nvPr/>
        </p:nvGrpSpPr>
        <p:grpSpPr>
          <a:xfrm>
            <a:off x="3378748" y="2999271"/>
            <a:ext cx="4464495" cy="830997"/>
            <a:chOff x="1619672" y="3371850"/>
            <a:chExt cx="4464495" cy="830997"/>
          </a:xfrm>
        </p:grpSpPr>
        <p:sp>
          <p:nvSpPr>
            <p:cNvPr id="41" name="Text Box 6"/>
            <p:cNvSpPr txBox="1">
              <a:spLocks noChangeArrowheads="1"/>
            </p:cNvSpPr>
            <p:nvPr/>
          </p:nvSpPr>
          <p:spPr bwMode="auto">
            <a:xfrm>
              <a:off x="1619672" y="3371850"/>
              <a:ext cx="3457601" cy="830997"/>
            </a:xfrm>
            <a:prstGeom prst="rect">
              <a:avLst/>
            </a:prstGeom>
            <a:noFill/>
            <a:ln w="9525">
              <a:noFill/>
              <a:miter lim="800000"/>
              <a:headEnd/>
              <a:tailEnd/>
            </a:ln>
          </p:spPr>
          <p:txBody>
            <a:bodyPr wrap="square">
              <a:spAutoFit/>
            </a:bodyPr>
            <a:lstStyle/>
            <a:p>
              <a:pPr algn="r" eaLnBrk="1" hangingPunct="1"/>
              <a:r>
                <a:rPr lang="es-ES" sz="2400">
                  <a:solidFill>
                    <a:schemeClr val="bg1"/>
                  </a:solidFill>
                  <a:effectLst>
                    <a:outerShdw blurRad="38100" dist="38100" dir="2700000" algn="tl">
                      <a:srgbClr val="000000">
                        <a:alpha val="43137"/>
                      </a:srgbClr>
                    </a:outerShdw>
                  </a:effectLst>
                  <a:latin typeface="Cambria" pitchFamily="18" charset="0"/>
                </a:rPr>
                <a:t>Código objeto de</a:t>
              </a:r>
              <a:br>
                <a:rPr lang="es-ES" sz="2400">
                  <a:solidFill>
                    <a:schemeClr val="bg1"/>
                  </a:solidFill>
                  <a:effectLst>
                    <a:outerShdw blurRad="38100" dist="38100" dir="2700000" algn="tl">
                      <a:srgbClr val="000000">
                        <a:alpha val="43137"/>
                      </a:srgbClr>
                    </a:outerShdw>
                  </a:effectLst>
                  <a:latin typeface="Cambria" pitchFamily="18" charset="0"/>
                </a:rPr>
              </a:br>
              <a:r>
                <a:rPr lang="es-ES" sz="2400">
                  <a:solidFill>
                    <a:schemeClr val="bg1"/>
                  </a:solidFill>
                  <a:effectLst>
                    <a:outerShdw blurRad="38100" dist="38100" dir="2700000" algn="tl">
                      <a:srgbClr val="000000">
                        <a:alpha val="43137"/>
                      </a:srgbClr>
                    </a:outerShdw>
                  </a:effectLst>
                  <a:latin typeface="Cambria" pitchFamily="18" charset="0"/>
                </a:rPr>
                <a:t>la biblioteca </a:t>
              </a:r>
              <a:r>
                <a:rPr lang="es-ES" sz="2400">
                  <a:solidFill>
                    <a:schemeClr val="bg1"/>
                  </a:solidFill>
                  <a:effectLst>
                    <a:outerShdw blurRad="38100" dist="38100" dir="2700000" algn="tl">
                      <a:srgbClr val="000000">
                        <a:alpha val="43137"/>
                      </a:srgbClr>
                    </a:outerShdw>
                  </a:effectLst>
                  <a:latin typeface="Consolas" pitchFamily="49" charset="0"/>
                </a:rPr>
                <a:t>iostream</a:t>
              </a:r>
            </a:p>
          </p:txBody>
        </p:sp>
        <p:cxnSp>
          <p:nvCxnSpPr>
            <p:cNvPr id="42" name="AutoShape 7"/>
            <p:cNvCxnSpPr>
              <a:cxnSpLocks noChangeShapeType="1"/>
            </p:cNvCxnSpPr>
            <p:nvPr/>
          </p:nvCxnSpPr>
          <p:spPr bwMode="auto">
            <a:xfrm>
              <a:off x="5155473" y="3786190"/>
              <a:ext cx="928694" cy="2"/>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grpSp>
      <p:grpSp>
        <p:nvGrpSpPr>
          <p:cNvPr id="43" name="42 Grupo"/>
          <p:cNvGrpSpPr/>
          <p:nvPr/>
        </p:nvGrpSpPr>
        <p:grpSpPr>
          <a:xfrm>
            <a:off x="7482408" y="3776501"/>
            <a:ext cx="2286000" cy="1695093"/>
            <a:chOff x="5867350" y="4149080"/>
            <a:chExt cx="2286000" cy="1695093"/>
          </a:xfrm>
        </p:grpSpPr>
        <p:sp>
          <p:nvSpPr>
            <p:cNvPr id="44" name="Text Box 11"/>
            <p:cNvSpPr txBox="1">
              <a:spLocks noChangeArrowheads="1"/>
            </p:cNvSpPr>
            <p:nvPr/>
          </p:nvSpPr>
          <p:spPr bwMode="auto">
            <a:xfrm>
              <a:off x="5867350" y="5013176"/>
              <a:ext cx="2286000" cy="830997"/>
            </a:xfrm>
            <a:prstGeom prst="rect">
              <a:avLst/>
            </a:prstGeom>
            <a:noFill/>
            <a:ln w="9525">
              <a:noFill/>
              <a:miter lim="800000"/>
              <a:headEnd/>
              <a:tailEnd/>
            </a:ln>
          </p:spPr>
          <p:txBody>
            <a:bodyPr>
              <a:spAutoFit/>
            </a:bodyPr>
            <a:lstStyle/>
            <a:p>
              <a:pPr algn="ctr" eaLnBrk="1" hangingPunct="1">
                <a:spcBef>
                  <a:spcPct val="50000"/>
                </a:spcBef>
              </a:pPr>
              <a:r>
                <a:rPr lang="es-ES" sz="2400">
                  <a:solidFill>
                    <a:schemeClr val="bg1"/>
                  </a:solidFill>
                  <a:effectLst>
                    <a:outerShdw blurRad="38100" dist="38100" dir="2700000" algn="tl">
                      <a:srgbClr val="000000">
                        <a:alpha val="43137"/>
                      </a:srgbClr>
                    </a:outerShdw>
                  </a:effectLst>
                  <a:latin typeface="Consolas" pitchFamily="49" charset="0"/>
                </a:rPr>
                <a:t>hola.exe</a:t>
              </a:r>
              <a:r>
                <a:rPr lang="es-ES" sz="2400">
                  <a:solidFill>
                    <a:srgbClr val="FFC000"/>
                  </a:solidFill>
                  <a:effectLst>
                    <a:outerShdw blurRad="38100" dist="38100" dir="2700000" algn="tl">
                      <a:srgbClr val="000000">
                        <a:alpha val="43137"/>
                      </a:srgbClr>
                    </a:outerShdw>
                  </a:effectLst>
                  <a:latin typeface="Consolas" pitchFamily="49" charset="0"/>
                </a:rPr>
                <a:t/>
              </a:r>
              <a:br>
                <a:rPr lang="es-ES" sz="2400">
                  <a:solidFill>
                    <a:srgbClr val="FFC000"/>
                  </a:solidFill>
                  <a:effectLst>
                    <a:outerShdw blurRad="38100" dist="38100" dir="2700000" algn="tl">
                      <a:srgbClr val="000000">
                        <a:alpha val="43137"/>
                      </a:srgbClr>
                    </a:outerShdw>
                  </a:effectLst>
                  <a:latin typeface="Consolas" pitchFamily="49" charset="0"/>
                </a:rPr>
              </a:br>
              <a:r>
                <a:rPr lang="es-ES" sz="2400">
                  <a:solidFill>
                    <a:srgbClr val="FFC000"/>
                  </a:solidFill>
                  <a:effectLst>
                    <a:outerShdw blurRad="38100" dist="38100" dir="2700000" algn="tl">
                      <a:srgbClr val="000000">
                        <a:alpha val="43137"/>
                      </a:srgbClr>
                    </a:outerShdw>
                  </a:effectLst>
                  <a:latin typeface="+mj-lt"/>
                </a:rPr>
                <a:t>(ejecutable)</a:t>
              </a:r>
              <a:endParaRPr lang="es-ES" sz="2400">
                <a:solidFill>
                  <a:srgbClr val="FFC000"/>
                </a:solidFill>
                <a:effectLst>
                  <a:outerShdw blurRad="38100" dist="38100" dir="2700000" algn="tl">
                    <a:srgbClr val="000000">
                      <a:alpha val="43137"/>
                    </a:srgbClr>
                  </a:outerShdw>
                </a:effectLst>
                <a:latin typeface="Consolas" pitchFamily="49" charset="0"/>
              </a:endParaRPr>
            </a:p>
          </p:txBody>
        </p:sp>
        <p:cxnSp>
          <p:nvCxnSpPr>
            <p:cNvPr id="45" name="AutoShape 7"/>
            <p:cNvCxnSpPr>
              <a:cxnSpLocks noChangeShapeType="1"/>
            </p:cNvCxnSpPr>
            <p:nvPr/>
          </p:nvCxnSpPr>
          <p:spPr bwMode="auto">
            <a:xfrm>
              <a:off x="7011542" y="4149080"/>
              <a:ext cx="0" cy="792088"/>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grpSp>
      <p:grpSp>
        <p:nvGrpSpPr>
          <p:cNvPr id="46" name="45 Grupo"/>
          <p:cNvGrpSpPr/>
          <p:nvPr/>
        </p:nvGrpSpPr>
        <p:grpSpPr>
          <a:xfrm>
            <a:off x="7843244" y="2412684"/>
            <a:ext cx="1584175" cy="1364498"/>
            <a:chOff x="6084168" y="2785264"/>
            <a:chExt cx="1584175" cy="1364498"/>
          </a:xfrm>
        </p:grpSpPr>
        <p:sp>
          <p:nvSpPr>
            <p:cNvPr id="47" name="AutoShape 9"/>
            <p:cNvSpPr>
              <a:spLocks noChangeArrowheads="1"/>
            </p:cNvSpPr>
            <p:nvPr/>
          </p:nvSpPr>
          <p:spPr bwMode="auto">
            <a:xfrm>
              <a:off x="6084168" y="3429762"/>
              <a:ext cx="1584175" cy="720000"/>
            </a:xfrm>
            <a:prstGeom prst="roundRect">
              <a:avLst>
                <a:gd name="adj" fmla="val 16667"/>
              </a:avLst>
            </a:prstGeom>
            <a:solidFill>
              <a:schemeClr val="accent5">
                <a:tint val="98000"/>
                <a:shade val="25000"/>
                <a:satMod val="250000"/>
              </a:schemeClr>
            </a:solidFill>
            <a:ln>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p>
              <a:pPr algn="ctr" eaLnBrk="1" hangingPunct="1"/>
              <a:r>
                <a:rPr lang="es-ES" sz="2400">
                  <a:effectLst>
                    <a:outerShdw blurRad="38100" dist="38100" dir="2700000" algn="tl">
                      <a:srgbClr val="000000">
                        <a:alpha val="43137"/>
                      </a:srgbClr>
                    </a:outerShdw>
                  </a:effectLst>
                  <a:latin typeface="Cambria" pitchFamily="18" charset="0"/>
                </a:rPr>
                <a:t>Enlazador</a:t>
              </a:r>
            </a:p>
          </p:txBody>
        </p:sp>
        <p:cxnSp>
          <p:nvCxnSpPr>
            <p:cNvPr id="48" name="AutoShape 7"/>
            <p:cNvCxnSpPr>
              <a:cxnSpLocks noChangeShapeType="1"/>
            </p:cNvCxnSpPr>
            <p:nvPr/>
          </p:nvCxnSpPr>
          <p:spPr bwMode="auto">
            <a:xfrm rot="5400000">
              <a:off x="6541363" y="3106735"/>
              <a:ext cx="643736" cy="794"/>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grpSp>
      <p:grpSp>
        <p:nvGrpSpPr>
          <p:cNvPr id="49" name="48 Grupo"/>
          <p:cNvGrpSpPr/>
          <p:nvPr/>
        </p:nvGrpSpPr>
        <p:grpSpPr>
          <a:xfrm>
            <a:off x="2586658" y="4342304"/>
            <a:ext cx="5256584" cy="1071570"/>
            <a:chOff x="971600" y="4714884"/>
            <a:chExt cx="5256584" cy="1071570"/>
          </a:xfrm>
        </p:grpSpPr>
        <p:cxnSp>
          <p:nvCxnSpPr>
            <p:cNvPr id="50" name="49 Conector recto de flecha"/>
            <p:cNvCxnSpPr/>
            <p:nvPr/>
          </p:nvCxnSpPr>
          <p:spPr>
            <a:xfrm flipH="1">
              <a:off x="5479276" y="5286388"/>
              <a:ext cx="748908" cy="0"/>
            </a:xfrm>
            <a:prstGeom prst="straightConnector1">
              <a:avLst/>
            </a:prstGeom>
            <a:ln w="5715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1" name="38 Grupo"/>
            <p:cNvGrpSpPr/>
            <p:nvPr/>
          </p:nvGrpSpPr>
          <p:grpSpPr>
            <a:xfrm>
              <a:off x="971600" y="4714884"/>
              <a:ext cx="4488879" cy="1071570"/>
              <a:chOff x="971600" y="4714884"/>
              <a:chExt cx="4488879" cy="1071570"/>
            </a:xfrm>
          </p:grpSpPr>
          <p:sp>
            <p:nvSpPr>
              <p:cNvPr id="52" name="51 CuadroTexto"/>
              <p:cNvSpPr txBox="1"/>
              <p:nvPr/>
            </p:nvSpPr>
            <p:spPr>
              <a:xfrm>
                <a:off x="971600" y="4714884"/>
                <a:ext cx="2007346" cy="1071570"/>
              </a:xfrm>
              <a:prstGeom prst="rect">
                <a:avLst/>
              </a:prstGeom>
              <a:solidFill>
                <a:schemeClr val="dk1"/>
              </a:solidFill>
              <a:ln w="63500" cap="rnd">
                <a:solidFill>
                  <a:schemeClr val="tx1">
                    <a:lumMod val="8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400">
                    <a:latin typeface="Consolas" pitchFamily="49" charset="0"/>
                  </a:rPr>
                  <a:t>Hola Mundo!</a:t>
                </a:r>
              </a:p>
            </p:txBody>
          </p:sp>
          <p:cxnSp>
            <p:nvCxnSpPr>
              <p:cNvPr id="53" name="52 Conector recto de flecha"/>
              <p:cNvCxnSpPr/>
              <p:nvPr/>
            </p:nvCxnSpPr>
            <p:spPr>
              <a:xfrm rot="10800000">
                <a:off x="3121822" y="5286388"/>
                <a:ext cx="857256" cy="1588"/>
              </a:xfrm>
              <a:prstGeom prst="straightConnector1">
                <a:avLst/>
              </a:prstGeom>
              <a:ln w="5715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AutoShape 9"/>
              <p:cNvSpPr>
                <a:spLocks noChangeArrowheads="1"/>
              </p:cNvSpPr>
              <p:nvPr/>
            </p:nvSpPr>
            <p:spPr bwMode="auto">
              <a:xfrm>
                <a:off x="3948311" y="4923578"/>
                <a:ext cx="1512168" cy="720000"/>
              </a:xfrm>
              <a:prstGeom prst="roundRect">
                <a:avLst>
                  <a:gd name="adj" fmla="val 16667"/>
                </a:avLst>
              </a:prstGeom>
              <a:solidFill>
                <a:schemeClr val="accent2"/>
              </a:solidFill>
              <a:ln>
                <a:noFill/>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p>
                <a:pPr algn="ctr" eaLnBrk="1" hangingPunct="1"/>
                <a:r>
                  <a:rPr lang="es-ES" sz="2400" dirty="0">
                    <a:effectLst>
                      <a:outerShdw blurRad="38100" dist="38100" dir="2700000" algn="tl">
                        <a:srgbClr val="000000">
                          <a:alpha val="43137"/>
                        </a:srgbClr>
                      </a:outerShdw>
                    </a:effectLst>
                    <a:latin typeface="Cambria" pitchFamily="18" charset="0"/>
                  </a:rPr>
                  <a:t>Cargador</a:t>
                </a:r>
              </a:p>
            </p:txBody>
          </p:sp>
        </p:grpSp>
      </p:grpSp>
      <p:sp>
        <p:nvSpPr>
          <p:cNvPr id="27"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mtClean="0">
                <a:solidFill>
                  <a:schemeClr val="bg1"/>
                </a:solidFill>
              </a:rPr>
              <a:t>ISFT n151 – Algoritmos y Estructuras de Datos</a:t>
            </a:r>
            <a:endParaRPr lang="es-ES">
              <a:solidFill>
                <a:schemeClr val="bg1"/>
              </a:solidFill>
            </a:endParaRPr>
          </a:p>
        </p:txBody>
      </p:sp>
    </p:spTree>
    <p:extLst>
      <p:ext uri="{BB962C8B-B14F-4D97-AF65-F5344CB8AC3E}">
        <p14:creationId xmlns:p14="http://schemas.microsoft.com/office/powerpoint/2010/main" val="167079760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1000"/>
                                        <p:tgtEl>
                                          <p:spTgt spid="46"/>
                                        </p:tgtEl>
                                      </p:cBhvr>
                                    </p:animEffect>
                                  </p:childTnLst>
                                </p:cTn>
                              </p:par>
                              <p:par>
                                <p:cTn id="18" presetID="22" presetClass="entr" presetSubtype="8"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1000"/>
                                        <p:tgtEl>
                                          <p:spTgt spid="40"/>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10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right)">
                                      <p:cBhvr>
                                        <p:cTn id="29"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232011" y="404237"/>
            <a:ext cx="7670042" cy="1384300"/>
          </a:xfrm>
        </p:spPr>
        <p:txBody>
          <a:bodyPr/>
          <a:lstStyle/>
          <a:p>
            <a:r>
              <a:rPr lang="es-AR" sz="4000" dirty="0" smtClean="0">
                <a:solidFill>
                  <a:schemeClr val="bg1"/>
                </a:solidFill>
              </a:rPr>
              <a:t>Análisis y </a:t>
            </a:r>
            <a:br>
              <a:rPr lang="es-AR" sz="4000" dirty="0" smtClean="0">
                <a:solidFill>
                  <a:schemeClr val="bg1"/>
                </a:solidFill>
              </a:rPr>
            </a:br>
            <a:r>
              <a:rPr lang="es-AR" sz="4000" dirty="0" smtClean="0">
                <a:solidFill>
                  <a:schemeClr val="bg1"/>
                </a:solidFill>
              </a:rPr>
              <a:t>Estructuras </a:t>
            </a:r>
            <a:br>
              <a:rPr lang="es-AR" sz="4000" dirty="0" smtClean="0">
                <a:solidFill>
                  <a:schemeClr val="bg1"/>
                </a:solidFill>
              </a:rPr>
            </a:br>
            <a:r>
              <a:rPr lang="es-AR" sz="4000" dirty="0" smtClean="0">
                <a:solidFill>
                  <a:schemeClr val="bg1"/>
                </a:solidFill>
              </a:rPr>
              <a:t>de Datos I</a:t>
            </a:r>
            <a:br>
              <a:rPr lang="es-AR" sz="4000" dirty="0" smtClean="0">
                <a:solidFill>
                  <a:schemeClr val="bg1"/>
                </a:solidFill>
              </a:rPr>
            </a:br>
            <a:r>
              <a:rPr lang="es-AR" sz="4000" dirty="0" smtClean="0">
                <a:solidFill>
                  <a:schemeClr val="bg1"/>
                </a:solidFill>
              </a:rPr>
              <a:t/>
            </a:r>
            <a:br>
              <a:rPr lang="es-AR" sz="4000" dirty="0" smtClean="0">
                <a:solidFill>
                  <a:schemeClr val="bg1"/>
                </a:solidFill>
              </a:rPr>
            </a:br>
            <a:r>
              <a:rPr lang="es-AR" sz="3600" dirty="0" smtClean="0">
                <a:solidFill>
                  <a:schemeClr val="bg1"/>
                </a:solidFill>
              </a:rPr>
              <a:t>Fundamentos </a:t>
            </a:r>
            <a:br>
              <a:rPr lang="es-AR" sz="3600" dirty="0" smtClean="0">
                <a:solidFill>
                  <a:schemeClr val="bg1"/>
                </a:solidFill>
              </a:rPr>
            </a:br>
            <a:r>
              <a:rPr lang="es-AR" sz="3600" dirty="0" smtClean="0">
                <a:solidFill>
                  <a:schemeClr val="bg1"/>
                </a:solidFill>
              </a:rPr>
              <a:t>de la </a:t>
            </a:r>
            <a:br>
              <a:rPr lang="es-AR" sz="3600" dirty="0" smtClean="0">
                <a:solidFill>
                  <a:schemeClr val="bg1"/>
                </a:solidFill>
              </a:rPr>
            </a:br>
            <a:r>
              <a:rPr lang="es-AR" sz="3600" dirty="0" smtClean="0">
                <a:solidFill>
                  <a:schemeClr val="bg1"/>
                </a:solidFill>
              </a:rPr>
              <a:t>programación</a:t>
            </a:r>
            <a:endParaRPr lang="es-AR" sz="4000" dirty="0">
              <a:solidFill>
                <a:schemeClr val="bg1"/>
              </a:solidFill>
            </a:endParaRPr>
          </a:p>
        </p:txBody>
      </p:sp>
      <p:sp>
        <p:nvSpPr>
          <p:cNvPr id="4" name="3 Marcador de número de diapositiva"/>
          <p:cNvSpPr>
            <a:spLocks noGrp="1"/>
          </p:cNvSpPr>
          <p:nvPr>
            <p:ph type="sldNum" sz="quarter" idx="4294967295"/>
          </p:nvPr>
        </p:nvSpPr>
        <p:spPr/>
        <p:txBody>
          <a:bodyPr/>
          <a:lstStyle/>
          <a:p>
            <a:r>
              <a:rPr lang="es-ES" smtClean="0"/>
              <a:t>Página</a:t>
            </a:r>
            <a:r>
              <a:rPr lang="en-US" smtClean="0"/>
              <a:t> </a:t>
            </a:r>
            <a:fld id="{042AED99-7FB4-404E-8A97-64753DCE42EC}" type="slidenum">
              <a:rPr lang="en-US" smtClean="0"/>
              <a:pPr/>
              <a:t>29</a:t>
            </a:fld>
            <a:endParaRPr lang="en-US"/>
          </a:p>
        </p:txBody>
      </p:sp>
      <p:sp>
        <p:nvSpPr>
          <p:cNvPr id="6" name="5 Rectángulo"/>
          <p:cNvSpPr/>
          <p:nvPr/>
        </p:nvSpPr>
        <p:spPr>
          <a:xfrm>
            <a:off x="5223056" y="5857627"/>
            <a:ext cx="6677277"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a:ln>
                  <a:solidFill>
                    <a:srgbClr val="0070C0"/>
                  </a:solidFill>
                </a:ln>
                <a:solidFill>
                  <a:schemeClr val="bg1"/>
                </a:solidFill>
                <a:effectLst>
                  <a:outerShdw blurRad="38100" dist="38100" dir="2700000" algn="tl">
                    <a:srgbClr val="000000">
                      <a:alpha val="43137"/>
                    </a:srgbClr>
                  </a:outerShdw>
                </a:effectLst>
                <a:latin typeface="Calibri"/>
                <a:ea typeface="+mj-ea"/>
                <a:cs typeface="+mj-cs"/>
              </a:rPr>
              <a:t>Un primer programa en C++</a:t>
            </a:r>
            <a:endParaRPr lang="es-ES" sz="2400">
              <a:solidFill>
                <a:schemeClr val="bg1"/>
              </a:solidFill>
            </a:endParaRPr>
          </a:p>
        </p:txBody>
      </p:sp>
      <p:sp>
        <p:nvSpPr>
          <p:cNvPr id="7" name="Footer Placeholder 4"/>
          <p:cNvSpPr txBox="1">
            <a:spLocks/>
          </p:cNvSpPr>
          <p:nvPr/>
        </p:nvSpPr>
        <p:spPr>
          <a:xfrm>
            <a:off x="47328" y="6512768"/>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600" smtClean="0">
                <a:solidFill>
                  <a:schemeClr val="bg1"/>
                </a:solidFill>
              </a:rPr>
              <a:t>ISFT n151 – Algoritmos y Estructuras de Datos</a:t>
            </a:r>
            <a:endParaRPr lang="es-ES" sz="1600">
              <a:solidFill>
                <a:schemeClr val="bg1"/>
              </a:solidFill>
            </a:endParaRPr>
          </a:p>
        </p:txBody>
      </p:sp>
      <p:sp>
        <p:nvSpPr>
          <p:cNvPr id="5" name="Rectángulo 4"/>
          <p:cNvSpPr/>
          <p:nvPr/>
        </p:nvSpPr>
        <p:spPr>
          <a:xfrm rot="20406772">
            <a:off x="5634820" y="1420020"/>
            <a:ext cx="4008120" cy="1938992"/>
          </a:xfrm>
          <a:prstGeom prst="rect">
            <a:avLst/>
          </a:prstGeom>
        </p:spPr>
        <p:txBody>
          <a:bodyPr wrap="square">
            <a:spAutoFit/>
          </a:bodyPr>
          <a:lstStyle/>
          <a:p>
            <a:pPr lvl="1" indent="1588">
              <a:buNone/>
            </a:pPr>
            <a:r>
              <a:rPr lang="es-ES" sz="1200">
                <a:solidFill>
                  <a:srgbClr val="FFCCFF"/>
                </a:solidFill>
                <a:latin typeface="Consolas" pitchFamily="49" charset="0"/>
              </a:rPr>
              <a:t>#</a:t>
            </a:r>
            <a:r>
              <a:rPr lang="es-ES" sz="1200" err="1">
                <a:solidFill>
                  <a:srgbClr val="FFCCFF"/>
                </a:solidFill>
                <a:latin typeface="Consolas" pitchFamily="49" charset="0"/>
              </a:rPr>
              <a:t>include</a:t>
            </a:r>
            <a:r>
              <a:rPr lang="es-ES" sz="1200">
                <a:solidFill>
                  <a:srgbClr val="FFCCFF"/>
                </a:solidFill>
                <a:latin typeface="Consolas" pitchFamily="49" charset="0"/>
              </a:rPr>
              <a:t> &lt;</a:t>
            </a:r>
            <a:r>
              <a:rPr lang="es-ES" sz="1200" err="1">
                <a:solidFill>
                  <a:srgbClr val="FFCCFF"/>
                </a:solidFill>
                <a:latin typeface="Consolas" pitchFamily="49" charset="0"/>
              </a:rPr>
              <a:t>iostream</a:t>
            </a:r>
            <a:r>
              <a:rPr lang="es-ES" sz="1200">
                <a:solidFill>
                  <a:srgbClr val="FFCCFF"/>
                </a:solidFill>
                <a:latin typeface="Consolas" pitchFamily="49" charset="0"/>
              </a:rPr>
              <a:t>&gt;</a:t>
            </a:r>
          </a:p>
          <a:p>
            <a:pPr lvl="1" indent="1588">
              <a:buNone/>
            </a:pPr>
            <a:r>
              <a:rPr lang="es-ES" sz="1200" err="1">
                <a:solidFill>
                  <a:schemeClr val="accent2">
                    <a:lumMod val="60000"/>
                    <a:lumOff val="40000"/>
                  </a:schemeClr>
                </a:solidFill>
                <a:latin typeface="Consolas" pitchFamily="49" charset="0"/>
              </a:rPr>
              <a:t>using</a:t>
            </a:r>
            <a:r>
              <a:rPr lang="es-ES" sz="1200">
                <a:solidFill>
                  <a:schemeClr val="accent2">
                    <a:lumMod val="60000"/>
                    <a:lumOff val="40000"/>
                  </a:schemeClr>
                </a:solidFill>
                <a:latin typeface="Consolas" pitchFamily="49" charset="0"/>
              </a:rPr>
              <a:t> </a:t>
            </a:r>
            <a:r>
              <a:rPr lang="es-ES" sz="1200" err="1">
                <a:solidFill>
                  <a:schemeClr val="accent2">
                    <a:lumMod val="60000"/>
                    <a:lumOff val="40000"/>
                  </a:schemeClr>
                </a:solidFill>
                <a:latin typeface="Consolas" pitchFamily="49" charset="0"/>
              </a:rPr>
              <a:t>namespace</a:t>
            </a:r>
            <a:r>
              <a:rPr lang="es-ES" sz="1200">
                <a:solidFill>
                  <a:schemeClr val="accent2">
                    <a:lumMod val="60000"/>
                    <a:lumOff val="40000"/>
                  </a:schemeClr>
                </a:solidFill>
                <a:latin typeface="Consolas" pitchFamily="49" charset="0"/>
              </a:rPr>
              <a:t> </a:t>
            </a:r>
            <a:r>
              <a:rPr lang="es-ES" sz="1200" err="1">
                <a:latin typeface="Consolas" pitchFamily="49" charset="0"/>
              </a:rPr>
              <a:t>std</a:t>
            </a:r>
            <a:r>
              <a:rPr lang="es-ES" sz="1200">
                <a:latin typeface="Consolas" pitchFamily="49" charset="0"/>
              </a:rPr>
              <a:t>;</a:t>
            </a:r>
          </a:p>
          <a:p>
            <a:pPr lvl="1" indent="1588">
              <a:buNone/>
            </a:pPr>
            <a:endParaRPr lang="es-ES" sz="1200">
              <a:latin typeface="Consolas" pitchFamily="49" charset="0"/>
            </a:endParaRPr>
          </a:p>
          <a:p>
            <a:pPr lvl="1" indent="1588">
              <a:buNone/>
            </a:pPr>
            <a:r>
              <a:rPr lang="es-ES" sz="1200" err="1">
                <a:solidFill>
                  <a:srgbClr val="FFC000"/>
                </a:solidFill>
                <a:latin typeface="Consolas" pitchFamily="49" charset="0"/>
              </a:rPr>
              <a:t>int</a:t>
            </a:r>
            <a:r>
              <a:rPr lang="es-ES" sz="1200">
                <a:latin typeface="Consolas" pitchFamily="49" charset="0"/>
              </a:rPr>
              <a:t> </a:t>
            </a:r>
            <a:r>
              <a:rPr lang="es-ES" sz="1200" err="1">
                <a:latin typeface="Consolas" pitchFamily="49" charset="0"/>
              </a:rPr>
              <a:t>main</a:t>
            </a:r>
            <a:r>
              <a:rPr lang="es-ES" sz="1200">
                <a:latin typeface="Consolas" pitchFamily="49" charset="0"/>
              </a:rPr>
              <a:t>()</a:t>
            </a:r>
          </a:p>
          <a:p>
            <a:pPr lvl="1" indent="1588">
              <a:buNone/>
            </a:pPr>
            <a:r>
              <a:rPr lang="es-ES" sz="1200">
                <a:latin typeface="Consolas" pitchFamily="49" charset="0"/>
              </a:rPr>
              <a:t>{</a:t>
            </a:r>
          </a:p>
          <a:p>
            <a:pPr lvl="1" indent="1588">
              <a:buNone/>
            </a:pPr>
            <a:r>
              <a:rPr lang="es-ES" sz="1200">
                <a:latin typeface="Consolas" pitchFamily="49" charset="0"/>
              </a:rPr>
              <a:t>   </a:t>
            </a:r>
            <a:r>
              <a:rPr lang="es-ES" sz="1200" err="1">
                <a:latin typeface="Consolas" pitchFamily="49" charset="0"/>
              </a:rPr>
              <a:t>cout</a:t>
            </a:r>
            <a:r>
              <a:rPr lang="es-ES" sz="1200">
                <a:latin typeface="Consolas" pitchFamily="49" charset="0"/>
              </a:rPr>
              <a:t> &lt;&lt; </a:t>
            </a:r>
            <a:r>
              <a:rPr lang="es-ES" sz="1200">
                <a:solidFill>
                  <a:srgbClr val="FFFF00"/>
                </a:solidFill>
                <a:latin typeface="Consolas" pitchFamily="49" charset="0"/>
              </a:rPr>
              <a:t>"Hola Mundo!" </a:t>
            </a:r>
            <a:r>
              <a:rPr lang="es-ES" sz="1200">
                <a:latin typeface="Consolas" pitchFamily="49" charset="0"/>
              </a:rPr>
              <a:t>&lt;&lt; </a:t>
            </a:r>
            <a:r>
              <a:rPr lang="es-ES" sz="1200" err="1">
                <a:latin typeface="Consolas" pitchFamily="49" charset="0"/>
              </a:rPr>
              <a:t>endl</a:t>
            </a:r>
            <a:r>
              <a:rPr lang="es-ES" sz="1200">
                <a:latin typeface="Consolas" pitchFamily="49" charset="0"/>
              </a:rPr>
              <a:t>;</a:t>
            </a:r>
          </a:p>
          <a:p>
            <a:pPr lvl="1" indent="1588">
              <a:buNone/>
            </a:pPr>
            <a:r>
              <a:rPr lang="es-ES" sz="1200">
                <a:solidFill>
                  <a:srgbClr val="92D050"/>
                </a:solidFill>
                <a:latin typeface="Consolas" pitchFamily="49" charset="0"/>
              </a:rPr>
              <a:t>   // Muestra Hola Mundo!</a:t>
            </a:r>
          </a:p>
          <a:p>
            <a:pPr lvl="1" indent="1588">
              <a:buNone/>
            </a:pPr>
            <a:endParaRPr lang="es-ES" sz="1200">
              <a:latin typeface="Consolas" pitchFamily="49" charset="0"/>
            </a:endParaRPr>
          </a:p>
          <a:p>
            <a:pPr lvl="1" indent="1588">
              <a:buNone/>
            </a:pPr>
            <a:r>
              <a:rPr lang="es-ES" sz="1200">
                <a:latin typeface="Consolas" pitchFamily="49" charset="0"/>
              </a:rPr>
              <a:t>   </a:t>
            </a:r>
            <a:r>
              <a:rPr lang="es-ES" sz="1200" err="1">
                <a:solidFill>
                  <a:schemeClr val="accent2">
                    <a:lumMod val="60000"/>
                    <a:lumOff val="40000"/>
                  </a:schemeClr>
                </a:solidFill>
                <a:latin typeface="Consolas" pitchFamily="49" charset="0"/>
              </a:rPr>
              <a:t>return</a:t>
            </a:r>
            <a:r>
              <a:rPr lang="es-ES" sz="1200">
                <a:latin typeface="Consolas" pitchFamily="49" charset="0"/>
              </a:rPr>
              <a:t> </a:t>
            </a:r>
            <a:r>
              <a:rPr lang="es-ES" sz="1200">
                <a:solidFill>
                  <a:srgbClr val="FFFF00"/>
                </a:solidFill>
                <a:latin typeface="Consolas" pitchFamily="49" charset="0"/>
              </a:rPr>
              <a:t>0</a:t>
            </a:r>
            <a:r>
              <a:rPr lang="es-ES" sz="1200">
                <a:latin typeface="Consolas" pitchFamily="49" charset="0"/>
              </a:rPr>
              <a:t>;</a:t>
            </a:r>
          </a:p>
          <a:p>
            <a:pPr lvl="1" indent="1588">
              <a:buNone/>
            </a:pPr>
            <a:r>
              <a:rPr lang="es-ES" sz="1200">
                <a:latin typeface="Consolas" pitchFamily="49" charset="0"/>
              </a:rPr>
              <a:t>}</a:t>
            </a:r>
          </a:p>
        </p:txBody>
      </p:sp>
    </p:spTree>
    <p:extLst>
      <p:ext uri="{BB962C8B-B14F-4D97-AF65-F5344CB8AC3E}">
        <p14:creationId xmlns:p14="http://schemas.microsoft.com/office/powerpoint/2010/main" val="12638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87203AE6-F5A6-4660-966A-9904F52EDE9C}"/>
              </a:ext>
            </a:extLst>
          </p:cNvPr>
          <p:cNvSpPr/>
          <p:nvPr/>
        </p:nvSpPr>
        <p:spPr>
          <a:xfrm>
            <a:off x="2430780" y="2349296"/>
            <a:ext cx="9753600" cy="1689353"/>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5B9E858-60AB-407E-B67C-9A5700FE6BAA}"/>
              </a:ext>
            </a:extLst>
          </p:cNvPr>
          <p:cNvSpPr txBox="1"/>
          <p:nvPr/>
        </p:nvSpPr>
        <p:spPr>
          <a:xfrm>
            <a:off x="2324100" y="2169348"/>
            <a:ext cx="7880110" cy="1569660"/>
          </a:xfrm>
          <a:prstGeom prst="rect">
            <a:avLst/>
          </a:prstGeom>
          <a:noFill/>
        </p:spPr>
        <p:txBody>
          <a:bodyPr wrap="square" rtlCol="0" anchor="ctr">
            <a:spAutoFit/>
          </a:bodyPr>
          <a:lstStyle/>
          <a:p>
            <a:pPr algn="r"/>
            <a:r>
              <a:rPr lang="es-ES" sz="2400" dirty="0">
                <a:solidFill>
                  <a:schemeClr val="bg1"/>
                </a:solidFill>
                <a:effectLst>
                  <a:outerShdw blurRad="38100" dist="38100" dir="2700000" algn="tl">
                    <a:srgbClr val="000000">
                      <a:alpha val="43137"/>
                    </a:srgbClr>
                  </a:outerShdw>
                </a:effectLst>
              </a:rPr>
              <a:t/>
            </a:r>
            <a:br>
              <a:rPr lang="es-ES" sz="2400" dirty="0">
                <a:solidFill>
                  <a:schemeClr val="bg1"/>
                </a:solidFill>
                <a:effectLst>
                  <a:outerShdw blurRad="38100" dist="38100" dir="2700000" algn="tl">
                    <a:srgbClr val="000000">
                      <a:alpha val="43137"/>
                    </a:srgbClr>
                  </a:outerShdw>
                </a:effectLst>
              </a:rPr>
            </a:br>
            <a:r>
              <a:rPr lang="es-ES" sz="2400" dirty="0" smtClean="0">
                <a:solidFill>
                  <a:schemeClr val="bg1"/>
                </a:solidFill>
                <a:effectLst>
                  <a:outerShdw blurRad="38100" dist="38100" dir="2700000" algn="tl">
                    <a:srgbClr val="000000">
                      <a:alpha val="43137"/>
                    </a:srgbClr>
                  </a:outerShdw>
                </a:effectLst>
              </a:rPr>
              <a:t>Aspectos  Relacionados con la Profesión, Características Programas, Herramientas</a:t>
            </a:r>
            <a:br>
              <a:rPr lang="es-ES" sz="2400" dirty="0" smtClean="0">
                <a:solidFill>
                  <a:schemeClr val="bg1"/>
                </a:solidFill>
                <a:effectLst>
                  <a:outerShdw blurRad="38100" dist="38100" dir="2700000" algn="tl">
                    <a:srgbClr val="000000">
                      <a:alpha val="43137"/>
                    </a:srgbClr>
                  </a:outerShdw>
                </a:effectLst>
              </a:rPr>
            </a:br>
            <a:r>
              <a:rPr lang="es-ES" sz="2400" dirty="0" smtClean="0">
                <a:solidFill>
                  <a:schemeClr val="bg1"/>
                </a:solidFill>
                <a:effectLst>
                  <a:outerShdw blurRad="38100" dist="38100" dir="2700000" algn="tl">
                    <a:srgbClr val="000000">
                      <a:alpha val="43137"/>
                    </a:srgbClr>
                  </a:outerShdw>
                </a:effectLst>
              </a:rPr>
              <a:t>Lenguaje C++ y un Programa en </a:t>
            </a:r>
            <a:r>
              <a:rPr lang="es-ES" sz="2400" dirty="0" err="1" smtClean="0">
                <a:solidFill>
                  <a:schemeClr val="bg1"/>
                </a:solidFill>
                <a:effectLst>
                  <a:outerShdw blurRad="38100" dist="38100" dir="2700000" algn="tl">
                    <a:srgbClr val="000000">
                      <a:alpha val="43137"/>
                    </a:srgbClr>
                  </a:outerShdw>
                </a:effectLst>
              </a:rPr>
              <a:t>c++</a:t>
            </a:r>
            <a:endParaRPr lang="en-US" altLang="ko-KR" sz="2400" b="1" dirty="0">
              <a:solidFill>
                <a:schemeClr val="bg1"/>
              </a:solidFill>
              <a:effectLst>
                <a:outerShdw blurRad="38100" dist="38100" dir="2700000" algn="tl">
                  <a:srgbClr val="000000">
                    <a:alpha val="43137"/>
                  </a:srgbClr>
                </a:outerShdw>
              </a:effectLst>
              <a:cs typeface="Arial" pitchFamily="34" charset="0"/>
            </a:endParaRPr>
          </a:p>
        </p:txBody>
      </p:sp>
      <p:sp>
        <p:nvSpPr>
          <p:cNvPr id="12" name="7 CuadroTexto"/>
          <p:cNvSpPr txBox="1">
            <a:spLocks noChangeAspect="1"/>
          </p:cNvSpPr>
          <p:nvPr/>
        </p:nvSpPr>
        <p:spPr>
          <a:xfrm>
            <a:off x="10439327" y="2419973"/>
            <a:ext cx="1548000" cy="1548000"/>
          </a:xfrm>
          <a:prstGeom prst="rect">
            <a:avLst/>
          </a:prstGeom>
          <a:solidFill>
            <a:schemeClr val="tx1"/>
          </a:solidFill>
          <a:effectLst>
            <a:innerShdw blurRad="63500" dist="50800" dir="27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wrap="square" rtlCol="0">
            <a:noAutofit/>
          </a:bodyPr>
          <a:lstStyle/>
          <a:p>
            <a:pPr algn="ctr"/>
            <a:r>
              <a:rPr lang="es-ES" sz="8800" b="1" dirty="0">
                <a:solidFill>
                  <a:schemeClr val="bg2">
                    <a:lumMod val="20000"/>
                    <a:lumOff val="80000"/>
                  </a:schemeClr>
                </a:solidFill>
                <a:effectLst>
                  <a:outerShdw blurRad="38100" dist="38100" dir="2700000" algn="tl">
                    <a:srgbClr val="000000">
                      <a:alpha val="43137"/>
                    </a:srgbClr>
                  </a:outerShdw>
                </a:effectLst>
                <a:latin typeface="+mj-lt"/>
              </a:rPr>
              <a:t>2</a:t>
            </a:r>
          </a:p>
        </p:txBody>
      </p:sp>
      <p:sp>
        <p:nvSpPr>
          <p:cNvPr id="13"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mtClean="0">
                <a:solidFill>
                  <a:schemeClr val="bg1"/>
                </a:solidFill>
              </a:rPr>
              <a:t>ISFT n151 – Algoritmos y Estructuras de Datos</a:t>
            </a:r>
            <a:endParaRPr lang="es-ES">
              <a:solidFill>
                <a:schemeClr val="bg1"/>
              </a:solidFill>
            </a:endParaRPr>
          </a:p>
        </p:txBody>
      </p:sp>
    </p:spTree>
    <p:extLst>
      <p:ext uri="{BB962C8B-B14F-4D97-AF65-F5344CB8AC3E}">
        <p14:creationId xmlns:p14="http://schemas.microsoft.com/office/powerpoint/2010/main" val="3480825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532660" y="3536156"/>
            <a:ext cx="2455682" cy="1963266"/>
          </a:xfrm>
          <a:prstGeom prst="rect">
            <a:avLst/>
          </a:prstGeom>
          <a:solidFill>
            <a:schemeClr val="dk1"/>
          </a:solidFill>
          <a:ln w="63500" cap="rnd">
            <a:solidFill>
              <a:schemeClr val="tx1">
                <a:lumMod val="8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endParaRPr lang="es-ES" sz="1600">
              <a:latin typeface="Consolas" pitchFamily="49" charset="0"/>
            </a:endParaRPr>
          </a:p>
        </p:txBody>
      </p:sp>
      <p:sp>
        <p:nvSpPr>
          <p:cNvPr id="2" name="1 Título"/>
          <p:cNvSpPr>
            <a:spLocks noGrp="1"/>
          </p:cNvSpPr>
          <p:nvPr>
            <p:ph type="title" idx="4294967295"/>
          </p:nvPr>
        </p:nvSpPr>
        <p:spPr>
          <a:xfrm>
            <a:off x="228600" y="181910"/>
            <a:ext cx="10772775" cy="808930"/>
          </a:xfrm>
        </p:spPr>
        <p:txBody>
          <a:bodyPr/>
          <a:lstStyle/>
          <a:p>
            <a:r>
              <a:rPr lang="es-AR" sz="4000" smtClean="0">
                <a:solidFill>
                  <a:schemeClr val="bg1"/>
                </a:solidFill>
              </a:rPr>
              <a:t>Un primer programa en C++: ejecución</a:t>
            </a:r>
            <a:endParaRPr lang="es-AR" sz="4000">
              <a:solidFill>
                <a:schemeClr val="bg1"/>
              </a:solidFill>
            </a:endParaRPr>
          </a:p>
        </p:txBody>
      </p:sp>
      <p:sp>
        <p:nvSpPr>
          <p:cNvPr id="3" name="2 Marcador de contenido"/>
          <p:cNvSpPr>
            <a:spLocks noGrp="1"/>
          </p:cNvSpPr>
          <p:nvPr>
            <p:ph idx="4294967295"/>
          </p:nvPr>
        </p:nvSpPr>
        <p:spPr>
          <a:xfrm>
            <a:off x="0" y="981075"/>
            <a:ext cx="9737558" cy="5110163"/>
          </a:xfrm>
        </p:spPr>
        <p:txBody>
          <a:bodyPr>
            <a:noAutofit/>
          </a:bodyPr>
          <a:lstStyle/>
          <a:p>
            <a:pPr>
              <a:spcBef>
                <a:spcPts val="0"/>
              </a:spcBef>
              <a:spcAft>
                <a:spcPts val="1200"/>
              </a:spcAft>
            </a:pPr>
            <a:r>
              <a:rPr lang="es-AR" sz="2800" dirty="0" smtClean="0">
                <a:solidFill>
                  <a:schemeClr val="bg1"/>
                </a:solidFill>
              </a:rPr>
              <a:t>¿Qué hace el programa?</a:t>
            </a:r>
          </a:p>
          <a:p>
            <a:pPr lvl="1"/>
            <a:r>
              <a:rPr lang="es-AR" dirty="0" smtClean="0">
                <a:solidFill>
                  <a:schemeClr val="bg1"/>
                </a:solidFill>
              </a:rPr>
              <a:t>La ejecución del programa siempre empieza en </a:t>
            </a:r>
            <a:r>
              <a:rPr lang="es-AR" dirty="0" err="1" smtClean="0">
                <a:solidFill>
                  <a:schemeClr val="bg1"/>
                </a:solidFill>
                <a:latin typeface="Consolas" pitchFamily="49" charset="0"/>
              </a:rPr>
              <a:t>main</a:t>
            </a:r>
            <a:r>
              <a:rPr lang="es-AR" dirty="0" smtClean="0">
                <a:solidFill>
                  <a:schemeClr val="bg1"/>
                </a:solidFill>
                <a:latin typeface="Consolas" pitchFamily="49" charset="0"/>
              </a:rPr>
              <a:t>()</a:t>
            </a:r>
            <a:endParaRPr lang="es-AR" dirty="0" smtClean="0">
              <a:solidFill>
                <a:schemeClr val="bg1"/>
              </a:solidFill>
            </a:endParaRPr>
          </a:p>
          <a:p>
            <a:pPr lvl="1"/>
            <a:r>
              <a:rPr lang="es-AR" dirty="0" smtClean="0">
                <a:solidFill>
                  <a:schemeClr val="bg1"/>
                </a:solidFill>
              </a:rPr>
              <a:t>Se ejecutan las instrucciones en secuencia de principio a fin</a:t>
            </a:r>
          </a:p>
          <a:p>
            <a:pPr lvl="1" indent="1588">
              <a:buNone/>
            </a:pPr>
            <a:endParaRPr lang="es-AR" dirty="0" smtClean="0">
              <a:solidFill>
                <a:schemeClr val="bg1"/>
              </a:solidFill>
              <a:effectLst/>
              <a:latin typeface="Consolas" pitchFamily="49" charset="0"/>
            </a:endParaRPr>
          </a:p>
        </p:txBody>
      </p:sp>
      <p:sp>
        <p:nvSpPr>
          <p:cNvPr id="4" name="3 Marcador de número de diapositiva"/>
          <p:cNvSpPr>
            <a:spLocks noGrp="1"/>
          </p:cNvSpPr>
          <p:nvPr>
            <p:ph type="sldNum" sz="quarter" idx="4294967295"/>
          </p:nvPr>
        </p:nvSpPr>
        <p:spPr>
          <a:xfrm>
            <a:off x="9266238" y="6525344"/>
            <a:ext cx="2925762" cy="288206"/>
          </a:xfrm>
        </p:spPr>
        <p:txBody>
          <a:bodyPr/>
          <a:lstStyle/>
          <a:p>
            <a:r>
              <a:rPr lang="es-ES" smtClean="0">
                <a:solidFill>
                  <a:srgbClr val="FCCA09"/>
                </a:solidFill>
              </a:rPr>
              <a:t>Página</a:t>
            </a:r>
            <a:r>
              <a:rPr lang="en-US" smtClean="0">
                <a:solidFill>
                  <a:srgbClr val="FCCA09"/>
                </a:solidFill>
              </a:rPr>
              <a:t> </a:t>
            </a:r>
            <a:fld id="{042AED99-7FB4-404E-8A97-64753DCE42EC}" type="slidenum">
              <a:rPr lang="en-US" smtClean="0">
                <a:solidFill>
                  <a:srgbClr val="FCCA09"/>
                </a:solidFill>
              </a:rPr>
              <a:pPr/>
              <a:t>30</a:t>
            </a:fld>
            <a:endParaRPr lang="en-US">
              <a:solidFill>
                <a:srgbClr val="FCCA09"/>
              </a:solidFill>
            </a:endParaRPr>
          </a:p>
        </p:txBody>
      </p:sp>
      <p:sp>
        <p:nvSpPr>
          <p:cNvPr id="8" name="7 CuadroTexto"/>
          <p:cNvSpPr txBox="1"/>
          <p:nvPr/>
        </p:nvSpPr>
        <p:spPr>
          <a:xfrm>
            <a:off x="8588421" y="3884623"/>
            <a:ext cx="311304" cy="369332"/>
          </a:xfrm>
          <a:prstGeom prst="rect">
            <a:avLst/>
          </a:prstGeom>
          <a:noFill/>
        </p:spPr>
        <p:txBody>
          <a:bodyPr wrap="none" rtlCol="0">
            <a:spAutoFit/>
          </a:bodyPr>
          <a:lstStyle/>
          <a:p>
            <a:r>
              <a:rPr lang="es-ES">
                <a:latin typeface="Consolas" pitchFamily="49" charset="0"/>
              </a:rPr>
              <a:t>_</a:t>
            </a:r>
            <a:endParaRPr lang="es-ES"/>
          </a:p>
        </p:txBody>
      </p:sp>
      <p:sp>
        <p:nvSpPr>
          <p:cNvPr id="9" name="8 CuadroTexto"/>
          <p:cNvSpPr txBox="1"/>
          <p:nvPr/>
        </p:nvSpPr>
        <p:spPr>
          <a:xfrm>
            <a:off x="8558657" y="3543778"/>
            <a:ext cx="1428760" cy="428628"/>
          </a:xfrm>
          <a:prstGeom prst="rect">
            <a:avLst/>
          </a:prstGeom>
          <a:noFill/>
          <a:ln w="63500" cap="rnd">
            <a:noFill/>
          </a:ln>
          <a:effectLst>
            <a:outerShdw blurRad="50800" dist="38100" dir="2700000" algn="tl" rotWithShape="0">
              <a:schemeClr val="bg1">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600" dirty="0">
                <a:latin typeface="Consolas" pitchFamily="49" charset="0"/>
              </a:rPr>
              <a:t>Hola Mundo!</a:t>
            </a:r>
          </a:p>
        </p:txBody>
      </p:sp>
      <p:sp>
        <p:nvSpPr>
          <p:cNvPr id="10" name="9 CuadroTexto"/>
          <p:cNvSpPr txBox="1"/>
          <p:nvPr/>
        </p:nvSpPr>
        <p:spPr>
          <a:xfrm>
            <a:off x="8328249" y="3000372"/>
            <a:ext cx="1721497" cy="369332"/>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rtlCol="0">
            <a:spAutoFit/>
          </a:bodyPr>
          <a:lstStyle/>
          <a:p>
            <a:r>
              <a:rPr lang="es-ES">
                <a:effectLst>
                  <a:outerShdw blurRad="38100" dist="38100" dir="2700000" algn="tl">
                    <a:srgbClr val="000000">
                      <a:alpha val="43137"/>
                    </a:srgbClr>
                  </a:outerShdw>
                </a:effectLst>
              </a:rPr>
              <a:t>Pantalla (</a:t>
            </a:r>
            <a:r>
              <a:rPr lang="es-ES">
                <a:effectLst>
                  <a:outerShdw blurRad="38100" dist="38100" dir="2700000" algn="tl">
                    <a:srgbClr val="000000">
                      <a:alpha val="43137"/>
                    </a:srgbClr>
                  </a:outerShdw>
                </a:effectLst>
                <a:latin typeface="Consolas" pitchFamily="49" charset="0"/>
              </a:rPr>
              <a:t>cout</a:t>
            </a:r>
            <a:r>
              <a:rPr lang="es-ES">
                <a:effectLst>
                  <a:outerShdw blurRad="38100" dist="38100" dir="2700000" algn="tl">
                    <a:srgbClr val="000000">
                      <a:alpha val="43137"/>
                    </a:srgbClr>
                  </a:outerShdw>
                </a:effectLst>
              </a:rPr>
              <a:t>)</a:t>
            </a:r>
          </a:p>
        </p:txBody>
      </p:sp>
      <p:sp>
        <p:nvSpPr>
          <p:cNvPr id="11" name="10 CuadroTexto"/>
          <p:cNvSpPr txBox="1"/>
          <p:nvPr/>
        </p:nvSpPr>
        <p:spPr>
          <a:xfrm>
            <a:off x="7560669" y="3433291"/>
            <a:ext cx="311304" cy="369332"/>
          </a:xfrm>
          <a:prstGeom prst="rect">
            <a:avLst/>
          </a:prstGeom>
          <a:noFill/>
        </p:spPr>
        <p:txBody>
          <a:bodyPr wrap="none" rtlCol="0">
            <a:spAutoFit/>
          </a:bodyPr>
          <a:lstStyle/>
          <a:p>
            <a:r>
              <a:rPr lang="es-ES">
                <a:latin typeface="Consolas" pitchFamily="49" charset="0"/>
              </a:rPr>
              <a:t>_</a:t>
            </a:r>
            <a:endParaRPr lang="es-ES"/>
          </a:p>
        </p:txBody>
      </p:sp>
      <p:sp>
        <p:nvSpPr>
          <p:cNvPr id="12" name="11 Rectángulo"/>
          <p:cNvSpPr/>
          <p:nvPr/>
        </p:nvSpPr>
        <p:spPr>
          <a:xfrm>
            <a:off x="8640254" y="3907536"/>
            <a:ext cx="265863" cy="124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CuadroTexto"/>
          <p:cNvSpPr txBox="1"/>
          <p:nvPr/>
        </p:nvSpPr>
        <p:spPr>
          <a:xfrm>
            <a:off x="4998740" y="4164539"/>
            <a:ext cx="3005951" cy="646331"/>
          </a:xfrm>
          <a:prstGeom prst="rect">
            <a:avLst/>
          </a:prstGeom>
          <a:noFill/>
        </p:spPr>
        <p:txBody>
          <a:bodyPr wrap="none" rtlCol="0">
            <a:spAutoFit/>
          </a:bodyPr>
          <a:lstStyle/>
          <a:p>
            <a:r>
              <a:rPr lang="es-ES" dirty="0">
                <a:solidFill>
                  <a:schemeClr val="bg1"/>
                </a:solidFill>
                <a:effectLst>
                  <a:outerShdw blurRad="38100" dist="38100" dir="2700000" algn="tl">
                    <a:srgbClr val="000000">
                      <a:alpha val="43137"/>
                    </a:srgbClr>
                  </a:outerShdw>
                </a:effectLst>
                <a:latin typeface="Cambria" pitchFamily="18" charset="0"/>
              </a:rPr>
              <a:t>Muestra </a:t>
            </a:r>
            <a:r>
              <a:rPr lang="es-ES" dirty="0">
                <a:solidFill>
                  <a:schemeClr val="bg1"/>
                </a:solidFill>
                <a:effectLst>
                  <a:outerShdw blurRad="38100" dist="38100" dir="2700000" algn="tl">
                    <a:srgbClr val="000000">
                      <a:alpha val="43137"/>
                    </a:srgbClr>
                  </a:outerShdw>
                </a:effectLst>
                <a:latin typeface="Consolas" pitchFamily="49" charset="0"/>
              </a:rPr>
              <a:t>Hola Mundo!</a:t>
            </a:r>
            <a:r>
              <a:rPr lang="es-ES" dirty="0">
                <a:solidFill>
                  <a:schemeClr val="bg1"/>
                </a:solidFill>
                <a:effectLst>
                  <a:outerShdw blurRad="38100" dist="38100" dir="2700000" algn="tl">
                    <a:srgbClr val="000000">
                      <a:alpha val="43137"/>
                    </a:srgbClr>
                  </a:outerShdw>
                </a:effectLst>
              </a:rPr>
              <a:t/>
            </a:r>
            <a:br>
              <a:rPr lang="es-ES" dirty="0">
                <a:solidFill>
                  <a:schemeClr val="bg1"/>
                </a:solidFill>
                <a:effectLst>
                  <a:outerShdw blurRad="38100" dist="38100" dir="2700000" algn="tl">
                    <a:srgbClr val="000000">
                      <a:alpha val="43137"/>
                    </a:srgbClr>
                  </a:outerShdw>
                </a:effectLst>
              </a:rPr>
            </a:br>
            <a:r>
              <a:rPr lang="es-ES" dirty="0">
                <a:solidFill>
                  <a:schemeClr val="bg1"/>
                </a:solidFill>
                <a:effectLst>
                  <a:outerShdw blurRad="38100" dist="38100" dir="2700000" algn="tl">
                    <a:srgbClr val="000000">
                      <a:alpha val="43137"/>
                    </a:srgbClr>
                  </a:outerShdw>
                </a:effectLst>
                <a:latin typeface="Cambria" pitchFamily="18" charset="0"/>
              </a:rPr>
              <a:t>en la pantalla y salta de línea</a:t>
            </a:r>
          </a:p>
        </p:txBody>
      </p:sp>
      <p:sp>
        <p:nvSpPr>
          <p:cNvPr id="29" name="28 CuadroTexto"/>
          <p:cNvSpPr txBox="1"/>
          <p:nvPr/>
        </p:nvSpPr>
        <p:spPr>
          <a:xfrm>
            <a:off x="4600451" y="5121949"/>
            <a:ext cx="3044616" cy="646331"/>
          </a:xfrm>
          <a:prstGeom prst="rect">
            <a:avLst/>
          </a:prstGeom>
          <a:noFill/>
        </p:spPr>
        <p:txBody>
          <a:bodyPr wrap="none" rtlCol="0">
            <a:spAutoFit/>
          </a:bodyPr>
          <a:lstStyle/>
          <a:p>
            <a:r>
              <a:rPr lang="es-ES" dirty="0">
                <a:solidFill>
                  <a:schemeClr val="bg1"/>
                </a:solidFill>
                <a:effectLst>
                  <a:outerShdw blurRad="38100" dist="38100" dir="2700000" algn="tl">
                    <a:srgbClr val="000000">
                      <a:alpha val="43137"/>
                    </a:srgbClr>
                  </a:outerShdw>
                </a:effectLst>
                <a:latin typeface="Cambria" pitchFamily="18" charset="0"/>
              </a:rPr>
              <a:t>Devuelve </a:t>
            </a:r>
            <a:r>
              <a:rPr lang="es-ES" dirty="0">
                <a:solidFill>
                  <a:schemeClr val="bg1"/>
                </a:solidFill>
                <a:effectLst>
                  <a:outerShdw blurRad="38100" dist="38100" dir="2700000" algn="tl">
                    <a:srgbClr val="000000">
                      <a:alpha val="43137"/>
                    </a:srgbClr>
                  </a:outerShdw>
                </a:effectLst>
                <a:latin typeface="Consolas" pitchFamily="49" charset="0"/>
              </a:rPr>
              <a:t>0</a:t>
            </a:r>
            <a:r>
              <a:rPr lang="es-ES" dirty="0">
                <a:solidFill>
                  <a:schemeClr val="bg1"/>
                </a:solidFill>
                <a:effectLst>
                  <a:outerShdw blurRad="38100" dist="38100" dir="2700000" algn="tl">
                    <a:srgbClr val="000000">
                      <a:alpha val="43137"/>
                    </a:srgbClr>
                  </a:outerShdw>
                </a:effectLst>
                <a:latin typeface="Cambria" pitchFamily="18" charset="0"/>
              </a:rPr>
              <a:t> como código</a:t>
            </a:r>
            <a:br>
              <a:rPr lang="es-ES" dirty="0">
                <a:solidFill>
                  <a:schemeClr val="bg1"/>
                </a:solidFill>
                <a:effectLst>
                  <a:outerShdw blurRad="38100" dist="38100" dir="2700000" algn="tl">
                    <a:srgbClr val="000000">
                      <a:alpha val="43137"/>
                    </a:srgbClr>
                  </a:outerShdw>
                </a:effectLst>
                <a:latin typeface="Cambria" pitchFamily="18" charset="0"/>
              </a:rPr>
            </a:br>
            <a:r>
              <a:rPr lang="es-ES" dirty="0">
                <a:solidFill>
                  <a:schemeClr val="bg1"/>
                </a:solidFill>
                <a:effectLst>
                  <a:outerShdw blurRad="38100" dist="38100" dir="2700000" algn="tl">
                    <a:srgbClr val="000000">
                      <a:alpha val="43137"/>
                    </a:srgbClr>
                  </a:outerShdw>
                </a:effectLst>
                <a:latin typeface="Cambria" pitchFamily="18" charset="0"/>
              </a:rPr>
              <a:t>de terminación del programa</a:t>
            </a:r>
          </a:p>
        </p:txBody>
      </p:sp>
      <p:grpSp>
        <p:nvGrpSpPr>
          <p:cNvPr id="6" name="26 Grupo"/>
          <p:cNvGrpSpPr/>
          <p:nvPr/>
        </p:nvGrpSpPr>
        <p:grpSpPr>
          <a:xfrm>
            <a:off x="3950833" y="4964786"/>
            <a:ext cx="497252" cy="1002335"/>
            <a:chOff x="2476450" y="5172087"/>
            <a:chExt cx="497252" cy="1002335"/>
          </a:xfrm>
          <a:effectLst>
            <a:outerShdw blurRad="50800" dist="38100" dir="2700000" algn="tl" rotWithShape="0">
              <a:prstClr val="black">
                <a:alpha val="40000"/>
              </a:prstClr>
            </a:outerShdw>
          </a:effectLst>
        </p:grpSpPr>
        <p:sp>
          <p:nvSpPr>
            <p:cNvPr id="16" name="15 CuadroTexto"/>
            <p:cNvSpPr txBox="1"/>
            <p:nvPr/>
          </p:nvSpPr>
          <p:spPr>
            <a:xfrm>
              <a:off x="2476450" y="5774312"/>
              <a:ext cx="497252" cy="400110"/>
            </a:xfrm>
            <a:prstGeom prst="rect">
              <a:avLst/>
            </a:prstGeom>
            <a:solidFill>
              <a:schemeClr val="accent1">
                <a:tint val="98000"/>
                <a:shade val="25000"/>
                <a:satMod val="250000"/>
              </a:schemeClr>
            </a:solidFill>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s-ES" sz="2000">
                  <a:latin typeface="+mj-lt"/>
                </a:rPr>
                <a:t>Fin</a:t>
              </a:r>
            </a:p>
          </p:txBody>
        </p:sp>
        <p:cxnSp>
          <p:nvCxnSpPr>
            <p:cNvPr id="22" name="21 Conector recto de flecha"/>
            <p:cNvCxnSpPr/>
            <p:nvPr/>
          </p:nvCxnSpPr>
          <p:spPr>
            <a:xfrm rot="5400000">
              <a:off x="2403605" y="5493558"/>
              <a:ext cx="642943" cy="1"/>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7" name="25 Grupo"/>
          <p:cNvGrpSpPr/>
          <p:nvPr/>
        </p:nvGrpSpPr>
        <p:grpSpPr>
          <a:xfrm>
            <a:off x="3537258" y="4078954"/>
            <a:ext cx="1324402" cy="938954"/>
            <a:chOff x="2062875" y="4286256"/>
            <a:chExt cx="1324402" cy="938954"/>
          </a:xfrm>
          <a:effectLst>
            <a:outerShdw blurRad="50800" dist="38100" dir="2700000" algn="tl" rotWithShape="0">
              <a:prstClr val="black">
                <a:alpha val="40000"/>
              </a:prstClr>
            </a:outerShdw>
          </a:effectLst>
        </p:grpSpPr>
        <p:sp>
          <p:nvSpPr>
            <p:cNvPr id="14" name="13 CuadroTexto"/>
            <p:cNvSpPr txBox="1"/>
            <p:nvPr/>
          </p:nvSpPr>
          <p:spPr>
            <a:xfrm>
              <a:off x="2062875" y="4855878"/>
              <a:ext cx="1324402" cy="369332"/>
            </a:xfrm>
            <a:prstGeom prst="rect">
              <a:avLst/>
            </a:prstGeom>
            <a:solidFill>
              <a:schemeClr val="accent1">
                <a:tint val="98000"/>
                <a:shade val="25000"/>
                <a:satMod val="250000"/>
              </a:schemeClr>
            </a:solidFill>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s-ES">
                  <a:effectLst>
                    <a:outerShdw blurRad="38100" dist="38100" dir="2700000" algn="tl">
                      <a:srgbClr val="000000">
                        <a:alpha val="43137"/>
                      </a:srgbClr>
                    </a:outerShdw>
                  </a:effectLst>
                  <a:latin typeface="Consolas" pitchFamily="49" charset="0"/>
                </a:rPr>
                <a:t>return </a:t>
              </a:r>
              <a:r>
                <a:rPr lang="es-ES">
                  <a:solidFill>
                    <a:srgbClr val="FFFF00"/>
                  </a:solidFill>
                  <a:effectLst>
                    <a:outerShdw blurRad="38100" dist="38100" dir="2700000" algn="tl">
                      <a:srgbClr val="000000">
                        <a:alpha val="43137"/>
                      </a:srgbClr>
                    </a:outerShdw>
                  </a:effectLst>
                  <a:latin typeface="Consolas" pitchFamily="49" charset="0"/>
                </a:rPr>
                <a:t>0</a:t>
              </a:r>
              <a:r>
                <a:rPr lang="es-ES">
                  <a:effectLst>
                    <a:outerShdw blurRad="38100" dist="38100" dir="2700000" algn="tl">
                      <a:srgbClr val="000000">
                        <a:alpha val="43137"/>
                      </a:srgbClr>
                    </a:outerShdw>
                  </a:effectLst>
                  <a:latin typeface="Consolas" pitchFamily="49" charset="0"/>
                </a:rPr>
                <a:t>;</a:t>
              </a:r>
            </a:p>
          </p:txBody>
        </p:sp>
        <p:cxnSp>
          <p:nvCxnSpPr>
            <p:cNvPr id="21" name="20 Conector recto de flecha"/>
            <p:cNvCxnSpPr/>
            <p:nvPr/>
          </p:nvCxnSpPr>
          <p:spPr>
            <a:xfrm rot="5400000">
              <a:off x="2403605" y="4607727"/>
              <a:ext cx="642943" cy="1"/>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9" name="29 Grupo"/>
          <p:cNvGrpSpPr/>
          <p:nvPr/>
        </p:nvGrpSpPr>
        <p:grpSpPr>
          <a:xfrm>
            <a:off x="2207569" y="3150261"/>
            <a:ext cx="3983783" cy="949213"/>
            <a:chOff x="283629" y="3357562"/>
            <a:chExt cx="3983783" cy="949213"/>
          </a:xfrm>
          <a:effectLst>
            <a:outerShdw blurRad="50800" dist="38100" dir="2700000" algn="tl" rotWithShape="0">
              <a:prstClr val="black">
                <a:alpha val="40000"/>
              </a:prstClr>
            </a:outerShdw>
          </a:effectLst>
        </p:grpSpPr>
        <p:sp>
          <p:nvSpPr>
            <p:cNvPr id="13" name="12 CuadroTexto"/>
            <p:cNvSpPr txBox="1"/>
            <p:nvPr/>
          </p:nvSpPr>
          <p:spPr>
            <a:xfrm>
              <a:off x="283629" y="3937443"/>
              <a:ext cx="3983783" cy="369332"/>
            </a:xfrm>
            <a:prstGeom prst="rect">
              <a:avLst/>
            </a:prstGeom>
            <a:solidFill>
              <a:schemeClr val="accent1">
                <a:tint val="98000"/>
                <a:shade val="25000"/>
                <a:satMod val="250000"/>
              </a:schemeClr>
            </a:solidFill>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s-ES">
                  <a:effectLst>
                    <a:outerShdw blurRad="38100" dist="38100" dir="2700000" algn="tl">
                      <a:srgbClr val="000000">
                        <a:alpha val="43137"/>
                      </a:srgbClr>
                    </a:outerShdw>
                  </a:effectLst>
                  <a:latin typeface="Consolas" pitchFamily="49" charset="0"/>
                </a:rPr>
                <a:t>cout &lt;&lt; </a:t>
              </a:r>
              <a:r>
                <a:rPr lang="es-ES">
                  <a:solidFill>
                    <a:srgbClr val="FFFF00"/>
                  </a:solidFill>
                  <a:effectLst>
                    <a:outerShdw blurRad="38100" dist="38100" dir="2700000" algn="tl">
                      <a:srgbClr val="000000">
                        <a:alpha val="43137"/>
                      </a:srgbClr>
                    </a:outerShdw>
                  </a:effectLst>
                  <a:latin typeface="Consolas" pitchFamily="49" charset="0"/>
                </a:rPr>
                <a:t>"Hola Mundo!"</a:t>
              </a:r>
              <a:r>
                <a:rPr lang="es-ES">
                  <a:solidFill>
                    <a:schemeClr val="tx1">
                      <a:lumMod val="75000"/>
                    </a:schemeClr>
                  </a:solidFill>
                  <a:effectLst>
                    <a:outerShdw blurRad="38100" dist="38100" dir="2700000" algn="tl">
                      <a:srgbClr val="000000">
                        <a:alpha val="43137"/>
                      </a:srgbClr>
                    </a:outerShdw>
                  </a:effectLst>
                  <a:latin typeface="Consolas" pitchFamily="49" charset="0"/>
                </a:rPr>
                <a:t> </a:t>
              </a:r>
              <a:r>
                <a:rPr lang="es-ES">
                  <a:effectLst>
                    <a:outerShdw blurRad="38100" dist="38100" dir="2700000" algn="tl">
                      <a:srgbClr val="000000">
                        <a:alpha val="43137"/>
                      </a:srgbClr>
                    </a:outerShdw>
                  </a:effectLst>
                  <a:latin typeface="Consolas" pitchFamily="49" charset="0"/>
                </a:rPr>
                <a:t>&lt;&lt; endl;</a:t>
              </a:r>
              <a:endParaRPr lang="es-ES">
                <a:effectLst>
                  <a:outerShdw blurRad="38100" dist="38100" dir="2700000" algn="tl">
                    <a:srgbClr val="000000">
                      <a:alpha val="43137"/>
                    </a:srgbClr>
                  </a:outerShdw>
                </a:effectLst>
              </a:endParaRPr>
            </a:p>
          </p:txBody>
        </p:sp>
        <p:cxnSp>
          <p:nvCxnSpPr>
            <p:cNvPr id="18" name="17 Conector recto de flecha"/>
            <p:cNvCxnSpPr/>
            <p:nvPr/>
          </p:nvCxnSpPr>
          <p:spPr>
            <a:xfrm rot="5400000">
              <a:off x="1954049" y="3679033"/>
              <a:ext cx="642943" cy="1"/>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3826600" y="2780928"/>
            <a:ext cx="745718" cy="400110"/>
          </a:xfrm>
          <a:prstGeom prst="rect">
            <a:avLst/>
          </a:prstGeom>
          <a:solidFill>
            <a:schemeClr val="accent1">
              <a:tint val="98000"/>
              <a:shade val="25000"/>
              <a:satMod val="250000"/>
            </a:schemeClr>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s-ES" sz="2000">
                <a:effectLst>
                  <a:outerShdw blurRad="38100" dist="38100" dir="2700000" algn="tl">
                    <a:srgbClr val="000000">
                      <a:alpha val="43137"/>
                    </a:srgbClr>
                  </a:outerShdw>
                </a:effectLst>
                <a:latin typeface="+mj-lt"/>
              </a:rPr>
              <a:t>Inicio</a:t>
            </a:r>
          </a:p>
        </p:txBody>
      </p:sp>
      <p:sp>
        <p:nvSpPr>
          <p:cNvPr id="25"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mtClean="0">
                <a:solidFill>
                  <a:schemeClr val="bg1"/>
                </a:solidFill>
              </a:rPr>
              <a:t>ISFT n151 – Algoritmos y Estructuras de Datos</a:t>
            </a:r>
            <a:endParaRPr lang="es-ES">
              <a:solidFill>
                <a:schemeClr val="bg1"/>
              </a:solidFill>
            </a:endParaRPr>
          </a:p>
        </p:txBody>
      </p:sp>
    </p:spTree>
    <p:extLst>
      <p:ext uri="{BB962C8B-B14F-4D97-AF65-F5344CB8AC3E}">
        <p14:creationId xmlns:p14="http://schemas.microsoft.com/office/powerpoint/2010/main" val="402502285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1000"/>
                                        <p:tgtEl>
                                          <p:spTgt spid="19"/>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10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2"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type="lt">
                                    <p:tmAbs val="100"/>
                                  </p:iterate>
                                  <p:childTnLst>
                                    <p:set>
                                      <p:cBhvr>
                                        <p:cTn id="36" dur="1" fill="hold">
                                          <p:stCondLst>
                                            <p:cond delay="0"/>
                                          </p:stCondLst>
                                        </p:cTn>
                                        <p:tgtEl>
                                          <p:spTgt spid="9">
                                            <p:txEl>
                                              <p:pRg st="0" end="0"/>
                                            </p:txEl>
                                          </p:spTgt>
                                        </p:tgtEl>
                                        <p:attrNameLst>
                                          <p:attrName>style.visibility</p:attrName>
                                        </p:attrNameLst>
                                      </p:cBhvr>
                                      <p:to>
                                        <p:strVal val="visible"/>
                                      </p:to>
                                    </p:set>
                                  </p:childTnLst>
                                </p:cTn>
                              </p:par>
                            </p:childTnLst>
                          </p:cTn>
                        </p:par>
                        <p:par>
                          <p:cTn id="37" fill="hold">
                            <p:stCondLst>
                              <p:cond delay="901"/>
                            </p:stCondLst>
                            <p:childTnLst>
                              <p:par>
                                <p:cTn id="38" presetID="1"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par>
                          <p:cTn id="40" fill="hold">
                            <p:stCondLst>
                              <p:cond delay="901"/>
                            </p:stCondLst>
                            <p:childTnLst>
                              <p:par>
                                <p:cTn id="41" presetID="1"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par>
                          <p:cTn id="43" fill="hold">
                            <p:stCondLst>
                              <p:cond delay="901"/>
                            </p:stCondLst>
                            <p:childTnLst>
                              <p:par>
                                <p:cTn id="44" presetID="10" presetClass="entr" presetSubtype="0" fill="hold" grpId="1"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2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1000"/>
                                        <p:tgtEl>
                                          <p:spTgt spid="17"/>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up)">
                                      <p:cBhvr>
                                        <p:cTn id="55" dur="10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up)">
                                      <p:cBhvr>
                                        <p:cTn id="6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8" grpId="0"/>
      <p:bldP spid="9" grpId="0" build="p"/>
      <p:bldP spid="11" grpId="0"/>
      <p:bldP spid="11" grpId="1"/>
      <p:bldP spid="11" grpId="2"/>
      <p:bldP spid="12" grpId="0" animBg="1"/>
      <p:bldP spid="28" grpId="0"/>
      <p:bldP spid="29" grpId="0"/>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87688" y="1228760"/>
            <a:ext cx="8416632" cy="4895378"/>
          </a:xfrm>
          <a:prstGeom prst="rect">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idx="4294967295"/>
          </p:nvPr>
        </p:nvSpPr>
        <p:spPr>
          <a:xfrm>
            <a:off x="0" y="96838"/>
            <a:ext cx="10772775" cy="1079500"/>
          </a:xfrm>
        </p:spPr>
        <p:txBody>
          <a:bodyPr/>
          <a:lstStyle/>
          <a:p>
            <a:r>
              <a:rPr lang="es-AR" dirty="0" smtClean="0">
                <a:solidFill>
                  <a:schemeClr val="bg1"/>
                </a:solidFill>
              </a:rPr>
              <a:t>El lenguaje de programación C++</a:t>
            </a:r>
            <a:endParaRPr lang="es-AR" dirty="0">
              <a:solidFill>
                <a:schemeClr val="bg1"/>
              </a:solidFill>
            </a:endParaRPr>
          </a:p>
        </p:txBody>
      </p:sp>
      <p:sp>
        <p:nvSpPr>
          <p:cNvPr id="3" name="2 Marcador de contenido"/>
          <p:cNvSpPr>
            <a:spLocks noGrp="1"/>
          </p:cNvSpPr>
          <p:nvPr>
            <p:ph idx="4294967295"/>
          </p:nvPr>
        </p:nvSpPr>
        <p:spPr>
          <a:xfrm>
            <a:off x="3756025" y="1560513"/>
            <a:ext cx="8435975" cy="5110162"/>
          </a:xfrm>
        </p:spPr>
        <p:txBody>
          <a:bodyPr>
            <a:normAutofit/>
          </a:bodyPr>
          <a:lstStyle/>
          <a:p>
            <a:pPr>
              <a:spcBef>
                <a:spcPts val="0"/>
              </a:spcBef>
              <a:spcAft>
                <a:spcPts val="1200"/>
              </a:spcAft>
            </a:pPr>
            <a:r>
              <a:rPr lang="es-AR" sz="2800" dirty="0" smtClean="0">
                <a:solidFill>
                  <a:schemeClr val="bg2">
                    <a:lumMod val="20000"/>
                    <a:lumOff val="80000"/>
                  </a:schemeClr>
                </a:solidFill>
              </a:rPr>
              <a:t>Bjarne Stroustrup (1983)</a:t>
            </a:r>
          </a:p>
          <a:p>
            <a:pPr lvl="1" indent="1588">
              <a:buNone/>
            </a:pPr>
            <a:endParaRPr lang="es-AR" dirty="0" smtClean="0"/>
          </a:p>
          <a:p>
            <a:pPr lvl="1" indent="1588">
              <a:buNone/>
            </a:pPr>
            <a:r>
              <a:rPr lang="es-AR" sz="2000" dirty="0" smtClean="0">
                <a:solidFill>
                  <a:srgbClr val="FFCCFF"/>
                </a:solidFill>
                <a:latin typeface="Consolas" pitchFamily="49" charset="0"/>
              </a:rPr>
              <a:t>#include &lt;iostream&gt;</a:t>
            </a:r>
          </a:p>
          <a:p>
            <a:pPr lvl="1" indent="1588">
              <a:buNone/>
            </a:pPr>
            <a:r>
              <a:rPr lang="es-AR" sz="2000" dirty="0" smtClean="0">
                <a:solidFill>
                  <a:schemeClr val="accent2">
                    <a:lumMod val="60000"/>
                    <a:lumOff val="40000"/>
                  </a:schemeClr>
                </a:solidFill>
                <a:latin typeface="Consolas" pitchFamily="49" charset="0"/>
              </a:rPr>
              <a:t>using namespace </a:t>
            </a:r>
            <a:r>
              <a:rPr lang="es-AR" sz="2000" dirty="0" smtClean="0">
                <a:latin typeface="Consolas" pitchFamily="49" charset="0"/>
              </a:rPr>
              <a:t>std;</a:t>
            </a:r>
          </a:p>
          <a:p>
            <a:pPr lvl="1" indent="1588">
              <a:buNone/>
            </a:pPr>
            <a:endParaRPr lang="es-AR" sz="2000" dirty="0" smtClean="0">
              <a:latin typeface="Consolas" pitchFamily="49" charset="0"/>
            </a:endParaRPr>
          </a:p>
          <a:p>
            <a:pPr lvl="1" indent="1588">
              <a:buNone/>
            </a:pPr>
            <a:r>
              <a:rPr lang="es-AR" sz="2000" dirty="0" smtClean="0">
                <a:solidFill>
                  <a:srgbClr val="FFC000"/>
                </a:solidFill>
                <a:latin typeface="Consolas" pitchFamily="49" charset="0"/>
              </a:rPr>
              <a:t>int</a:t>
            </a:r>
            <a:r>
              <a:rPr lang="es-AR" sz="2000" dirty="0" smtClean="0">
                <a:latin typeface="Consolas" pitchFamily="49" charset="0"/>
              </a:rPr>
              <a:t> main()</a:t>
            </a:r>
          </a:p>
          <a:p>
            <a:pPr lvl="1" indent="1588">
              <a:buNone/>
            </a:pPr>
            <a:r>
              <a:rPr lang="es-AR" sz="2000" dirty="0" smtClean="0">
                <a:latin typeface="Consolas" pitchFamily="49" charset="0"/>
              </a:rPr>
              <a:t>{</a:t>
            </a:r>
          </a:p>
          <a:p>
            <a:pPr lvl="1" indent="1588">
              <a:buNone/>
            </a:pPr>
            <a:r>
              <a:rPr lang="es-AR" sz="2000" dirty="0" smtClean="0">
                <a:latin typeface="Consolas" pitchFamily="49" charset="0"/>
              </a:rPr>
              <a:t>   cout &lt;&lt; </a:t>
            </a:r>
            <a:r>
              <a:rPr lang="es-AR" sz="2000" dirty="0" smtClean="0">
                <a:solidFill>
                  <a:srgbClr val="FFFF00"/>
                </a:solidFill>
                <a:latin typeface="Consolas" pitchFamily="49" charset="0"/>
              </a:rPr>
              <a:t>"Hola Mundo!" </a:t>
            </a:r>
            <a:r>
              <a:rPr lang="es-AR" sz="2000" dirty="0" smtClean="0">
                <a:latin typeface="Consolas" pitchFamily="49" charset="0"/>
              </a:rPr>
              <a:t>&lt;&lt; endl;</a:t>
            </a:r>
          </a:p>
          <a:p>
            <a:pPr lvl="1" indent="1588">
              <a:buNone/>
            </a:pPr>
            <a:r>
              <a:rPr lang="es-AR" sz="2000" dirty="0" smtClean="0">
                <a:solidFill>
                  <a:srgbClr val="92D050"/>
                </a:solidFill>
                <a:latin typeface="Consolas" pitchFamily="49" charset="0"/>
              </a:rPr>
              <a:t>   // Muestra Hola Mundo!</a:t>
            </a:r>
          </a:p>
          <a:p>
            <a:pPr lvl="1" indent="1588">
              <a:buNone/>
            </a:pPr>
            <a:endParaRPr lang="es-AR" sz="2000" dirty="0" smtClean="0">
              <a:latin typeface="Consolas" pitchFamily="49" charset="0"/>
            </a:endParaRPr>
          </a:p>
          <a:p>
            <a:pPr lvl="1" indent="1588">
              <a:buNone/>
            </a:pPr>
            <a:r>
              <a:rPr lang="es-AR" sz="2000" dirty="0" smtClean="0">
                <a:latin typeface="Consolas" pitchFamily="49" charset="0"/>
              </a:rPr>
              <a:t>   </a:t>
            </a:r>
            <a:r>
              <a:rPr lang="es-AR" sz="2000" dirty="0" smtClean="0">
                <a:solidFill>
                  <a:schemeClr val="accent2">
                    <a:lumMod val="60000"/>
                    <a:lumOff val="40000"/>
                  </a:schemeClr>
                </a:solidFill>
                <a:latin typeface="Consolas" pitchFamily="49" charset="0"/>
              </a:rPr>
              <a:t>return</a:t>
            </a:r>
            <a:r>
              <a:rPr lang="es-AR" sz="2000" dirty="0" smtClean="0">
                <a:latin typeface="Consolas" pitchFamily="49" charset="0"/>
              </a:rPr>
              <a:t> </a:t>
            </a:r>
            <a:r>
              <a:rPr lang="es-AR" sz="2000" dirty="0" smtClean="0">
                <a:solidFill>
                  <a:srgbClr val="FFFF00"/>
                </a:solidFill>
                <a:latin typeface="Consolas" pitchFamily="49" charset="0"/>
              </a:rPr>
              <a:t>0</a:t>
            </a:r>
            <a:r>
              <a:rPr lang="es-AR" sz="2000" dirty="0" smtClean="0">
                <a:latin typeface="Consolas" pitchFamily="49" charset="0"/>
              </a:rPr>
              <a:t>;</a:t>
            </a:r>
          </a:p>
          <a:p>
            <a:pPr lvl="1" indent="1588">
              <a:buNone/>
            </a:pPr>
            <a:r>
              <a:rPr lang="es-AR" sz="2000" dirty="0" smtClean="0">
                <a:latin typeface="Consolas" pitchFamily="49" charset="0"/>
              </a:rPr>
              <a:t>}</a:t>
            </a:r>
            <a:endParaRPr lang="es-AR" sz="2000" dirty="0">
              <a:latin typeface="Consolas" pitchFamily="49" charset="0"/>
            </a:endParaRPr>
          </a:p>
        </p:txBody>
      </p:sp>
      <p:sp>
        <p:nvSpPr>
          <p:cNvPr id="4" name="3 Marcador de número de diapositiva"/>
          <p:cNvSpPr>
            <a:spLocks noGrp="1"/>
          </p:cNvSpPr>
          <p:nvPr>
            <p:ph type="sldNum" sz="quarter" idx="4294967295"/>
          </p:nvPr>
        </p:nvSpPr>
        <p:spPr>
          <a:xfrm>
            <a:off x="9266238" y="6456363"/>
            <a:ext cx="2925762" cy="357187"/>
          </a:xfrm>
        </p:spPr>
        <p:txBody>
          <a:bodyPr/>
          <a:lstStyle/>
          <a:p>
            <a:r>
              <a:rPr lang="es-ES" smtClean="0">
                <a:solidFill>
                  <a:schemeClr val="bg1"/>
                </a:solidFill>
              </a:rPr>
              <a:t>Página</a:t>
            </a:r>
            <a:r>
              <a:rPr lang="en-US" smtClean="0">
                <a:solidFill>
                  <a:schemeClr val="bg1"/>
                </a:solidFill>
              </a:rPr>
              <a:t> </a:t>
            </a:r>
            <a:fld id="{042AED99-7FB4-404E-8A97-64753DCE42EC}" type="slidenum">
              <a:rPr lang="en-US" smtClean="0">
                <a:solidFill>
                  <a:schemeClr val="bg1"/>
                </a:solidFill>
              </a:rPr>
              <a:pPr/>
              <a:t>31</a:t>
            </a:fld>
            <a:endParaRPr lang="en-US">
              <a:solidFill>
                <a:schemeClr val="bg1"/>
              </a:solidFill>
            </a:endParaRPr>
          </a:p>
        </p:txBody>
      </p:sp>
      <p:sp>
        <p:nvSpPr>
          <p:cNvPr id="6" name="5 CuadroTexto"/>
          <p:cNvSpPr txBox="1"/>
          <p:nvPr/>
        </p:nvSpPr>
        <p:spPr>
          <a:xfrm>
            <a:off x="8457246" y="1977132"/>
            <a:ext cx="3034026" cy="2016224"/>
          </a:xfrm>
          <a:prstGeom prst="rect">
            <a:avLst/>
          </a:prstGeom>
          <a:solidFill>
            <a:schemeClr val="dk1"/>
          </a:solidFill>
          <a:ln w="63500" cap="rnd">
            <a:solidFill>
              <a:schemeClr val="tx1">
                <a:lumMod val="8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600">
                <a:latin typeface="Consolas" pitchFamily="49" charset="0"/>
              </a:rPr>
              <a:t>Hola Mundo!</a:t>
            </a:r>
          </a:p>
        </p:txBody>
      </p:sp>
      <p:sp>
        <p:nvSpPr>
          <p:cNvPr id="8" name="Footer Placeholder 4"/>
          <p:cNvSpPr txBox="1">
            <a:spLocks/>
          </p:cNvSpPr>
          <p:nvPr/>
        </p:nvSpPr>
        <p:spPr>
          <a:xfrm>
            <a:off x="47328" y="6512768"/>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600" smtClean="0">
                <a:solidFill>
                  <a:schemeClr val="bg1"/>
                </a:solidFill>
              </a:rPr>
              <a:t>ISFT n151 – Algoritmos y Estructuras de Datos</a:t>
            </a:r>
            <a:endParaRPr lang="es-ES" sz="1600">
              <a:solidFill>
                <a:schemeClr val="bg1"/>
              </a:solidFill>
            </a:endParaRPr>
          </a:p>
        </p:txBody>
      </p:sp>
    </p:spTree>
    <p:extLst>
      <p:ext uri="{BB962C8B-B14F-4D97-AF65-F5344CB8AC3E}">
        <p14:creationId xmlns:p14="http://schemas.microsoft.com/office/powerpoint/2010/main" val="42376802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iterate type="lt">
                                    <p:tmAbs val="100"/>
                                  </p:iterate>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p:cNvSpPr/>
          <p:nvPr/>
        </p:nvSpPr>
        <p:spPr>
          <a:xfrm>
            <a:off x="335360" y="704051"/>
            <a:ext cx="11532790" cy="5682472"/>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Título"/>
          <p:cNvSpPr>
            <a:spLocks noGrp="1"/>
          </p:cNvSpPr>
          <p:nvPr>
            <p:ph type="title" idx="4294967295"/>
          </p:nvPr>
        </p:nvSpPr>
        <p:spPr>
          <a:xfrm>
            <a:off x="147761" y="432"/>
            <a:ext cx="10772775" cy="1186036"/>
          </a:xfrm>
        </p:spPr>
        <p:txBody>
          <a:bodyPr/>
          <a:lstStyle/>
          <a:p>
            <a:pPr>
              <a:spcBef>
                <a:spcPts val="0"/>
              </a:spcBef>
              <a:spcAft>
                <a:spcPts val="1200"/>
              </a:spcAft>
            </a:pPr>
            <a:r>
              <a:rPr lang="es-AR" dirty="0" smtClean="0">
                <a:solidFill>
                  <a:schemeClr val="bg1"/>
                </a:solidFill>
              </a:rPr>
              <a:t>Elementos del lenguaje</a:t>
            </a:r>
          </a:p>
        </p:txBody>
      </p:sp>
      <p:sp>
        <p:nvSpPr>
          <p:cNvPr id="3" name="2 Marcador de contenido"/>
          <p:cNvSpPr>
            <a:spLocks noGrp="1"/>
          </p:cNvSpPr>
          <p:nvPr>
            <p:ph idx="4294967295"/>
          </p:nvPr>
        </p:nvSpPr>
        <p:spPr>
          <a:xfrm>
            <a:off x="0" y="981075"/>
            <a:ext cx="8229600" cy="5110163"/>
          </a:xfrm>
        </p:spPr>
        <p:txBody>
          <a:bodyPr>
            <a:normAutofit/>
          </a:bodyPr>
          <a:lstStyle/>
          <a:p>
            <a:pPr lvl="1" indent="1588">
              <a:buNone/>
            </a:pPr>
            <a:r>
              <a:rPr lang="es-AR" dirty="0" smtClean="0">
                <a:solidFill>
                  <a:schemeClr val="bg1"/>
                </a:solidFill>
              </a:rPr>
              <a:t>Instrucciones</a:t>
            </a:r>
          </a:p>
          <a:p>
            <a:pPr lvl="1" indent="1588">
              <a:buNone/>
            </a:pPr>
            <a:r>
              <a:rPr lang="es-AR" dirty="0" smtClean="0">
                <a:solidFill>
                  <a:schemeClr val="bg1"/>
                </a:solidFill>
              </a:rPr>
              <a:t>Datos: literales, variables, tipos</a:t>
            </a:r>
          </a:p>
          <a:p>
            <a:pPr lvl="1" indent="1588">
              <a:buNone/>
            </a:pPr>
            <a:r>
              <a:rPr lang="es-AR" dirty="0" smtClean="0">
                <a:solidFill>
                  <a:schemeClr val="bg1"/>
                </a:solidFill>
              </a:rPr>
              <a:t>Subprogramas (funciones)</a:t>
            </a:r>
          </a:p>
          <a:p>
            <a:pPr lvl="1" indent="1588">
              <a:buNone/>
            </a:pPr>
            <a:r>
              <a:rPr lang="es-AR" dirty="0" smtClean="0">
                <a:solidFill>
                  <a:schemeClr val="bg1"/>
                </a:solidFill>
              </a:rPr>
              <a:t>Comentarios</a:t>
            </a:r>
          </a:p>
          <a:p>
            <a:pPr lvl="1" indent="1588">
              <a:buNone/>
            </a:pPr>
            <a:r>
              <a:rPr lang="es-AR" dirty="0" smtClean="0">
                <a:solidFill>
                  <a:schemeClr val="bg1"/>
                </a:solidFill>
              </a:rPr>
              <a:t>Directivas</a:t>
            </a:r>
          </a:p>
          <a:p>
            <a:pPr lvl="1" indent="1588">
              <a:buNone/>
            </a:pPr>
            <a:r>
              <a:rPr lang="es-AR" dirty="0" smtClean="0">
                <a:solidFill>
                  <a:schemeClr val="bg1"/>
                </a:solidFill>
              </a:rPr>
              <a:t>...</a:t>
            </a:r>
          </a:p>
          <a:p>
            <a:pPr lvl="1"/>
            <a:endParaRPr lang="es-AR" dirty="0" smtClean="0">
              <a:solidFill>
                <a:schemeClr val="bg1"/>
              </a:solidFill>
            </a:endParaRPr>
          </a:p>
        </p:txBody>
      </p:sp>
      <p:sp>
        <p:nvSpPr>
          <p:cNvPr id="4" name="3 Marcador de número de diapositiva"/>
          <p:cNvSpPr>
            <a:spLocks noGrp="1"/>
          </p:cNvSpPr>
          <p:nvPr>
            <p:ph type="sldNum" sz="quarter" idx="4294967295"/>
          </p:nvPr>
        </p:nvSpPr>
        <p:spPr>
          <a:xfrm>
            <a:off x="11291888" y="6356350"/>
            <a:ext cx="900112" cy="365125"/>
          </a:xfrm>
        </p:spPr>
        <p:txBody>
          <a:bodyPr/>
          <a:lstStyle/>
          <a:p>
            <a:r>
              <a:rPr lang="es-ES" smtClean="0"/>
              <a:t>Página </a:t>
            </a:r>
            <a:fld id="{042AED99-7FB4-404E-8A97-64753DCE42EC}" type="slidenum">
              <a:rPr lang="es-ES" smtClean="0"/>
              <a:pPr/>
              <a:t>32</a:t>
            </a:fld>
            <a:endParaRPr lang="es-ES"/>
          </a:p>
        </p:txBody>
      </p:sp>
      <p:sp>
        <p:nvSpPr>
          <p:cNvPr id="21" name="20 CuadroTexto"/>
          <p:cNvSpPr txBox="1"/>
          <p:nvPr/>
        </p:nvSpPr>
        <p:spPr>
          <a:xfrm>
            <a:off x="4151784" y="2877478"/>
            <a:ext cx="6192688" cy="3170099"/>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marL="990600" lvl="1" indent="1588"/>
            <a:r>
              <a:rPr lang="es-ES" sz="2000">
                <a:solidFill>
                  <a:srgbClr val="FFCCFF"/>
                </a:solidFill>
                <a:effectLst>
                  <a:outerShdw blurRad="38100" dist="38100" dir="2700000" algn="tl">
                    <a:srgbClr val="000000">
                      <a:alpha val="43137"/>
                    </a:srgbClr>
                  </a:outerShdw>
                </a:effectLst>
                <a:latin typeface="Consolas" pitchFamily="49" charset="0"/>
              </a:rPr>
              <a:t>#include &lt;iostream&gt;</a:t>
            </a:r>
          </a:p>
          <a:p>
            <a:pPr marL="990600" lvl="1" indent="1588"/>
            <a:r>
              <a:rPr lang="es-ES" sz="2000">
                <a:solidFill>
                  <a:schemeClr val="accent2">
                    <a:lumMod val="60000"/>
                    <a:lumOff val="40000"/>
                  </a:schemeClr>
                </a:solidFill>
                <a:effectLst>
                  <a:outerShdw blurRad="38100" dist="38100" dir="2700000" algn="tl">
                    <a:srgbClr val="000000">
                      <a:alpha val="43137"/>
                    </a:srgbClr>
                  </a:outerShdw>
                </a:effectLst>
                <a:latin typeface="Consolas" pitchFamily="49" charset="0"/>
              </a:rPr>
              <a:t>using namespace </a:t>
            </a:r>
            <a:r>
              <a:rPr lang="es-ES" sz="2000">
                <a:effectLst>
                  <a:outerShdw blurRad="38100" dist="38100" dir="2700000" algn="tl">
                    <a:srgbClr val="000000">
                      <a:alpha val="43137"/>
                    </a:srgbClr>
                  </a:outerShdw>
                </a:effectLst>
                <a:latin typeface="Consolas" pitchFamily="49" charset="0"/>
              </a:rPr>
              <a:t>std;</a:t>
            </a:r>
          </a:p>
          <a:p>
            <a:pPr marL="990600" lvl="1" indent="1588"/>
            <a:endParaRPr lang="es-ES" sz="2000">
              <a:effectLst>
                <a:outerShdw blurRad="38100" dist="38100" dir="2700000" algn="tl">
                  <a:srgbClr val="000000">
                    <a:alpha val="43137"/>
                  </a:srgbClr>
                </a:outerShdw>
              </a:effectLst>
              <a:latin typeface="Consolas" pitchFamily="49" charset="0"/>
            </a:endParaRPr>
          </a:p>
          <a:p>
            <a:pPr marL="990600" lvl="1" indent="1588"/>
            <a:r>
              <a:rPr lang="es-ES" sz="2000">
                <a:solidFill>
                  <a:srgbClr val="FFC000"/>
                </a:solidFill>
                <a:effectLst>
                  <a:outerShdw blurRad="38100" dist="38100" dir="2700000" algn="tl">
                    <a:srgbClr val="000000">
                      <a:alpha val="43137"/>
                    </a:srgbClr>
                  </a:outerShdw>
                </a:effectLst>
                <a:latin typeface="Consolas" pitchFamily="49" charset="0"/>
              </a:rPr>
              <a:t>int</a:t>
            </a:r>
            <a:r>
              <a:rPr lang="es-ES" sz="2000">
                <a:effectLst>
                  <a:outerShdw blurRad="38100" dist="38100" dir="2700000" algn="tl">
                    <a:srgbClr val="000000">
                      <a:alpha val="43137"/>
                    </a:srgbClr>
                  </a:outerShdw>
                </a:effectLst>
                <a:latin typeface="Consolas" pitchFamily="49" charset="0"/>
              </a:rPr>
              <a:t> main()</a:t>
            </a:r>
          </a:p>
          <a:p>
            <a:pPr marL="990600" lvl="1" indent="1588"/>
            <a:r>
              <a:rPr lang="es-ES" sz="2000">
                <a:effectLst>
                  <a:outerShdw blurRad="38100" dist="38100" dir="2700000" algn="tl">
                    <a:srgbClr val="000000">
                      <a:alpha val="43137"/>
                    </a:srgbClr>
                  </a:outerShdw>
                </a:effectLst>
                <a:latin typeface="Consolas" pitchFamily="49" charset="0"/>
              </a:rPr>
              <a:t>{</a:t>
            </a:r>
          </a:p>
          <a:p>
            <a:pPr marL="990600" lvl="1" indent="1588"/>
            <a:r>
              <a:rPr lang="es-ES" sz="2000">
                <a:effectLst>
                  <a:outerShdw blurRad="38100" dist="38100" dir="2700000" algn="tl">
                    <a:srgbClr val="000000">
                      <a:alpha val="43137"/>
                    </a:srgbClr>
                  </a:outerShdw>
                </a:effectLst>
                <a:latin typeface="Consolas" pitchFamily="49" charset="0"/>
              </a:rPr>
              <a:t>   cout &lt;&lt; </a:t>
            </a:r>
            <a:r>
              <a:rPr lang="es-ES" sz="2000">
                <a:solidFill>
                  <a:srgbClr val="FFFF00"/>
                </a:solidFill>
                <a:effectLst>
                  <a:outerShdw blurRad="38100" dist="38100" dir="2700000" algn="tl">
                    <a:srgbClr val="000000">
                      <a:alpha val="43137"/>
                    </a:srgbClr>
                  </a:outerShdw>
                </a:effectLst>
                <a:latin typeface="Consolas" pitchFamily="49" charset="0"/>
              </a:rPr>
              <a:t>"Hola Mundo!" </a:t>
            </a:r>
            <a:r>
              <a:rPr lang="es-ES" sz="2000">
                <a:effectLst>
                  <a:outerShdw blurRad="38100" dist="38100" dir="2700000" algn="tl">
                    <a:srgbClr val="000000">
                      <a:alpha val="43137"/>
                    </a:srgbClr>
                  </a:outerShdw>
                </a:effectLst>
                <a:latin typeface="Consolas" pitchFamily="49" charset="0"/>
              </a:rPr>
              <a:t>&lt;&lt; endl;</a:t>
            </a:r>
          </a:p>
          <a:p>
            <a:pPr marL="990600" lvl="1" indent="1588"/>
            <a:r>
              <a:rPr lang="es-ES" sz="2000">
                <a:solidFill>
                  <a:srgbClr val="92D050"/>
                </a:solidFill>
                <a:effectLst>
                  <a:outerShdw blurRad="38100" dist="38100" dir="2700000" algn="tl">
                    <a:srgbClr val="000000">
                      <a:alpha val="43137"/>
                    </a:srgbClr>
                  </a:outerShdw>
                </a:effectLst>
                <a:latin typeface="Consolas" pitchFamily="49" charset="0"/>
              </a:rPr>
              <a:t>   // Muestra Hola Mundo!</a:t>
            </a:r>
          </a:p>
          <a:p>
            <a:pPr marL="990600" lvl="1" indent="1588"/>
            <a:endParaRPr lang="es-ES" sz="2000">
              <a:effectLst>
                <a:outerShdw blurRad="38100" dist="38100" dir="2700000" algn="tl">
                  <a:srgbClr val="000000">
                    <a:alpha val="43137"/>
                  </a:srgbClr>
                </a:outerShdw>
              </a:effectLst>
              <a:latin typeface="Consolas" pitchFamily="49" charset="0"/>
            </a:endParaRPr>
          </a:p>
          <a:p>
            <a:pPr marL="990600" lvl="1" indent="1588"/>
            <a:r>
              <a:rPr lang="es-ES" sz="2000">
                <a:effectLst>
                  <a:outerShdw blurRad="38100" dist="38100" dir="2700000" algn="tl">
                    <a:srgbClr val="000000">
                      <a:alpha val="43137"/>
                    </a:srgbClr>
                  </a:outerShdw>
                </a:effectLst>
                <a:latin typeface="Consolas" pitchFamily="49" charset="0"/>
              </a:rPr>
              <a:t>   </a:t>
            </a:r>
            <a:r>
              <a:rPr lang="es-ES" sz="2000">
                <a:solidFill>
                  <a:schemeClr val="accent2">
                    <a:lumMod val="60000"/>
                    <a:lumOff val="40000"/>
                  </a:schemeClr>
                </a:solidFill>
                <a:effectLst>
                  <a:outerShdw blurRad="38100" dist="38100" dir="2700000" algn="tl">
                    <a:srgbClr val="000000">
                      <a:alpha val="43137"/>
                    </a:srgbClr>
                  </a:outerShdw>
                </a:effectLst>
                <a:latin typeface="Consolas" pitchFamily="49" charset="0"/>
              </a:rPr>
              <a:t>return</a:t>
            </a:r>
            <a:r>
              <a:rPr lang="es-ES" sz="2000">
                <a:effectLst>
                  <a:outerShdw blurRad="38100" dist="38100" dir="2700000" algn="tl">
                    <a:srgbClr val="000000">
                      <a:alpha val="43137"/>
                    </a:srgbClr>
                  </a:outerShdw>
                </a:effectLst>
                <a:latin typeface="Consolas" pitchFamily="49" charset="0"/>
              </a:rPr>
              <a:t> </a:t>
            </a:r>
            <a:r>
              <a:rPr lang="es-ES" sz="2000">
                <a:solidFill>
                  <a:srgbClr val="FFFF00"/>
                </a:solidFill>
                <a:effectLst>
                  <a:outerShdw blurRad="38100" dist="38100" dir="2700000" algn="tl">
                    <a:srgbClr val="000000">
                      <a:alpha val="43137"/>
                    </a:srgbClr>
                  </a:outerShdw>
                </a:effectLst>
                <a:latin typeface="Consolas" pitchFamily="49" charset="0"/>
              </a:rPr>
              <a:t>0</a:t>
            </a:r>
            <a:r>
              <a:rPr lang="es-ES" sz="2000">
                <a:effectLst>
                  <a:outerShdw blurRad="38100" dist="38100" dir="2700000" algn="tl">
                    <a:srgbClr val="000000">
                      <a:alpha val="43137"/>
                    </a:srgbClr>
                  </a:outerShdw>
                </a:effectLst>
                <a:latin typeface="Consolas" pitchFamily="49" charset="0"/>
              </a:rPr>
              <a:t>;</a:t>
            </a:r>
          </a:p>
          <a:p>
            <a:pPr marL="990600" lvl="1" indent="1588"/>
            <a:r>
              <a:rPr lang="es-ES" sz="2000">
                <a:effectLst>
                  <a:outerShdw blurRad="38100" dist="38100" dir="2700000" algn="tl">
                    <a:srgbClr val="000000">
                      <a:alpha val="43137"/>
                    </a:srgbClr>
                  </a:outerShdw>
                </a:effectLst>
                <a:latin typeface="Consolas" pitchFamily="49" charset="0"/>
              </a:rPr>
              <a:t>}</a:t>
            </a:r>
          </a:p>
        </p:txBody>
      </p:sp>
      <p:sp>
        <p:nvSpPr>
          <p:cNvPr id="22" name="21 Elipse"/>
          <p:cNvSpPr/>
          <p:nvPr/>
        </p:nvSpPr>
        <p:spPr>
          <a:xfrm>
            <a:off x="8041744" y="2944376"/>
            <a:ext cx="1440160" cy="288032"/>
          </a:xfrm>
          <a:prstGeom prst="ellipse">
            <a:avLst/>
          </a:prstGeom>
          <a:solidFill>
            <a:srgbClr val="00B0F0"/>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s-ES" sz="1400">
                <a:solidFill>
                  <a:schemeClr val="bg1"/>
                </a:solidFill>
                <a:effectLst>
                  <a:outerShdw blurRad="38100" dist="38100" dir="2700000" algn="tl">
                    <a:srgbClr val="000000">
                      <a:alpha val="43137"/>
                    </a:srgbClr>
                  </a:outerShdw>
                </a:effectLst>
                <a:latin typeface="+mj-lt"/>
              </a:rPr>
              <a:t>Directiva</a:t>
            </a:r>
          </a:p>
        </p:txBody>
      </p:sp>
      <p:sp>
        <p:nvSpPr>
          <p:cNvPr id="23" name="22 Elipse"/>
          <p:cNvSpPr/>
          <p:nvPr/>
        </p:nvSpPr>
        <p:spPr>
          <a:xfrm>
            <a:off x="3213393" y="3867572"/>
            <a:ext cx="1928826" cy="273889"/>
          </a:xfrm>
          <a:prstGeom prst="ellipse">
            <a:avLst/>
          </a:prstGeom>
          <a:solidFill>
            <a:srgbClr val="00B0F0"/>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s-ES" sz="1400">
                <a:solidFill>
                  <a:schemeClr val="bg1"/>
                </a:solidFill>
                <a:effectLst>
                  <a:outerShdw blurRad="38100" dist="38100" dir="2700000" algn="tl">
                    <a:srgbClr val="000000">
                      <a:alpha val="43137"/>
                    </a:srgbClr>
                  </a:outerShdw>
                </a:effectLst>
                <a:latin typeface="+mj-lt"/>
              </a:rPr>
              <a:t>Subprograma</a:t>
            </a:r>
          </a:p>
        </p:txBody>
      </p:sp>
      <p:sp>
        <p:nvSpPr>
          <p:cNvPr id="24" name="23 Elipse"/>
          <p:cNvSpPr/>
          <p:nvPr/>
        </p:nvSpPr>
        <p:spPr>
          <a:xfrm>
            <a:off x="8933656" y="4822676"/>
            <a:ext cx="1728192" cy="288032"/>
          </a:xfrm>
          <a:prstGeom prst="ellipse">
            <a:avLst/>
          </a:prstGeom>
          <a:solidFill>
            <a:srgbClr val="00B0F0"/>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s-ES" sz="1400">
                <a:solidFill>
                  <a:schemeClr val="bg1"/>
                </a:solidFill>
                <a:effectLst>
                  <a:outerShdw blurRad="38100" dist="38100" dir="2700000" algn="tl">
                    <a:srgbClr val="000000">
                      <a:alpha val="43137"/>
                    </a:srgbClr>
                  </a:outerShdw>
                </a:effectLst>
                <a:latin typeface="+mj-lt"/>
              </a:rPr>
              <a:t>Comentario</a:t>
            </a:r>
          </a:p>
        </p:txBody>
      </p:sp>
      <p:grpSp>
        <p:nvGrpSpPr>
          <p:cNvPr id="25" name="24 Grupo"/>
          <p:cNvGrpSpPr/>
          <p:nvPr/>
        </p:nvGrpSpPr>
        <p:grpSpPr>
          <a:xfrm>
            <a:off x="3875185" y="4509122"/>
            <a:ext cx="1716762" cy="1169267"/>
            <a:chOff x="2084068" y="4355414"/>
            <a:chExt cx="1467850" cy="919402"/>
          </a:xfrm>
          <a:solidFill>
            <a:srgbClr val="00B0F0"/>
          </a:solidFill>
        </p:grpSpPr>
        <p:sp>
          <p:nvSpPr>
            <p:cNvPr id="26" name="25 Elipse"/>
            <p:cNvSpPr/>
            <p:nvPr/>
          </p:nvSpPr>
          <p:spPr>
            <a:xfrm>
              <a:off x="2132682" y="4355414"/>
              <a:ext cx="1419236" cy="214314"/>
            </a:xfrm>
            <a:prstGeom prst="ellipse">
              <a:avLst/>
            </a:prstGeom>
            <a:grp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s-ES" sz="1400">
                  <a:solidFill>
                    <a:schemeClr val="bg1"/>
                  </a:solidFill>
                  <a:effectLst>
                    <a:outerShdw blurRad="38100" dist="38100" dir="2700000" algn="tl">
                      <a:srgbClr val="000000">
                        <a:alpha val="43137"/>
                      </a:srgbClr>
                    </a:outerShdw>
                  </a:effectLst>
                  <a:latin typeface="+mj-lt"/>
                </a:rPr>
                <a:t>Instrucción</a:t>
              </a:r>
            </a:p>
          </p:txBody>
        </p:sp>
        <p:sp>
          <p:nvSpPr>
            <p:cNvPr id="27" name="26 Elipse"/>
            <p:cNvSpPr/>
            <p:nvPr/>
          </p:nvSpPr>
          <p:spPr>
            <a:xfrm>
              <a:off x="2084068" y="5060502"/>
              <a:ext cx="1419236" cy="214314"/>
            </a:xfrm>
            <a:prstGeom prst="ellipse">
              <a:avLst/>
            </a:prstGeom>
            <a:grp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s-ES" sz="1400">
                  <a:solidFill>
                    <a:schemeClr val="bg1"/>
                  </a:solidFill>
                  <a:effectLst>
                    <a:outerShdw blurRad="38100" dist="38100" dir="2700000" algn="tl">
                      <a:srgbClr val="000000">
                        <a:alpha val="43137"/>
                      </a:srgbClr>
                    </a:outerShdw>
                  </a:effectLst>
                  <a:latin typeface="+mj-lt"/>
                </a:rPr>
                <a:t>Instrucción</a:t>
              </a:r>
            </a:p>
          </p:txBody>
        </p:sp>
      </p:grpSp>
      <p:grpSp>
        <p:nvGrpSpPr>
          <p:cNvPr id="28" name="27 Grupo"/>
          <p:cNvGrpSpPr/>
          <p:nvPr/>
        </p:nvGrpSpPr>
        <p:grpSpPr>
          <a:xfrm>
            <a:off x="6744072" y="4191455"/>
            <a:ext cx="1440160" cy="1377143"/>
            <a:chOff x="4052554" y="3926523"/>
            <a:chExt cx="1440160" cy="1377143"/>
          </a:xfrm>
          <a:solidFill>
            <a:srgbClr val="00B0F0"/>
          </a:solidFill>
        </p:grpSpPr>
        <p:sp>
          <p:nvSpPr>
            <p:cNvPr id="29" name="28 Elipse"/>
            <p:cNvSpPr/>
            <p:nvPr/>
          </p:nvSpPr>
          <p:spPr>
            <a:xfrm>
              <a:off x="4585110" y="3926523"/>
              <a:ext cx="907604" cy="317666"/>
            </a:xfrm>
            <a:prstGeom prst="ellipse">
              <a:avLst/>
            </a:prstGeom>
            <a:grp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s-ES" sz="1400">
                  <a:solidFill>
                    <a:schemeClr val="bg1"/>
                  </a:solidFill>
                  <a:effectLst>
                    <a:outerShdw blurRad="38100" dist="38100" dir="2700000" algn="tl">
                      <a:srgbClr val="000000">
                        <a:alpha val="43137"/>
                      </a:srgbClr>
                    </a:outerShdw>
                  </a:effectLst>
                  <a:latin typeface="+mj-lt"/>
                </a:rPr>
                <a:t>Dato</a:t>
              </a:r>
            </a:p>
          </p:txBody>
        </p:sp>
        <p:sp>
          <p:nvSpPr>
            <p:cNvPr id="30" name="29 Elipse"/>
            <p:cNvSpPr/>
            <p:nvPr/>
          </p:nvSpPr>
          <p:spPr>
            <a:xfrm>
              <a:off x="4052554" y="4993903"/>
              <a:ext cx="879486" cy="309763"/>
            </a:xfrm>
            <a:prstGeom prst="ellipse">
              <a:avLst/>
            </a:prstGeom>
            <a:grp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s-ES" sz="1400">
                  <a:solidFill>
                    <a:schemeClr val="bg1"/>
                  </a:solidFill>
                  <a:effectLst>
                    <a:outerShdw blurRad="38100" dist="38100" dir="2700000" algn="tl">
                      <a:srgbClr val="000000">
                        <a:alpha val="43137"/>
                      </a:srgbClr>
                    </a:outerShdw>
                  </a:effectLst>
                  <a:latin typeface="+mj-lt"/>
                </a:rPr>
                <a:t>Dato</a:t>
              </a:r>
            </a:p>
          </p:txBody>
        </p:sp>
      </p:grpSp>
      <p:sp>
        <p:nvSpPr>
          <p:cNvPr id="16" name="Footer Placeholder 4"/>
          <p:cNvSpPr txBox="1">
            <a:spLocks/>
          </p:cNvSpPr>
          <p:nvPr/>
        </p:nvSpPr>
        <p:spPr>
          <a:xfrm>
            <a:off x="47328" y="6512768"/>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600" smtClean="0">
                <a:solidFill>
                  <a:schemeClr val="bg1"/>
                </a:solidFill>
              </a:rPr>
              <a:t>ISFT n151 – Algoritmos y Estructuras de Datos</a:t>
            </a:r>
            <a:endParaRPr lang="es-ES" sz="1600">
              <a:solidFill>
                <a:schemeClr val="bg1"/>
              </a:solidFill>
            </a:endParaRPr>
          </a:p>
        </p:txBody>
      </p:sp>
    </p:spTree>
    <p:extLst>
      <p:ext uri="{BB962C8B-B14F-4D97-AF65-F5344CB8AC3E}">
        <p14:creationId xmlns:p14="http://schemas.microsoft.com/office/powerpoint/2010/main" val="406465188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10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10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1000"/>
                                        <p:tgtEl>
                                          <p:spTgt spid="3">
                                            <p:txEl>
                                              <p:pRg st="1" end="1"/>
                                            </p:txEl>
                                          </p:spTgt>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10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left)">
                                      <p:cBhvr>
                                        <p:cTn id="29" dur="1000"/>
                                        <p:tgtEl>
                                          <p:spTgt spid="3">
                                            <p:txEl>
                                              <p:pRg st="2" end="2"/>
                                            </p:txEl>
                                          </p:spTgt>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10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wipe(left)">
                                      <p:cBhvr>
                                        <p:cTn id="38" dur="1000"/>
                                        <p:tgtEl>
                                          <p:spTgt spid="3">
                                            <p:txEl>
                                              <p:pRg st="3" end="3"/>
                                            </p:txEl>
                                          </p:spTgt>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10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1000"/>
                                        <p:tgtEl>
                                          <p:spTgt spid="3">
                                            <p:txEl>
                                              <p:pRg st="4" end="4"/>
                                            </p:txEl>
                                          </p:spTgt>
                                        </p:tgtEl>
                                      </p:cBhvr>
                                    </p:animEffect>
                                  </p:childTnLst>
                                </p:cTn>
                              </p:par>
                            </p:childTnLst>
                          </p:cTn>
                        </p:par>
                        <p:par>
                          <p:cTn id="48" fill="hold">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10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wipe(left)">
                                      <p:cBhvr>
                                        <p:cTn id="5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1" grpId="0"/>
      <p:bldP spid="22"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91344" y="1443256"/>
            <a:ext cx="8424936" cy="4799558"/>
          </a:xfrm>
          <a:prstGeom prst="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idx="4294967295"/>
          </p:nvPr>
        </p:nvSpPr>
        <p:spPr>
          <a:xfrm>
            <a:off x="0" y="217488"/>
            <a:ext cx="10772775" cy="984250"/>
          </a:xfrm>
        </p:spPr>
        <p:txBody>
          <a:bodyPr/>
          <a:lstStyle/>
          <a:p>
            <a:r>
              <a:rPr lang="es-AR" dirty="0" smtClean="0">
                <a:solidFill>
                  <a:schemeClr val="bg1"/>
                </a:solidFill>
              </a:rPr>
              <a:t>Un primer programa en C++</a:t>
            </a:r>
            <a:endParaRPr lang="es-AR" dirty="0">
              <a:solidFill>
                <a:schemeClr val="bg1"/>
              </a:solidFill>
            </a:endParaRPr>
          </a:p>
        </p:txBody>
      </p:sp>
      <p:sp>
        <p:nvSpPr>
          <p:cNvPr id="4" name="3 Marcador de número de diapositiva"/>
          <p:cNvSpPr>
            <a:spLocks noGrp="1"/>
          </p:cNvSpPr>
          <p:nvPr>
            <p:ph type="sldNum" sz="quarter" idx="4294967295"/>
          </p:nvPr>
        </p:nvSpPr>
        <p:spPr>
          <a:xfrm>
            <a:off x="9266238" y="5416550"/>
            <a:ext cx="2925762" cy="1397000"/>
          </a:xfrm>
        </p:spPr>
        <p:txBody>
          <a:bodyPr/>
          <a:lstStyle/>
          <a:p>
            <a:r>
              <a:rPr lang="es-ES" smtClean="0"/>
              <a:t>Página</a:t>
            </a:r>
            <a:r>
              <a:rPr lang="en-US" smtClean="0"/>
              <a:t> </a:t>
            </a:r>
            <a:fld id="{042AED99-7FB4-404E-8A97-64753DCE42EC}" type="slidenum">
              <a:rPr lang="en-US" smtClean="0"/>
              <a:pPr/>
              <a:t>33</a:t>
            </a:fld>
            <a:endParaRPr lang="en-US"/>
          </a:p>
        </p:txBody>
      </p:sp>
      <p:sp>
        <p:nvSpPr>
          <p:cNvPr id="3" name="2 Marcador de contenido"/>
          <p:cNvSpPr>
            <a:spLocks noGrp="1"/>
          </p:cNvSpPr>
          <p:nvPr>
            <p:ph idx="4294967295"/>
          </p:nvPr>
        </p:nvSpPr>
        <p:spPr>
          <a:xfrm>
            <a:off x="335360" y="1529481"/>
            <a:ext cx="8229600" cy="5110163"/>
          </a:xfrm>
        </p:spPr>
        <p:txBody>
          <a:bodyPr>
            <a:normAutofit/>
          </a:bodyPr>
          <a:lstStyle/>
          <a:p>
            <a:pPr>
              <a:spcBef>
                <a:spcPts val="0"/>
              </a:spcBef>
              <a:spcAft>
                <a:spcPts val="1200"/>
              </a:spcAft>
            </a:pPr>
            <a:r>
              <a:rPr lang="es-AR" sz="2800" dirty="0" smtClean="0">
                <a:solidFill>
                  <a:schemeClr val="bg2">
                    <a:lumMod val="20000"/>
                    <a:lumOff val="80000"/>
                  </a:schemeClr>
                </a:solidFill>
              </a:rPr>
              <a:t>Hola Mundo!</a:t>
            </a:r>
          </a:p>
          <a:p>
            <a:pPr marL="361950" lvl="1" indent="1588">
              <a:spcAft>
                <a:spcPts val="1200"/>
              </a:spcAft>
              <a:buNone/>
            </a:pPr>
            <a:r>
              <a:rPr lang="es-AR" dirty="0" smtClean="0">
                <a:solidFill>
                  <a:schemeClr val="bg1"/>
                </a:solidFill>
              </a:rPr>
              <a:t>Un programa que muestra un saludo en la pantalla:</a:t>
            </a:r>
          </a:p>
          <a:p>
            <a:pPr lvl="1" indent="1588">
              <a:buNone/>
            </a:pPr>
            <a:r>
              <a:rPr lang="es-AR" sz="2000" dirty="0" smtClean="0">
                <a:solidFill>
                  <a:srgbClr val="FFCCFF"/>
                </a:solidFill>
                <a:latin typeface="Consolas" pitchFamily="49" charset="0"/>
              </a:rPr>
              <a:t>#include &lt;iostream&gt;</a:t>
            </a:r>
          </a:p>
          <a:p>
            <a:pPr lvl="1" indent="1588">
              <a:buNone/>
            </a:pPr>
            <a:r>
              <a:rPr lang="es-AR" sz="2000" dirty="0" smtClean="0">
                <a:solidFill>
                  <a:schemeClr val="accent2">
                    <a:lumMod val="60000"/>
                    <a:lumOff val="40000"/>
                  </a:schemeClr>
                </a:solidFill>
                <a:latin typeface="Consolas" pitchFamily="49" charset="0"/>
              </a:rPr>
              <a:t>using namespace </a:t>
            </a:r>
            <a:r>
              <a:rPr lang="es-AR" sz="2000" dirty="0" smtClean="0">
                <a:latin typeface="Consolas" pitchFamily="49" charset="0"/>
              </a:rPr>
              <a:t>std;</a:t>
            </a:r>
          </a:p>
          <a:p>
            <a:pPr lvl="1" indent="1588">
              <a:buNone/>
            </a:pPr>
            <a:endParaRPr lang="es-AR" sz="2000" dirty="0" smtClean="0">
              <a:solidFill>
                <a:srgbClr val="FFC000"/>
              </a:solidFill>
              <a:latin typeface="Consolas" pitchFamily="49" charset="0"/>
            </a:endParaRPr>
          </a:p>
          <a:p>
            <a:pPr lvl="1" indent="1588">
              <a:buNone/>
            </a:pPr>
            <a:r>
              <a:rPr lang="es-AR" sz="2000" dirty="0" smtClean="0">
                <a:solidFill>
                  <a:srgbClr val="FFC000"/>
                </a:solidFill>
                <a:latin typeface="Consolas" pitchFamily="49" charset="0"/>
              </a:rPr>
              <a:t>int</a:t>
            </a:r>
            <a:r>
              <a:rPr lang="es-AR" sz="2000" dirty="0" smtClean="0">
                <a:latin typeface="Consolas" pitchFamily="49" charset="0"/>
              </a:rPr>
              <a:t> main()</a:t>
            </a:r>
            <a:endParaRPr lang="es-AR" sz="2000" dirty="0" smtClean="0">
              <a:solidFill>
                <a:schemeClr val="accent2">
                  <a:lumMod val="20000"/>
                  <a:lumOff val="80000"/>
                </a:schemeClr>
              </a:solidFill>
              <a:latin typeface="Consolas" pitchFamily="49" charset="0"/>
            </a:endParaRPr>
          </a:p>
          <a:p>
            <a:pPr lvl="1" indent="1588">
              <a:buNone/>
            </a:pPr>
            <a:r>
              <a:rPr lang="es-AR" sz="1800" dirty="0" smtClean="0">
                <a:solidFill>
                  <a:srgbClr val="92D050"/>
                </a:solidFill>
                <a:latin typeface="Consolas" pitchFamily="49" charset="0"/>
              </a:rPr>
              <a:t>// main() es donde empieza la ejecución</a:t>
            </a:r>
            <a:endParaRPr lang="es-AR" sz="2000" dirty="0" smtClean="0">
              <a:solidFill>
                <a:srgbClr val="92D050"/>
              </a:solidFill>
              <a:latin typeface="Consolas" pitchFamily="49" charset="0"/>
            </a:endParaRPr>
          </a:p>
          <a:p>
            <a:pPr lvl="1" indent="1588">
              <a:buNone/>
            </a:pPr>
            <a:r>
              <a:rPr lang="es-AR" sz="2000" dirty="0" smtClean="0">
                <a:latin typeface="Consolas" pitchFamily="49" charset="0"/>
              </a:rPr>
              <a:t>{</a:t>
            </a:r>
          </a:p>
          <a:p>
            <a:pPr lvl="1" indent="1588">
              <a:buNone/>
            </a:pPr>
            <a:r>
              <a:rPr lang="es-AR" sz="2000" dirty="0" smtClean="0">
                <a:latin typeface="Consolas" pitchFamily="49" charset="0"/>
              </a:rPr>
              <a:t>   cout &lt;&lt; </a:t>
            </a:r>
            <a:r>
              <a:rPr lang="es-AR" sz="2000" dirty="0" smtClean="0">
                <a:solidFill>
                  <a:srgbClr val="FFFF00"/>
                </a:solidFill>
                <a:latin typeface="Consolas" pitchFamily="49" charset="0"/>
              </a:rPr>
              <a:t>"Hola Mundo!" </a:t>
            </a:r>
            <a:r>
              <a:rPr lang="es-AR" sz="2000" dirty="0" smtClean="0">
                <a:latin typeface="Consolas" pitchFamily="49" charset="0"/>
              </a:rPr>
              <a:t>&lt;&lt; endl; </a:t>
            </a:r>
            <a:r>
              <a:rPr lang="es-AR" sz="1800" dirty="0" smtClean="0">
                <a:solidFill>
                  <a:srgbClr val="92D050"/>
                </a:solidFill>
                <a:latin typeface="Consolas" pitchFamily="49" charset="0"/>
              </a:rPr>
              <a:t>// Muestra Hola Mundo!</a:t>
            </a:r>
          </a:p>
          <a:p>
            <a:pPr lvl="1" indent="1588">
              <a:buNone/>
            </a:pPr>
            <a:endParaRPr lang="es-AR" sz="1800" dirty="0" smtClean="0">
              <a:solidFill>
                <a:srgbClr val="92D050"/>
              </a:solidFill>
              <a:latin typeface="Consolas" pitchFamily="49" charset="0"/>
            </a:endParaRPr>
          </a:p>
          <a:p>
            <a:pPr lvl="1" indent="1588">
              <a:buNone/>
            </a:pPr>
            <a:r>
              <a:rPr lang="es-AR" sz="2000" dirty="0" smtClean="0">
                <a:latin typeface="Consolas" pitchFamily="49" charset="0"/>
              </a:rPr>
              <a:t>   </a:t>
            </a:r>
            <a:r>
              <a:rPr lang="es-AR" sz="2000" dirty="0" smtClean="0">
                <a:solidFill>
                  <a:schemeClr val="accent2">
                    <a:lumMod val="60000"/>
                    <a:lumOff val="40000"/>
                  </a:schemeClr>
                </a:solidFill>
                <a:latin typeface="Consolas" pitchFamily="49" charset="0"/>
              </a:rPr>
              <a:t>return</a:t>
            </a:r>
            <a:r>
              <a:rPr lang="es-AR" sz="2000" dirty="0" smtClean="0">
                <a:latin typeface="Consolas" pitchFamily="49" charset="0"/>
              </a:rPr>
              <a:t> </a:t>
            </a:r>
            <a:r>
              <a:rPr lang="es-AR" sz="2000" dirty="0" smtClean="0">
                <a:solidFill>
                  <a:srgbClr val="FFFF00"/>
                </a:solidFill>
                <a:latin typeface="Consolas" pitchFamily="49" charset="0"/>
              </a:rPr>
              <a:t>0</a:t>
            </a:r>
            <a:r>
              <a:rPr lang="es-AR" sz="2000" dirty="0" smtClean="0">
                <a:latin typeface="Consolas" pitchFamily="49" charset="0"/>
              </a:rPr>
              <a:t>;</a:t>
            </a:r>
            <a:endParaRPr lang="es-AR" sz="2000" dirty="0" smtClean="0">
              <a:solidFill>
                <a:srgbClr val="92D050"/>
              </a:solidFill>
              <a:latin typeface="Consolas" pitchFamily="49" charset="0"/>
            </a:endParaRPr>
          </a:p>
          <a:p>
            <a:pPr lvl="1" indent="1588">
              <a:spcAft>
                <a:spcPts val="1200"/>
              </a:spcAft>
              <a:buNone/>
            </a:pPr>
            <a:r>
              <a:rPr lang="es-AR" sz="2000" dirty="0" smtClean="0">
                <a:latin typeface="Consolas" pitchFamily="49" charset="0"/>
              </a:rPr>
              <a:t>}</a:t>
            </a:r>
            <a:endParaRPr lang="es-AR" sz="2000" dirty="0">
              <a:latin typeface="Consolas" pitchFamily="49" charset="0"/>
            </a:endParaRPr>
          </a:p>
        </p:txBody>
      </p:sp>
      <p:sp>
        <p:nvSpPr>
          <p:cNvPr id="7"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mtClean="0">
                <a:solidFill>
                  <a:schemeClr val="bg1"/>
                </a:solidFill>
              </a:rPr>
              <a:t>ISFT n151 – Algoritmos y Estructuras de Datos</a:t>
            </a:r>
            <a:endParaRPr lang="es-ES">
              <a:solidFill>
                <a:schemeClr val="bg1"/>
              </a:solidFill>
            </a:endParaRPr>
          </a:p>
        </p:txBody>
      </p:sp>
    </p:spTree>
    <p:extLst>
      <p:ext uri="{BB962C8B-B14F-4D97-AF65-F5344CB8AC3E}">
        <p14:creationId xmlns:p14="http://schemas.microsoft.com/office/powerpoint/2010/main" val="216888836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1000"/>
                                        <p:tgtEl>
                                          <p:spTgt spid="3">
                                            <p:txEl>
                                              <p:pRg st="2" end="2"/>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1000"/>
                                        <p:tgtEl>
                                          <p:spTgt spid="3">
                                            <p:txEl>
                                              <p:pRg st="3" end="3"/>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left)">
                                      <p:cBhvr>
                                        <p:cTn id="13" dur="1000"/>
                                        <p:tgtEl>
                                          <p:spTgt spid="3">
                                            <p:txEl>
                                              <p:pRg st="5" end="5"/>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left)">
                                      <p:cBhvr>
                                        <p:cTn id="16" dur="1000"/>
                                        <p:tgtEl>
                                          <p:spTgt spid="3">
                                            <p:txEl>
                                              <p:pRg st="6" end="6"/>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1000"/>
                                        <p:tgtEl>
                                          <p:spTgt spid="3">
                                            <p:txEl>
                                              <p:pRg st="7" end="7"/>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left)">
                                      <p:cBhvr>
                                        <p:cTn id="22" dur="1000"/>
                                        <p:tgtEl>
                                          <p:spTgt spid="3">
                                            <p:txEl>
                                              <p:pRg st="8" end="8"/>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wipe(left)">
                                      <p:cBhvr>
                                        <p:cTn id="25" dur="1000"/>
                                        <p:tgtEl>
                                          <p:spTgt spid="3">
                                            <p:txEl>
                                              <p:pRg st="10" end="1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wipe(left)">
                                      <p:cBhvr>
                                        <p:cTn id="28"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ángulo 51"/>
          <p:cNvSpPr/>
          <p:nvPr/>
        </p:nvSpPr>
        <p:spPr>
          <a:xfrm>
            <a:off x="191344" y="1169369"/>
            <a:ext cx="11305256" cy="5139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idx="4294967295"/>
          </p:nvPr>
        </p:nvSpPr>
        <p:spPr>
          <a:xfrm>
            <a:off x="205557" y="304403"/>
            <a:ext cx="10772775" cy="1658938"/>
          </a:xfrm>
        </p:spPr>
        <p:txBody>
          <a:bodyPr/>
          <a:lstStyle/>
          <a:p>
            <a:r>
              <a:rPr lang="es-AR" dirty="0" smtClean="0">
                <a:solidFill>
                  <a:schemeClr val="bg1"/>
                </a:solidFill>
              </a:rPr>
              <a:t>Un primer programa en C++</a:t>
            </a:r>
            <a:endParaRPr lang="es-AR" dirty="0">
              <a:solidFill>
                <a:schemeClr val="bg1"/>
              </a:solidFill>
            </a:endParaRPr>
          </a:p>
        </p:txBody>
      </p:sp>
      <p:sp>
        <p:nvSpPr>
          <p:cNvPr id="3" name="2 Marcador de contenido"/>
          <p:cNvSpPr>
            <a:spLocks noGrp="1"/>
          </p:cNvSpPr>
          <p:nvPr>
            <p:ph idx="4294967295"/>
          </p:nvPr>
        </p:nvSpPr>
        <p:spPr>
          <a:xfrm>
            <a:off x="2117773" y="1207389"/>
            <a:ext cx="8589640" cy="5301383"/>
          </a:xfrm>
        </p:spPr>
        <p:txBody>
          <a:bodyPr>
            <a:normAutofit/>
          </a:bodyPr>
          <a:lstStyle/>
          <a:p>
            <a:pPr>
              <a:spcBef>
                <a:spcPts val="0"/>
              </a:spcBef>
              <a:spcAft>
                <a:spcPts val="1200"/>
              </a:spcAft>
            </a:pPr>
            <a:r>
              <a:rPr lang="es-AR" sz="2800" dirty="0" smtClean="0">
                <a:solidFill>
                  <a:schemeClr val="bg2">
                    <a:lumMod val="20000"/>
                    <a:lumOff val="80000"/>
                  </a:schemeClr>
                </a:solidFill>
              </a:rPr>
              <a:t>Análisis del programa</a:t>
            </a:r>
          </a:p>
          <a:p>
            <a:pPr marL="361950" lvl="1" indent="-276225"/>
            <a:endParaRPr lang="es-AR" sz="2000" dirty="0" smtClean="0"/>
          </a:p>
          <a:p>
            <a:pPr marL="1619250" lvl="1" indent="0">
              <a:buNone/>
            </a:pPr>
            <a:r>
              <a:rPr lang="es-AR" sz="2000" dirty="0" smtClean="0">
                <a:solidFill>
                  <a:srgbClr val="FFCCFF"/>
                </a:solidFill>
                <a:latin typeface="Consolas" pitchFamily="49" charset="0"/>
              </a:rPr>
              <a:t>#include &lt;iostream&gt;</a:t>
            </a:r>
            <a:endParaRPr lang="es-AR" sz="2000" i="1" dirty="0" smtClean="0">
              <a:solidFill>
                <a:srgbClr val="FFCCFF"/>
              </a:solidFill>
              <a:latin typeface="Consolas" pitchFamily="49" charset="0"/>
            </a:endParaRPr>
          </a:p>
          <a:p>
            <a:pPr marL="1619250" lvl="1" indent="0">
              <a:buNone/>
            </a:pPr>
            <a:r>
              <a:rPr lang="es-AR" sz="2000" dirty="0" smtClean="0">
                <a:solidFill>
                  <a:schemeClr val="accent2">
                    <a:lumMod val="60000"/>
                    <a:lumOff val="40000"/>
                  </a:schemeClr>
                </a:solidFill>
                <a:latin typeface="Consolas" pitchFamily="49" charset="0"/>
              </a:rPr>
              <a:t>using namespace </a:t>
            </a:r>
            <a:r>
              <a:rPr lang="es-AR" sz="2000" dirty="0" smtClean="0">
                <a:latin typeface="Consolas" pitchFamily="49" charset="0"/>
              </a:rPr>
              <a:t>std;</a:t>
            </a:r>
            <a:endParaRPr lang="es-AR" sz="2000" i="1" dirty="0" smtClean="0">
              <a:latin typeface="Consolas" pitchFamily="49" charset="0"/>
            </a:endParaRPr>
          </a:p>
          <a:p>
            <a:pPr marL="1619250" lvl="1" indent="0">
              <a:buNone/>
            </a:pPr>
            <a:endParaRPr lang="es-AR" sz="2000" dirty="0" smtClean="0">
              <a:latin typeface="Consolas" pitchFamily="49" charset="0"/>
            </a:endParaRPr>
          </a:p>
          <a:p>
            <a:pPr marL="1619250" lvl="1" indent="0">
              <a:buNone/>
            </a:pPr>
            <a:endParaRPr lang="es-AR" sz="2000" dirty="0" smtClean="0">
              <a:latin typeface="Consolas" pitchFamily="49" charset="0"/>
            </a:endParaRPr>
          </a:p>
          <a:p>
            <a:pPr marL="1619250" lvl="1" indent="0">
              <a:buNone/>
            </a:pPr>
            <a:r>
              <a:rPr lang="es-AR" sz="2000" dirty="0" smtClean="0">
                <a:solidFill>
                  <a:srgbClr val="FFC000"/>
                </a:solidFill>
                <a:latin typeface="Consolas" pitchFamily="49" charset="0"/>
              </a:rPr>
              <a:t>int</a:t>
            </a:r>
            <a:r>
              <a:rPr lang="es-AR" sz="2000" dirty="0" smtClean="0">
                <a:latin typeface="Consolas" pitchFamily="49" charset="0"/>
              </a:rPr>
              <a:t> main()</a:t>
            </a:r>
            <a:endParaRPr lang="es-AR" sz="2000" i="1" dirty="0" smtClean="0">
              <a:solidFill>
                <a:schemeClr val="accent5">
                  <a:lumMod val="60000"/>
                  <a:lumOff val="40000"/>
                </a:schemeClr>
              </a:solidFill>
              <a:latin typeface="Consolas" pitchFamily="49" charset="0"/>
            </a:endParaRPr>
          </a:p>
          <a:p>
            <a:pPr marL="1619250" lvl="1" indent="0">
              <a:buNone/>
            </a:pPr>
            <a:r>
              <a:rPr lang="es-AR" sz="2000" dirty="0" smtClean="0">
                <a:latin typeface="Consolas" pitchFamily="49" charset="0"/>
              </a:rPr>
              <a:t>{</a:t>
            </a:r>
            <a:endParaRPr lang="es-AR" sz="2000" i="1" dirty="0" smtClean="0">
              <a:latin typeface="Consolas" pitchFamily="49" charset="0"/>
            </a:endParaRPr>
          </a:p>
          <a:p>
            <a:pPr marL="1619250" lvl="1" indent="0">
              <a:buNone/>
            </a:pPr>
            <a:r>
              <a:rPr lang="es-AR" sz="2000" dirty="0" smtClean="0">
                <a:latin typeface="Consolas" pitchFamily="49" charset="0"/>
              </a:rPr>
              <a:t>   cout &lt;&lt; </a:t>
            </a:r>
            <a:r>
              <a:rPr lang="es-AR" sz="2000" dirty="0" smtClean="0">
                <a:solidFill>
                  <a:srgbClr val="FFFF00"/>
                </a:solidFill>
                <a:latin typeface="Consolas" pitchFamily="49" charset="0"/>
              </a:rPr>
              <a:t>"Hola Mundo!"</a:t>
            </a:r>
            <a:r>
              <a:rPr lang="es-AR" sz="2000" dirty="0" smtClean="0">
                <a:solidFill>
                  <a:schemeClr val="tx1">
                    <a:lumMod val="75000"/>
                  </a:schemeClr>
                </a:solidFill>
                <a:latin typeface="Consolas" pitchFamily="49" charset="0"/>
              </a:rPr>
              <a:t> </a:t>
            </a:r>
            <a:r>
              <a:rPr lang="es-AR" sz="2000" dirty="0" smtClean="0">
                <a:latin typeface="Consolas" pitchFamily="49" charset="0"/>
              </a:rPr>
              <a:t>&lt;&lt; </a:t>
            </a:r>
            <a:r>
              <a:rPr lang="es-AR" sz="2000" dirty="0" err="1" smtClean="0">
                <a:latin typeface="Consolas" pitchFamily="49" charset="0"/>
              </a:rPr>
              <a:t>endl</a:t>
            </a:r>
            <a:r>
              <a:rPr lang="es-AR" sz="2000" dirty="0" smtClean="0">
                <a:latin typeface="Consolas" pitchFamily="49" charset="0"/>
              </a:rPr>
              <a:t>;</a:t>
            </a:r>
          </a:p>
          <a:p>
            <a:pPr marL="1619250" lvl="1" indent="0">
              <a:buNone/>
            </a:pPr>
            <a:endParaRPr lang="es-AR" sz="2000" i="1" dirty="0" smtClean="0">
              <a:latin typeface="Consolas" pitchFamily="49" charset="0"/>
            </a:endParaRPr>
          </a:p>
          <a:p>
            <a:pPr marL="1619250" lvl="1" indent="0">
              <a:buNone/>
            </a:pPr>
            <a:r>
              <a:rPr lang="es-AR" sz="2000" dirty="0" smtClean="0">
                <a:latin typeface="Consolas" pitchFamily="49" charset="0"/>
              </a:rPr>
              <a:t>   </a:t>
            </a:r>
            <a:r>
              <a:rPr lang="es-AR" sz="2000" dirty="0" err="1" smtClean="0">
                <a:solidFill>
                  <a:schemeClr val="accent2">
                    <a:lumMod val="60000"/>
                    <a:lumOff val="40000"/>
                  </a:schemeClr>
                </a:solidFill>
                <a:latin typeface="Consolas" pitchFamily="49" charset="0"/>
              </a:rPr>
              <a:t>return</a:t>
            </a:r>
            <a:r>
              <a:rPr lang="es-AR" sz="2000" dirty="0" smtClean="0">
                <a:solidFill>
                  <a:schemeClr val="accent2">
                    <a:lumMod val="60000"/>
                    <a:lumOff val="40000"/>
                  </a:schemeClr>
                </a:solidFill>
                <a:latin typeface="Consolas" pitchFamily="49" charset="0"/>
              </a:rPr>
              <a:t> </a:t>
            </a:r>
            <a:r>
              <a:rPr lang="es-AR" sz="2000" dirty="0" smtClean="0">
                <a:solidFill>
                  <a:srgbClr val="FFFF00"/>
                </a:solidFill>
                <a:latin typeface="Consolas" pitchFamily="49" charset="0"/>
              </a:rPr>
              <a:t>0</a:t>
            </a:r>
            <a:r>
              <a:rPr lang="es-AR" sz="2000" dirty="0" smtClean="0">
                <a:latin typeface="Consolas" pitchFamily="49" charset="0"/>
              </a:rPr>
              <a:t>;</a:t>
            </a:r>
          </a:p>
          <a:p>
            <a:pPr marL="1619250" lvl="1" indent="0">
              <a:buNone/>
            </a:pPr>
            <a:r>
              <a:rPr lang="es-AR" sz="2000" dirty="0" smtClean="0">
                <a:latin typeface="Consolas" pitchFamily="49" charset="0"/>
              </a:rPr>
              <a:t>}</a:t>
            </a:r>
            <a:endParaRPr lang="es-AR" sz="2000" dirty="0">
              <a:latin typeface="Consolas" pitchFamily="49" charset="0"/>
            </a:endParaRPr>
          </a:p>
        </p:txBody>
      </p:sp>
      <p:sp>
        <p:nvSpPr>
          <p:cNvPr id="4" name="3 Marcador de número de diapositiva"/>
          <p:cNvSpPr>
            <a:spLocks noGrp="1"/>
          </p:cNvSpPr>
          <p:nvPr>
            <p:ph type="sldNum" sz="quarter" idx="4294967295"/>
          </p:nvPr>
        </p:nvSpPr>
        <p:spPr>
          <a:xfrm>
            <a:off x="9266238" y="5416550"/>
            <a:ext cx="2925762" cy="1397000"/>
          </a:xfrm>
        </p:spPr>
        <p:txBody>
          <a:bodyPr/>
          <a:lstStyle/>
          <a:p>
            <a:r>
              <a:rPr lang="es-ES" sz="1100" smtClean="0">
                <a:solidFill>
                  <a:schemeClr val="bg1">
                    <a:alpha val="25000"/>
                  </a:schemeClr>
                </a:solidFill>
              </a:rPr>
              <a:t>Página</a:t>
            </a:r>
            <a:r>
              <a:rPr lang="en-US" sz="1100" smtClean="0">
                <a:solidFill>
                  <a:schemeClr val="bg1">
                    <a:alpha val="25000"/>
                  </a:schemeClr>
                </a:solidFill>
              </a:rPr>
              <a:t> </a:t>
            </a:r>
            <a:fld id="{042AED99-7FB4-404E-8A97-64753DCE42EC}" type="slidenum">
              <a:rPr lang="en-US" sz="1100" smtClean="0">
                <a:solidFill>
                  <a:schemeClr val="bg1">
                    <a:alpha val="25000"/>
                  </a:schemeClr>
                </a:solidFill>
              </a:rPr>
              <a:pPr/>
              <a:t>34</a:t>
            </a:fld>
            <a:endParaRPr lang="en-US" sz="1100">
              <a:solidFill>
                <a:schemeClr val="bg1">
                  <a:alpha val="25000"/>
                </a:schemeClr>
              </a:solidFill>
            </a:endParaRPr>
          </a:p>
        </p:txBody>
      </p:sp>
      <p:sp>
        <p:nvSpPr>
          <p:cNvPr id="18" name="17 CuadroTexto"/>
          <p:cNvSpPr txBox="1"/>
          <p:nvPr/>
        </p:nvSpPr>
        <p:spPr>
          <a:xfrm>
            <a:off x="4450190" y="5877272"/>
            <a:ext cx="31579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s-ES">
                <a:effectLst>
                  <a:outerShdw blurRad="38100" dist="38100" dir="2700000" algn="tl">
                    <a:srgbClr val="000000">
                      <a:alpha val="43137"/>
                    </a:srgbClr>
                  </a:outerShdw>
                </a:effectLst>
                <a:latin typeface="+mj-lt"/>
              </a:rPr>
              <a:t>Las instrucciones terminan en </a:t>
            </a:r>
            <a:r>
              <a:rPr lang="es-ES">
                <a:effectLst>
                  <a:outerShdw blurRad="38100" dist="38100" dir="2700000" algn="tl">
                    <a:srgbClr val="000000">
                      <a:alpha val="43137"/>
                    </a:srgbClr>
                  </a:outerShdw>
                </a:effectLst>
                <a:latin typeface="Consolas" pitchFamily="49" charset="0"/>
              </a:rPr>
              <a:t>;</a:t>
            </a:r>
          </a:p>
        </p:txBody>
      </p:sp>
      <p:sp>
        <p:nvSpPr>
          <p:cNvPr id="13" name="12 CuadroTexto"/>
          <p:cNvSpPr txBox="1"/>
          <p:nvPr/>
        </p:nvSpPr>
        <p:spPr>
          <a:xfrm>
            <a:off x="2391998" y="2134152"/>
            <a:ext cx="1130502" cy="3046988"/>
          </a:xfrm>
          <a:prstGeom prst="rect">
            <a:avLst/>
          </a:prstGeom>
          <a:noFill/>
        </p:spPr>
        <p:txBody>
          <a:bodyPr wrap="none" rtlCol="0">
            <a:spAutoFit/>
          </a:bodyPr>
          <a:lstStyle/>
          <a:p>
            <a:pPr algn="r">
              <a:spcAft>
                <a:spcPts val="1200"/>
              </a:spcAft>
            </a:pPr>
            <a:r>
              <a:rPr lang="es-ES" sz="1400">
                <a:solidFill>
                  <a:schemeClr val="accent5">
                    <a:lumMod val="60000"/>
                    <a:lumOff val="40000"/>
                  </a:schemeClr>
                </a:solidFill>
                <a:effectLst>
                  <a:outerShdw blurRad="38100" dist="38100" dir="2700000" algn="tl">
                    <a:srgbClr val="000000">
                      <a:alpha val="43137"/>
                    </a:srgbClr>
                  </a:outerShdw>
                </a:effectLst>
                <a:latin typeface="+mj-lt"/>
              </a:rPr>
              <a:t>Directiva</a:t>
            </a:r>
          </a:p>
          <a:p>
            <a:pPr algn="r">
              <a:spcAft>
                <a:spcPts val="7200"/>
              </a:spcAft>
            </a:pP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Instrucción</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Declaración</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Instrucción</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smtClean="0">
                <a:solidFill>
                  <a:schemeClr val="accent5">
                    <a:lumMod val="60000"/>
                    <a:lumOff val="40000"/>
                  </a:schemeClr>
                </a:solidFill>
                <a:effectLst>
                  <a:outerShdw blurRad="38100" dist="38100" dir="2700000" algn="tl">
                    <a:srgbClr val="000000">
                      <a:alpha val="43137"/>
                    </a:srgbClr>
                  </a:outerShdw>
                </a:effectLst>
                <a:latin typeface="+mj-lt"/>
              </a:rPr>
              <a:t/>
            </a:r>
            <a:br>
              <a:rPr lang="es-ES" sz="1400" smtClean="0">
                <a:solidFill>
                  <a:schemeClr val="accent5">
                    <a:lumMod val="60000"/>
                    <a:lumOff val="40000"/>
                  </a:schemeClr>
                </a:solidFill>
                <a:effectLst>
                  <a:outerShdw blurRad="38100" dist="38100" dir="2700000" algn="tl">
                    <a:srgbClr val="000000">
                      <a:alpha val="43137"/>
                    </a:srgbClr>
                  </a:outerShdw>
                </a:effectLst>
                <a:latin typeface="+mj-lt"/>
              </a:rPr>
            </a:br>
            <a:r>
              <a:rPr lang="es-ES" sz="1400" err="1" smtClean="0">
                <a:solidFill>
                  <a:schemeClr val="accent5">
                    <a:lumMod val="60000"/>
                    <a:lumOff val="40000"/>
                  </a:schemeClr>
                </a:solidFill>
                <a:effectLst>
                  <a:outerShdw blurRad="38100" dist="38100" dir="2700000" algn="tl">
                    <a:srgbClr val="000000">
                      <a:alpha val="43137"/>
                    </a:srgbClr>
                  </a:outerShdw>
                </a:effectLst>
                <a:latin typeface="+mj-lt"/>
              </a:rPr>
              <a:t>Instrucción</a:t>
            </a:r>
            <a:endParaRPr lang="es-ES" sz="1400">
              <a:solidFill>
                <a:schemeClr val="accent5">
                  <a:lumMod val="60000"/>
                  <a:lumOff val="40000"/>
                </a:schemeClr>
              </a:solidFill>
              <a:effectLst>
                <a:outerShdw blurRad="38100" dist="38100" dir="2700000" algn="tl">
                  <a:srgbClr val="000000">
                    <a:alpha val="43137"/>
                  </a:srgbClr>
                </a:outerShdw>
              </a:effectLst>
              <a:latin typeface="+mj-lt"/>
            </a:endParaRPr>
          </a:p>
        </p:txBody>
      </p:sp>
      <p:grpSp>
        <p:nvGrpSpPr>
          <p:cNvPr id="5" name="35 Grupo"/>
          <p:cNvGrpSpPr/>
          <p:nvPr/>
        </p:nvGrpSpPr>
        <p:grpSpPr>
          <a:xfrm>
            <a:off x="6565446" y="1745676"/>
            <a:ext cx="1527026" cy="531753"/>
            <a:chOff x="4509517" y="1484784"/>
            <a:chExt cx="1527026" cy="531753"/>
          </a:xfrm>
        </p:grpSpPr>
        <p:sp>
          <p:nvSpPr>
            <p:cNvPr id="20" name="19 Rectángulo"/>
            <p:cNvSpPr/>
            <p:nvPr/>
          </p:nvSpPr>
          <p:spPr>
            <a:xfrm>
              <a:off x="5031844" y="1484784"/>
              <a:ext cx="1004699"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Biblioteca</a:t>
              </a:r>
            </a:p>
          </p:txBody>
        </p:sp>
        <p:cxnSp>
          <p:nvCxnSpPr>
            <p:cNvPr id="22" name="21 Conector recto"/>
            <p:cNvCxnSpPr/>
            <p:nvPr/>
          </p:nvCxnSpPr>
          <p:spPr>
            <a:xfrm flipV="1">
              <a:off x="4509517" y="1681758"/>
              <a:ext cx="576064" cy="334779"/>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 name="37 Grupo"/>
          <p:cNvGrpSpPr/>
          <p:nvPr/>
        </p:nvGrpSpPr>
        <p:grpSpPr>
          <a:xfrm>
            <a:off x="6733186" y="2126838"/>
            <a:ext cx="2496725" cy="438791"/>
            <a:chOff x="4788024" y="1909212"/>
            <a:chExt cx="2496725" cy="438791"/>
          </a:xfrm>
        </p:grpSpPr>
        <p:sp>
          <p:nvSpPr>
            <p:cNvPr id="23" name="22 Rectángulo"/>
            <p:cNvSpPr/>
            <p:nvPr/>
          </p:nvSpPr>
          <p:spPr>
            <a:xfrm>
              <a:off x="5429240" y="1909212"/>
              <a:ext cx="1855509"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Espacio de nombres</a:t>
              </a:r>
            </a:p>
          </p:txBody>
        </p:sp>
        <p:cxnSp>
          <p:nvCxnSpPr>
            <p:cNvPr id="24" name="23 Conector recto"/>
            <p:cNvCxnSpPr/>
            <p:nvPr/>
          </p:nvCxnSpPr>
          <p:spPr>
            <a:xfrm flipV="1">
              <a:off x="4788024" y="2085231"/>
              <a:ext cx="576064" cy="262772"/>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 name="40 Grupo"/>
          <p:cNvGrpSpPr/>
          <p:nvPr/>
        </p:nvGrpSpPr>
        <p:grpSpPr>
          <a:xfrm>
            <a:off x="4303425" y="2743742"/>
            <a:ext cx="2011024" cy="2319453"/>
            <a:chOff x="2459385" y="2617862"/>
            <a:chExt cx="2011024" cy="2395315"/>
          </a:xfrm>
        </p:grpSpPr>
        <p:cxnSp>
          <p:nvCxnSpPr>
            <p:cNvPr id="37" name="36 Conector recto"/>
            <p:cNvCxnSpPr/>
            <p:nvPr/>
          </p:nvCxnSpPr>
          <p:spPr>
            <a:xfrm rot="5400000" flipH="1" flipV="1">
              <a:off x="2365661" y="4064882"/>
              <a:ext cx="1872207" cy="24383"/>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25 Rectángulo"/>
            <p:cNvSpPr/>
            <p:nvPr/>
          </p:nvSpPr>
          <p:spPr>
            <a:xfrm>
              <a:off x="2640676" y="2852936"/>
              <a:ext cx="1829733"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Palabras reservadas</a:t>
              </a:r>
            </a:p>
          </p:txBody>
        </p:sp>
        <p:cxnSp>
          <p:nvCxnSpPr>
            <p:cNvPr id="27" name="26 Conector recto"/>
            <p:cNvCxnSpPr/>
            <p:nvPr/>
          </p:nvCxnSpPr>
          <p:spPr>
            <a:xfrm rot="10800000">
              <a:off x="2627784" y="2617862"/>
              <a:ext cx="504056" cy="288032"/>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flipH="1" flipV="1">
              <a:off x="3383868" y="2672916"/>
              <a:ext cx="288032" cy="216024"/>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flipV="1">
              <a:off x="2459385" y="3140968"/>
              <a:ext cx="384423" cy="331465"/>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43 Grupo"/>
          <p:cNvGrpSpPr/>
          <p:nvPr/>
        </p:nvGrpSpPr>
        <p:grpSpPr>
          <a:xfrm>
            <a:off x="3359696" y="2765455"/>
            <a:ext cx="546946" cy="648072"/>
            <a:chOff x="1835696" y="2852936"/>
            <a:chExt cx="546946" cy="648072"/>
          </a:xfrm>
        </p:grpSpPr>
        <p:sp>
          <p:nvSpPr>
            <p:cNvPr id="39" name="38 Rectángulo"/>
            <p:cNvSpPr/>
            <p:nvPr/>
          </p:nvSpPr>
          <p:spPr>
            <a:xfrm>
              <a:off x="1835696" y="2852936"/>
              <a:ext cx="546946"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Tipo</a:t>
              </a:r>
            </a:p>
          </p:txBody>
        </p:sp>
        <p:cxnSp>
          <p:nvCxnSpPr>
            <p:cNvPr id="40" name="39 Conector recto"/>
            <p:cNvCxnSpPr/>
            <p:nvPr/>
          </p:nvCxnSpPr>
          <p:spPr>
            <a:xfrm rot="16200000" flipV="1">
              <a:off x="2051720" y="3212976"/>
              <a:ext cx="360040" cy="216024"/>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 name="54 Grupo"/>
          <p:cNvGrpSpPr/>
          <p:nvPr/>
        </p:nvGrpSpPr>
        <p:grpSpPr>
          <a:xfrm>
            <a:off x="5357635" y="4330200"/>
            <a:ext cx="1707967" cy="557015"/>
            <a:chOff x="3726954" y="4509120"/>
            <a:chExt cx="1707967" cy="557015"/>
          </a:xfrm>
        </p:grpSpPr>
        <p:sp>
          <p:nvSpPr>
            <p:cNvPr id="42" name="41 Rectángulo"/>
            <p:cNvSpPr/>
            <p:nvPr/>
          </p:nvSpPr>
          <p:spPr>
            <a:xfrm>
              <a:off x="4067944" y="4725144"/>
              <a:ext cx="1366977"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Datos literales</a:t>
              </a:r>
            </a:p>
          </p:txBody>
        </p:sp>
        <p:cxnSp>
          <p:nvCxnSpPr>
            <p:cNvPr id="43" name="42 Conector recto"/>
            <p:cNvCxnSpPr/>
            <p:nvPr/>
          </p:nvCxnSpPr>
          <p:spPr>
            <a:xfrm rot="5400000" flipH="1" flipV="1">
              <a:off x="4499992" y="4653136"/>
              <a:ext cx="288032" cy="0"/>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flipV="1">
              <a:off x="3726954" y="4941168"/>
              <a:ext cx="412998" cy="124967"/>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1" name="45 Grupo"/>
          <p:cNvGrpSpPr/>
          <p:nvPr/>
        </p:nvGrpSpPr>
        <p:grpSpPr>
          <a:xfrm>
            <a:off x="3647728" y="3437683"/>
            <a:ext cx="5040560" cy="391833"/>
            <a:chOff x="2123728" y="3388003"/>
            <a:chExt cx="5040560" cy="391833"/>
          </a:xfrm>
        </p:grpSpPr>
        <p:sp>
          <p:nvSpPr>
            <p:cNvPr id="50" name="49 Rectángulo"/>
            <p:cNvSpPr/>
            <p:nvPr/>
          </p:nvSpPr>
          <p:spPr>
            <a:xfrm>
              <a:off x="5076056" y="3388003"/>
              <a:ext cx="2076787" cy="338554"/>
            </a:xfrm>
            <a:prstGeom prst="rect">
              <a:avLst/>
            </a:prstGeom>
          </p:spPr>
          <p:txBody>
            <a:bodyPr wrap="none">
              <a:spAutoFit/>
            </a:bodyPr>
            <a:lstStyle/>
            <a:p>
              <a:pPr algn="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Cabecera de la función</a:t>
              </a:r>
            </a:p>
          </p:txBody>
        </p:sp>
        <p:sp>
          <p:nvSpPr>
            <p:cNvPr id="51" name="50 Rectángulo"/>
            <p:cNvSpPr/>
            <p:nvPr/>
          </p:nvSpPr>
          <p:spPr>
            <a:xfrm>
              <a:off x="2123728" y="3438204"/>
              <a:ext cx="5040560" cy="341632"/>
            </a:xfrm>
            <a:prstGeom prst="rect">
              <a:avLst/>
            </a:prstGeom>
            <a:ln w="12700">
              <a:solidFill>
                <a:schemeClr val="accent4">
                  <a:lumMod val="60000"/>
                  <a:lumOff val="40000"/>
                </a:schemeClr>
              </a:solidFill>
            </a:ln>
          </p:spPr>
          <p:txBody>
            <a:bodyPr wrap="square" rtlCol="0" anchor="ctr">
              <a:spAutoFit/>
            </a:bodyPr>
            <a:lstStyle/>
            <a:p>
              <a:pPr indent="1588" algn="ctr">
                <a:lnSpc>
                  <a:spcPct val="90000"/>
                </a:lnSpc>
              </a:pPr>
              <a:endParaRPr lang="es-ES">
                <a:latin typeface="Cambria" pitchFamily="18" charset="0"/>
              </a:endParaRPr>
            </a:p>
          </p:txBody>
        </p:sp>
      </p:grpSp>
      <p:grpSp>
        <p:nvGrpSpPr>
          <p:cNvPr id="14" name="52 Grupo"/>
          <p:cNvGrpSpPr/>
          <p:nvPr/>
        </p:nvGrpSpPr>
        <p:grpSpPr>
          <a:xfrm>
            <a:off x="2021513" y="3952118"/>
            <a:ext cx="1612751" cy="1531894"/>
            <a:chOff x="539552" y="4005064"/>
            <a:chExt cx="1612751" cy="1531894"/>
          </a:xfrm>
        </p:grpSpPr>
        <p:sp>
          <p:nvSpPr>
            <p:cNvPr id="48" name="47 Rectángulo"/>
            <p:cNvSpPr/>
            <p:nvPr/>
          </p:nvSpPr>
          <p:spPr>
            <a:xfrm>
              <a:off x="539552" y="4005064"/>
              <a:ext cx="430887" cy="1531894"/>
            </a:xfrm>
            <a:prstGeom prst="rect">
              <a:avLst/>
            </a:prstGeom>
          </p:spPr>
          <p:txBody>
            <a:bodyPr vert="vert270" wrap="none">
              <a:spAutoFit/>
            </a:bodyPr>
            <a:lstStyle/>
            <a:p>
              <a:pPr algn="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Bloque de código</a:t>
              </a:r>
            </a:p>
          </p:txBody>
        </p:sp>
        <p:cxnSp>
          <p:nvCxnSpPr>
            <p:cNvPr id="54" name="53 Conector recto"/>
            <p:cNvCxnSpPr/>
            <p:nvPr/>
          </p:nvCxnSpPr>
          <p:spPr>
            <a:xfrm rot="10800000">
              <a:off x="928167" y="4014589"/>
              <a:ext cx="1224136" cy="0"/>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rot="5400000">
              <a:off x="181608" y="4770673"/>
              <a:ext cx="1512168" cy="0"/>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rot="10800000">
              <a:off x="928167" y="5526757"/>
              <a:ext cx="1224136" cy="0"/>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6" name="65 Rectángulo"/>
          <p:cNvSpPr/>
          <p:nvPr/>
        </p:nvSpPr>
        <p:spPr>
          <a:xfrm>
            <a:off x="5263912" y="3882900"/>
            <a:ext cx="1965987"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Cadena de caracteres</a:t>
            </a:r>
          </a:p>
        </p:txBody>
      </p:sp>
      <p:sp>
        <p:nvSpPr>
          <p:cNvPr id="67" name="66 Rectángulo"/>
          <p:cNvSpPr/>
          <p:nvPr/>
        </p:nvSpPr>
        <p:spPr>
          <a:xfrm>
            <a:off x="7305720" y="3904322"/>
            <a:ext cx="1026948"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Constante</a:t>
            </a:r>
          </a:p>
        </p:txBody>
      </p:sp>
      <p:sp>
        <p:nvSpPr>
          <p:cNvPr id="68" name="67 Rectángulo"/>
          <p:cNvSpPr/>
          <p:nvPr/>
        </p:nvSpPr>
        <p:spPr>
          <a:xfrm>
            <a:off x="7406249" y="4502031"/>
            <a:ext cx="985141"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Operador</a:t>
            </a:r>
          </a:p>
        </p:txBody>
      </p:sp>
      <p:sp>
        <p:nvSpPr>
          <p:cNvPr id="69" name="68 Rectángulo"/>
          <p:cNvSpPr/>
          <p:nvPr/>
        </p:nvSpPr>
        <p:spPr>
          <a:xfrm>
            <a:off x="4085693" y="4514349"/>
            <a:ext cx="985141"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Operador</a:t>
            </a:r>
          </a:p>
        </p:txBody>
      </p:sp>
      <p:sp>
        <p:nvSpPr>
          <p:cNvPr id="70" name="69 Rectángulo"/>
          <p:cNvSpPr/>
          <p:nvPr/>
        </p:nvSpPr>
        <p:spPr>
          <a:xfrm>
            <a:off x="4103589" y="3914529"/>
            <a:ext cx="860941"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Variable</a:t>
            </a:r>
          </a:p>
        </p:txBody>
      </p:sp>
      <p:sp>
        <p:nvSpPr>
          <p:cNvPr id="71" name="70 Rectángulo"/>
          <p:cNvSpPr/>
          <p:nvPr/>
        </p:nvSpPr>
        <p:spPr>
          <a:xfrm>
            <a:off x="4727848" y="5262647"/>
            <a:ext cx="869020" cy="338554"/>
          </a:xfrm>
          <a:prstGeom prst="rect">
            <a:avLst/>
          </a:prstGeom>
        </p:spPr>
        <p:txBody>
          <a:bodyPr wrap="none">
            <a:spAutoFit/>
          </a:bodyPr>
          <a:lstStyle/>
          <a:p>
            <a:pPr algn="ctr">
              <a:spcAft>
                <a:spcPts val="1200"/>
              </a:spcAft>
            </a:pPr>
            <a:r>
              <a:rPr lang="es-ES" sz="1600">
                <a:solidFill>
                  <a:schemeClr val="accent5">
                    <a:lumMod val="60000"/>
                    <a:lumOff val="40000"/>
                  </a:schemeClr>
                </a:solidFill>
                <a:effectLst>
                  <a:outerShdw blurRad="38100" dist="38100" dir="2700000" algn="tl">
                    <a:srgbClr val="000000">
                      <a:alpha val="43137"/>
                    </a:srgbClr>
                  </a:outerShdw>
                </a:effectLst>
                <a:latin typeface="Calibri"/>
              </a:rPr>
              <a:t>Número</a:t>
            </a:r>
          </a:p>
        </p:txBody>
      </p:sp>
      <p:sp>
        <p:nvSpPr>
          <p:cNvPr id="46" name="45 CuadroTexto"/>
          <p:cNvSpPr txBox="1"/>
          <p:nvPr/>
        </p:nvSpPr>
        <p:spPr>
          <a:xfrm>
            <a:off x="7896200" y="2636912"/>
            <a:ext cx="2160240" cy="360040"/>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square" rtlCol="0">
            <a:noAutofit/>
          </a:bodyPr>
          <a:lstStyle/>
          <a:p>
            <a:pPr marL="0" lvl="2" algn="ctr"/>
            <a:r>
              <a:rPr lang="es-ES" sz="1600">
                <a:effectLst>
                  <a:outerShdw blurRad="38100" dist="38100" dir="2700000" algn="tl">
                    <a:srgbClr val="000000">
                      <a:alpha val="43137"/>
                    </a:srgbClr>
                  </a:outerShdw>
                </a:effectLst>
                <a:latin typeface="Cambria" pitchFamily="18" charset="0"/>
              </a:rPr>
              <a:t>Coloreado sintáctico</a:t>
            </a:r>
            <a:endParaRPr lang="es-ES" sz="1400">
              <a:solidFill>
                <a:srgbClr val="92D050"/>
              </a:solidFill>
              <a:effectLst>
                <a:outerShdw blurRad="38100" dist="38100" dir="2700000" algn="tl">
                  <a:srgbClr val="000000">
                    <a:alpha val="43137"/>
                  </a:srgbClr>
                </a:outerShdw>
              </a:effectLst>
              <a:latin typeface="Cambria" pitchFamily="18" charset="0"/>
            </a:endParaRPr>
          </a:p>
        </p:txBody>
      </p:sp>
      <p:sp>
        <p:nvSpPr>
          <p:cNvPr id="53"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mtClean="0">
                <a:solidFill>
                  <a:schemeClr val="bg1"/>
                </a:solidFill>
              </a:rPr>
              <a:t>ISFT n151 – Algoritmos y Estructuras de Datos</a:t>
            </a:r>
            <a:endParaRPr lang="es-ES">
              <a:solidFill>
                <a:schemeClr val="bg1"/>
              </a:solidFill>
            </a:endParaRPr>
          </a:p>
        </p:txBody>
      </p:sp>
    </p:spTree>
    <p:extLst>
      <p:ext uri="{BB962C8B-B14F-4D97-AF65-F5344CB8AC3E}">
        <p14:creationId xmlns:p14="http://schemas.microsoft.com/office/powerpoint/2010/main" val="261380259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par>
                          <p:cTn id="33" fill="hold">
                            <p:stCondLst>
                              <p:cond delay="0"/>
                            </p:stCondLst>
                            <p:childTnLst>
                              <p:par>
                                <p:cTn id="34" presetID="22" presetClass="entr" presetSubtype="1"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childTnLst>
                          </p:cTn>
                        </p:par>
                        <p:par>
                          <p:cTn id="41" fill="hold">
                            <p:stCondLst>
                              <p:cond delay="0"/>
                            </p:stCondLst>
                            <p:childTnLst>
                              <p:par>
                                <p:cTn id="42" presetID="22" presetClass="entr" presetSubtype="8"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par>
                          <p:cTn id="49" fill="hold">
                            <p:stCondLst>
                              <p:cond delay="0"/>
                            </p:stCondLst>
                            <p:childTnLst>
                              <p:par>
                                <p:cTn id="50" presetID="22" presetClass="entr" presetSubtype="2"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right)">
                                      <p:cBhvr>
                                        <p:cTn id="52" dur="10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4"/>
                                        </p:tgtEl>
                                        <p:attrNameLst>
                                          <p:attrName>style.visibility</p:attrName>
                                        </p:attrNameLst>
                                      </p:cBhvr>
                                      <p:to>
                                        <p:strVal val="hidden"/>
                                      </p:to>
                                    </p:set>
                                  </p:childTnLst>
                                </p:cTn>
                              </p:par>
                            </p:childTnLst>
                          </p:cTn>
                        </p:par>
                        <p:par>
                          <p:cTn id="57" fill="hold">
                            <p:stCondLst>
                              <p:cond delay="0"/>
                            </p:stCondLst>
                            <p:childTnLst>
                              <p:par>
                                <p:cTn id="58" presetID="22" presetClass="entr" presetSubtype="4" fill="hold" grpId="0" nodeType="after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wipe(down)">
                                      <p:cBhvr>
                                        <p:cTn id="60" dur="1000"/>
                                        <p:tgtEl>
                                          <p:spTgt spid="7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70"/>
                                        </p:tgtEl>
                                        <p:attrNameLst>
                                          <p:attrName>style.visibility</p:attrName>
                                        </p:attrNameLst>
                                      </p:cBhvr>
                                      <p:to>
                                        <p:strVal val="hidden"/>
                                      </p:to>
                                    </p:set>
                                  </p:childTnLst>
                                </p:cTn>
                              </p:par>
                            </p:childTnLst>
                          </p:cTn>
                        </p:par>
                        <p:par>
                          <p:cTn id="65" fill="hold">
                            <p:stCondLst>
                              <p:cond delay="0"/>
                            </p:stCondLst>
                            <p:childTnLst>
                              <p:par>
                                <p:cTn id="66" presetID="22" presetClass="entr" presetSubtype="1" fill="hold" grpId="0" nodeType="after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wipe(up)">
                                      <p:cBhvr>
                                        <p:cTn id="68" dur="1000"/>
                                        <p:tgtEl>
                                          <p:spTgt spid="69"/>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up)">
                                      <p:cBhvr>
                                        <p:cTn id="71" dur="10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69"/>
                                        </p:tgtEl>
                                        <p:attrNameLst>
                                          <p:attrName>style.visibility</p:attrName>
                                        </p:attrNameLst>
                                      </p:cBhvr>
                                      <p:to>
                                        <p:strVal val="hidden"/>
                                      </p:to>
                                    </p:set>
                                  </p:childTnLst>
                                </p:cTn>
                              </p:par>
                            </p:childTnLst>
                          </p:cTn>
                        </p:par>
                        <p:par>
                          <p:cTn id="76" fill="hold">
                            <p:stCondLst>
                              <p:cond delay="0"/>
                            </p:stCondLst>
                            <p:childTnLst>
                              <p:par>
                                <p:cTn id="77" presetID="1" presetClass="exit" presetSubtype="0" fill="hold" grpId="1" nodeType="afterEffect">
                                  <p:stCondLst>
                                    <p:cond delay="0"/>
                                  </p:stCondLst>
                                  <p:childTnLst>
                                    <p:set>
                                      <p:cBhvr>
                                        <p:cTn id="78" dur="1" fill="hold">
                                          <p:stCondLst>
                                            <p:cond delay="0"/>
                                          </p:stCondLst>
                                        </p:cTn>
                                        <p:tgtEl>
                                          <p:spTgt spid="68"/>
                                        </p:tgtEl>
                                        <p:attrNameLst>
                                          <p:attrName>style.visibility</p:attrName>
                                        </p:attrNameLst>
                                      </p:cBhvr>
                                      <p:to>
                                        <p:strVal val="hidden"/>
                                      </p:to>
                                    </p:set>
                                  </p:childTnLst>
                                </p:cTn>
                              </p:par>
                            </p:childTnLst>
                          </p:cTn>
                        </p:par>
                        <p:par>
                          <p:cTn id="79" fill="hold">
                            <p:stCondLst>
                              <p:cond delay="0"/>
                            </p:stCondLst>
                            <p:childTnLst>
                              <p:par>
                                <p:cTn id="80" presetID="22" presetClass="entr" presetSubtype="4"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1000"/>
                                        <p:tgtEl>
                                          <p:spTgt spid="66"/>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66"/>
                                        </p:tgtEl>
                                        <p:attrNameLst>
                                          <p:attrName>style.visibility</p:attrName>
                                        </p:attrNameLst>
                                      </p:cBhvr>
                                      <p:to>
                                        <p:strVal val="hidden"/>
                                      </p:to>
                                    </p:set>
                                  </p:childTnLst>
                                </p:cTn>
                              </p:par>
                            </p:childTnLst>
                          </p:cTn>
                        </p:par>
                        <p:par>
                          <p:cTn id="87" fill="hold">
                            <p:stCondLst>
                              <p:cond delay="0"/>
                            </p:stCondLst>
                            <p:childTnLst>
                              <p:par>
                                <p:cTn id="88" presetID="22" presetClass="entr" presetSubtype="4" fill="hold" grpId="0" nodeType="after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wipe(down)">
                                      <p:cBhvr>
                                        <p:cTn id="90" dur="10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67"/>
                                        </p:tgtEl>
                                        <p:attrNameLst>
                                          <p:attrName>style.visibility</p:attrName>
                                        </p:attrNameLst>
                                      </p:cBhvr>
                                      <p:to>
                                        <p:strVal val="hidden"/>
                                      </p:to>
                                    </p:set>
                                  </p:childTnLst>
                                </p:cTn>
                              </p:par>
                            </p:childTnLst>
                          </p:cTn>
                        </p:par>
                        <p:par>
                          <p:cTn id="95" fill="hold">
                            <p:stCondLst>
                              <p:cond delay="0"/>
                            </p:stCondLst>
                            <p:childTnLst>
                              <p:par>
                                <p:cTn id="96" presetID="22" presetClass="entr" presetSubtype="1" fill="hold" grpId="0" nodeType="after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wipe(up)">
                                      <p:cBhvr>
                                        <p:cTn id="98" dur="1000"/>
                                        <p:tgtEl>
                                          <p:spTgt spid="71"/>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71"/>
                                        </p:tgtEl>
                                        <p:attrNameLst>
                                          <p:attrName>style.visibility</p:attrName>
                                        </p:attrNameLst>
                                      </p:cBhvr>
                                      <p:to>
                                        <p:strVal val="hidden"/>
                                      </p:to>
                                    </p:set>
                                  </p:childTnLst>
                                </p:cTn>
                              </p:par>
                            </p:childTnLst>
                          </p:cTn>
                        </p:par>
                        <p:par>
                          <p:cTn id="103" fill="hold">
                            <p:stCondLst>
                              <p:cond delay="0"/>
                            </p:stCondLst>
                            <p:childTnLst>
                              <p:par>
                                <p:cTn id="104" presetID="22" presetClass="entr" presetSubtype="8"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left)">
                                      <p:cBhvr>
                                        <p:cTn id="106"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left)">
                                      <p:cBhvr>
                                        <p:cTn id="111" dur="1000"/>
                                        <p:tgtEl>
                                          <p:spTgt spid="4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left)">
                                      <p:cBhvr>
                                        <p:cTn id="11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P spid="66" grpId="0"/>
      <p:bldP spid="66" grpId="1"/>
      <p:bldP spid="67" grpId="0"/>
      <p:bldP spid="67" grpId="1"/>
      <p:bldP spid="68" grpId="0"/>
      <p:bldP spid="68" grpId="1"/>
      <p:bldP spid="69" grpId="0"/>
      <p:bldP spid="69" grpId="1"/>
      <p:bldP spid="70" grpId="0"/>
      <p:bldP spid="70" grpId="1"/>
      <p:bldP spid="71" grpId="0"/>
      <p:bldP spid="71" grpId="1"/>
      <p:bldP spid="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585759" y="961303"/>
            <a:ext cx="10522376" cy="5358894"/>
          </a:xfrm>
          <a:prstGeom prst="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idx="4294967295"/>
          </p:nvPr>
        </p:nvSpPr>
        <p:spPr>
          <a:xfrm>
            <a:off x="0" y="200025"/>
            <a:ext cx="10772775" cy="1036638"/>
          </a:xfrm>
        </p:spPr>
        <p:txBody>
          <a:bodyPr/>
          <a:lstStyle/>
          <a:p>
            <a:r>
              <a:rPr lang="es-AR" smtClean="0">
                <a:solidFill>
                  <a:schemeClr val="bg1"/>
                </a:solidFill>
              </a:rPr>
              <a:t>Un primer programa en C++</a:t>
            </a:r>
            <a:endParaRPr lang="es-AR">
              <a:solidFill>
                <a:schemeClr val="bg1"/>
              </a:solidFill>
            </a:endParaRPr>
          </a:p>
        </p:txBody>
      </p:sp>
      <p:sp>
        <p:nvSpPr>
          <p:cNvPr id="3" name="2 Marcador de contenido"/>
          <p:cNvSpPr>
            <a:spLocks noGrp="1"/>
          </p:cNvSpPr>
          <p:nvPr>
            <p:ph idx="4294967295"/>
          </p:nvPr>
        </p:nvSpPr>
        <p:spPr>
          <a:xfrm>
            <a:off x="2688609" y="1529482"/>
            <a:ext cx="8229600" cy="5110162"/>
          </a:xfrm>
        </p:spPr>
        <p:txBody>
          <a:bodyPr>
            <a:noAutofit/>
          </a:bodyPr>
          <a:lstStyle/>
          <a:p>
            <a:pPr>
              <a:spcBef>
                <a:spcPts val="0"/>
              </a:spcBef>
              <a:spcAft>
                <a:spcPts val="1200"/>
              </a:spcAft>
            </a:pPr>
            <a:r>
              <a:rPr lang="es-AR" sz="2800" smtClean="0">
                <a:solidFill>
                  <a:schemeClr val="bg2">
                    <a:lumMod val="20000"/>
                    <a:lumOff val="80000"/>
                  </a:schemeClr>
                </a:solidFill>
              </a:rPr>
              <a:t>Hola Mundo!</a:t>
            </a:r>
          </a:p>
          <a:p>
            <a:pPr marL="361950">
              <a:spcBef>
                <a:spcPts val="0"/>
              </a:spcBef>
              <a:defRPr/>
            </a:pPr>
            <a:r>
              <a:rPr lang="es-AR" sz="2200" i="0" smtClean="0">
                <a:solidFill>
                  <a:schemeClr val="bg1"/>
                </a:solidFill>
              </a:rPr>
              <a:t>Casi todo es </a:t>
            </a:r>
            <a:r>
              <a:rPr lang="es-AR" sz="2200" smtClean="0">
                <a:solidFill>
                  <a:schemeClr val="bg1"/>
                </a:solidFill>
              </a:rPr>
              <a:t>infraestructura</a:t>
            </a:r>
          </a:p>
          <a:p>
            <a:pPr lvl="1" indent="1588">
              <a:buNone/>
              <a:defRPr/>
            </a:pPr>
            <a:r>
              <a:rPr lang="es-AR" smtClean="0">
                <a:solidFill>
                  <a:schemeClr val="bg1"/>
                </a:solidFill>
              </a:rPr>
              <a:t>Sólo</a:t>
            </a:r>
          </a:p>
          <a:p>
            <a:pPr marL="893763" lvl="1" indent="1588">
              <a:buNone/>
              <a:defRPr/>
            </a:pPr>
            <a:r>
              <a:rPr lang="es-AR" smtClean="0">
                <a:solidFill>
                  <a:schemeClr val="bg1"/>
                </a:solidFill>
                <a:latin typeface="Consolas" pitchFamily="49" charset="0"/>
              </a:rPr>
              <a:t>cout &lt;&lt; </a:t>
            </a:r>
            <a:r>
              <a:rPr lang="es-AR" smtClean="0">
                <a:solidFill>
                  <a:srgbClr val="FCCA09"/>
                </a:solidFill>
                <a:latin typeface="Consolas" pitchFamily="49" charset="0"/>
              </a:rPr>
              <a:t>"Hola Mundo!" </a:t>
            </a:r>
            <a:r>
              <a:rPr lang="es-AR" smtClean="0">
                <a:solidFill>
                  <a:schemeClr val="bg1"/>
                </a:solidFill>
                <a:latin typeface="Consolas" pitchFamily="49" charset="0"/>
              </a:rPr>
              <a:t>&lt;&lt; endl</a:t>
            </a:r>
            <a:r>
              <a:rPr lang="es-AR" b="1" smtClean="0">
                <a:solidFill>
                  <a:schemeClr val="bg1"/>
                </a:solidFill>
              </a:rPr>
              <a:t>  </a:t>
            </a:r>
          </a:p>
          <a:p>
            <a:pPr lvl="1" indent="1588">
              <a:spcAft>
                <a:spcPts val="3000"/>
              </a:spcAft>
              <a:buNone/>
              <a:defRPr/>
            </a:pPr>
            <a:r>
              <a:rPr lang="es-AR" smtClean="0">
                <a:solidFill>
                  <a:schemeClr val="bg1"/>
                </a:solidFill>
              </a:rPr>
              <a:t>hace algo palpable</a:t>
            </a:r>
          </a:p>
          <a:p>
            <a:pPr marL="361950">
              <a:spcBef>
                <a:spcPts val="0"/>
              </a:spcBef>
              <a:spcAft>
                <a:spcPts val="1800"/>
              </a:spcAft>
              <a:defRPr/>
            </a:pPr>
            <a:r>
              <a:rPr lang="es-AR" sz="2200" i="0" smtClean="0">
                <a:solidFill>
                  <a:schemeClr val="bg1"/>
                </a:solidFill>
              </a:rPr>
              <a:t>La infraestructura (notación, bibliotecas y otro soporte) </a:t>
            </a:r>
            <a:br>
              <a:rPr lang="es-AR" sz="2200" i="0" smtClean="0">
                <a:solidFill>
                  <a:schemeClr val="bg1"/>
                </a:solidFill>
              </a:rPr>
            </a:br>
            <a:r>
              <a:rPr lang="es-AR" sz="2200" i="0" smtClean="0">
                <a:solidFill>
                  <a:schemeClr val="bg1"/>
                </a:solidFill>
              </a:rPr>
              <a:t>hace nuestro código simple, completo, confiable y eficiente</a:t>
            </a:r>
          </a:p>
          <a:p>
            <a:pPr marL="0" lvl="1" indent="0" algn="ctr">
              <a:spcBef>
                <a:spcPts val="1200"/>
              </a:spcBef>
              <a:buNone/>
              <a:defRPr/>
            </a:pPr>
            <a:r>
              <a:rPr lang="es-AR" sz="3600" i="1" smtClean="0">
                <a:solidFill>
                  <a:srgbClr val="FCCA09"/>
                </a:solidFill>
              </a:rPr>
              <a:t>¡El estilo importa!</a:t>
            </a:r>
            <a:endParaRPr lang="es-AR" sz="3600" i="1">
              <a:solidFill>
                <a:srgbClr val="FCCA09"/>
              </a:solidFill>
            </a:endParaRPr>
          </a:p>
        </p:txBody>
      </p:sp>
      <p:sp>
        <p:nvSpPr>
          <p:cNvPr id="4" name="3 Marcador de número de diapositiva"/>
          <p:cNvSpPr>
            <a:spLocks noGrp="1"/>
          </p:cNvSpPr>
          <p:nvPr>
            <p:ph type="sldNum" sz="quarter" idx="4294967295"/>
          </p:nvPr>
        </p:nvSpPr>
        <p:spPr>
          <a:xfrm>
            <a:off x="9266238" y="6364288"/>
            <a:ext cx="2925762" cy="449262"/>
          </a:xfrm>
        </p:spPr>
        <p:txBody>
          <a:bodyPr/>
          <a:lstStyle/>
          <a:p>
            <a:r>
              <a:rPr lang="es-ES" smtClean="0"/>
              <a:t>Página</a:t>
            </a:r>
            <a:r>
              <a:rPr lang="en-US" smtClean="0"/>
              <a:t> </a:t>
            </a:r>
            <a:fld id="{042AED99-7FB4-404E-8A97-64753DCE42EC}" type="slidenum">
              <a:rPr lang="en-US" smtClean="0"/>
              <a:pPr/>
              <a:t>35</a:t>
            </a:fld>
            <a:endParaRPr lang="en-US"/>
          </a:p>
        </p:txBody>
      </p:sp>
      <p:sp>
        <p:nvSpPr>
          <p:cNvPr id="6"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mtClean="0">
                <a:solidFill>
                  <a:schemeClr val="bg1"/>
                </a:solidFill>
              </a:rPr>
              <a:t>ISFT n151 – Algoritmos y Estructuras de Datos</a:t>
            </a:r>
            <a:endParaRPr lang="es-ES">
              <a:solidFill>
                <a:schemeClr val="bg1"/>
              </a:solidFill>
            </a:endParaRPr>
          </a:p>
        </p:txBody>
      </p:sp>
    </p:spTree>
    <p:extLst>
      <p:ext uri="{BB962C8B-B14F-4D97-AF65-F5344CB8AC3E}">
        <p14:creationId xmlns:p14="http://schemas.microsoft.com/office/powerpoint/2010/main" val="147239072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4294967295"/>
          </p:nvPr>
        </p:nvSpPr>
        <p:spPr>
          <a:xfrm>
            <a:off x="619125" y="339725"/>
            <a:ext cx="11572875" cy="723900"/>
          </a:xfrm>
          <a:prstGeom prst="rect">
            <a:avLst/>
          </a:prstGeom>
        </p:spPr>
        <p:txBody>
          <a:bodyPr>
            <a:normAutofit/>
          </a:bodyPr>
          <a:lstStyle/>
          <a:p>
            <a:r>
              <a:rPr lang="es-AR" smtClean="0"/>
              <a:t>Vamos al Laboratorio</a:t>
            </a:r>
            <a:endParaRPr lang="es-AR"/>
          </a:p>
        </p:txBody>
      </p:sp>
      <p:grpSp>
        <p:nvGrpSpPr>
          <p:cNvPr id="3" name="Group 2">
            <a:extLst>
              <a:ext uri="{FF2B5EF4-FFF2-40B4-BE49-F238E27FC236}">
                <a16:creationId xmlns:a16="http://schemas.microsoft.com/office/drawing/2014/main" id="{83C7563D-D38B-4840-BBC0-5D00F0C75B2C}"/>
              </a:ext>
            </a:extLst>
          </p:cNvPr>
          <p:cNvGrpSpPr/>
          <p:nvPr/>
        </p:nvGrpSpPr>
        <p:grpSpPr>
          <a:xfrm>
            <a:off x="4577538" y="5065302"/>
            <a:ext cx="3071762" cy="786222"/>
            <a:chOff x="2714217" y="4244551"/>
            <a:chExt cx="2585075" cy="786222"/>
          </a:xfrm>
        </p:grpSpPr>
        <p:sp>
          <p:nvSpPr>
            <p:cNvPr id="4" name="TextBox 3">
              <a:extLst>
                <a:ext uri="{FF2B5EF4-FFF2-40B4-BE49-F238E27FC236}">
                  <a16:creationId xmlns:a16="http://schemas.microsoft.com/office/drawing/2014/main" id="{0E01531D-0068-4CE8-96D7-8A0C08CB7529}"/>
                </a:ext>
              </a:extLst>
            </p:cNvPr>
            <p:cNvSpPr txBox="1"/>
            <p:nvPr/>
          </p:nvSpPr>
          <p:spPr>
            <a:xfrm>
              <a:off x="2714217" y="4569108"/>
              <a:ext cx="2585075" cy="461665"/>
            </a:xfrm>
            <a:prstGeom prst="rect">
              <a:avLst/>
            </a:prstGeom>
            <a:noFill/>
          </p:spPr>
          <p:txBody>
            <a:bodyPr wrap="square" rtlCol="0">
              <a:spAutoFit/>
            </a:bodyPr>
            <a:lstStyle/>
            <a:p>
              <a:pPr algn="ctr"/>
              <a:r>
                <a:rPr lang="en-US" altLang="ko-KR" sz="1200" b="1" err="1" smtClean="0">
                  <a:solidFill>
                    <a:schemeClr val="bg1"/>
                  </a:solidFill>
                  <a:cs typeface="Arial" pitchFamily="34" charset="0"/>
                </a:rPr>
                <a:t>Prueben</a:t>
              </a:r>
              <a:r>
                <a:rPr lang="en-US" altLang="ko-KR" sz="1200" b="1" smtClean="0">
                  <a:solidFill>
                    <a:schemeClr val="bg1"/>
                  </a:solidFill>
                  <a:cs typeface="Arial" pitchFamily="34" charset="0"/>
                </a:rPr>
                <a:t> el Lab “</a:t>
              </a:r>
              <a:r>
                <a:rPr lang="en-US" altLang="ko-KR" sz="1200" b="1" err="1" smtClean="0">
                  <a:solidFill>
                    <a:schemeClr val="bg1"/>
                  </a:solidFill>
                  <a:cs typeface="Arial" pitchFamily="34" charset="0"/>
                </a:rPr>
                <a:t>Hola</a:t>
              </a:r>
              <a:r>
                <a:rPr lang="en-US" altLang="ko-KR" sz="1200" b="1" smtClean="0">
                  <a:solidFill>
                    <a:schemeClr val="bg1"/>
                  </a:solidFill>
                  <a:cs typeface="Arial" pitchFamily="34" charset="0"/>
                </a:rPr>
                <a:t> </a:t>
              </a:r>
              <a:r>
                <a:rPr lang="en-US" altLang="ko-KR" sz="1200" b="1" err="1" smtClean="0">
                  <a:solidFill>
                    <a:schemeClr val="bg1"/>
                  </a:solidFill>
                  <a:cs typeface="Arial" pitchFamily="34" charset="0"/>
                </a:rPr>
                <a:t>Mundo</a:t>
              </a:r>
              <a:r>
                <a:rPr lang="en-US" altLang="ko-KR" sz="1200" b="1" smtClean="0">
                  <a:solidFill>
                    <a:schemeClr val="bg1"/>
                  </a:solidFill>
                  <a:cs typeface="Arial" pitchFamily="34" charset="0"/>
                </a:rPr>
                <a:t>” </a:t>
              </a:r>
              <a:r>
                <a:rPr lang="en-US" altLang="ko-KR" sz="1200" b="1" err="1" smtClean="0">
                  <a:solidFill>
                    <a:schemeClr val="bg1"/>
                  </a:solidFill>
                  <a:cs typeface="Arial" pitchFamily="34" charset="0"/>
                </a:rPr>
                <a:t>conceptualizando</a:t>
              </a:r>
              <a:r>
                <a:rPr lang="en-US" altLang="ko-KR" sz="1200" b="1" smtClean="0">
                  <a:solidFill>
                    <a:schemeClr val="bg1"/>
                  </a:solidFill>
                  <a:cs typeface="Arial" pitchFamily="34" charset="0"/>
                </a:rPr>
                <a:t> lo </a:t>
              </a:r>
              <a:r>
                <a:rPr lang="en-US" altLang="ko-KR" sz="1200" b="1" err="1" smtClean="0">
                  <a:solidFill>
                    <a:schemeClr val="bg1"/>
                  </a:solidFill>
                  <a:cs typeface="Arial" pitchFamily="34" charset="0"/>
                </a:rPr>
                <a:t>Conversado</a:t>
              </a:r>
              <a:r>
                <a:rPr lang="en-US" altLang="ko-KR" sz="1200" b="1" smtClean="0">
                  <a:solidFill>
                    <a:schemeClr val="bg1"/>
                  </a:solidFill>
                  <a:cs typeface="Arial" pitchFamily="34" charset="0"/>
                </a:rPr>
                <a:t> </a:t>
              </a:r>
              <a:r>
                <a:rPr lang="en-US" altLang="ko-KR" sz="1200" b="1" err="1" smtClean="0">
                  <a:solidFill>
                    <a:schemeClr val="bg1"/>
                  </a:solidFill>
                  <a:cs typeface="Arial" pitchFamily="34" charset="0"/>
                </a:rPr>
                <a:t>en</a:t>
              </a:r>
              <a:r>
                <a:rPr lang="en-US" altLang="ko-KR" sz="1200" b="1" smtClean="0">
                  <a:solidFill>
                    <a:schemeClr val="bg1"/>
                  </a:solidFill>
                  <a:cs typeface="Arial" pitchFamily="34" charset="0"/>
                </a:rPr>
                <a:t> </a:t>
              </a:r>
              <a:r>
                <a:rPr lang="en-US" altLang="ko-KR" sz="1200" b="1" err="1" smtClean="0">
                  <a:solidFill>
                    <a:schemeClr val="bg1"/>
                  </a:solidFill>
                  <a:cs typeface="Arial" pitchFamily="34" charset="0"/>
                </a:rPr>
                <a:t>Clase</a:t>
              </a:r>
              <a:endParaRPr lang="en-US" altLang="ko-KR" sz="1200" b="1">
                <a:solidFill>
                  <a:schemeClr val="bg1"/>
                </a:solidFill>
                <a:cs typeface="Arial" pitchFamily="34" charset="0"/>
              </a:endParaRPr>
            </a:p>
          </p:txBody>
        </p:sp>
        <p:sp>
          <p:nvSpPr>
            <p:cNvPr id="5" name="Content Placeholder 3">
              <a:extLst>
                <a:ext uri="{FF2B5EF4-FFF2-40B4-BE49-F238E27FC236}">
                  <a16:creationId xmlns:a16="http://schemas.microsoft.com/office/drawing/2014/main" id="{B253CA86-3D97-4A94-80FB-8276B6D9EA5B}"/>
                </a:ext>
              </a:extLst>
            </p:cNvPr>
            <p:cNvSpPr txBox="1">
              <a:spLocks/>
            </p:cNvSpPr>
            <p:nvPr/>
          </p:nvSpPr>
          <p:spPr>
            <a:xfrm>
              <a:off x="2714218" y="4244551"/>
              <a:ext cx="2585074" cy="32225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err="1" smtClean="0">
                  <a:solidFill>
                    <a:schemeClr val="bg1"/>
                  </a:solidFill>
                  <a:cs typeface="Arial" pitchFamily="34" charset="0"/>
                </a:rPr>
                <a:t>Vamos</a:t>
              </a:r>
              <a:r>
                <a:rPr lang="en-US" altLang="ko-KR" sz="1400" b="1" smtClean="0">
                  <a:solidFill>
                    <a:schemeClr val="bg1"/>
                  </a:solidFill>
                  <a:cs typeface="Arial" pitchFamily="34" charset="0"/>
                </a:rPr>
                <a:t> a </a:t>
              </a:r>
              <a:r>
                <a:rPr lang="en-US" altLang="ko-KR" sz="1400" b="1" err="1" smtClean="0">
                  <a:solidFill>
                    <a:schemeClr val="bg1"/>
                  </a:solidFill>
                  <a:cs typeface="Arial" pitchFamily="34" charset="0"/>
                </a:rPr>
                <a:t>Codificar</a:t>
              </a:r>
              <a:r>
                <a:rPr lang="en-US" altLang="ko-KR" sz="1400" b="1" smtClean="0">
                  <a:solidFill>
                    <a:schemeClr val="bg1"/>
                  </a:solidFill>
                  <a:cs typeface="Arial" pitchFamily="34" charset="0"/>
                </a:rPr>
                <a:t>…</a:t>
              </a:r>
              <a:endParaRPr lang="ko-KR" altLang="en-US" sz="1400" b="1">
                <a:solidFill>
                  <a:schemeClr val="bg1"/>
                </a:solidFill>
                <a:cs typeface="Arial" pitchFamily="34" charset="0"/>
              </a:endParaRPr>
            </a:p>
          </p:txBody>
        </p:sp>
      </p:grpSp>
      <p:sp>
        <p:nvSpPr>
          <p:cNvPr id="6" name="Content Placeholder 3">
            <a:extLst>
              <a:ext uri="{FF2B5EF4-FFF2-40B4-BE49-F238E27FC236}">
                <a16:creationId xmlns:a16="http://schemas.microsoft.com/office/drawing/2014/main" id="{4B41A377-EDD0-4F6E-B019-71BB26EA559B}"/>
              </a:ext>
            </a:extLst>
          </p:cNvPr>
          <p:cNvSpPr txBox="1">
            <a:spLocks/>
          </p:cNvSpPr>
          <p:nvPr/>
        </p:nvSpPr>
        <p:spPr>
          <a:xfrm>
            <a:off x="651924" y="2455548"/>
            <a:ext cx="2995804" cy="40195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err="1" smtClean="0">
                <a:solidFill>
                  <a:schemeClr val="bg1"/>
                </a:solidFill>
                <a:cs typeface="Arial" pitchFamily="34" charset="0"/>
              </a:rPr>
              <a:t>Pongan</a:t>
            </a:r>
            <a:r>
              <a:rPr lang="en-US" altLang="ko-KR" sz="2400" b="1" smtClean="0">
                <a:solidFill>
                  <a:schemeClr val="bg1"/>
                </a:solidFill>
                <a:cs typeface="Arial" pitchFamily="34" charset="0"/>
              </a:rPr>
              <a:t> “</a:t>
            </a:r>
            <a:r>
              <a:rPr lang="en-US" altLang="ko-KR" sz="2400" b="1" err="1" smtClean="0">
                <a:solidFill>
                  <a:schemeClr val="bg1"/>
                </a:solidFill>
                <a:cs typeface="Arial" pitchFamily="34" charset="0"/>
              </a:rPr>
              <a:t>Todo</a:t>
            </a:r>
            <a:r>
              <a:rPr lang="en-US" altLang="ko-KR" sz="2400" b="1" smtClean="0">
                <a:solidFill>
                  <a:schemeClr val="bg1"/>
                </a:solidFill>
                <a:cs typeface="Arial" pitchFamily="34" charset="0"/>
              </a:rPr>
              <a:t>” y +</a:t>
            </a:r>
            <a:endParaRPr lang="ko-KR" altLang="en-US" sz="2400" b="1">
              <a:solidFill>
                <a:schemeClr val="bg1"/>
              </a:solidFill>
              <a:cs typeface="Arial" pitchFamily="34" charset="0"/>
            </a:endParaRPr>
          </a:p>
        </p:txBody>
      </p:sp>
      <p:sp>
        <p:nvSpPr>
          <p:cNvPr id="7" name="Heart 3">
            <a:extLst>
              <a:ext uri="{FF2B5EF4-FFF2-40B4-BE49-F238E27FC236}">
                <a16:creationId xmlns:a16="http://schemas.microsoft.com/office/drawing/2014/main" id="{F5646EF2-C936-4587-B9B1-75B6E7CDB058}"/>
              </a:ext>
            </a:extLst>
          </p:cNvPr>
          <p:cNvSpPr>
            <a:spLocks noChangeAspect="1"/>
          </p:cNvSpPr>
          <p:nvPr/>
        </p:nvSpPr>
        <p:spPr>
          <a:xfrm>
            <a:off x="1525206" y="2999149"/>
            <a:ext cx="943098" cy="85348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cs typeface="Arial" pitchFamily="34" charset="0"/>
            </a:endParaRPr>
          </a:p>
        </p:txBody>
      </p:sp>
      <p:grpSp>
        <p:nvGrpSpPr>
          <p:cNvPr id="9" name="그룹 26">
            <a:extLst>
              <a:ext uri="{FF2B5EF4-FFF2-40B4-BE49-F238E27FC236}">
                <a16:creationId xmlns:a16="http://schemas.microsoft.com/office/drawing/2014/main" id="{ED440CCC-2EB6-4B13-AF83-703AF1FA2D70}"/>
              </a:ext>
            </a:extLst>
          </p:cNvPr>
          <p:cNvGrpSpPr/>
          <p:nvPr/>
        </p:nvGrpSpPr>
        <p:grpSpPr>
          <a:xfrm>
            <a:off x="6191430" y="2491133"/>
            <a:ext cx="1145946" cy="1726055"/>
            <a:chOff x="6150565" y="3254095"/>
            <a:chExt cx="979312" cy="1475068"/>
          </a:xfrm>
        </p:grpSpPr>
        <p:sp>
          <p:nvSpPr>
            <p:cNvPr id="10" name="자유형: 도형 5">
              <a:extLst>
                <a:ext uri="{FF2B5EF4-FFF2-40B4-BE49-F238E27FC236}">
                  <a16:creationId xmlns:a16="http://schemas.microsoft.com/office/drawing/2014/main" id="{C49640CE-3E47-419F-B118-7D4211D9CDBB}"/>
                </a:ext>
              </a:extLst>
            </p:cNvPr>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자유형: 도형 12">
              <a:extLst>
                <a:ext uri="{FF2B5EF4-FFF2-40B4-BE49-F238E27FC236}">
                  <a16:creationId xmlns:a16="http://schemas.microsoft.com/office/drawing/2014/main" id="{5C33359C-5DE1-4168-809C-5E42C00B7293}"/>
                </a:ext>
              </a:extLst>
            </p:cNvPr>
            <p:cNvSpPr/>
            <p:nvPr/>
          </p:nvSpPr>
          <p:spPr>
            <a:xfrm>
              <a:off x="6646452" y="3560646"/>
              <a:ext cx="483425" cy="783120"/>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39197">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46235" y="1010014"/>
                    <a:pt x="399268" y="1039197"/>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자유형: 도형 13">
              <a:extLst>
                <a:ext uri="{FF2B5EF4-FFF2-40B4-BE49-F238E27FC236}">
                  <a16:creationId xmlns:a16="http://schemas.microsoft.com/office/drawing/2014/main" id="{DF50AD95-312E-4FF0-B75C-E770E4BB57A8}"/>
                </a:ext>
              </a:extLst>
            </p:cNvPr>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자유형: 도형 14">
              <a:extLst>
                <a:ext uri="{FF2B5EF4-FFF2-40B4-BE49-F238E27FC236}">
                  <a16:creationId xmlns:a16="http://schemas.microsoft.com/office/drawing/2014/main" id="{80E7CABF-F7A6-4139-8B1D-97E13EA3B1BB}"/>
                </a:ext>
              </a:extLst>
            </p:cNvPr>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4" name="직선 연결선 19">
              <a:extLst>
                <a:ext uri="{FF2B5EF4-FFF2-40B4-BE49-F238E27FC236}">
                  <a16:creationId xmlns:a16="http://schemas.microsoft.com/office/drawing/2014/main" id="{670EA026-8D21-4AFE-A988-33BB8AA5B1E8}"/>
                </a:ext>
              </a:extLst>
            </p:cNvPr>
            <p:cNvCxnSpPr>
              <a:cxnSpLocks/>
            </p:cNvCxnSpPr>
            <p:nvPr/>
          </p:nvCxnSpPr>
          <p:spPr>
            <a:xfrm flipH="1">
              <a:off x="6152008" y="3476077"/>
              <a:ext cx="1188" cy="97473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그룹 67">
            <a:extLst>
              <a:ext uri="{FF2B5EF4-FFF2-40B4-BE49-F238E27FC236}">
                <a16:creationId xmlns:a16="http://schemas.microsoft.com/office/drawing/2014/main" id="{2360A653-E78E-4C84-B4EF-BF104313B62F}"/>
              </a:ext>
            </a:extLst>
          </p:cNvPr>
          <p:cNvGrpSpPr/>
          <p:nvPr/>
        </p:nvGrpSpPr>
        <p:grpSpPr>
          <a:xfrm flipH="1">
            <a:off x="4884446" y="2491133"/>
            <a:ext cx="1145946" cy="1726055"/>
            <a:chOff x="6150565" y="3254095"/>
            <a:chExt cx="979312" cy="1475068"/>
          </a:xfrm>
        </p:grpSpPr>
        <p:sp>
          <p:nvSpPr>
            <p:cNvPr id="16" name="자유형: 도형 68">
              <a:extLst>
                <a:ext uri="{FF2B5EF4-FFF2-40B4-BE49-F238E27FC236}">
                  <a16:creationId xmlns:a16="http://schemas.microsoft.com/office/drawing/2014/main" id="{158C6A77-D947-4315-9F14-D0B4425DC209}"/>
                </a:ext>
              </a:extLst>
            </p:cNvPr>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자유형: 도형 69">
              <a:extLst>
                <a:ext uri="{FF2B5EF4-FFF2-40B4-BE49-F238E27FC236}">
                  <a16:creationId xmlns:a16="http://schemas.microsoft.com/office/drawing/2014/main" id="{833809A6-8ACD-470C-BABA-10C2C5A3BB9C}"/>
                </a:ext>
              </a:extLst>
            </p:cNvPr>
            <p:cNvSpPr/>
            <p:nvPr/>
          </p:nvSpPr>
          <p:spPr>
            <a:xfrm>
              <a:off x="6646452" y="3560646"/>
              <a:ext cx="483425" cy="783120"/>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39197">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46235" y="1010014"/>
                    <a:pt x="399268" y="1039197"/>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자유형: 도형 70">
              <a:extLst>
                <a:ext uri="{FF2B5EF4-FFF2-40B4-BE49-F238E27FC236}">
                  <a16:creationId xmlns:a16="http://schemas.microsoft.com/office/drawing/2014/main" id="{FD361603-4BC3-41FC-8EFB-CB8126DBDF07}"/>
                </a:ext>
              </a:extLst>
            </p:cNvPr>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자유형: 도형 71">
              <a:extLst>
                <a:ext uri="{FF2B5EF4-FFF2-40B4-BE49-F238E27FC236}">
                  <a16:creationId xmlns:a16="http://schemas.microsoft.com/office/drawing/2014/main" id="{083F3EE2-1B14-4F40-88BF-D99358B5EFD5}"/>
                </a:ext>
              </a:extLst>
            </p:cNvPr>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20" name="직선 연결선 72">
              <a:extLst>
                <a:ext uri="{FF2B5EF4-FFF2-40B4-BE49-F238E27FC236}">
                  <a16:creationId xmlns:a16="http://schemas.microsoft.com/office/drawing/2014/main" id="{7EA2CD48-3013-4A48-9A8C-809FE14217FC}"/>
                </a:ext>
              </a:extLst>
            </p:cNvPr>
            <p:cNvCxnSpPr>
              <a:cxnSpLocks/>
            </p:cNvCxnSpPr>
            <p:nvPr/>
          </p:nvCxnSpPr>
          <p:spPr>
            <a:xfrm flipH="1">
              <a:off x="6152008" y="3476077"/>
              <a:ext cx="1188" cy="97473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그룹 31">
            <a:extLst>
              <a:ext uri="{FF2B5EF4-FFF2-40B4-BE49-F238E27FC236}">
                <a16:creationId xmlns:a16="http://schemas.microsoft.com/office/drawing/2014/main" id="{BCE5930A-6139-4FAE-A135-16E2EEE16656}"/>
              </a:ext>
            </a:extLst>
          </p:cNvPr>
          <p:cNvGrpSpPr/>
          <p:nvPr/>
        </p:nvGrpSpPr>
        <p:grpSpPr>
          <a:xfrm>
            <a:off x="9081777" y="2152182"/>
            <a:ext cx="2303626" cy="2356922"/>
            <a:chOff x="9087273" y="2875432"/>
            <a:chExt cx="2303626" cy="2356921"/>
          </a:xfrm>
        </p:grpSpPr>
        <p:sp>
          <p:nvSpPr>
            <p:cNvPr id="22" name="Rounded Rectangle 7">
              <a:extLst>
                <a:ext uri="{FF2B5EF4-FFF2-40B4-BE49-F238E27FC236}">
                  <a16:creationId xmlns:a16="http://schemas.microsoft.com/office/drawing/2014/main" id="{DD700426-ECBD-4307-9135-121F5C6F0CDC}"/>
                </a:ext>
              </a:extLst>
            </p:cNvPr>
            <p:cNvSpPr/>
            <p:nvPr/>
          </p:nvSpPr>
          <p:spPr>
            <a:xfrm>
              <a:off x="10019157" y="4810446"/>
              <a:ext cx="433068" cy="740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Rounded Rectangle 8">
              <a:extLst>
                <a:ext uri="{FF2B5EF4-FFF2-40B4-BE49-F238E27FC236}">
                  <a16:creationId xmlns:a16="http://schemas.microsoft.com/office/drawing/2014/main" id="{0957F5CF-5177-46D0-AFEB-AD9B950D17D2}"/>
                </a:ext>
              </a:extLst>
            </p:cNvPr>
            <p:cNvSpPr/>
            <p:nvPr/>
          </p:nvSpPr>
          <p:spPr>
            <a:xfrm>
              <a:off x="10019157" y="4908581"/>
              <a:ext cx="433068" cy="740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Rounded Rectangle 9">
              <a:extLst>
                <a:ext uri="{FF2B5EF4-FFF2-40B4-BE49-F238E27FC236}">
                  <a16:creationId xmlns:a16="http://schemas.microsoft.com/office/drawing/2014/main" id="{B97DEA4B-A971-4646-8EA3-1EFBCCEDCA88}"/>
                </a:ext>
              </a:extLst>
            </p:cNvPr>
            <p:cNvSpPr/>
            <p:nvPr/>
          </p:nvSpPr>
          <p:spPr>
            <a:xfrm>
              <a:off x="10019157" y="5006715"/>
              <a:ext cx="433068" cy="740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Chord 8">
              <a:extLst>
                <a:ext uri="{FF2B5EF4-FFF2-40B4-BE49-F238E27FC236}">
                  <a16:creationId xmlns:a16="http://schemas.microsoft.com/office/drawing/2014/main" id="{B3CF0AC3-33BD-49BF-8640-D3DBB280E5C3}"/>
                </a:ext>
              </a:extLst>
            </p:cNvPr>
            <p:cNvSpPr/>
            <p:nvPr/>
          </p:nvSpPr>
          <p:spPr>
            <a:xfrm rot="19366553">
              <a:off x="10104241" y="5001620"/>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Freeform 19">
              <a:extLst>
                <a:ext uri="{FF2B5EF4-FFF2-40B4-BE49-F238E27FC236}">
                  <a16:creationId xmlns:a16="http://schemas.microsoft.com/office/drawing/2014/main" id="{B702A5EA-A36C-4920-8A33-E937352CF862}"/>
                </a:ext>
              </a:extLst>
            </p:cNvPr>
            <p:cNvSpPr>
              <a:spLocks/>
            </p:cNvSpPr>
            <p:nvPr/>
          </p:nvSpPr>
          <p:spPr bwMode="auto">
            <a:xfrm>
              <a:off x="9715953" y="3562517"/>
              <a:ext cx="1039477" cy="1222505"/>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7" name="Rectangle 26">
              <a:extLst>
                <a:ext uri="{FF2B5EF4-FFF2-40B4-BE49-F238E27FC236}">
                  <a16:creationId xmlns:a16="http://schemas.microsoft.com/office/drawing/2014/main" id="{72061FEE-3FC7-49D8-A5E7-B0C798DC2D91}"/>
                </a:ext>
              </a:extLst>
            </p:cNvPr>
            <p:cNvSpPr/>
            <p:nvPr/>
          </p:nvSpPr>
          <p:spPr>
            <a:xfrm>
              <a:off x="10199168" y="2875432"/>
              <a:ext cx="73047" cy="48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Rectangle 27">
              <a:extLst>
                <a:ext uri="{FF2B5EF4-FFF2-40B4-BE49-F238E27FC236}">
                  <a16:creationId xmlns:a16="http://schemas.microsoft.com/office/drawing/2014/main" id="{2F4E97B7-209B-4A8B-BF3E-37B63B0CD588}"/>
                </a:ext>
              </a:extLst>
            </p:cNvPr>
            <p:cNvSpPr/>
            <p:nvPr/>
          </p:nvSpPr>
          <p:spPr>
            <a:xfrm rot="8100000">
              <a:off x="9613374" y="3081280"/>
              <a:ext cx="73047" cy="48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Rectangle 28">
              <a:extLst>
                <a:ext uri="{FF2B5EF4-FFF2-40B4-BE49-F238E27FC236}">
                  <a16:creationId xmlns:a16="http://schemas.microsoft.com/office/drawing/2014/main" id="{343EFB80-B7A3-4D28-871E-2DAA18E90921}"/>
                </a:ext>
              </a:extLst>
            </p:cNvPr>
            <p:cNvSpPr/>
            <p:nvPr/>
          </p:nvSpPr>
          <p:spPr>
            <a:xfrm rot="16800000">
              <a:off x="9294239" y="3582372"/>
              <a:ext cx="73047" cy="48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Freeform 4103">
              <a:extLst>
                <a:ext uri="{FF2B5EF4-FFF2-40B4-BE49-F238E27FC236}">
                  <a16:creationId xmlns:a16="http://schemas.microsoft.com/office/drawing/2014/main" id="{104871B9-8845-4EA6-A089-1A653F19A2E8}"/>
                </a:ext>
              </a:extLst>
            </p:cNvPr>
            <p:cNvSpPr/>
            <p:nvPr/>
          </p:nvSpPr>
          <p:spPr>
            <a:xfrm rot="18900000" flipV="1">
              <a:off x="10108452" y="4097750"/>
              <a:ext cx="475605" cy="267050"/>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Freeform 123">
              <a:extLst>
                <a:ext uri="{FF2B5EF4-FFF2-40B4-BE49-F238E27FC236}">
                  <a16:creationId xmlns:a16="http://schemas.microsoft.com/office/drawing/2014/main" id="{E8A3429D-90DC-4917-98AE-B675903D0491}"/>
                </a:ext>
              </a:extLst>
            </p:cNvPr>
            <p:cNvSpPr/>
            <p:nvPr/>
          </p:nvSpPr>
          <p:spPr>
            <a:xfrm rot="13284775">
              <a:off x="9960891" y="4191599"/>
              <a:ext cx="350851" cy="197003"/>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Rectangle 31">
              <a:extLst>
                <a:ext uri="{FF2B5EF4-FFF2-40B4-BE49-F238E27FC236}">
                  <a16:creationId xmlns:a16="http://schemas.microsoft.com/office/drawing/2014/main" id="{C4D9F263-3CF7-448E-8528-0EF73F4E8F22}"/>
                </a:ext>
              </a:extLst>
            </p:cNvPr>
            <p:cNvSpPr/>
            <p:nvPr/>
          </p:nvSpPr>
          <p:spPr>
            <a:xfrm>
              <a:off x="10201256" y="4404900"/>
              <a:ext cx="61845" cy="292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116">
              <a:extLst>
                <a:ext uri="{FF2B5EF4-FFF2-40B4-BE49-F238E27FC236}">
                  <a16:creationId xmlns:a16="http://schemas.microsoft.com/office/drawing/2014/main" id="{B9534BB5-AEE3-463C-BD8E-186E121E4229}"/>
                </a:ext>
              </a:extLst>
            </p:cNvPr>
            <p:cNvSpPr/>
            <p:nvPr/>
          </p:nvSpPr>
          <p:spPr>
            <a:xfrm rot="13500000" flipH="1">
              <a:off x="10791750" y="3081280"/>
              <a:ext cx="73047" cy="48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118">
              <a:extLst>
                <a:ext uri="{FF2B5EF4-FFF2-40B4-BE49-F238E27FC236}">
                  <a16:creationId xmlns:a16="http://schemas.microsoft.com/office/drawing/2014/main" id="{56595346-9EBE-4D1A-9D07-476A4588091B}"/>
                </a:ext>
              </a:extLst>
            </p:cNvPr>
            <p:cNvSpPr/>
            <p:nvPr/>
          </p:nvSpPr>
          <p:spPr>
            <a:xfrm rot="4800000" flipH="1">
              <a:off x="11110885" y="3582372"/>
              <a:ext cx="73047" cy="48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5" name="그룹 36">
            <a:extLst>
              <a:ext uri="{FF2B5EF4-FFF2-40B4-BE49-F238E27FC236}">
                <a16:creationId xmlns:a16="http://schemas.microsoft.com/office/drawing/2014/main" id="{69EE948A-123C-44D9-952C-03059C166153}"/>
              </a:ext>
            </a:extLst>
          </p:cNvPr>
          <p:cNvGrpSpPr/>
          <p:nvPr/>
        </p:nvGrpSpPr>
        <p:grpSpPr>
          <a:xfrm>
            <a:off x="6337275" y="3450520"/>
            <a:ext cx="3956474" cy="2066287"/>
            <a:chOff x="6319854" y="4022016"/>
            <a:chExt cx="3956473" cy="2066287"/>
          </a:xfrm>
        </p:grpSpPr>
        <p:grpSp>
          <p:nvGrpSpPr>
            <p:cNvPr id="36" name="그룹 33">
              <a:extLst>
                <a:ext uri="{FF2B5EF4-FFF2-40B4-BE49-F238E27FC236}">
                  <a16:creationId xmlns:a16="http://schemas.microsoft.com/office/drawing/2014/main" id="{9C63ED22-9AB5-4463-868D-A2F0027D35ED}"/>
                </a:ext>
              </a:extLst>
            </p:cNvPr>
            <p:cNvGrpSpPr/>
            <p:nvPr/>
          </p:nvGrpSpPr>
          <p:grpSpPr>
            <a:xfrm>
              <a:off x="9196326" y="5008303"/>
              <a:ext cx="1080001" cy="1080000"/>
              <a:chOff x="9196326" y="5008303"/>
              <a:chExt cx="1080001" cy="1080000"/>
            </a:xfrm>
          </p:grpSpPr>
          <p:sp>
            <p:nvSpPr>
              <p:cNvPr id="45" name="Rectangle 44">
                <a:extLst>
                  <a:ext uri="{FF2B5EF4-FFF2-40B4-BE49-F238E27FC236}">
                    <a16:creationId xmlns:a16="http://schemas.microsoft.com/office/drawing/2014/main" id="{58CF49D4-915C-40FC-88E5-0C14846E78C1}"/>
                  </a:ext>
                </a:extLst>
              </p:cNvPr>
              <p:cNvSpPr/>
              <p:nvPr/>
            </p:nvSpPr>
            <p:spPr>
              <a:xfrm rot="10800000">
                <a:off x="10156012" y="5043828"/>
                <a:ext cx="120315" cy="540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Block Arc 45">
                <a:extLst>
                  <a:ext uri="{FF2B5EF4-FFF2-40B4-BE49-F238E27FC236}">
                    <a16:creationId xmlns:a16="http://schemas.microsoft.com/office/drawing/2014/main" id="{B0BBE7F3-6CD8-43F8-9B1F-4089310DEEFA}"/>
                  </a:ext>
                </a:extLst>
              </p:cNvPr>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47" name="Rectangle 32">
                <a:extLst>
                  <a:ext uri="{FF2B5EF4-FFF2-40B4-BE49-F238E27FC236}">
                    <a16:creationId xmlns:a16="http://schemas.microsoft.com/office/drawing/2014/main" id="{8735F667-84C4-47D2-A533-51EE2BFC5868}"/>
                  </a:ext>
                </a:extLst>
              </p:cNvPr>
              <p:cNvSpPr/>
              <p:nvPr/>
            </p:nvSpPr>
            <p:spPr>
              <a:xfrm rot="10800000">
                <a:off x="9196326" y="5043827"/>
                <a:ext cx="120315" cy="509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그룹 90">
              <a:extLst>
                <a:ext uri="{FF2B5EF4-FFF2-40B4-BE49-F238E27FC236}">
                  <a16:creationId xmlns:a16="http://schemas.microsoft.com/office/drawing/2014/main" id="{F3556687-2C01-4A37-A910-4289A0CF508F}"/>
                </a:ext>
              </a:extLst>
            </p:cNvPr>
            <p:cNvGrpSpPr/>
            <p:nvPr/>
          </p:nvGrpSpPr>
          <p:grpSpPr>
            <a:xfrm rot="10800000">
              <a:off x="8236185" y="4022016"/>
              <a:ext cx="1080001" cy="1080000"/>
              <a:chOff x="9196326" y="5008303"/>
              <a:chExt cx="1080001" cy="1080000"/>
            </a:xfrm>
          </p:grpSpPr>
          <p:sp>
            <p:nvSpPr>
              <p:cNvPr id="42" name="Rectangle 32">
                <a:extLst>
                  <a:ext uri="{FF2B5EF4-FFF2-40B4-BE49-F238E27FC236}">
                    <a16:creationId xmlns:a16="http://schemas.microsoft.com/office/drawing/2014/main" id="{537BADBA-AEA6-4718-B6A1-71A29DCA2185}"/>
                  </a:ext>
                </a:extLst>
              </p:cNvPr>
              <p:cNvSpPr/>
              <p:nvPr/>
            </p:nvSpPr>
            <p:spPr>
              <a:xfrm rot="10800000">
                <a:off x="10156012" y="5043828"/>
                <a:ext cx="120315" cy="540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Block Arc 83">
                <a:extLst>
                  <a:ext uri="{FF2B5EF4-FFF2-40B4-BE49-F238E27FC236}">
                    <a16:creationId xmlns:a16="http://schemas.microsoft.com/office/drawing/2014/main" id="{FAED83AA-FDA3-471A-823D-BDCE909365B2}"/>
                  </a:ext>
                </a:extLst>
              </p:cNvPr>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44" name="Rectangle 32">
                <a:extLst>
                  <a:ext uri="{FF2B5EF4-FFF2-40B4-BE49-F238E27FC236}">
                    <a16:creationId xmlns:a16="http://schemas.microsoft.com/office/drawing/2014/main" id="{E5C3B499-25BB-41F1-B776-EB57F100293A}"/>
                  </a:ext>
                </a:extLst>
              </p:cNvPr>
              <p:cNvSpPr/>
              <p:nvPr/>
            </p:nvSpPr>
            <p:spPr>
              <a:xfrm rot="10800000">
                <a:off x="9196326" y="5043827"/>
                <a:ext cx="120315" cy="509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8" name="Block Arc 83">
              <a:extLst>
                <a:ext uri="{FF2B5EF4-FFF2-40B4-BE49-F238E27FC236}">
                  <a16:creationId xmlns:a16="http://schemas.microsoft.com/office/drawing/2014/main" id="{60FFFD03-F38B-415A-BF8D-7F05A55DAD3F}"/>
                </a:ext>
              </a:extLst>
            </p:cNvPr>
            <p:cNvSpPr/>
            <p:nvPr/>
          </p:nvSpPr>
          <p:spPr>
            <a:xfrm rot="5400000">
              <a:off x="7276738"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9" name="Rectangle 32">
              <a:extLst>
                <a:ext uri="{FF2B5EF4-FFF2-40B4-BE49-F238E27FC236}">
                  <a16:creationId xmlns:a16="http://schemas.microsoft.com/office/drawing/2014/main" id="{9ABA652F-8A44-4BB9-839D-9CF86FF7D970}"/>
                </a:ext>
              </a:extLst>
            </p:cNvPr>
            <p:cNvSpPr/>
            <p:nvPr/>
          </p:nvSpPr>
          <p:spPr>
            <a:xfrm rot="16200000">
              <a:off x="7270818" y="5028315"/>
              <a:ext cx="120315" cy="990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Block Arc 83">
              <a:extLst>
                <a:ext uri="{FF2B5EF4-FFF2-40B4-BE49-F238E27FC236}">
                  <a16:creationId xmlns:a16="http://schemas.microsoft.com/office/drawing/2014/main" id="{4B4B00C4-48C6-4853-95E7-979E1FC92A99}"/>
                </a:ext>
              </a:extLst>
            </p:cNvPr>
            <p:cNvSpPr/>
            <p:nvPr/>
          </p:nvSpPr>
          <p:spPr>
            <a:xfrm rot="16200000" flipH="1">
              <a:off x="6319854"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41" name="Rectangle 32">
              <a:extLst>
                <a:ext uri="{FF2B5EF4-FFF2-40B4-BE49-F238E27FC236}">
                  <a16:creationId xmlns:a16="http://schemas.microsoft.com/office/drawing/2014/main" id="{A697B477-1E1B-45A8-A5DE-203AA123F2EB}"/>
                </a:ext>
              </a:extLst>
            </p:cNvPr>
            <p:cNvSpPr/>
            <p:nvPr/>
          </p:nvSpPr>
          <p:spPr>
            <a:xfrm>
              <a:off x="6319854" y="4877064"/>
              <a:ext cx="120315" cy="187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8" name="그룹 101">
            <a:extLst>
              <a:ext uri="{FF2B5EF4-FFF2-40B4-BE49-F238E27FC236}">
                <a16:creationId xmlns:a16="http://schemas.microsoft.com/office/drawing/2014/main" id="{7D07FC30-A220-42C7-B276-B26D594F9FF2}"/>
              </a:ext>
            </a:extLst>
          </p:cNvPr>
          <p:cNvGrpSpPr/>
          <p:nvPr/>
        </p:nvGrpSpPr>
        <p:grpSpPr>
          <a:xfrm flipH="1">
            <a:off x="1928073" y="3450520"/>
            <a:ext cx="3956474" cy="2066287"/>
            <a:chOff x="6319854" y="4022016"/>
            <a:chExt cx="3956473" cy="2066287"/>
          </a:xfrm>
        </p:grpSpPr>
        <p:grpSp>
          <p:nvGrpSpPr>
            <p:cNvPr id="49" name="그룹 102">
              <a:extLst>
                <a:ext uri="{FF2B5EF4-FFF2-40B4-BE49-F238E27FC236}">
                  <a16:creationId xmlns:a16="http://schemas.microsoft.com/office/drawing/2014/main" id="{3E9D771D-8F94-452D-81CC-6B561D9B1B88}"/>
                </a:ext>
              </a:extLst>
            </p:cNvPr>
            <p:cNvGrpSpPr/>
            <p:nvPr/>
          </p:nvGrpSpPr>
          <p:grpSpPr>
            <a:xfrm>
              <a:off x="9196326" y="4360204"/>
              <a:ext cx="1080001" cy="1728099"/>
              <a:chOff x="9196326" y="4360204"/>
              <a:chExt cx="1080001" cy="1728099"/>
            </a:xfrm>
          </p:grpSpPr>
          <p:sp>
            <p:nvSpPr>
              <p:cNvPr id="58" name="Rectangle 32">
                <a:extLst>
                  <a:ext uri="{FF2B5EF4-FFF2-40B4-BE49-F238E27FC236}">
                    <a16:creationId xmlns:a16="http://schemas.microsoft.com/office/drawing/2014/main" id="{9B95FCDA-F1D3-4B5E-98E6-70DF747C6BB9}"/>
                  </a:ext>
                </a:extLst>
              </p:cNvPr>
              <p:cNvSpPr/>
              <p:nvPr/>
            </p:nvSpPr>
            <p:spPr>
              <a:xfrm rot="10800000">
                <a:off x="10156012" y="4360204"/>
                <a:ext cx="120315" cy="12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Block Arc 83">
                <a:extLst>
                  <a:ext uri="{FF2B5EF4-FFF2-40B4-BE49-F238E27FC236}">
                    <a16:creationId xmlns:a16="http://schemas.microsoft.com/office/drawing/2014/main" id="{6D08E780-AECF-4C0D-82CC-835EC79A6C95}"/>
                  </a:ext>
                </a:extLst>
              </p:cNvPr>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0" name="Rectangle 32">
                <a:extLst>
                  <a:ext uri="{FF2B5EF4-FFF2-40B4-BE49-F238E27FC236}">
                    <a16:creationId xmlns:a16="http://schemas.microsoft.com/office/drawing/2014/main" id="{0282B352-9BC5-4AF9-AEA6-4B221FB7F131}"/>
                  </a:ext>
                </a:extLst>
              </p:cNvPr>
              <p:cNvSpPr/>
              <p:nvPr/>
            </p:nvSpPr>
            <p:spPr>
              <a:xfrm rot="10800000">
                <a:off x="9196326" y="5043827"/>
                <a:ext cx="120315" cy="509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0" name="그룹 103">
              <a:extLst>
                <a:ext uri="{FF2B5EF4-FFF2-40B4-BE49-F238E27FC236}">
                  <a16:creationId xmlns:a16="http://schemas.microsoft.com/office/drawing/2014/main" id="{4FD643CB-8A37-4A26-8944-39B321790E14}"/>
                </a:ext>
              </a:extLst>
            </p:cNvPr>
            <p:cNvGrpSpPr/>
            <p:nvPr/>
          </p:nvGrpSpPr>
          <p:grpSpPr>
            <a:xfrm rot="10800000">
              <a:off x="8236185" y="4022016"/>
              <a:ext cx="1080001" cy="1080000"/>
              <a:chOff x="9196326" y="5008303"/>
              <a:chExt cx="1080001" cy="1080000"/>
            </a:xfrm>
          </p:grpSpPr>
          <p:sp>
            <p:nvSpPr>
              <p:cNvPr id="55" name="Rectangle 32">
                <a:extLst>
                  <a:ext uri="{FF2B5EF4-FFF2-40B4-BE49-F238E27FC236}">
                    <a16:creationId xmlns:a16="http://schemas.microsoft.com/office/drawing/2014/main" id="{91F53C3D-8C0D-4631-A428-D4479CD44EAC}"/>
                  </a:ext>
                </a:extLst>
              </p:cNvPr>
              <p:cNvSpPr/>
              <p:nvPr/>
            </p:nvSpPr>
            <p:spPr>
              <a:xfrm rot="10800000">
                <a:off x="10156012" y="5043828"/>
                <a:ext cx="120315" cy="540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Block Arc 83">
                <a:extLst>
                  <a:ext uri="{FF2B5EF4-FFF2-40B4-BE49-F238E27FC236}">
                    <a16:creationId xmlns:a16="http://schemas.microsoft.com/office/drawing/2014/main" id="{53190798-3A2C-4424-9D20-70B612F4466A}"/>
                  </a:ext>
                </a:extLst>
              </p:cNvPr>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7" name="Rectangle 32">
                <a:extLst>
                  <a:ext uri="{FF2B5EF4-FFF2-40B4-BE49-F238E27FC236}">
                    <a16:creationId xmlns:a16="http://schemas.microsoft.com/office/drawing/2014/main" id="{99C1AA6C-502F-481F-8E9E-4C4D16455D55}"/>
                  </a:ext>
                </a:extLst>
              </p:cNvPr>
              <p:cNvSpPr/>
              <p:nvPr/>
            </p:nvSpPr>
            <p:spPr>
              <a:xfrm rot="10800000">
                <a:off x="9196326" y="5043827"/>
                <a:ext cx="120315" cy="509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1" name="Block Arc 83">
              <a:extLst>
                <a:ext uri="{FF2B5EF4-FFF2-40B4-BE49-F238E27FC236}">
                  <a16:creationId xmlns:a16="http://schemas.microsoft.com/office/drawing/2014/main" id="{CF199B21-64CA-4B9E-AE17-BF7361F9EE19}"/>
                </a:ext>
              </a:extLst>
            </p:cNvPr>
            <p:cNvSpPr/>
            <p:nvPr/>
          </p:nvSpPr>
          <p:spPr>
            <a:xfrm rot="5400000">
              <a:off x="7276738"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2" name="Rectangle 32">
              <a:extLst>
                <a:ext uri="{FF2B5EF4-FFF2-40B4-BE49-F238E27FC236}">
                  <a16:creationId xmlns:a16="http://schemas.microsoft.com/office/drawing/2014/main" id="{F64E88FC-0E23-482F-AACE-FF5D616DF661}"/>
                </a:ext>
              </a:extLst>
            </p:cNvPr>
            <p:cNvSpPr/>
            <p:nvPr/>
          </p:nvSpPr>
          <p:spPr>
            <a:xfrm rot="16200000">
              <a:off x="7270818" y="5028315"/>
              <a:ext cx="120315" cy="990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Block Arc 83">
              <a:extLst>
                <a:ext uri="{FF2B5EF4-FFF2-40B4-BE49-F238E27FC236}">
                  <a16:creationId xmlns:a16="http://schemas.microsoft.com/office/drawing/2014/main" id="{2F1B503B-37BE-408B-A09D-06CB1CB2C9DD}"/>
                </a:ext>
              </a:extLst>
            </p:cNvPr>
            <p:cNvSpPr/>
            <p:nvPr/>
          </p:nvSpPr>
          <p:spPr>
            <a:xfrm rot="16200000" flipH="1">
              <a:off x="6319854"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4" name="Rectangle 32">
              <a:extLst>
                <a:ext uri="{FF2B5EF4-FFF2-40B4-BE49-F238E27FC236}">
                  <a16:creationId xmlns:a16="http://schemas.microsoft.com/office/drawing/2014/main" id="{249D05CC-A136-446B-AACF-4CCC487DB056}"/>
                </a:ext>
              </a:extLst>
            </p:cNvPr>
            <p:cNvSpPr/>
            <p:nvPr/>
          </p:nvSpPr>
          <p:spPr>
            <a:xfrm>
              <a:off x="6319854" y="4877064"/>
              <a:ext cx="120315" cy="187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1" name="TextBox 60">
            <a:extLst>
              <a:ext uri="{FF2B5EF4-FFF2-40B4-BE49-F238E27FC236}">
                <a16:creationId xmlns:a16="http://schemas.microsoft.com/office/drawing/2014/main" id="{F93C940A-66AE-4343-9B84-0F100C2B2C49}"/>
              </a:ext>
            </a:extLst>
          </p:cNvPr>
          <p:cNvSpPr txBox="1"/>
          <p:nvPr/>
        </p:nvSpPr>
        <p:spPr>
          <a:xfrm>
            <a:off x="2640507" y="1772930"/>
            <a:ext cx="6771561" cy="523220"/>
          </a:xfrm>
          <a:prstGeom prst="rect">
            <a:avLst/>
          </a:prstGeom>
          <a:noFill/>
        </p:spPr>
        <p:txBody>
          <a:bodyPr wrap="square" rtlCol="0" anchor="ctr">
            <a:spAutoFit/>
          </a:bodyPr>
          <a:lstStyle/>
          <a:p>
            <a:pPr algn="ctr"/>
            <a:r>
              <a:rPr lang="es-ES" altLang="ko-KR" sz="2800" dirty="0" smtClean="0">
                <a:solidFill>
                  <a:schemeClr val="bg1"/>
                </a:solidFill>
                <a:cs typeface="Arial" pitchFamily="34" charset="0"/>
              </a:rPr>
              <a:t>Ahora todo depende de Ustedes</a:t>
            </a:r>
            <a:endParaRPr lang="ko-KR" altLang="en-US" sz="2800" dirty="0">
              <a:solidFill>
                <a:schemeClr val="bg1"/>
              </a:solidFill>
              <a:cs typeface="Arial" pitchFamily="34" charset="0"/>
            </a:endParaRPr>
          </a:p>
        </p:txBody>
      </p:sp>
      <p:sp>
        <p:nvSpPr>
          <p:cNvPr id="62" name="Content Placeholder 3">
            <a:extLst>
              <a:ext uri="{FF2B5EF4-FFF2-40B4-BE49-F238E27FC236}">
                <a16:creationId xmlns:a16="http://schemas.microsoft.com/office/drawing/2014/main" id="{4B41A377-EDD0-4F6E-B019-71BB26EA559B}"/>
              </a:ext>
            </a:extLst>
          </p:cNvPr>
          <p:cNvSpPr txBox="1">
            <a:spLocks/>
          </p:cNvSpPr>
          <p:nvPr/>
        </p:nvSpPr>
        <p:spPr>
          <a:xfrm>
            <a:off x="8759703" y="1182925"/>
            <a:ext cx="2995804" cy="40195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smtClean="0">
                <a:solidFill>
                  <a:schemeClr val="bg1"/>
                </a:solidFill>
                <a:cs typeface="Arial" pitchFamily="34" charset="0"/>
              </a:rPr>
              <a:t>Los </a:t>
            </a:r>
            <a:r>
              <a:rPr lang="en-US" altLang="ko-KR" sz="2400" b="1" err="1" smtClean="0">
                <a:solidFill>
                  <a:schemeClr val="bg1"/>
                </a:solidFill>
                <a:cs typeface="Arial" pitchFamily="34" charset="0"/>
              </a:rPr>
              <a:t>Resultados</a:t>
            </a:r>
            <a:r>
              <a:rPr lang="en-US" altLang="ko-KR" sz="2400" b="1" smtClean="0">
                <a:solidFill>
                  <a:schemeClr val="bg1"/>
                </a:solidFill>
                <a:cs typeface="Arial" pitchFamily="34" charset="0"/>
              </a:rPr>
              <a:t> </a:t>
            </a:r>
            <a:r>
              <a:rPr lang="en-US" altLang="ko-KR" sz="2400" b="1" err="1" smtClean="0">
                <a:solidFill>
                  <a:schemeClr val="bg1"/>
                </a:solidFill>
                <a:cs typeface="Arial" pitchFamily="34" charset="0"/>
              </a:rPr>
              <a:t>Llegarán</a:t>
            </a:r>
            <a:endParaRPr lang="ko-KR" altLang="en-US" sz="2400" b="1">
              <a:solidFill>
                <a:schemeClr val="bg1"/>
              </a:solidFill>
              <a:cs typeface="Arial" pitchFamily="34" charset="0"/>
            </a:endParaRPr>
          </a:p>
        </p:txBody>
      </p:sp>
    </p:spTree>
    <p:extLst>
      <p:ext uri="{BB962C8B-B14F-4D97-AF65-F5344CB8AC3E}">
        <p14:creationId xmlns:p14="http://schemas.microsoft.com/office/powerpoint/2010/main" val="47243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ppt_x</p:attrName>
                                        </p:attrNameLst>
                                      </p:cBhvr>
                                      <p:tavLst>
                                        <p:tav tm="0">
                                          <p:val>
                                            <p:strVal val="#ppt_x+#ppt_w/2"/>
                                          </p:val>
                                        </p:tav>
                                        <p:tav tm="100000">
                                          <p:val>
                                            <p:strVal val="#ppt_x"/>
                                          </p:val>
                                        </p:tav>
                                      </p:tavLst>
                                    </p:anim>
                                    <p:anim calcmode="lin" valueType="num">
                                      <p:cBhvr>
                                        <p:cTn id="8" dur="500" fill="hold"/>
                                        <p:tgtEl>
                                          <p:spTgt spid="61"/>
                                        </p:tgtEl>
                                        <p:attrNameLst>
                                          <p:attrName>ppt_y</p:attrName>
                                        </p:attrNameLst>
                                      </p:cBhvr>
                                      <p:tavLst>
                                        <p:tav tm="0">
                                          <p:val>
                                            <p:strVal val="#ppt_y"/>
                                          </p:val>
                                        </p:tav>
                                        <p:tav tm="100000">
                                          <p:val>
                                            <p:strVal val="#ppt_y"/>
                                          </p:val>
                                        </p:tav>
                                      </p:tavLst>
                                    </p:anim>
                                    <p:anim calcmode="lin" valueType="num">
                                      <p:cBhvr>
                                        <p:cTn id="9" dur="500" fill="hold"/>
                                        <p:tgtEl>
                                          <p:spTgt spid="61"/>
                                        </p:tgtEl>
                                        <p:attrNameLst>
                                          <p:attrName>ppt_w</p:attrName>
                                        </p:attrNameLst>
                                      </p:cBhvr>
                                      <p:tavLst>
                                        <p:tav tm="0">
                                          <p:val>
                                            <p:fltVal val="0"/>
                                          </p:val>
                                        </p:tav>
                                        <p:tav tm="100000">
                                          <p:val>
                                            <p:strVal val="#ppt_w"/>
                                          </p:val>
                                        </p:tav>
                                      </p:tavLst>
                                    </p:anim>
                                    <p:anim calcmode="lin" valueType="num">
                                      <p:cBhvr>
                                        <p:cTn id="10" dur="500" fill="hold"/>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84915"/>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4762" y="4827935"/>
            <a:ext cx="12192000" cy="1015663"/>
          </a:xfrm>
          <a:prstGeom prst="rect">
            <a:avLst/>
          </a:prstGeom>
          <a:noFill/>
        </p:spPr>
        <p:txBody>
          <a:bodyPr wrap="square" rtlCol="0" anchor="ctr">
            <a:spAutoFit/>
          </a:bodyPr>
          <a:lstStyle/>
          <a:p>
            <a:pPr algn="ctr"/>
            <a:r>
              <a:rPr lang="en-US" altLang="ko-KR" sz="6000" smtClean="0">
                <a:solidFill>
                  <a:schemeClr val="bg1"/>
                </a:solidFill>
                <a:cs typeface="Arial" pitchFamily="34" charset="0"/>
              </a:rPr>
              <a:t>MUCHAS GRACIAS</a:t>
            </a:r>
            <a:endParaRPr lang="ko-KR" altLang="en-US" sz="600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5753160"/>
            <a:ext cx="12191852" cy="379656"/>
          </a:xfrm>
          <a:prstGeom prst="rect">
            <a:avLst/>
          </a:prstGeom>
          <a:noFill/>
        </p:spPr>
        <p:txBody>
          <a:bodyPr wrap="square" rtlCol="0" anchor="ctr">
            <a:spAutoFit/>
          </a:bodyPr>
          <a:lstStyle/>
          <a:p>
            <a:pPr algn="ctr"/>
            <a:r>
              <a:rPr lang="en-US" altLang="ko-KR" sz="1867" smtClean="0">
                <a:solidFill>
                  <a:schemeClr val="bg1"/>
                </a:solidFill>
                <a:cs typeface="Arial" pitchFamily="34" charset="0"/>
              </a:rPr>
              <a:t>{Hasta la </a:t>
            </a:r>
            <a:r>
              <a:rPr lang="en-US" altLang="ko-KR" sz="1867" err="1" smtClean="0">
                <a:solidFill>
                  <a:schemeClr val="bg1"/>
                </a:solidFill>
                <a:cs typeface="Arial" pitchFamily="34" charset="0"/>
              </a:rPr>
              <a:t>Próxima</a:t>
            </a:r>
            <a:r>
              <a:rPr lang="en-US" altLang="ko-KR" sz="1867" smtClean="0">
                <a:solidFill>
                  <a:schemeClr val="bg1"/>
                </a:solidFill>
                <a:cs typeface="Arial" pitchFamily="34" charset="0"/>
              </a:rPr>
              <a:t>}</a:t>
            </a:r>
            <a:endParaRPr lang="ko-KR" altLang="en-US" sz="1867">
              <a:solidFill>
                <a:schemeClr val="bg1"/>
              </a:solidFill>
              <a:cs typeface="Arial"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977142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BEF3E5A-3F6E-496F-ADEF-27D28A93C54B}"/>
              </a:ext>
            </a:extLst>
          </p:cNvPr>
          <p:cNvGrpSpPr/>
          <p:nvPr/>
        </p:nvGrpSpPr>
        <p:grpSpPr>
          <a:xfrm>
            <a:off x="3806577" y="1270179"/>
            <a:ext cx="4450336" cy="3920434"/>
            <a:chOff x="1211957" y="656705"/>
            <a:chExt cx="4971329" cy="4379392"/>
          </a:xfrm>
        </p:grpSpPr>
        <p:cxnSp>
          <p:nvCxnSpPr>
            <p:cNvPr id="5" name="Straight Connector 4">
              <a:extLst>
                <a:ext uri="{FF2B5EF4-FFF2-40B4-BE49-F238E27FC236}">
                  <a16:creationId xmlns:a16="http://schemas.microsoft.com/office/drawing/2014/main" id="{65C7D24D-242B-4638-A576-7797D958DCB1}"/>
                </a:ext>
              </a:extLst>
            </p:cNvPr>
            <p:cNvCxnSpPr>
              <a:cxnSpLocks/>
              <a:stCxn id="39" idx="0"/>
              <a:endCxn id="38" idx="4"/>
            </p:cNvCxnSpPr>
            <p:nvPr/>
          </p:nvCxnSpPr>
          <p:spPr>
            <a:xfrm flipH="1">
              <a:off x="5986161" y="2759940"/>
              <a:ext cx="140803" cy="828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495135-7A75-4089-B76B-388C4B41440B}"/>
                </a:ext>
              </a:extLst>
            </p:cNvPr>
            <p:cNvCxnSpPr>
              <a:cxnSpLocks/>
              <a:stCxn id="38" idx="7"/>
              <a:endCxn id="46" idx="2"/>
            </p:cNvCxnSpPr>
            <p:nvPr/>
          </p:nvCxnSpPr>
          <p:spPr>
            <a:xfrm flipH="1">
              <a:off x="4112241" y="3732396"/>
              <a:ext cx="1814182" cy="1247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25F3E1-FEE7-4BEF-9F00-393E5B074314}"/>
                </a:ext>
              </a:extLst>
            </p:cNvPr>
            <p:cNvCxnSpPr>
              <a:cxnSpLocks/>
              <a:stCxn id="38" idx="6"/>
              <a:endCxn id="45" idx="2"/>
            </p:cNvCxnSpPr>
            <p:nvPr/>
          </p:nvCxnSpPr>
          <p:spPr>
            <a:xfrm flipH="1">
              <a:off x="4803222" y="3672657"/>
              <a:ext cx="1098458" cy="3646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EC3A7F-CCA0-4A0D-B6CE-534CD116AA58}"/>
                </a:ext>
              </a:extLst>
            </p:cNvPr>
            <p:cNvCxnSpPr>
              <a:cxnSpLocks/>
              <a:stCxn id="45" idx="7"/>
              <a:endCxn id="46" idx="3"/>
            </p:cNvCxnSpPr>
            <p:nvPr/>
          </p:nvCxnSpPr>
          <p:spPr>
            <a:xfrm flipH="1">
              <a:off x="4095746" y="4097077"/>
              <a:ext cx="563256" cy="842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4A4881-46DB-40A5-A738-C026F54BA051}"/>
                </a:ext>
              </a:extLst>
            </p:cNvPr>
            <p:cNvCxnSpPr>
              <a:cxnSpLocks/>
              <a:stCxn id="39" idx="4"/>
              <a:endCxn id="51" idx="1"/>
            </p:cNvCxnSpPr>
            <p:nvPr/>
          </p:nvCxnSpPr>
          <p:spPr>
            <a:xfrm flipH="1" flipV="1">
              <a:off x="5728406" y="1933680"/>
              <a:ext cx="398559" cy="713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F66AF5-F338-4F91-B345-D3308CA136D7}"/>
                </a:ext>
              </a:extLst>
            </p:cNvPr>
            <p:cNvCxnSpPr>
              <a:cxnSpLocks/>
              <a:stCxn id="40" idx="3"/>
              <a:endCxn id="51" idx="7"/>
            </p:cNvCxnSpPr>
            <p:nvPr/>
          </p:nvCxnSpPr>
          <p:spPr>
            <a:xfrm flipV="1">
              <a:off x="4921530" y="1933680"/>
              <a:ext cx="727225" cy="278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B950DB-1C91-406C-A111-2019D73F65E3}"/>
                </a:ext>
              </a:extLst>
            </p:cNvPr>
            <p:cNvCxnSpPr>
              <a:cxnSpLocks/>
              <a:stCxn id="40" idx="2"/>
              <a:endCxn id="39" idx="6"/>
            </p:cNvCxnSpPr>
            <p:nvPr/>
          </p:nvCxnSpPr>
          <p:spPr>
            <a:xfrm>
              <a:off x="4946275" y="2271818"/>
              <a:ext cx="1124369" cy="43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7A5620-6E1F-41E5-9A16-853C8FD16E18}"/>
                </a:ext>
              </a:extLst>
            </p:cNvPr>
            <p:cNvCxnSpPr>
              <a:cxnSpLocks/>
              <a:stCxn id="45" idx="4"/>
              <a:endCxn id="40" idx="0"/>
            </p:cNvCxnSpPr>
            <p:nvPr/>
          </p:nvCxnSpPr>
          <p:spPr>
            <a:xfrm flipV="1">
              <a:off x="4718739" y="2356301"/>
              <a:ext cx="143053" cy="15965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8E0582-C56F-4F6D-9FCF-5CB708172B70}"/>
                </a:ext>
              </a:extLst>
            </p:cNvPr>
            <p:cNvCxnSpPr>
              <a:cxnSpLocks/>
              <a:stCxn id="44" idx="3"/>
              <a:endCxn id="40" idx="7"/>
            </p:cNvCxnSpPr>
            <p:nvPr/>
          </p:nvCxnSpPr>
          <p:spPr>
            <a:xfrm flipV="1">
              <a:off x="3569267" y="2331557"/>
              <a:ext cx="1232788" cy="15426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725256-9F25-45DA-BE24-D78F0799E68F}"/>
                </a:ext>
              </a:extLst>
            </p:cNvPr>
            <p:cNvCxnSpPr>
              <a:cxnSpLocks/>
              <a:stCxn id="44" idx="2"/>
              <a:endCxn id="45" idx="6"/>
            </p:cNvCxnSpPr>
            <p:nvPr/>
          </p:nvCxnSpPr>
          <p:spPr>
            <a:xfrm>
              <a:off x="3582076" y="3937537"/>
              <a:ext cx="1052181" cy="998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E5DD90-B805-41FE-AD32-F6F95A64AAA1}"/>
                </a:ext>
              </a:extLst>
            </p:cNvPr>
            <p:cNvCxnSpPr>
              <a:cxnSpLocks/>
              <a:stCxn id="44" idx="1"/>
              <a:endCxn id="46" idx="4"/>
            </p:cNvCxnSpPr>
            <p:nvPr/>
          </p:nvCxnSpPr>
          <p:spPr>
            <a:xfrm>
              <a:off x="3546319" y="3991410"/>
              <a:ext cx="509601" cy="932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D0C46BB-68B5-41A3-AA27-F728B90F2629}"/>
                </a:ext>
              </a:extLst>
            </p:cNvPr>
            <p:cNvCxnSpPr>
              <a:cxnSpLocks/>
              <a:stCxn id="42" idx="1"/>
              <a:endCxn id="55" idx="6"/>
            </p:cNvCxnSpPr>
            <p:nvPr/>
          </p:nvCxnSpPr>
          <p:spPr>
            <a:xfrm>
              <a:off x="2027916" y="3374208"/>
              <a:ext cx="855063" cy="9086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F090EA-B9D2-41E5-A298-BBD8F0C5EB8F}"/>
                </a:ext>
              </a:extLst>
            </p:cNvPr>
            <p:cNvCxnSpPr>
              <a:cxnSpLocks/>
              <a:stCxn id="42" idx="0"/>
              <a:endCxn id="43" idx="4"/>
            </p:cNvCxnSpPr>
            <p:nvPr/>
          </p:nvCxnSpPr>
          <p:spPr>
            <a:xfrm>
              <a:off x="1986037" y="3384424"/>
              <a:ext cx="145307" cy="1156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8D8F9B-4E8E-449C-B08D-DE501260C785}"/>
                </a:ext>
              </a:extLst>
            </p:cNvPr>
            <p:cNvCxnSpPr>
              <a:cxnSpLocks/>
              <a:stCxn id="48" idx="1"/>
              <a:endCxn id="41" idx="5"/>
            </p:cNvCxnSpPr>
            <p:nvPr/>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7DF557-1CAF-49A2-8955-688540B002AC}"/>
                </a:ext>
              </a:extLst>
            </p:cNvPr>
            <p:cNvCxnSpPr>
              <a:cxnSpLocks/>
              <a:stCxn id="48" idx="7"/>
              <a:endCxn id="47" idx="4"/>
            </p:cNvCxnSpPr>
            <p:nvPr/>
          </p:nvCxnSpPr>
          <p:spPr>
            <a:xfrm flipH="1">
              <a:off x="1296439" y="1623239"/>
              <a:ext cx="476446"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307ECF-33A0-482B-82F0-75E8E57B6B13}"/>
                </a:ext>
              </a:extLst>
            </p:cNvPr>
            <p:cNvCxnSpPr>
              <a:cxnSpLocks/>
              <a:stCxn id="48" idx="3"/>
              <a:endCxn id="49" idx="6"/>
            </p:cNvCxnSpPr>
            <p:nvPr/>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EE00A1-8AD5-4836-AEE8-31A5596783FB}"/>
                </a:ext>
              </a:extLst>
            </p:cNvPr>
            <p:cNvCxnSpPr>
              <a:cxnSpLocks/>
              <a:stCxn id="53" idx="7"/>
              <a:endCxn id="49" idx="1"/>
            </p:cNvCxnSpPr>
            <p:nvPr/>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C963B77-9653-46EE-869E-BF09251C6C1C}"/>
                </a:ext>
              </a:extLst>
            </p:cNvPr>
            <p:cNvCxnSpPr>
              <a:cxnSpLocks/>
              <a:stCxn id="51" idx="4"/>
              <a:endCxn id="52" idx="1"/>
            </p:cNvCxnSpPr>
            <p:nvPr/>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E8E8C4-41BD-4E92-B851-8F03C5E64AC2}"/>
                </a:ext>
              </a:extLst>
            </p:cNvPr>
            <p:cNvCxnSpPr>
              <a:cxnSpLocks/>
              <a:stCxn id="49" idx="0"/>
              <a:endCxn id="50" idx="5"/>
            </p:cNvCxnSpPr>
            <p:nvPr/>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097B9-9EFA-47E8-8553-89E31A671941}"/>
                </a:ext>
              </a:extLst>
            </p:cNvPr>
            <p:cNvCxnSpPr>
              <a:cxnSpLocks/>
              <a:stCxn id="53" idx="1"/>
              <a:endCxn id="52" idx="5"/>
            </p:cNvCxnSpPr>
            <p:nvPr/>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C8AD64-9C55-46D2-A610-E990F0E88A34}"/>
                </a:ext>
              </a:extLst>
            </p:cNvPr>
            <p:cNvCxnSpPr>
              <a:cxnSpLocks/>
              <a:stCxn id="48" idx="0"/>
              <a:endCxn id="42" idx="5"/>
            </p:cNvCxnSpPr>
            <p:nvPr/>
          </p:nvCxnSpPr>
          <p:spPr>
            <a:xfrm>
              <a:off x="1832622" y="1647984"/>
              <a:ext cx="128751" cy="1635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A03FF7-699D-4622-8412-BC52A41CB3EF}"/>
                </a:ext>
              </a:extLst>
            </p:cNvPr>
            <p:cNvCxnSpPr>
              <a:cxnSpLocks/>
              <a:stCxn id="43" idx="5"/>
              <a:endCxn id="47" idx="0"/>
            </p:cNvCxnSpPr>
            <p:nvPr/>
          </p:nvCxnSpPr>
          <p:spPr>
            <a:xfrm flipH="1" flipV="1">
              <a:off x="1296439" y="3101754"/>
              <a:ext cx="781816" cy="1475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548562-4420-4920-ACFC-FF933E40C6C5}"/>
                </a:ext>
              </a:extLst>
            </p:cNvPr>
            <p:cNvCxnSpPr>
              <a:cxnSpLocks/>
              <a:stCxn id="47" idx="1"/>
              <a:endCxn id="42" idx="0"/>
            </p:cNvCxnSpPr>
            <p:nvPr/>
          </p:nvCxnSpPr>
          <p:spPr>
            <a:xfrm>
              <a:off x="1356177" y="3077010"/>
              <a:ext cx="629860" cy="3074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1046F0-49DB-44F0-9BEE-7932D8349CC2}"/>
                </a:ext>
              </a:extLst>
            </p:cNvPr>
            <p:cNvCxnSpPr>
              <a:cxnSpLocks/>
              <a:stCxn id="43" idx="1"/>
              <a:endCxn id="46" idx="6"/>
            </p:cNvCxnSpPr>
            <p:nvPr/>
          </p:nvCxnSpPr>
          <p:spPr>
            <a:xfrm>
              <a:off x="2220454" y="4668931"/>
              <a:ext cx="1779146" cy="310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B626CD-C765-45A9-A76E-8ADF4E30C1C7}"/>
                </a:ext>
              </a:extLst>
            </p:cNvPr>
            <p:cNvCxnSpPr>
              <a:cxnSpLocks/>
              <a:stCxn id="42" idx="2"/>
              <a:endCxn id="44" idx="6"/>
            </p:cNvCxnSpPr>
            <p:nvPr/>
          </p:nvCxnSpPr>
          <p:spPr>
            <a:xfrm>
              <a:off x="2050304" y="3337370"/>
              <a:ext cx="1365953" cy="5677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97F11A-284C-4DD4-AB12-83B78C29B576}"/>
                </a:ext>
              </a:extLst>
            </p:cNvPr>
            <p:cNvCxnSpPr>
              <a:cxnSpLocks/>
              <a:stCxn id="41" idx="1"/>
              <a:endCxn id="44" idx="5"/>
            </p:cNvCxnSpPr>
            <p:nvPr/>
          </p:nvCxnSpPr>
          <p:spPr>
            <a:xfrm>
              <a:off x="2851098" y="2465260"/>
              <a:ext cx="600917" cy="13859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6E65F7-266D-4EAC-BBE7-571FAA5F9835}"/>
                </a:ext>
              </a:extLst>
            </p:cNvPr>
            <p:cNvCxnSpPr>
              <a:cxnSpLocks/>
              <a:stCxn id="41" idx="3"/>
            </p:cNvCxnSpPr>
            <p:nvPr/>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2B5468E-CB99-4093-8C03-D6BDD0798987}"/>
                </a:ext>
              </a:extLst>
            </p:cNvPr>
            <p:cNvCxnSpPr>
              <a:cxnSpLocks/>
              <a:stCxn id="44" idx="4"/>
              <a:endCxn id="50" idx="7"/>
            </p:cNvCxnSpPr>
            <p:nvPr/>
          </p:nvCxnSpPr>
          <p:spPr>
            <a:xfrm flipV="1">
              <a:off x="3515393" y="1981755"/>
              <a:ext cx="468905" cy="18566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BF700A7-40B7-453D-9A52-36537CBE2A77}"/>
                </a:ext>
              </a:extLst>
            </p:cNvPr>
            <p:cNvCxnSpPr>
              <a:cxnSpLocks/>
              <a:stCxn id="40" idx="5"/>
              <a:endCxn id="50" idx="1"/>
            </p:cNvCxnSpPr>
            <p:nvPr/>
          </p:nvCxnSpPr>
          <p:spPr>
            <a:xfrm flipH="1" flipV="1">
              <a:off x="4103774" y="1981755"/>
              <a:ext cx="698280" cy="2303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DB5B7D-8629-40FF-A636-FCFBDCE702CC}"/>
                </a:ext>
              </a:extLst>
            </p:cNvPr>
            <p:cNvCxnSpPr>
              <a:cxnSpLocks/>
              <a:stCxn id="41" idx="7"/>
              <a:endCxn id="42" idx="3"/>
            </p:cNvCxnSpPr>
            <p:nvPr/>
          </p:nvCxnSpPr>
          <p:spPr>
            <a:xfrm flipH="1">
              <a:off x="2040089" y="2465260"/>
              <a:ext cx="691533" cy="830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74C353-FDD1-45B9-AC0C-9366ABA4B1D2}"/>
                </a:ext>
              </a:extLst>
            </p:cNvPr>
            <p:cNvCxnSpPr>
              <a:cxnSpLocks/>
              <a:stCxn id="39" idx="7"/>
              <a:endCxn id="45" idx="3"/>
            </p:cNvCxnSpPr>
            <p:nvPr/>
          </p:nvCxnSpPr>
          <p:spPr>
            <a:xfrm flipH="1">
              <a:off x="4778478" y="2743444"/>
              <a:ext cx="1308662" cy="12341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031E40-6843-4C94-8FCB-780799AE97ED}"/>
                </a:ext>
              </a:extLst>
            </p:cNvPr>
            <p:cNvCxnSpPr>
              <a:cxnSpLocks/>
              <a:stCxn id="52" idx="7"/>
              <a:endCxn id="50" idx="3"/>
            </p:cNvCxnSpPr>
            <p:nvPr/>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9EE8D-C794-4A79-955A-C9DAF2733A6D}"/>
                </a:ext>
              </a:extLst>
            </p:cNvPr>
            <p:cNvCxnSpPr>
              <a:cxnSpLocks/>
              <a:stCxn id="49" idx="7"/>
              <a:endCxn id="41" idx="4"/>
            </p:cNvCxnSpPr>
            <p:nvPr/>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CCE429D-82F8-448B-9254-A17656A1DC8D}"/>
                </a:ext>
              </a:extLst>
            </p:cNvPr>
            <p:cNvSpPr/>
            <p:nvPr/>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7C8F92A-2C72-44D0-BEEE-BCBD4F4F35BC}"/>
                </a:ext>
              </a:extLst>
            </p:cNvPr>
            <p:cNvSpPr>
              <a:spLocks noChangeAspect="1"/>
            </p:cNvSpPr>
            <p:nvPr/>
          </p:nvSpPr>
          <p:spPr>
            <a:xfrm flipH="1" flipV="1">
              <a:off x="6070644" y="2647298"/>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A733C82-9A7C-4A16-BE4C-4B836C8F0F27}"/>
                </a:ext>
              </a:extLst>
            </p:cNvPr>
            <p:cNvSpPr/>
            <p:nvPr/>
          </p:nvSpPr>
          <p:spPr>
            <a:xfrm flipH="1" flipV="1">
              <a:off x="4777310" y="218733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02A63E9-F269-479B-96DD-38FD0C3DD164}"/>
                </a:ext>
              </a:extLst>
            </p:cNvPr>
            <p:cNvSpPr/>
            <p:nvPr/>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C541C22-1494-419D-9DFB-517FA281E654}"/>
                </a:ext>
              </a:extLst>
            </p:cNvPr>
            <p:cNvSpPr>
              <a:spLocks noChangeAspect="1"/>
            </p:cNvSpPr>
            <p:nvPr/>
          </p:nvSpPr>
          <p:spPr>
            <a:xfrm rot="527431" flipH="1" flipV="1">
              <a:off x="1938324" y="327244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3C2EE9F-FEEA-4846-9BC4-DB8A08F89D2D}"/>
                </a:ext>
              </a:extLst>
            </p:cNvPr>
            <p:cNvSpPr/>
            <p:nvPr/>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F70465C-C707-42D2-8339-B73038D010E2}"/>
                </a:ext>
              </a:extLst>
            </p:cNvPr>
            <p:cNvSpPr/>
            <p:nvPr/>
          </p:nvSpPr>
          <p:spPr>
            <a:xfrm rot="664413" flipH="1" flipV="1">
              <a:off x="3414685" y="383682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4E49250-4481-45C1-A8CC-A4E769891E91}"/>
                </a:ext>
              </a:extLst>
            </p:cNvPr>
            <p:cNvSpPr/>
            <p:nvPr/>
          </p:nvSpPr>
          <p:spPr>
            <a:xfrm flipH="1" flipV="1">
              <a:off x="4634257" y="3952857"/>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8A560C8-D8A8-43A7-AFE8-C8F190D4D850}"/>
                </a:ext>
              </a:extLst>
            </p:cNvPr>
            <p:cNvSpPr>
              <a:spLocks noChangeAspect="1"/>
            </p:cNvSpPr>
            <p:nvPr/>
          </p:nvSpPr>
          <p:spPr>
            <a:xfrm flipH="1" flipV="1">
              <a:off x="3999600" y="492345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888E6BB-72A4-4F44-B060-6831F4C5BBBD}"/>
                </a:ext>
              </a:extLst>
            </p:cNvPr>
            <p:cNvSpPr/>
            <p:nvPr/>
          </p:nvSpPr>
          <p:spPr>
            <a:xfrm flipH="1" flipV="1">
              <a:off x="1211957" y="2932790"/>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EAB64F1-5C8A-4B5E-8BAB-A3528A9B7FBF}"/>
                </a:ext>
              </a:extLst>
            </p:cNvPr>
            <p:cNvSpPr/>
            <p:nvPr/>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ECDBC2A-058B-4CF9-B6BA-4C24DC7C30D7}"/>
                </a:ext>
              </a:extLst>
            </p:cNvPr>
            <p:cNvSpPr>
              <a:spLocks noChangeAspect="1"/>
            </p:cNvSpPr>
            <p:nvPr/>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531BE5D-E8F6-4F14-97F6-F714EE1551EA}"/>
                </a:ext>
              </a:extLst>
            </p:cNvPr>
            <p:cNvSpPr>
              <a:spLocks noChangeAspect="1"/>
            </p:cNvSpPr>
            <p:nvPr/>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ADD316A-7B69-40B1-9870-21E9D5A7A815}"/>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B7B901E-1352-4D99-9040-F8E508DB5F55}"/>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8E628E1-479B-4BBB-888B-7D353B8F642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24DB87A-3670-4B2A-AC9F-166E4A40B003}"/>
                </a:ext>
              </a:extLst>
            </p:cNvPr>
            <p:cNvCxnSpPr>
              <a:cxnSpLocks/>
              <a:stCxn id="53" idx="0"/>
              <a:endCxn id="50"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53A95AE9-0BFC-424F-B9D9-54CE1890957D}"/>
                </a:ext>
              </a:extLst>
            </p:cNvPr>
            <p:cNvSpPr/>
            <p:nvPr/>
          </p:nvSpPr>
          <p:spPr>
            <a:xfrm flipH="1" flipV="1">
              <a:off x="2882979" y="419834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F4F6175D-CD4B-45F7-A0FE-319B9B6D8FE3}"/>
                </a:ext>
              </a:extLst>
            </p:cNvPr>
            <p:cNvCxnSpPr>
              <a:cxnSpLocks/>
              <a:stCxn id="55" idx="1"/>
              <a:endCxn id="46" idx="6"/>
            </p:cNvCxnSpPr>
            <p:nvPr/>
          </p:nvCxnSpPr>
          <p:spPr>
            <a:xfrm>
              <a:off x="3027200" y="4342565"/>
              <a:ext cx="972400" cy="6372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FDE5FA-A885-47BF-80C8-09B8618296EC}"/>
                </a:ext>
              </a:extLst>
            </p:cNvPr>
            <p:cNvCxnSpPr>
              <a:cxnSpLocks/>
              <a:stCxn id="43" idx="3"/>
              <a:endCxn id="55" idx="7"/>
            </p:cNvCxnSpPr>
            <p:nvPr/>
          </p:nvCxnSpPr>
          <p:spPr>
            <a:xfrm flipV="1">
              <a:off x="2194985" y="4342565"/>
              <a:ext cx="712739" cy="209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82D4F8-8968-4A56-8FEC-7D90AAF512B0}"/>
                </a:ext>
              </a:extLst>
            </p:cNvPr>
            <p:cNvCxnSpPr>
              <a:cxnSpLocks/>
              <a:stCxn id="55" idx="2"/>
              <a:endCxn id="44" idx="0"/>
            </p:cNvCxnSpPr>
            <p:nvPr/>
          </p:nvCxnSpPr>
          <p:spPr>
            <a:xfrm flipV="1">
              <a:off x="3051944" y="4004220"/>
              <a:ext cx="430996" cy="2786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angle 113">
            <a:extLst>
              <a:ext uri="{FF2B5EF4-FFF2-40B4-BE49-F238E27FC236}">
                <a16:creationId xmlns:a16="http://schemas.microsoft.com/office/drawing/2014/main" id="{D4021E50-91E9-4052-A959-CE84C01E1BDF}"/>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A8633281-BBF5-4D50-AE65-905DC56F49A9}"/>
              </a:ext>
            </a:extLst>
          </p:cNvPr>
          <p:cNvSpPr/>
          <p:nvPr/>
        </p:nvSpPr>
        <p:spPr>
          <a:xfrm>
            <a:off x="0" y="2339545"/>
            <a:ext cx="12192000" cy="217891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7F8FF615-3F30-49C9-A7C8-EF52310FBE9A}"/>
              </a:ext>
            </a:extLst>
          </p:cNvPr>
          <p:cNvGrpSpPr/>
          <p:nvPr/>
        </p:nvGrpSpPr>
        <p:grpSpPr>
          <a:xfrm>
            <a:off x="-330658" y="2919537"/>
            <a:ext cx="12192000" cy="1318987"/>
            <a:chOff x="0" y="2671679"/>
            <a:chExt cx="12192000" cy="1318987"/>
          </a:xfrm>
        </p:grpSpPr>
        <p:sp>
          <p:nvSpPr>
            <p:cNvPr id="2" name="TextBox 1">
              <a:extLst>
                <a:ext uri="{FF2B5EF4-FFF2-40B4-BE49-F238E27FC236}">
                  <a16:creationId xmlns:a16="http://schemas.microsoft.com/office/drawing/2014/main" id="{29E2714A-BE29-4E83-A155-D5802C472B0A}"/>
                </a:ext>
              </a:extLst>
            </p:cNvPr>
            <p:cNvSpPr txBox="1"/>
            <p:nvPr/>
          </p:nvSpPr>
          <p:spPr>
            <a:xfrm>
              <a:off x="0" y="2671679"/>
              <a:ext cx="12192000" cy="1015663"/>
            </a:xfrm>
            <a:prstGeom prst="rect">
              <a:avLst/>
            </a:prstGeom>
            <a:noFill/>
          </p:spPr>
          <p:txBody>
            <a:bodyPr wrap="square" rtlCol="0" anchor="ctr">
              <a:spAutoFit/>
            </a:bodyPr>
            <a:lstStyle/>
            <a:p>
              <a:pPr algn="ctr"/>
              <a:r>
                <a:rPr lang="es-ES" altLang="ko-KR" sz="6000" smtClean="0">
                  <a:solidFill>
                    <a:schemeClr val="bg1"/>
                  </a:solidFill>
                  <a:cs typeface="Arial" pitchFamily="34" charset="0"/>
                </a:rPr>
                <a:t>Muchas Gracias</a:t>
              </a:r>
              <a:endParaRPr lang="ko-KR" altLang="en-US" sz="600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50" y="3611010"/>
              <a:ext cx="12191852" cy="379656"/>
            </a:xfrm>
            <a:prstGeom prst="rect">
              <a:avLst/>
            </a:prstGeom>
            <a:noFill/>
          </p:spPr>
          <p:txBody>
            <a:bodyPr wrap="square" rtlCol="0" anchor="ctr">
              <a:spAutoFit/>
            </a:bodyPr>
            <a:lstStyle/>
            <a:p>
              <a:pPr algn="ctr"/>
              <a:r>
                <a:rPr lang="es-ES" altLang="ko-KR" sz="1867" smtClean="0">
                  <a:solidFill>
                    <a:schemeClr val="bg1"/>
                  </a:solidFill>
                  <a:cs typeface="Arial" pitchFamily="34" charset="0"/>
                </a:rPr>
                <a:t>Nos veremos en la </a:t>
              </a:r>
              <a:r>
                <a:rPr lang="es-ES" altLang="ko-KR" sz="1867" err="1" smtClean="0">
                  <a:solidFill>
                    <a:schemeClr val="bg1"/>
                  </a:solidFill>
                  <a:cs typeface="Arial" pitchFamily="34" charset="0"/>
                </a:rPr>
                <a:t>Proxima</a:t>
              </a:r>
              <a:r>
                <a:rPr lang="es-ES" altLang="ko-KR" sz="1867" smtClean="0">
                  <a:solidFill>
                    <a:schemeClr val="bg1"/>
                  </a:solidFill>
                  <a:cs typeface="Arial" pitchFamily="34" charset="0"/>
                </a:rPr>
                <a:t>.</a:t>
              </a:r>
              <a:endParaRPr lang="ko-KR" altLang="en-US" sz="1867">
                <a:solidFill>
                  <a:schemeClr val="bg1"/>
                </a:solidFill>
                <a:cs typeface="Arial" pitchFamily="34" charset="0"/>
              </a:endParaRPr>
            </a:p>
          </p:txBody>
        </p:sp>
      </p:grpSp>
      <p:sp>
        <p:nvSpPr>
          <p:cNvPr id="62"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mtClean="0">
                <a:solidFill>
                  <a:schemeClr val="bg1"/>
                </a:solidFill>
              </a:rPr>
              <a:t>ISFT n151 – Algoritmos y Estructuras de Datos</a:t>
            </a:r>
            <a:endParaRPr lang="es-ES">
              <a:solidFill>
                <a:schemeClr val="bg1"/>
              </a:solidFill>
            </a:endParaRPr>
          </a:p>
        </p:txBody>
      </p:sp>
      <p:sp>
        <p:nvSpPr>
          <p:cNvPr id="60" name="Marcador de fecha 59"/>
          <p:cNvSpPr>
            <a:spLocks noGrp="1"/>
          </p:cNvSpPr>
          <p:nvPr>
            <p:ph type="dt" sz="half" idx="4294967295"/>
          </p:nvPr>
        </p:nvSpPr>
        <p:spPr/>
        <p:txBody>
          <a:bodyPr/>
          <a:lstStyle/>
          <a:p>
            <a:fld id="{3F2219D5-CCDB-46EB-BCC3-89821F10D5B3}" type="datetime8">
              <a:rPr lang="es-AR" smtClean="0"/>
              <a:pPr/>
              <a:t>29/4/2021 20:29</a:t>
            </a:fld>
            <a:endParaRPr lang="en-US"/>
          </a:p>
        </p:txBody>
      </p:sp>
      <p:sp>
        <p:nvSpPr>
          <p:cNvPr id="61" name="Marcador de pie de página 60"/>
          <p:cNvSpPr>
            <a:spLocks noGrp="1"/>
          </p:cNvSpPr>
          <p:nvPr>
            <p:ph type="ftr" sz="quarter" idx="4294967295"/>
          </p:nvPr>
        </p:nvSpPr>
        <p:spPr/>
        <p:txBody>
          <a:bodyPr/>
          <a:lstStyle/>
          <a:p>
            <a:r>
              <a:rPr kumimoji="0" lang="en-US" smtClean="0"/>
              <a:t>ISFTN151 - AyED I </a:t>
            </a:r>
            <a:endParaRPr kumimoji="0" lang="en-US"/>
          </a:p>
        </p:txBody>
      </p:sp>
      <p:sp>
        <p:nvSpPr>
          <p:cNvPr id="63" name="Marcador de número de diapositiva 62"/>
          <p:cNvSpPr>
            <a:spLocks noGrp="1"/>
          </p:cNvSpPr>
          <p:nvPr>
            <p:ph type="sldNum" sz="quarter" idx="4294967295"/>
          </p:nvPr>
        </p:nvSpPr>
        <p:spPr/>
        <p:txBody>
          <a:bodyPr/>
          <a:lstStyle/>
          <a:p>
            <a:fld id="{042AED99-7FB4-404E-8A97-64753DCE42EC}" type="slidenum">
              <a:rPr lang="en-US" smtClean="0"/>
              <a:pPr/>
              <a:t>38</a:t>
            </a:fld>
            <a:endParaRPr lang="en-US"/>
          </a:p>
        </p:txBody>
      </p:sp>
    </p:spTree>
    <p:extLst>
      <p:ext uri="{BB962C8B-B14F-4D97-AF65-F5344CB8AC3E}">
        <p14:creationId xmlns:p14="http://schemas.microsoft.com/office/powerpoint/2010/main" val="721764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266700" y="3729445"/>
            <a:ext cx="10772775" cy="1022350"/>
          </a:xfrm>
        </p:spPr>
        <p:txBody>
          <a:bodyPr/>
          <a:lstStyle/>
          <a:p>
            <a:r>
              <a:rPr lang="es-AR" sz="4000" dirty="0" smtClean="0">
                <a:solidFill>
                  <a:schemeClr val="bg1"/>
                </a:solidFill>
              </a:rPr>
              <a:t>Algoritmos y Estructuras de Datos</a:t>
            </a:r>
            <a:endParaRPr lang="es-AR" sz="4000" dirty="0">
              <a:solidFill>
                <a:schemeClr val="bg1"/>
              </a:solidFill>
            </a:endParaRPr>
          </a:p>
        </p:txBody>
      </p:sp>
      <p:sp>
        <p:nvSpPr>
          <p:cNvPr id="4" name="3 Marcador de número de diapositiva"/>
          <p:cNvSpPr>
            <a:spLocks noGrp="1"/>
          </p:cNvSpPr>
          <p:nvPr>
            <p:ph type="sldNum" sz="quarter" idx="4294967295"/>
          </p:nvPr>
        </p:nvSpPr>
        <p:spPr>
          <a:xfrm>
            <a:off x="9266238" y="6481763"/>
            <a:ext cx="2925762" cy="301625"/>
          </a:xfrm>
        </p:spPr>
        <p:txBody>
          <a:bodyPr/>
          <a:lstStyle/>
          <a:p>
            <a:r>
              <a:rPr lang="es-ES" smtClean="0">
                <a:solidFill>
                  <a:schemeClr val="bg1"/>
                </a:solidFill>
              </a:rPr>
              <a:t>Página</a:t>
            </a:r>
            <a:r>
              <a:rPr lang="en-US" smtClean="0">
                <a:solidFill>
                  <a:schemeClr val="bg1"/>
                </a:solidFill>
              </a:rPr>
              <a:t> </a:t>
            </a:r>
            <a:fld id="{042AED99-7FB4-404E-8A97-64753DCE42EC}" type="slidenum">
              <a:rPr lang="en-US" smtClean="0">
                <a:solidFill>
                  <a:schemeClr val="bg1"/>
                </a:solidFill>
              </a:rPr>
              <a:pPr/>
              <a:t>4</a:t>
            </a:fld>
            <a:endParaRPr lang="en-US">
              <a:solidFill>
                <a:schemeClr val="bg1"/>
              </a:solidFill>
            </a:endParaRPr>
          </a:p>
        </p:txBody>
      </p:sp>
      <p:sp>
        <p:nvSpPr>
          <p:cNvPr id="6" name="5 Rectángulo"/>
          <p:cNvSpPr/>
          <p:nvPr/>
        </p:nvSpPr>
        <p:spPr>
          <a:xfrm>
            <a:off x="1551618" y="4210140"/>
            <a:ext cx="6652654" cy="584775"/>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3200" dirty="0" smtClean="0">
                <a:ln>
                  <a:solidFill>
                    <a:srgbClr val="0070C0"/>
                  </a:solidFill>
                </a:ln>
                <a:solidFill>
                  <a:schemeClr val="bg1"/>
                </a:solidFill>
                <a:latin typeface="Calibri"/>
                <a:ea typeface="+mj-ea"/>
                <a:cs typeface="+mj-cs"/>
              </a:rPr>
              <a:t>Programador Programación Programas</a:t>
            </a:r>
            <a:endParaRPr lang="es-ES" sz="1600" dirty="0">
              <a:solidFill>
                <a:schemeClr val="bg1"/>
              </a:solidFill>
            </a:endParaRPr>
          </a:p>
        </p:txBody>
      </p:sp>
      <p:sp>
        <p:nvSpPr>
          <p:cNvPr id="7" name="Footer Placeholder 4"/>
          <p:cNvSpPr txBox="1">
            <a:spLocks/>
          </p:cNvSpPr>
          <p:nvPr/>
        </p:nvSpPr>
        <p:spPr>
          <a:xfrm>
            <a:off x="47328" y="6512768"/>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600" smtClean="0">
                <a:solidFill>
                  <a:schemeClr val="bg1"/>
                </a:solidFill>
              </a:rPr>
              <a:t>ISFT n151 – Algoritmos y Estructuras de Datos</a:t>
            </a:r>
            <a:endParaRPr lang="es-ES" sz="1600">
              <a:solidFill>
                <a:schemeClr val="bg1"/>
              </a:solidFill>
            </a:endParaRPr>
          </a:p>
        </p:txBody>
      </p:sp>
      <p:sp>
        <p:nvSpPr>
          <p:cNvPr id="8" name="Rectángulo 7"/>
          <p:cNvSpPr/>
          <p:nvPr/>
        </p:nvSpPr>
        <p:spPr>
          <a:xfrm>
            <a:off x="8371062" y="4341317"/>
            <a:ext cx="1977125" cy="1107996"/>
          </a:xfrm>
          <a:prstGeom prst="rect">
            <a:avLst/>
          </a:prstGeom>
        </p:spPr>
        <p:txBody>
          <a:bodyPr wrap="square">
            <a:spAutoFit/>
          </a:bodyPr>
          <a:lstStyle/>
          <a:p>
            <a:pPr lvl="1" indent="1588">
              <a:buNone/>
            </a:pPr>
            <a:r>
              <a:rPr lang="es-ES" sz="600" dirty="0">
                <a:solidFill>
                  <a:schemeClr val="bg1"/>
                </a:solidFill>
                <a:latin typeface="Consolas" pitchFamily="49" charset="0"/>
              </a:rPr>
              <a:t>#</a:t>
            </a:r>
            <a:r>
              <a:rPr lang="es-ES" sz="600" dirty="0" err="1">
                <a:solidFill>
                  <a:schemeClr val="bg1"/>
                </a:solidFill>
                <a:latin typeface="Consolas" pitchFamily="49" charset="0"/>
              </a:rPr>
              <a:t>include</a:t>
            </a:r>
            <a:r>
              <a:rPr lang="es-ES" sz="600" dirty="0">
                <a:solidFill>
                  <a:schemeClr val="bg1"/>
                </a:solidFill>
                <a:latin typeface="Consolas" pitchFamily="49" charset="0"/>
              </a:rPr>
              <a:t> &lt;</a:t>
            </a:r>
            <a:r>
              <a:rPr lang="es-ES" sz="600" dirty="0" err="1">
                <a:solidFill>
                  <a:schemeClr val="bg1"/>
                </a:solidFill>
                <a:latin typeface="Consolas" pitchFamily="49" charset="0"/>
              </a:rPr>
              <a:t>iostream</a:t>
            </a:r>
            <a:r>
              <a:rPr lang="es-ES" sz="600" dirty="0">
                <a:solidFill>
                  <a:schemeClr val="bg1"/>
                </a:solidFill>
                <a:latin typeface="Consolas" pitchFamily="49" charset="0"/>
              </a:rPr>
              <a:t>&gt;</a:t>
            </a:r>
          </a:p>
          <a:p>
            <a:pPr lvl="1" indent="1588">
              <a:buNone/>
            </a:pPr>
            <a:r>
              <a:rPr lang="es-ES" sz="600" dirty="0" err="1">
                <a:solidFill>
                  <a:schemeClr val="bg1"/>
                </a:solidFill>
                <a:latin typeface="Consolas" pitchFamily="49" charset="0"/>
              </a:rPr>
              <a:t>using</a:t>
            </a:r>
            <a:r>
              <a:rPr lang="es-ES" sz="600" dirty="0">
                <a:solidFill>
                  <a:schemeClr val="bg1"/>
                </a:solidFill>
                <a:latin typeface="Consolas" pitchFamily="49" charset="0"/>
              </a:rPr>
              <a:t> </a:t>
            </a:r>
            <a:r>
              <a:rPr lang="es-ES" sz="600" dirty="0" err="1">
                <a:solidFill>
                  <a:schemeClr val="bg1"/>
                </a:solidFill>
                <a:latin typeface="Consolas" pitchFamily="49" charset="0"/>
              </a:rPr>
              <a:t>namespace</a:t>
            </a:r>
            <a:r>
              <a:rPr lang="es-ES" sz="600" dirty="0">
                <a:solidFill>
                  <a:schemeClr val="bg1"/>
                </a:solidFill>
                <a:latin typeface="Consolas" pitchFamily="49" charset="0"/>
              </a:rPr>
              <a:t> </a:t>
            </a:r>
            <a:r>
              <a:rPr lang="es-ES" sz="600" dirty="0" err="1">
                <a:solidFill>
                  <a:schemeClr val="bg1"/>
                </a:solidFill>
                <a:latin typeface="Consolas" pitchFamily="49" charset="0"/>
              </a:rPr>
              <a:t>std</a:t>
            </a:r>
            <a:r>
              <a:rPr lang="es-ES" sz="600" dirty="0">
                <a:solidFill>
                  <a:schemeClr val="bg1"/>
                </a:solidFill>
                <a:latin typeface="Consolas" pitchFamily="49" charset="0"/>
              </a:rPr>
              <a:t>;</a:t>
            </a:r>
          </a:p>
          <a:p>
            <a:pPr lvl="1" indent="1588">
              <a:buNone/>
            </a:pPr>
            <a:endParaRPr lang="es-ES" sz="600" dirty="0">
              <a:solidFill>
                <a:schemeClr val="bg1"/>
              </a:solidFill>
              <a:latin typeface="Consolas" pitchFamily="49" charset="0"/>
            </a:endParaRPr>
          </a:p>
          <a:p>
            <a:pPr lvl="1" indent="1588">
              <a:buNone/>
            </a:pPr>
            <a:r>
              <a:rPr lang="es-ES" sz="600" dirty="0" err="1">
                <a:solidFill>
                  <a:schemeClr val="bg1"/>
                </a:solidFill>
                <a:latin typeface="Consolas" pitchFamily="49" charset="0"/>
              </a:rPr>
              <a:t>int</a:t>
            </a:r>
            <a:r>
              <a:rPr lang="es-ES" sz="600" dirty="0">
                <a:solidFill>
                  <a:schemeClr val="bg1"/>
                </a:solidFill>
                <a:latin typeface="Consolas" pitchFamily="49" charset="0"/>
              </a:rPr>
              <a:t> </a:t>
            </a:r>
            <a:r>
              <a:rPr lang="es-ES" sz="600" dirty="0" err="1">
                <a:solidFill>
                  <a:schemeClr val="bg1"/>
                </a:solidFill>
                <a:latin typeface="Consolas" pitchFamily="49" charset="0"/>
              </a:rPr>
              <a:t>main</a:t>
            </a:r>
            <a:r>
              <a:rPr lang="es-ES" sz="600" dirty="0">
                <a:solidFill>
                  <a:schemeClr val="bg1"/>
                </a:solidFill>
                <a:latin typeface="Consolas" pitchFamily="49" charset="0"/>
              </a:rPr>
              <a:t>()</a:t>
            </a:r>
          </a:p>
          <a:p>
            <a:pPr lvl="1" indent="1588">
              <a:buNone/>
            </a:pPr>
            <a:r>
              <a:rPr lang="es-ES" sz="600" dirty="0">
                <a:solidFill>
                  <a:schemeClr val="bg1"/>
                </a:solidFill>
                <a:latin typeface="Consolas" pitchFamily="49" charset="0"/>
              </a:rPr>
              <a:t>{</a:t>
            </a:r>
          </a:p>
          <a:p>
            <a:pPr lvl="1" indent="1588">
              <a:buNone/>
            </a:pPr>
            <a:r>
              <a:rPr lang="es-ES" sz="600" dirty="0">
                <a:solidFill>
                  <a:schemeClr val="bg1"/>
                </a:solidFill>
                <a:latin typeface="Consolas" pitchFamily="49" charset="0"/>
              </a:rPr>
              <a:t>   </a:t>
            </a:r>
            <a:r>
              <a:rPr lang="es-ES" sz="600" dirty="0" err="1">
                <a:solidFill>
                  <a:schemeClr val="bg1"/>
                </a:solidFill>
                <a:latin typeface="Consolas" pitchFamily="49" charset="0"/>
              </a:rPr>
              <a:t>cout</a:t>
            </a:r>
            <a:r>
              <a:rPr lang="es-ES" sz="600" dirty="0">
                <a:solidFill>
                  <a:schemeClr val="bg1"/>
                </a:solidFill>
                <a:latin typeface="Consolas" pitchFamily="49" charset="0"/>
              </a:rPr>
              <a:t> &lt;&lt; "Hola Mundo!" &lt;&lt; </a:t>
            </a:r>
            <a:r>
              <a:rPr lang="es-ES" sz="600" dirty="0" err="1">
                <a:solidFill>
                  <a:schemeClr val="bg1"/>
                </a:solidFill>
                <a:latin typeface="Consolas" pitchFamily="49" charset="0"/>
              </a:rPr>
              <a:t>endl</a:t>
            </a:r>
            <a:r>
              <a:rPr lang="es-ES" sz="600" dirty="0">
                <a:solidFill>
                  <a:schemeClr val="bg1"/>
                </a:solidFill>
                <a:latin typeface="Consolas" pitchFamily="49" charset="0"/>
              </a:rPr>
              <a:t>;</a:t>
            </a:r>
          </a:p>
          <a:p>
            <a:pPr lvl="1" indent="1588">
              <a:buNone/>
            </a:pPr>
            <a:r>
              <a:rPr lang="es-ES" sz="600" dirty="0">
                <a:solidFill>
                  <a:schemeClr val="bg1"/>
                </a:solidFill>
                <a:latin typeface="Consolas" pitchFamily="49" charset="0"/>
              </a:rPr>
              <a:t>   // Muestra Hola Mundo!</a:t>
            </a:r>
          </a:p>
          <a:p>
            <a:pPr lvl="1" indent="1588">
              <a:buNone/>
            </a:pPr>
            <a:endParaRPr lang="es-ES" sz="600" dirty="0">
              <a:solidFill>
                <a:schemeClr val="bg1"/>
              </a:solidFill>
              <a:latin typeface="Consolas" pitchFamily="49" charset="0"/>
            </a:endParaRPr>
          </a:p>
          <a:p>
            <a:pPr lvl="1" indent="1588">
              <a:buNone/>
            </a:pPr>
            <a:r>
              <a:rPr lang="es-ES" sz="600" dirty="0">
                <a:solidFill>
                  <a:schemeClr val="bg1"/>
                </a:solidFill>
                <a:latin typeface="Consolas" pitchFamily="49" charset="0"/>
              </a:rPr>
              <a:t>   </a:t>
            </a:r>
            <a:r>
              <a:rPr lang="es-ES" sz="600" dirty="0" err="1">
                <a:solidFill>
                  <a:schemeClr val="bg1"/>
                </a:solidFill>
                <a:latin typeface="Consolas" pitchFamily="49" charset="0"/>
              </a:rPr>
              <a:t>return</a:t>
            </a:r>
            <a:r>
              <a:rPr lang="es-ES" sz="600" dirty="0">
                <a:solidFill>
                  <a:schemeClr val="bg1"/>
                </a:solidFill>
                <a:latin typeface="Consolas" pitchFamily="49" charset="0"/>
              </a:rPr>
              <a:t> 0;</a:t>
            </a:r>
          </a:p>
          <a:p>
            <a:pPr lvl="1" indent="1588">
              <a:buNone/>
            </a:pPr>
            <a:r>
              <a:rPr lang="es-ES" sz="600" dirty="0">
                <a:solidFill>
                  <a:schemeClr val="bg1"/>
                </a:solidFill>
                <a:latin typeface="Consolas" pitchFamily="49" charset="0"/>
              </a:rPr>
              <a:t>}</a:t>
            </a:r>
          </a:p>
        </p:txBody>
      </p:sp>
    </p:spTree>
    <p:extLst>
      <p:ext uri="{BB962C8B-B14F-4D97-AF65-F5344CB8AC3E}">
        <p14:creationId xmlns:p14="http://schemas.microsoft.com/office/powerpoint/2010/main" val="54137674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62411" y="386834"/>
            <a:ext cx="8622873" cy="707886"/>
          </a:xfrm>
          <a:prstGeom prst="rect">
            <a:avLst/>
          </a:prstGeom>
        </p:spPr>
        <p:txBody>
          <a:bodyPr wrap="none">
            <a:spAutoFit/>
          </a:bodyPr>
          <a:lstStyle/>
          <a:p>
            <a:r>
              <a:rPr lang="es-ES" sz="4000" b="1" dirty="0" smtClean="0">
                <a:solidFill>
                  <a:schemeClr val="bg1"/>
                </a:solidFill>
              </a:rPr>
              <a:t>Desarrollo de software profesional</a:t>
            </a:r>
            <a:endParaRPr lang="es-ES" sz="4000" dirty="0">
              <a:solidFill>
                <a:schemeClr val="bg1"/>
              </a:solidFill>
            </a:endParaRPr>
          </a:p>
        </p:txBody>
      </p:sp>
      <p:sp>
        <p:nvSpPr>
          <p:cNvPr id="3" name="2 Rectángulo"/>
          <p:cNvSpPr/>
          <p:nvPr/>
        </p:nvSpPr>
        <p:spPr>
          <a:xfrm>
            <a:off x="628650" y="1384638"/>
            <a:ext cx="11087100" cy="2585323"/>
          </a:xfrm>
          <a:prstGeom prst="rect">
            <a:avLst/>
          </a:prstGeom>
        </p:spPr>
        <p:txBody>
          <a:bodyPr wrap="square">
            <a:spAutoFit/>
          </a:bodyPr>
          <a:lstStyle/>
          <a:p>
            <a:r>
              <a:rPr lang="es-MX" dirty="0" smtClean="0">
                <a:solidFill>
                  <a:schemeClr val="bg1"/>
                </a:solidFill>
              </a:rPr>
              <a:t>Muchos individuos escriben programas. En las empresas los empleados hacen programas </a:t>
            </a:r>
            <a:r>
              <a:rPr lang="es-ES" dirty="0" smtClean="0">
                <a:solidFill>
                  <a:schemeClr val="bg1"/>
                </a:solidFill>
              </a:rPr>
              <a:t>de hoja de cálculo para simplificar su trabajo; científicos e ingenieros elaboran programas </a:t>
            </a:r>
            <a:r>
              <a:rPr lang="es-MX" dirty="0" smtClean="0">
                <a:solidFill>
                  <a:schemeClr val="bg1"/>
                </a:solidFill>
              </a:rPr>
              <a:t>para procesar sus datos experimentales, y los aficionados crean programas para su </a:t>
            </a:r>
            <a:r>
              <a:rPr lang="es-ES" dirty="0" smtClean="0">
                <a:solidFill>
                  <a:schemeClr val="bg1"/>
                </a:solidFill>
              </a:rPr>
              <a:t>propio interés y satisfacción.</a:t>
            </a:r>
          </a:p>
          <a:p>
            <a:endParaRPr lang="es-ES" dirty="0" smtClean="0">
              <a:solidFill>
                <a:schemeClr val="bg1"/>
              </a:solidFill>
            </a:endParaRPr>
          </a:p>
          <a:p>
            <a:r>
              <a:rPr lang="es-MX" dirty="0" smtClean="0">
                <a:solidFill>
                  <a:schemeClr val="bg1"/>
                </a:solidFill>
              </a:rPr>
              <a:t>Sin embargo, la gran mayoría del desarrollo de software es una actividad profesional, donde el software se realiza para propósitos de negocios específicos, para su inclusión en otros dispositivos o como productos de software, por ejemplo, sistemas de información, sistemas de CAD, etcétera. El software profesional, destinado a usarse por alguien más aparte de su desarrollador, se lleva a cabo en general por equipos, en vez de individualmente. Se mantiene y cambia a lo largo de su vida.</a:t>
            </a:r>
            <a:endParaRPr lang="es-ES" dirty="0">
              <a:solidFill>
                <a:schemeClr val="bg1"/>
              </a:solidFill>
            </a:endParaRPr>
          </a:p>
        </p:txBody>
      </p:sp>
      <p:sp>
        <p:nvSpPr>
          <p:cNvPr id="4" name="3 Rectángulo"/>
          <p:cNvSpPr/>
          <p:nvPr/>
        </p:nvSpPr>
        <p:spPr>
          <a:xfrm>
            <a:off x="762000" y="4394538"/>
            <a:ext cx="7486650" cy="1477328"/>
          </a:xfrm>
          <a:prstGeom prst="rect">
            <a:avLst/>
          </a:prstGeom>
        </p:spPr>
        <p:txBody>
          <a:bodyPr wrap="square">
            <a:spAutoFit/>
          </a:bodyPr>
          <a:lstStyle/>
          <a:p>
            <a:r>
              <a:rPr lang="es-MX" dirty="0" smtClean="0">
                <a:solidFill>
                  <a:schemeClr val="bg1"/>
                </a:solidFill>
              </a:rPr>
              <a:t>La ingeniería de software busca apoyar el desarrollo de software profesional, en lugar de la programación individual. Incluye técnicas que apoyan la especificación, el diseño y la evolución del programa, ninguno de los cuales son normalmente relevantes para el desarrollo</a:t>
            </a:r>
          </a:p>
          <a:p>
            <a:r>
              <a:rPr lang="es-ES" dirty="0" smtClean="0">
                <a:solidFill>
                  <a:schemeClr val="bg1"/>
                </a:solidFill>
              </a:rPr>
              <a:t>de software personal.</a:t>
            </a:r>
            <a:endParaRPr lang="es-E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5750" y="1557100"/>
            <a:ext cx="11239500" cy="4247317"/>
          </a:xfrm>
          <a:prstGeom prst="rect">
            <a:avLst/>
          </a:prstGeom>
        </p:spPr>
        <p:txBody>
          <a:bodyPr wrap="square">
            <a:spAutoFit/>
          </a:bodyPr>
          <a:lstStyle/>
          <a:p>
            <a:r>
              <a:rPr lang="es-MX" dirty="0" smtClean="0">
                <a:solidFill>
                  <a:schemeClr val="bg1"/>
                </a:solidFill>
              </a:rPr>
              <a:t>Muchos suponen que el software es tan sólo otra palabra para los programas de cómputo. No obstante, cuando se habla de ingeniería de software, esto no sólo se refiere a los programas en sí, sino también a toda la documentación asociada y los datos de configuración requeridos para hacer que estos programas operen de manera correcta. Un sistema de software desarrollado profesionalmente es usualmente más que un solo programa. El sistema por lo regular consta de un número de programas separados y archivos de configuración que se usan para instalar dichos programas. Puede incluir documentación del sistema, que describe la estructura del sistema; documentación del usuario, que explica cómo usar el sistema, y los sitios web para que los usuarios descarguen información </a:t>
            </a:r>
            <a:r>
              <a:rPr lang="es-ES" dirty="0" smtClean="0">
                <a:solidFill>
                  <a:schemeClr val="bg1"/>
                </a:solidFill>
              </a:rPr>
              <a:t>reciente del producto.</a:t>
            </a:r>
          </a:p>
          <a:p>
            <a:endParaRPr lang="es-ES" dirty="0" smtClean="0">
              <a:solidFill>
                <a:schemeClr val="bg1"/>
              </a:solidFill>
            </a:endParaRPr>
          </a:p>
          <a:p>
            <a:r>
              <a:rPr lang="es-MX" dirty="0" smtClean="0">
                <a:solidFill>
                  <a:schemeClr val="bg1"/>
                </a:solidFill>
              </a:rPr>
              <a:t>Ésta es una de las principales diferencias entre el desarrollo de software </a:t>
            </a:r>
          </a:p>
          <a:p>
            <a:r>
              <a:rPr lang="es-MX" dirty="0" smtClean="0">
                <a:solidFill>
                  <a:schemeClr val="bg1"/>
                </a:solidFill>
              </a:rPr>
              <a:t>profesional y el de aficionado. Si usted diseña un programa personal, </a:t>
            </a:r>
          </a:p>
          <a:p>
            <a:r>
              <a:rPr lang="es-MX" dirty="0" smtClean="0">
                <a:solidFill>
                  <a:schemeClr val="bg1"/>
                </a:solidFill>
              </a:rPr>
              <a:t>nadie más lo usará ni tendrá que preocuparse por elaborar guías del programa, </a:t>
            </a:r>
          </a:p>
          <a:p>
            <a:r>
              <a:rPr lang="es-MX" dirty="0" smtClean="0">
                <a:solidFill>
                  <a:schemeClr val="bg1"/>
                </a:solidFill>
              </a:rPr>
              <a:t>documentar el diseño del programa, </a:t>
            </a:r>
            <a:r>
              <a:rPr lang="es-MX" dirty="0" err="1" smtClean="0">
                <a:solidFill>
                  <a:schemeClr val="bg1"/>
                </a:solidFill>
              </a:rPr>
              <a:t>etcétera.Por</a:t>
            </a:r>
            <a:r>
              <a:rPr lang="es-MX" dirty="0" smtClean="0">
                <a:solidFill>
                  <a:schemeClr val="bg1"/>
                </a:solidFill>
              </a:rPr>
              <a:t> el contrario, si crea software </a:t>
            </a:r>
          </a:p>
          <a:p>
            <a:r>
              <a:rPr lang="es-MX" dirty="0" smtClean="0">
                <a:solidFill>
                  <a:schemeClr val="bg1"/>
                </a:solidFill>
              </a:rPr>
              <a:t>que otros usarán y otros ingenieros cambiarán, </a:t>
            </a:r>
            <a:r>
              <a:rPr lang="es-MX" dirty="0" err="1" smtClean="0">
                <a:solidFill>
                  <a:schemeClr val="bg1"/>
                </a:solidFill>
              </a:rPr>
              <a:t>entonces,en</a:t>
            </a:r>
            <a:r>
              <a:rPr lang="es-MX" dirty="0" smtClean="0">
                <a:solidFill>
                  <a:schemeClr val="bg1"/>
                </a:solidFill>
              </a:rPr>
              <a:t> general debe </a:t>
            </a:r>
          </a:p>
          <a:p>
            <a:r>
              <a:rPr lang="es-MX" dirty="0" smtClean="0">
                <a:solidFill>
                  <a:schemeClr val="bg1"/>
                </a:solidFill>
              </a:rPr>
              <a:t>ofrecer información adicional, así como el código del programa.</a:t>
            </a:r>
            <a:endParaRPr lang="es-ES" dirty="0">
              <a:solidFill>
                <a:schemeClr val="bg1"/>
              </a:solidFill>
            </a:endParaRPr>
          </a:p>
        </p:txBody>
      </p:sp>
      <p:sp>
        <p:nvSpPr>
          <p:cNvPr id="3" name="2 Rectángulo"/>
          <p:cNvSpPr/>
          <p:nvPr/>
        </p:nvSpPr>
        <p:spPr>
          <a:xfrm>
            <a:off x="562411" y="386834"/>
            <a:ext cx="8622873" cy="707886"/>
          </a:xfrm>
          <a:prstGeom prst="rect">
            <a:avLst/>
          </a:prstGeom>
        </p:spPr>
        <p:txBody>
          <a:bodyPr wrap="none">
            <a:spAutoFit/>
          </a:bodyPr>
          <a:lstStyle/>
          <a:p>
            <a:r>
              <a:rPr lang="es-ES" sz="4000" b="1" dirty="0" smtClean="0">
                <a:solidFill>
                  <a:schemeClr val="bg1"/>
                </a:solidFill>
              </a:rPr>
              <a:t>Desarrollo de software profesional</a:t>
            </a:r>
            <a:endParaRPr lang="es-ES" sz="40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13174" y="171450"/>
            <a:ext cx="6605206" cy="646331"/>
          </a:xfrm>
          <a:prstGeom prst="rect">
            <a:avLst/>
          </a:prstGeom>
        </p:spPr>
        <p:txBody>
          <a:bodyPr wrap="none">
            <a:spAutoFit/>
          </a:bodyPr>
          <a:lstStyle/>
          <a:p>
            <a:r>
              <a:rPr lang="es-MX" sz="3600" dirty="0" smtClean="0">
                <a:solidFill>
                  <a:schemeClr val="bg1"/>
                </a:solidFill>
              </a:rPr>
              <a:t>Tipos de productos de software</a:t>
            </a:r>
            <a:endParaRPr lang="es-ES" sz="3600" dirty="0">
              <a:solidFill>
                <a:schemeClr val="bg1"/>
              </a:solidFill>
            </a:endParaRPr>
          </a:p>
        </p:txBody>
      </p:sp>
      <p:sp>
        <p:nvSpPr>
          <p:cNvPr id="3" name="2 Rectángulo"/>
          <p:cNvSpPr/>
          <p:nvPr/>
        </p:nvSpPr>
        <p:spPr>
          <a:xfrm>
            <a:off x="742950" y="1150888"/>
            <a:ext cx="10953750" cy="4801314"/>
          </a:xfrm>
          <a:prstGeom prst="rect">
            <a:avLst/>
          </a:prstGeom>
        </p:spPr>
        <p:txBody>
          <a:bodyPr wrap="square">
            <a:spAutoFit/>
          </a:bodyPr>
          <a:lstStyle/>
          <a:p>
            <a:r>
              <a:rPr lang="es-MX" dirty="0" smtClean="0">
                <a:solidFill>
                  <a:schemeClr val="bg1"/>
                </a:solidFill>
              </a:rPr>
              <a:t>Los ingenieros de software están interesados por el desarrollo de productos de software (es</a:t>
            </a:r>
          </a:p>
          <a:p>
            <a:r>
              <a:rPr lang="es-MX" dirty="0" smtClean="0">
                <a:solidFill>
                  <a:schemeClr val="bg1"/>
                </a:solidFill>
              </a:rPr>
              <a:t>decir, software que puede venderse a un cliente). Existen dos tipos de productos de software:</a:t>
            </a:r>
            <a:br>
              <a:rPr lang="es-MX" dirty="0" smtClean="0">
                <a:solidFill>
                  <a:schemeClr val="bg1"/>
                </a:solidFill>
              </a:rPr>
            </a:br>
            <a:endParaRPr lang="es-MX" dirty="0" smtClean="0">
              <a:solidFill>
                <a:schemeClr val="bg1"/>
              </a:solidFill>
            </a:endParaRPr>
          </a:p>
          <a:p>
            <a:r>
              <a:rPr lang="es-MX" b="1" dirty="0" smtClean="0">
                <a:solidFill>
                  <a:schemeClr val="bg1"/>
                </a:solidFill>
              </a:rPr>
              <a:t>1. </a:t>
            </a:r>
            <a:r>
              <a:rPr lang="es-MX" b="1" i="1" dirty="0" smtClean="0">
                <a:solidFill>
                  <a:schemeClr val="bg1"/>
                </a:solidFill>
              </a:rPr>
              <a:t>Productos genéricos Consisten en sistemas independientes que se producen por</a:t>
            </a:r>
          </a:p>
          <a:p>
            <a:r>
              <a:rPr lang="es-MX" dirty="0" smtClean="0">
                <a:solidFill>
                  <a:schemeClr val="bg1"/>
                </a:solidFill>
              </a:rPr>
              <a:t>una organización de desarrollo y se venden en el mercado abierto a cualquier </a:t>
            </a:r>
            <a:r>
              <a:rPr lang="es-MX" dirty="0" err="1" smtClean="0">
                <a:solidFill>
                  <a:schemeClr val="bg1"/>
                </a:solidFill>
              </a:rPr>
              <a:t>clienteque</a:t>
            </a:r>
            <a:r>
              <a:rPr lang="es-MX" dirty="0" smtClean="0">
                <a:solidFill>
                  <a:schemeClr val="bg1"/>
                </a:solidFill>
              </a:rPr>
              <a:t> desee comprarlos. Ejemplos de este tipo de productos incluyen software para PC,</a:t>
            </a:r>
          </a:p>
          <a:p>
            <a:r>
              <a:rPr lang="es-MX" dirty="0" smtClean="0">
                <a:solidFill>
                  <a:schemeClr val="bg1"/>
                </a:solidFill>
              </a:rPr>
              <a:t>como bases de datos, procesadores de texto, paquetes de dibujo y herramientas de</a:t>
            </a:r>
          </a:p>
          <a:p>
            <a:r>
              <a:rPr lang="es-MX" dirty="0" smtClean="0">
                <a:solidFill>
                  <a:schemeClr val="bg1"/>
                </a:solidFill>
              </a:rPr>
              <a:t>administración de proyectos. También abarcan las llamadas aplicaciones verticales</a:t>
            </a:r>
          </a:p>
          <a:p>
            <a:r>
              <a:rPr lang="es-MX" dirty="0" smtClean="0">
                <a:solidFill>
                  <a:schemeClr val="bg1"/>
                </a:solidFill>
              </a:rPr>
              <a:t>diseñadas para cierto propósito específico, tales como sistemas de información de</a:t>
            </a:r>
          </a:p>
          <a:p>
            <a:r>
              <a:rPr lang="es-MX" dirty="0" smtClean="0">
                <a:solidFill>
                  <a:schemeClr val="bg1"/>
                </a:solidFill>
              </a:rPr>
              <a:t>librería, sistemas de contabilidad o sistemas para mantener registros dentales.</a:t>
            </a:r>
            <a:br>
              <a:rPr lang="es-MX" dirty="0" smtClean="0">
                <a:solidFill>
                  <a:schemeClr val="bg1"/>
                </a:solidFill>
              </a:rPr>
            </a:br>
            <a:endParaRPr lang="es-MX" dirty="0" smtClean="0">
              <a:solidFill>
                <a:schemeClr val="bg1"/>
              </a:solidFill>
            </a:endParaRPr>
          </a:p>
          <a:p>
            <a:r>
              <a:rPr lang="es-MX" b="1" dirty="0" smtClean="0">
                <a:solidFill>
                  <a:schemeClr val="bg1"/>
                </a:solidFill>
              </a:rPr>
              <a:t>2. </a:t>
            </a:r>
            <a:r>
              <a:rPr lang="es-MX" b="1" i="1" dirty="0" smtClean="0">
                <a:solidFill>
                  <a:schemeClr val="bg1"/>
                </a:solidFill>
              </a:rPr>
              <a:t>Productos personalizados (o a la medida) Son sistemas que están</a:t>
            </a:r>
          </a:p>
          <a:p>
            <a:r>
              <a:rPr lang="es-MX" b="1" i="1" dirty="0" smtClean="0">
                <a:solidFill>
                  <a:schemeClr val="bg1"/>
                </a:solidFill>
              </a:rPr>
              <a:t> destinados para </a:t>
            </a:r>
            <a:r>
              <a:rPr lang="es-MX" dirty="0" smtClean="0">
                <a:solidFill>
                  <a:schemeClr val="bg1"/>
                </a:solidFill>
              </a:rPr>
              <a:t>un cliente en particular. Un contratista de software </a:t>
            </a:r>
          </a:p>
          <a:p>
            <a:r>
              <a:rPr lang="es-MX" dirty="0" smtClean="0">
                <a:solidFill>
                  <a:schemeClr val="bg1"/>
                </a:solidFill>
              </a:rPr>
              <a:t>desarrolla el programa especialmente para dicho cliente. Ejemplos de</a:t>
            </a:r>
          </a:p>
          <a:p>
            <a:r>
              <a:rPr lang="es-MX" dirty="0" smtClean="0">
                <a:solidFill>
                  <a:schemeClr val="bg1"/>
                </a:solidFill>
              </a:rPr>
              <a:t> este tipo de software incluyen los sistemas de </a:t>
            </a:r>
            <a:r>
              <a:rPr lang="es-ES" dirty="0" smtClean="0">
                <a:solidFill>
                  <a:schemeClr val="bg1"/>
                </a:solidFill>
              </a:rPr>
              <a:t>control para dispositivos </a:t>
            </a:r>
          </a:p>
          <a:p>
            <a:r>
              <a:rPr lang="es-ES" dirty="0" smtClean="0">
                <a:solidFill>
                  <a:schemeClr val="bg1"/>
                </a:solidFill>
              </a:rPr>
              <a:t>electrónicos, sistemas escritos para apoyar cierto proceso</a:t>
            </a:r>
          </a:p>
          <a:p>
            <a:r>
              <a:rPr lang="es-MX" dirty="0" smtClean="0">
                <a:solidFill>
                  <a:schemeClr val="bg1"/>
                </a:solidFill>
              </a:rPr>
              <a:t>empresarial y los sistemas de control de tráfico aéreo.</a:t>
            </a:r>
            <a:endParaRPr lang="es-E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36974" y="304800"/>
            <a:ext cx="6914072" cy="646331"/>
          </a:xfrm>
          <a:prstGeom prst="rect">
            <a:avLst/>
          </a:prstGeom>
        </p:spPr>
        <p:txBody>
          <a:bodyPr wrap="none">
            <a:spAutoFit/>
          </a:bodyPr>
          <a:lstStyle/>
          <a:p>
            <a:r>
              <a:rPr lang="es-MX" sz="3600" dirty="0" smtClean="0">
                <a:solidFill>
                  <a:schemeClr val="bg1"/>
                </a:solidFill>
              </a:rPr>
              <a:t>“Algo” sobre Calidad de software</a:t>
            </a:r>
            <a:endParaRPr lang="es-ES" sz="3600" dirty="0">
              <a:solidFill>
                <a:schemeClr val="bg1"/>
              </a:solidFill>
            </a:endParaRPr>
          </a:p>
        </p:txBody>
      </p:sp>
      <p:sp>
        <p:nvSpPr>
          <p:cNvPr id="3" name="2 Rectángulo"/>
          <p:cNvSpPr/>
          <p:nvPr/>
        </p:nvSpPr>
        <p:spPr>
          <a:xfrm>
            <a:off x="228600" y="1331595"/>
            <a:ext cx="6629400" cy="4524315"/>
          </a:xfrm>
          <a:prstGeom prst="rect">
            <a:avLst/>
          </a:prstGeom>
        </p:spPr>
        <p:txBody>
          <a:bodyPr wrap="square">
            <a:spAutoFit/>
          </a:bodyPr>
          <a:lstStyle/>
          <a:p>
            <a:r>
              <a:rPr lang="es-MX" dirty="0" smtClean="0">
                <a:solidFill>
                  <a:schemeClr val="bg1"/>
                </a:solidFill>
              </a:rPr>
              <a:t>Cuando se habla de la calidad del software profesional, se debe considerar que el software lo usan y cambian personas, además de sus desarrolladores. En consecuencia, la calidad no tiene que ver sólo con lo que hace el software. En cambio, debe incluir el comportamiento del software mientras se ejecuta, y la estructura y organización de los programas del sistema y la documentación asociada. Esto se refleja en los llamados calidad o atributos no funcionales del software. Ejemplos de dichos atributos son el tiempo de respuesta del software ante la duda de un usuario y la comprensibilidad del código del programa.</a:t>
            </a:r>
          </a:p>
          <a:p>
            <a:r>
              <a:rPr lang="es-ES" dirty="0" smtClean="0">
                <a:solidFill>
                  <a:schemeClr val="bg1"/>
                </a:solidFill>
              </a:rPr>
              <a:t>El conjunto específico de atributos que se espera de un sistema de software depende </a:t>
            </a:r>
            <a:r>
              <a:rPr lang="es-MX" dirty="0" smtClean="0">
                <a:solidFill>
                  <a:schemeClr val="bg1"/>
                </a:solidFill>
              </a:rPr>
              <a:t>evidentemente de su aplicación. Así, un sistema bancario debe ser seguro, un juego interactivo debe tener capacidad de respuesta, un sistema de conmutación telefónica debe ser </a:t>
            </a:r>
            <a:r>
              <a:rPr lang="es-ES" dirty="0" smtClean="0">
                <a:solidFill>
                  <a:schemeClr val="bg1"/>
                </a:solidFill>
              </a:rPr>
              <a:t>confiable, etcétera.</a:t>
            </a:r>
            <a:endParaRPr lang="es-ES" dirty="0">
              <a:solidFill>
                <a:schemeClr val="bg1"/>
              </a:solidFill>
            </a:endParaRPr>
          </a:p>
        </p:txBody>
      </p:sp>
      <p:pic>
        <p:nvPicPr>
          <p:cNvPr id="6147" name="Picture 3"/>
          <p:cNvPicPr>
            <a:picLocks noChangeAspect="1" noChangeArrowheads="1"/>
          </p:cNvPicPr>
          <p:nvPr/>
        </p:nvPicPr>
        <p:blipFill>
          <a:blip r:embed="rId2"/>
          <a:srcRect/>
          <a:stretch>
            <a:fillRect/>
          </a:stretch>
        </p:blipFill>
        <p:spPr bwMode="auto">
          <a:xfrm>
            <a:off x="6983413" y="1338263"/>
            <a:ext cx="5005387" cy="47132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81150" y="2271820"/>
            <a:ext cx="9315449" cy="4300430"/>
          </a:xfrm>
          <a:prstGeom prst="rect">
            <a:avLst/>
          </a:prstGeom>
          <a:noFill/>
          <a:ln w="9525">
            <a:noFill/>
            <a:miter lim="800000"/>
            <a:headEnd/>
            <a:tailEnd/>
          </a:ln>
          <a:effectLst/>
        </p:spPr>
      </p:pic>
      <p:sp>
        <p:nvSpPr>
          <p:cNvPr id="3" name="2 Rectángulo"/>
          <p:cNvSpPr/>
          <p:nvPr/>
        </p:nvSpPr>
        <p:spPr>
          <a:xfrm>
            <a:off x="457200" y="917139"/>
            <a:ext cx="11277600" cy="1200329"/>
          </a:xfrm>
          <a:prstGeom prst="rect">
            <a:avLst/>
          </a:prstGeom>
        </p:spPr>
        <p:txBody>
          <a:bodyPr wrap="square">
            <a:spAutoFit/>
          </a:bodyPr>
          <a:lstStyle/>
          <a:p>
            <a:r>
              <a:rPr lang="es-ES" dirty="0" smtClean="0">
                <a:solidFill>
                  <a:schemeClr val="bg1"/>
                </a:solidFill>
              </a:rPr>
              <a:t>El conjunto específico de atributos que se espera de un sistema de software depende </a:t>
            </a:r>
            <a:r>
              <a:rPr lang="es-MX" dirty="0" smtClean="0">
                <a:solidFill>
                  <a:schemeClr val="bg1"/>
                </a:solidFill>
              </a:rPr>
              <a:t>evidentemente de su aplicación. Así, un sistema bancario debe ser seguro, un juego interactivo debe tener capacidad de respuesta, un sistema de conmutación telefónica debe ser confiable, etcétera. Esto puede generalizarse en el conjunto de atributos que se muestra </a:t>
            </a:r>
            <a:r>
              <a:rPr lang="es-ES" dirty="0" smtClean="0">
                <a:solidFill>
                  <a:schemeClr val="bg1"/>
                </a:solidFill>
              </a:rPr>
              <a:t>en la figura</a:t>
            </a:r>
            <a:endParaRPr lang="es-ES" dirty="0">
              <a:solidFill>
                <a:schemeClr val="bg1"/>
              </a:solidFill>
            </a:endParaRPr>
          </a:p>
        </p:txBody>
      </p:sp>
      <p:sp>
        <p:nvSpPr>
          <p:cNvPr id="4" name="3 Rectángulo"/>
          <p:cNvSpPr/>
          <p:nvPr/>
        </p:nvSpPr>
        <p:spPr>
          <a:xfrm>
            <a:off x="413174" y="171450"/>
            <a:ext cx="4698722" cy="646331"/>
          </a:xfrm>
          <a:prstGeom prst="rect">
            <a:avLst/>
          </a:prstGeom>
        </p:spPr>
        <p:txBody>
          <a:bodyPr wrap="none">
            <a:spAutoFit/>
          </a:bodyPr>
          <a:lstStyle/>
          <a:p>
            <a:r>
              <a:rPr lang="es-MX" sz="3600" dirty="0" smtClean="0">
                <a:solidFill>
                  <a:schemeClr val="bg1"/>
                </a:solidFill>
              </a:rPr>
              <a:t>Atributos del Software</a:t>
            </a:r>
            <a:endParaRPr lang="es-ES" sz="36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4174</TotalTime>
  <Words>4748</Words>
  <Application>Microsoft Office PowerPoint</Application>
  <PresentationFormat>Panorámica</PresentationFormat>
  <Paragraphs>402</Paragraphs>
  <Slides>38</Slides>
  <Notes>1</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38</vt:i4>
      </vt:variant>
    </vt:vector>
  </HeadingPairs>
  <TitlesOfParts>
    <vt:vector size="48" baseType="lpstr">
      <vt:lpstr>Arial</vt:lpstr>
      <vt:lpstr>Arial Unicode MS</vt:lpstr>
      <vt:lpstr>Calibri</vt:lpstr>
      <vt:lpstr>Cambria</vt:lpstr>
      <vt:lpstr>Consolas</vt:lpstr>
      <vt:lpstr>inherit</vt:lpstr>
      <vt:lpstr>proxima-nova</vt:lpstr>
      <vt:lpstr>Cover and End Slide Master</vt:lpstr>
      <vt:lpstr>Contents Slide Master</vt:lpstr>
      <vt:lpstr>Section Break Slide Master</vt:lpstr>
      <vt:lpstr>Presentación de PowerPoint</vt:lpstr>
      <vt:lpstr>Presentación de PowerPoint</vt:lpstr>
      <vt:lpstr>Presentación de PowerPoint</vt:lpstr>
      <vt:lpstr>Algoritmos y Estructuras de Datos</vt:lpstr>
      <vt:lpstr>Presentación de PowerPoint</vt:lpstr>
      <vt:lpstr>Presentación de PowerPoint</vt:lpstr>
      <vt:lpstr>Presentación de PowerPoint</vt:lpstr>
      <vt:lpstr>Presentación de PowerPoint</vt:lpstr>
      <vt:lpstr>Presentación de PowerPoint</vt:lpstr>
      <vt:lpstr>Algoritmos y Estructuras de Datos Fundamentos de la programación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Fundamentos de la programación</vt:lpstr>
      <vt:lpstr>Presentación de PowerPoint</vt:lpstr>
      <vt:lpstr>El lenguaje C “Tradicional”</vt:lpstr>
      <vt:lpstr>Presentación de PowerPoint</vt:lpstr>
      <vt:lpstr>Presentación de PowerPoint</vt:lpstr>
      <vt:lpstr>Presentación de PowerPoint</vt:lpstr>
      <vt:lpstr>Presentación de PowerPoint</vt:lpstr>
      <vt:lpstr>Presentación de PowerPoint</vt:lpstr>
      <vt:lpstr>Compilación, enlace y ejecución</vt:lpstr>
      <vt:lpstr>Análisis y  Estructuras  de Datos I  Fundamentos  de la  programación</vt:lpstr>
      <vt:lpstr>Un primer programa en C++: ejecución</vt:lpstr>
      <vt:lpstr>El lenguaje de programación C++</vt:lpstr>
      <vt:lpstr>Elementos del lenguaje</vt:lpstr>
      <vt:lpstr>Un primer programa en C++</vt:lpstr>
      <vt:lpstr>Un primer programa en C++</vt:lpstr>
      <vt:lpstr>Un primer programa en C++</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jose luis oemig</cp:lastModifiedBy>
  <cp:revision>244</cp:revision>
  <dcterms:created xsi:type="dcterms:W3CDTF">2019-01-14T06:35:35Z</dcterms:created>
  <dcterms:modified xsi:type="dcterms:W3CDTF">2021-04-29T23:41:21Z</dcterms:modified>
</cp:coreProperties>
</file>