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E5E"/>
    <a:srgbClr val="4E0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02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5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2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51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3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7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3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5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2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3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5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D85184-7066-417C-8157-7AB10B512655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78B874-9B16-4100-8A48-AA269073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38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3129247-3628-E927-FF99-F126B853B7A0}"/>
              </a:ext>
            </a:extLst>
          </p:cNvPr>
          <p:cNvSpPr/>
          <p:nvPr/>
        </p:nvSpPr>
        <p:spPr>
          <a:xfrm>
            <a:off x="922866" y="1329267"/>
            <a:ext cx="10566400" cy="3841205"/>
          </a:xfrm>
          <a:prstGeom prst="ellipse">
            <a:avLst/>
          </a:prstGeom>
          <a:noFill/>
          <a:ln w="85725" cap="rnd" cmpd="dbl">
            <a:solidFill>
              <a:schemeClr val="accent5">
                <a:lumMod val="75000"/>
                <a:alpha val="92000"/>
              </a:schemeClr>
            </a:solidFill>
            <a:prstDash val="solid"/>
            <a:beve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C2839-F3D2-88F7-0C16-CE1E5CF2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516694"/>
            <a:ext cx="9144000" cy="1641490"/>
          </a:xfrm>
        </p:spPr>
        <p:txBody>
          <a:bodyPr/>
          <a:lstStyle/>
          <a:p>
            <a:r>
              <a:rPr lang="pt-BR" dirty="0">
                <a:latin typeface="Bahnschrift SemiBold SemiConden" panose="020B0502040204020203" pitchFamily="34" charset="0"/>
              </a:rPr>
              <a:t>Identidade</a:t>
            </a:r>
            <a:r>
              <a:rPr lang="pt-BR" dirty="0"/>
              <a:t> </a:t>
            </a:r>
            <a:r>
              <a:rPr lang="pt-B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42314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546750"/>
            <a:ext cx="7782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Bahnschrift SemiBold SemiConden" panose="020B0502040204020203" pitchFamily="34" charset="0"/>
              </a:rPr>
              <a:t>ESSENCIA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713656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5B9404-D653-FC9C-FD4C-8EDC07186B5B}"/>
              </a:ext>
            </a:extLst>
          </p:cNvPr>
          <p:cNvSpPr txBox="1"/>
          <p:nvPr/>
        </p:nvSpPr>
        <p:spPr>
          <a:xfrm>
            <a:off x="734785" y="1801388"/>
            <a:ext cx="9365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Podemos entender que a </a:t>
            </a:r>
            <a:r>
              <a:rPr lang="pt-BR" sz="2800" b="1" dirty="0">
                <a:effectLst/>
              </a:rPr>
              <a:t>essência</a:t>
            </a:r>
            <a:r>
              <a:rPr lang="pt-BR" sz="2800" dirty="0">
                <a:effectLst/>
              </a:rPr>
              <a:t> </a:t>
            </a:r>
            <a:r>
              <a:rPr lang="pt-BR" sz="2800" b="1" dirty="0">
                <a:effectLst/>
              </a:rPr>
              <a:t>da marca</a:t>
            </a:r>
            <a:r>
              <a:rPr lang="pt-BR" sz="2800" dirty="0"/>
              <a:t> é uma constante e geralmente podemos defina em até 3 palavras.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6922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546750"/>
            <a:ext cx="7782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Bahnschrift SemiBold SemiConden" panose="020B0502040204020203" pitchFamily="34" charset="0"/>
              </a:rPr>
              <a:t>Promessa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713656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5B9404-D653-FC9C-FD4C-8EDC07186B5B}"/>
              </a:ext>
            </a:extLst>
          </p:cNvPr>
          <p:cNvSpPr txBox="1"/>
          <p:nvPr/>
        </p:nvSpPr>
        <p:spPr>
          <a:xfrm>
            <a:off x="734785" y="1801388"/>
            <a:ext cx="9365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Enquanto a </a:t>
            </a:r>
            <a:r>
              <a:rPr lang="pt-BR" sz="2800" b="1" dirty="0">
                <a:effectLst/>
              </a:rPr>
              <a:t>promessas</a:t>
            </a:r>
            <a:r>
              <a:rPr lang="pt-BR" sz="2800" dirty="0"/>
              <a:t> é um acordo informal com o seus clientes, de que qual problema ou o que pretendemos ajudar o nosso cliente podendo ser resumida em </a:t>
            </a:r>
            <a:endParaRPr lang="pt-BR" sz="2800" dirty="0">
              <a:solidFill>
                <a:srgbClr val="92D050"/>
              </a:solidFill>
            </a:endParaRP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1FC34B-4EFE-1C31-FF38-E0B340028C1C}"/>
              </a:ext>
            </a:extLst>
          </p:cNvPr>
          <p:cNvSpPr txBox="1"/>
          <p:nvPr/>
        </p:nvSpPr>
        <p:spPr>
          <a:xfrm>
            <a:off x="4918075" y="3744270"/>
            <a:ext cx="7198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Prometemos (como → verbo) </a:t>
            </a:r>
          </a:p>
          <a:p>
            <a:r>
              <a:rPr lang="pt-BR" sz="2400" dirty="0"/>
              <a:t>(que\através de → de maneira)</a:t>
            </a:r>
          </a:p>
          <a:p>
            <a:r>
              <a:rPr lang="pt-BR" sz="2400" dirty="0"/>
              <a:t>( o que→ o resultado, o que mudou na vida do cliente)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BDD7C3-9C20-3E55-6E09-42263D168579}"/>
              </a:ext>
            </a:extLst>
          </p:cNvPr>
          <p:cNvSpPr txBox="1"/>
          <p:nvPr/>
        </p:nvSpPr>
        <p:spPr>
          <a:xfrm>
            <a:off x="980016" y="5639689"/>
            <a:ext cx="9755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Para inspira momentos de otimismo e elevação  - </a:t>
            </a:r>
            <a:r>
              <a:rPr lang="pt-BR" sz="2800" b="1" dirty="0" err="1"/>
              <a:t>Coca-cola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1199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D484CA-5351-D71F-8860-DCB0A64958B3}"/>
              </a:ext>
            </a:extLst>
          </p:cNvPr>
          <p:cNvSpPr/>
          <p:nvPr/>
        </p:nvSpPr>
        <p:spPr>
          <a:xfrm>
            <a:off x="7613780" y="0"/>
            <a:ext cx="466219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1DAF08-BF35-84DB-B764-E772B5C5058B}"/>
              </a:ext>
            </a:extLst>
          </p:cNvPr>
          <p:cNvSpPr txBox="1"/>
          <p:nvPr/>
        </p:nvSpPr>
        <p:spPr>
          <a:xfrm rot="16200000">
            <a:off x="3648860" y="1167881"/>
            <a:ext cx="1292662" cy="45222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pt-BR" sz="7200" dirty="0">
                <a:latin typeface="Bahnschrift SemiBold SemiConden" panose="020B0502040204020203" pitchFamily="34" charset="0"/>
              </a:rPr>
              <a:t>BRANDING</a:t>
            </a:r>
          </a:p>
        </p:txBody>
      </p:sp>
    </p:spTree>
    <p:extLst>
      <p:ext uri="{BB962C8B-B14F-4D97-AF65-F5344CB8AC3E}">
        <p14:creationId xmlns:p14="http://schemas.microsoft.com/office/powerpoint/2010/main" val="130931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445150"/>
            <a:ext cx="58712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Bahnschrift SemiBold SemiConden" panose="020B0502040204020203" pitchFamily="34" charset="0"/>
              </a:rPr>
              <a:t>Fazendo um bom trabalho de Branding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666999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E6552E-F85C-29A1-FA9C-3160C4E784D4}"/>
              </a:ext>
            </a:extLst>
          </p:cNvPr>
          <p:cNvSpPr txBox="1"/>
          <p:nvPr/>
        </p:nvSpPr>
        <p:spPr>
          <a:xfrm>
            <a:off x="734785" y="2771192"/>
            <a:ext cx="683234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Criar uma posicionamento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Definir Missão e Visão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Comunicação Clara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Conhecer os Embaixadores da marca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Ter nome e imagem forte</a:t>
            </a:r>
          </a:p>
        </p:txBody>
      </p:sp>
    </p:spTree>
    <p:extLst>
      <p:ext uri="{BB962C8B-B14F-4D97-AF65-F5344CB8AC3E}">
        <p14:creationId xmlns:p14="http://schemas.microsoft.com/office/powerpoint/2010/main" val="215828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445150"/>
            <a:ext cx="5871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Bahnschrift SemiBold SemiConden" panose="020B0502040204020203" pitchFamily="34" charset="0"/>
              </a:rPr>
              <a:t>Marca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713656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E6552E-F85C-29A1-FA9C-3160C4E784D4}"/>
              </a:ext>
            </a:extLst>
          </p:cNvPr>
          <p:cNvSpPr txBox="1"/>
          <p:nvPr/>
        </p:nvSpPr>
        <p:spPr>
          <a:xfrm>
            <a:off x="1294622" y="2341187"/>
            <a:ext cx="683234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 err="1"/>
              <a:t>Naming</a:t>
            </a:r>
            <a:endParaRPr lang="pt-BR" sz="2400" spc="3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Tom de Voz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Identidade Visual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Tipografia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300" dirty="0"/>
              <a:t>DNA da marca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5B9404-D653-FC9C-FD4C-8EDC07186B5B}"/>
              </a:ext>
            </a:extLst>
          </p:cNvPr>
          <p:cNvSpPr txBox="1"/>
          <p:nvPr/>
        </p:nvSpPr>
        <p:spPr>
          <a:xfrm>
            <a:off x="734785" y="1598188"/>
            <a:ext cx="521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é necessário nome marca:</a:t>
            </a:r>
          </a:p>
        </p:txBody>
      </p:sp>
    </p:spTree>
    <p:extLst>
      <p:ext uri="{BB962C8B-B14F-4D97-AF65-F5344CB8AC3E}">
        <p14:creationId xmlns:p14="http://schemas.microsoft.com/office/powerpoint/2010/main" val="60962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445150"/>
            <a:ext cx="5871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 err="1">
                <a:latin typeface="Bahnschrift SemiBold SemiConden" panose="020B0502040204020203" pitchFamily="34" charset="0"/>
              </a:rPr>
              <a:t>Naming</a:t>
            </a:r>
            <a:endParaRPr lang="pt-BR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713656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5B9404-D653-FC9C-FD4C-8EDC07186B5B}"/>
              </a:ext>
            </a:extLst>
          </p:cNvPr>
          <p:cNvSpPr txBox="1"/>
          <p:nvPr/>
        </p:nvSpPr>
        <p:spPr>
          <a:xfrm>
            <a:off x="734785" y="1598188"/>
            <a:ext cx="9365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Temos que pensar também que o nossos nome deve acompanhar o </a:t>
            </a:r>
            <a:r>
              <a:rPr lang="pt-BR" sz="2800" b="1" dirty="0">
                <a:solidFill>
                  <a:srgbClr val="92D050"/>
                </a:solidFill>
                <a:effectLst/>
              </a:rPr>
              <a:t>alinhamento com a estratégia abordada pelo negócio, a compreensão, vínculo sentimental, facilidade de uso, </a:t>
            </a:r>
            <a:r>
              <a:rPr lang="pt-BR" sz="2800" b="1" dirty="0" err="1">
                <a:solidFill>
                  <a:srgbClr val="92D050"/>
                </a:solidFill>
                <a:effectLst/>
              </a:rPr>
              <a:t>originidalidade</a:t>
            </a:r>
            <a:r>
              <a:rPr lang="pt-BR" sz="2800" b="1" dirty="0">
                <a:solidFill>
                  <a:srgbClr val="92D050"/>
                </a:solidFill>
                <a:effectLst/>
              </a:rPr>
              <a:t>, memorização como permanência na cabeça e o potencial para realização de designs</a:t>
            </a:r>
            <a:endParaRPr lang="pt-BR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4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445150"/>
            <a:ext cx="7782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Bahnschrift SemiBold SemiConden" panose="020B0502040204020203" pitchFamily="34" charset="0"/>
              </a:rPr>
              <a:t>Qual é o diferencial em um </a:t>
            </a:r>
            <a:r>
              <a:rPr lang="pt-BR" sz="4000" dirty="0" err="1">
                <a:latin typeface="Bahnschrift SemiBold SemiConden" panose="020B0502040204020203" pitchFamily="34" charset="0"/>
              </a:rPr>
              <a:t>Naming</a:t>
            </a:r>
            <a:endParaRPr lang="pt-BR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713656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5B9404-D653-FC9C-FD4C-8EDC07186B5B}"/>
              </a:ext>
            </a:extLst>
          </p:cNvPr>
          <p:cNvSpPr txBox="1"/>
          <p:nvPr/>
        </p:nvSpPr>
        <p:spPr>
          <a:xfrm>
            <a:off x="734785" y="1598188"/>
            <a:ext cx="9365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Facilidade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Expressão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Memorização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Aparência e versatilidade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Interesse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Distinção</a:t>
            </a:r>
          </a:p>
        </p:txBody>
      </p:sp>
    </p:spTree>
    <p:extLst>
      <p:ext uri="{BB962C8B-B14F-4D97-AF65-F5344CB8AC3E}">
        <p14:creationId xmlns:p14="http://schemas.microsoft.com/office/powerpoint/2010/main" val="6864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445150"/>
            <a:ext cx="7782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Identidade visual</a:t>
            </a:r>
            <a:endParaRPr lang="pt-BR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713656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5B9404-D653-FC9C-FD4C-8EDC07186B5B}"/>
              </a:ext>
            </a:extLst>
          </p:cNvPr>
          <p:cNvSpPr txBox="1"/>
          <p:nvPr/>
        </p:nvSpPr>
        <p:spPr>
          <a:xfrm>
            <a:off x="734785" y="1598188"/>
            <a:ext cx="9365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É em muitos casos o que identifica real e tem a sua marca pois se trata de um Conjunto de elementos organizados, </a:t>
            </a:r>
            <a:r>
              <a:rPr lang="pt-BR" sz="2800" b="1" dirty="0">
                <a:solidFill>
                  <a:srgbClr val="92D050"/>
                </a:solidFill>
              </a:rPr>
              <a:t>de forma a trazer um significado.</a:t>
            </a:r>
          </a:p>
          <a:p>
            <a:endParaRPr lang="pt-BR" sz="2800" dirty="0"/>
          </a:p>
          <a:p>
            <a:r>
              <a:rPr lang="pt-BR" sz="2800" dirty="0"/>
              <a:t>Identidade visual deve se ser questionada </a:t>
            </a:r>
            <a:r>
              <a:rPr lang="pt-BR" sz="2800" dirty="0">
                <a:solidFill>
                  <a:srgbClr val="92D050"/>
                </a:solidFill>
              </a:rPr>
              <a:t>não deve ser olhar única mente os gostos mais se ela é </a:t>
            </a:r>
            <a:r>
              <a:rPr lang="pt-BR" sz="2800" b="1" dirty="0">
                <a:solidFill>
                  <a:srgbClr val="92D050"/>
                </a:solidFill>
              </a:rPr>
              <a:t>memorável </a:t>
            </a:r>
            <a:r>
              <a:rPr lang="pt-BR" sz="2800" dirty="0">
                <a:solidFill>
                  <a:srgbClr val="92D050"/>
                </a:solidFill>
              </a:rPr>
              <a:t>ou até mesmo </a:t>
            </a:r>
            <a:r>
              <a:rPr lang="pt-BR" sz="2800" b="1" dirty="0">
                <a:solidFill>
                  <a:srgbClr val="92D050"/>
                </a:solidFill>
              </a:rPr>
              <a:t>atemporal</a:t>
            </a:r>
            <a:r>
              <a:rPr lang="pt-BR" sz="2800" dirty="0"/>
              <a:t>, qual é a capacidade dela </a:t>
            </a:r>
            <a:r>
              <a:rPr lang="pt-BR" sz="2800" b="1" dirty="0">
                <a:solidFill>
                  <a:srgbClr val="92D050"/>
                </a:solidFill>
              </a:rPr>
              <a:t>ser reaproveitá</a:t>
            </a:r>
            <a:r>
              <a:rPr lang="pt-BR" sz="2800" dirty="0"/>
              <a:t>vel em camisas em alto dos é etc.</a:t>
            </a:r>
          </a:p>
        </p:txBody>
      </p:sp>
    </p:spTree>
    <p:extLst>
      <p:ext uri="{BB962C8B-B14F-4D97-AF65-F5344CB8AC3E}">
        <p14:creationId xmlns:p14="http://schemas.microsoft.com/office/powerpoint/2010/main" val="388590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D484CA-5351-D71F-8860-DCB0A64958B3}"/>
              </a:ext>
            </a:extLst>
          </p:cNvPr>
          <p:cNvSpPr/>
          <p:nvPr/>
        </p:nvSpPr>
        <p:spPr>
          <a:xfrm>
            <a:off x="7613780" y="0"/>
            <a:ext cx="466219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1DAF08-BF35-84DB-B764-E772B5C5058B}"/>
              </a:ext>
            </a:extLst>
          </p:cNvPr>
          <p:cNvSpPr txBox="1"/>
          <p:nvPr/>
        </p:nvSpPr>
        <p:spPr>
          <a:xfrm rot="16200000">
            <a:off x="3648860" y="1167881"/>
            <a:ext cx="1292662" cy="45222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pt-BR" sz="7200" dirty="0">
                <a:latin typeface="Bahnschrift SemiBold SemiConden" panose="020B0502040204020203" pitchFamily="34" charset="0"/>
              </a:rPr>
              <a:t>DNA MARCA</a:t>
            </a:r>
          </a:p>
        </p:txBody>
      </p:sp>
    </p:spTree>
    <p:extLst>
      <p:ext uri="{BB962C8B-B14F-4D97-AF65-F5344CB8AC3E}">
        <p14:creationId xmlns:p14="http://schemas.microsoft.com/office/powerpoint/2010/main" val="212797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DD46A8-D284-1BAE-4573-66C5DAB855E7}"/>
              </a:ext>
            </a:extLst>
          </p:cNvPr>
          <p:cNvSpPr txBox="1"/>
          <p:nvPr/>
        </p:nvSpPr>
        <p:spPr>
          <a:xfrm>
            <a:off x="734785" y="546750"/>
            <a:ext cx="7782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Bahnschrift SemiBold SemiConden" panose="020B0502040204020203" pitchFamily="34" charset="0"/>
              </a:rPr>
              <a:t>O que é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8CBC6743-9D71-21BC-896D-57CE891EA199}"/>
              </a:ext>
            </a:extLst>
          </p:cNvPr>
          <p:cNvSpPr/>
          <p:nvPr/>
        </p:nvSpPr>
        <p:spPr>
          <a:xfrm rot="16200000">
            <a:off x="2713656" y="-2732317"/>
            <a:ext cx="6858001" cy="12322632"/>
          </a:xfrm>
          <a:prstGeom prst="rtTriangle">
            <a:avLst/>
          </a:prstGeom>
          <a:gradFill flip="none" rotWithShape="1">
            <a:gsLst>
              <a:gs pos="0">
                <a:srgbClr val="781E5E">
                  <a:shade val="30000"/>
                  <a:satMod val="115000"/>
                </a:srgbClr>
              </a:gs>
              <a:gs pos="50000">
                <a:srgbClr val="781E5E">
                  <a:shade val="67500"/>
                  <a:satMod val="115000"/>
                </a:srgbClr>
              </a:gs>
              <a:gs pos="100000">
                <a:srgbClr val="781E5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5B9404-D653-FC9C-FD4C-8EDC07186B5B}"/>
              </a:ext>
            </a:extLst>
          </p:cNvPr>
          <p:cNvSpPr txBox="1"/>
          <p:nvPr/>
        </p:nvSpPr>
        <p:spPr>
          <a:xfrm>
            <a:off x="734785" y="1801388"/>
            <a:ext cx="9365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 a constituição única do que se mantém a temporal na marca, são as coisas que independente do tempo podemos identificar na marca e simplesmente a </a:t>
            </a:r>
            <a:r>
              <a:rPr lang="pt-BR" sz="2800" b="1" dirty="0">
                <a:solidFill>
                  <a:srgbClr val="92D050"/>
                </a:solidFill>
                <a:effectLst/>
              </a:rPr>
              <a:t>essência, ou as promessas, valores, visão e missão. </a:t>
            </a:r>
            <a:endParaRPr lang="pt-BR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4712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71</TotalTime>
  <Words>308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Bahnschrift SemiBold SemiConden</vt:lpstr>
      <vt:lpstr>Corbel</vt:lpstr>
      <vt:lpstr>Ebrima</vt:lpstr>
      <vt:lpstr>Profundidade</vt:lpstr>
      <vt:lpstr>Identidade Visual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Identidade Visual</dc:title>
  <dc:creator>Thiago Silva</dc:creator>
  <cp:lastModifiedBy>Thiago Silva</cp:lastModifiedBy>
  <cp:revision>1</cp:revision>
  <dcterms:created xsi:type="dcterms:W3CDTF">2023-03-22T00:28:42Z</dcterms:created>
  <dcterms:modified xsi:type="dcterms:W3CDTF">2023-03-22T01:39:46Z</dcterms:modified>
</cp:coreProperties>
</file>