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00" r:id="rId4"/>
    <p:sldId id="277" r:id="rId5"/>
    <p:sldId id="282" r:id="rId6"/>
    <p:sldId id="301" r:id="rId7"/>
    <p:sldId id="278" r:id="rId8"/>
    <p:sldId id="285" r:id="rId9"/>
    <p:sldId id="302" r:id="rId10"/>
    <p:sldId id="303" r:id="rId11"/>
    <p:sldId id="304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  <p:sldId id="295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8" r:id="rId31"/>
    <p:sldId id="306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22/01/2021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  <p:pic>
        <p:nvPicPr>
          <p:cNvPr id="10" name="Imagen 9" descr="Imagen que contiene herramienta&#10;&#10;Descripción generada automáticamente">
            <a:extLst>
              <a:ext uri="{FF2B5EF4-FFF2-40B4-BE49-F238E27FC236}">
                <a16:creationId xmlns:a16="http://schemas.microsoft.com/office/drawing/2014/main" id="{B88DF093-F2AE-4435-9687-7478B7F0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24" y="1334193"/>
            <a:ext cx="3333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1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  <p:pic>
        <p:nvPicPr>
          <p:cNvPr id="9" name="Imagen 8" descr="Imagen que contiene herramienta&#10;&#10;Descripción generada automáticamente">
            <a:extLst>
              <a:ext uri="{FF2B5EF4-FFF2-40B4-BE49-F238E27FC236}">
                <a16:creationId xmlns:a16="http://schemas.microsoft.com/office/drawing/2014/main" id="{3EAC95F2-0593-4562-82E3-CDBBF7EB8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33" y="1431577"/>
            <a:ext cx="33337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-140981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F4F18-CCE7-4454-99CD-8CF995476B97}"/>
              </a:ext>
            </a:extLst>
          </p:cNvPr>
          <p:cNvSpPr txBox="1"/>
          <p:nvPr/>
        </p:nvSpPr>
        <p:spPr>
          <a:xfrm>
            <a:off x="260423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Delincuencia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8D082-7466-4B28-9EC3-585BE379D516}"/>
              </a:ext>
            </a:extLst>
          </p:cNvPr>
          <p:cNvSpPr txBox="1"/>
          <p:nvPr/>
        </p:nvSpPr>
        <p:spPr>
          <a:xfrm>
            <a:off x="704295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Ciberdelincuencia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6C9EDF-BD82-4C68-9ED4-EE5A1BA7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85" y="3428998"/>
            <a:ext cx="2580280" cy="17900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9946F9-6E68-48E2-9924-EAF76F65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9" y="3428998"/>
            <a:ext cx="2659408" cy="177293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4FE741C6-F65E-4C5F-9DA3-22979084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1262674"/>
            <a:ext cx="1612611" cy="1612611"/>
          </a:xfrm>
          <a:prstGeom prst="rect">
            <a:avLst/>
          </a:prstGeom>
        </p:spPr>
      </p:pic>
      <p:pic>
        <p:nvPicPr>
          <p:cNvPr id="17" name="Imagen 16" descr="Imagen que contiene objeto, tabla, azul, motor&#10;&#10;Descripción generada automáticamente">
            <a:extLst>
              <a:ext uri="{FF2B5EF4-FFF2-40B4-BE49-F238E27FC236}">
                <a16:creationId xmlns:a16="http://schemas.microsoft.com/office/drawing/2014/main" id="{6B268D83-9D4B-4851-A34E-A73C6113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92" y="1386017"/>
            <a:ext cx="2659408" cy="148926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E9F890B-5B65-4764-A0A6-AE59B3E2372F}"/>
              </a:ext>
            </a:extLst>
          </p:cNvPr>
          <p:cNvSpPr/>
          <p:nvPr/>
        </p:nvSpPr>
        <p:spPr>
          <a:xfrm>
            <a:off x="5060272" y="4048217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7A3569C-1D82-4517-B775-6E71BDAE47FD}"/>
              </a:ext>
            </a:extLst>
          </p:cNvPr>
          <p:cNvSpPr/>
          <p:nvPr/>
        </p:nvSpPr>
        <p:spPr>
          <a:xfrm>
            <a:off x="5060271" y="2041920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E31AB0-1376-42B3-BFC2-A363069EF67C}"/>
              </a:ext>
            </a:extLst>
          </p:cNvPr>
          <p:cNvSpPr txBox="1"/>
          <p:nvPr/>
        </p:nvSpPr>
        <p:spPr>
          <a:xfrm>
            <a:off x="2604232" y="28582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Seguridad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B978-1939-4F98-866C-F41538A93AD1}"/>
              </a:ext>
            </a:extLst>
          </p:cNvPr>
          <p:cNvSpPr txBox="1"/>
          <p:nvPr/>
        </p:nvSpPr>
        <p:spPr>
          <a:xfrm>
            <a:off x="7042951" y="28991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2089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Protección informática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959084" y="2031837"/>
            <a:ext cx="5396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 de la protección informática.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Autentificación.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Disponibilidad.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repudio.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protección en función del momento.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pasiva.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A2688-31E9-49C4-8FF1-FE7CD50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98" y="1576329"/>
            <a:ext cx="5084772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57873" y="1654497"/>
            <a:ext cx="11108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Autentificación :</a:t>
            </a:r>
            <a:r>
              <a:rPr lang="es-ES" sz="2000" dirty="0">
                <a:solidFill>
                  <a:prstClr val="black"/>
                </a:solidFill>
              </a:rPr>
              <a:t> Permite asegurar la identidad del equipo o usuario que genera la información.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 :</a:t>
            </a:r>
            <a:r>
              <a:rPr lang="es-ES" sz="2000" dirty="0">
                <a:solidFill>
                  <a:prstClr val="black"/>
                </a:solidFill>
              </a:rPr>
              <a:t> Su objetivo es lograr que la información sea la misma desde que fue generada, es decir, que no se haya manipulado o corrompido.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 :</a:t>
            </a:r>
            <a:r>
              <a:rPr lang="es-ES" sz="2000" dirty="0">
                <a:solidFill>
                  <a:prstClr val="black"/>
                </a:solidFill>
              </a:rPr>
              <a:t> Permite garantizar que la información sea accesible solo por aquellos usuarios o sistemas autorizados.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Disponibilidad :</a:t>
            </a:r>
            <a:r>
              <a:rPr lang="es-ES" sz="2000" dirty="0">
                <a:solidFill>
                  <a:prstClr val="black"/>
                </a:solidFill>
              </a:rPr>
              <a:t> Su finalidad es permitir el acceso a la información sin ningún problema durante los periodos de tiempos establecidos.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No repudio:</a:t>
            </a:r>
            <a:r>
              <a:rPr lang="es-ES" sz="2000" dirty="0">
                <a:solidFill>
                  <a:prstClr val="black"/>
                </a:solidFill>
              </a:rPr>
              <a:t> Consiste en la generación de un mecanismo que permita que ninguno de los participantes de una comunicación niegue su participación en la misma.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Tipo de protección en función del momento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4893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Seguridad activa :</a:t>
            </a:r>
            <a:r>
              <a:rPr lang="es-ES" sz="2000" dirty="0">
                <a:solidFill>
                  <a:prstClr val="black"/>
                </a:solidFill>
              </a:rPr>
              <a:t> Es aquella que se centra en prevenir o evitar daños a los sistemas informáticos en conjunto, ya sea de hardware o de software o de 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Seguridad pasiva :</a:t>
            </a:r>
            <a:r>
              <a:rPr lang="es-ES" sz="2000" dirty="0">
                <a:solidFill>
                  <a:prstClr val="black"/>
                </a:solidFill>
              </a:rPr>
              <a:t> No es lo contrario a la seguridad activa, es un complemento que entra en marcha cuando las medidas de seguridad activa no han sido suficientes para frenar una amenaza.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828B6F-FC0B-4FD5-BC4F-CC47074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9" y="2183492"/>
            <a:ext cx="5279552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72373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utilizados para mantener la seguridad y la privacidad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1297292" y="1583027"/>
            <a:ext cx="3933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Firewall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Servidor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proxy.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Sistemas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Cortafuegos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Cifrado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datos.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Control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acceso.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Certificados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84355D-9A4F-4C01-9122-43ACBD03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35" y="1583027"/>
            <a:ext cx="5712710" cy="4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RAID(</a:t>
            </a:r>
            <a:r>
              <a:rPr lang="es-ES" sz="2000" u="sng" dirty="0" err="1">
                <a:solidFill>
                  <a:prstClr val="black"/>
                </a:solidFill>
              </a:rPr>
              <a:t>Redundant</a:t>
            </a:r>
            <a:r>
              <a:rPr lang="es-ES" sz="2000" u="sng" dirty="0">
                <a:solidFill>
                  <a:prstClr val="black"/>
                </a:solidFill>
              </a:rPr>
              <a:t> Array </a:t>
            </a:r>
            <a:r>
              <a:rPr lang="es-ES" sz="2000" u="sng" dirty="0" err="1">
                <a:solidFill>
                  <a:prstClr val="black"/>
                </a:solidFill>
              </a:rPr>
              <a:t>of</a:t>
            </a:r>
            <a:r>
              <a:rPr lang="es-ES" sz="2000" u="sng" dirty="0">
                <a:solidFill>
                  <a:prstClr val="black"/>
                </a:solidFill>
              </a:rPr>
              <a:t> </a:t>
            </a:r>
            <a:r>
              <a:rPr lang="es-ES" sz="2000" u="sng" dirty="0" err="1">
                <a:solidFill>
                  <a:prstClr val="black"/>
                </a:solidFill>
              </a:rPr>
              <a:t>Independent</a:t>
            </a:r>
            <a:r>
              <a:rPr lang="es-ES" sz="2000" u="sng" dirty="0">
                <a:solidFill>
                  <a:prstClr val="black"/>
                </a:solidFill>
              </a:rPr>
              <a:t> Disk): </a:t>
            </a:r>
            <a:r>
              <a:rPr lang="es-ES" sz="2000" dirty="0">
                <a:solidFill>
                  <a:prstClr val="black"/>
                </a:solidFill>
              </a:rPr>
              <a:t>Es usado para crear un único volumen lógico, el cual físicamente esté compuesto por varios discos físicos.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(Sistema de alimentación ininterrumpida):</a:t>
            </a:r>
            <a:r>
              <a:rPr lang="es-ES" sz="2000" dirty="0">
                <a:solidFill>
                  <a:prstClr val="black"/>
                </a:solidFill>
              </a:rPr>
              <a:t> Dispositivos que ofrecen protección contra apagones o irregularidades en la corriente eléctrica. Su principal función es suministrar la energía eléctrica que tienen acumulada en sus baterías.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AID 5 y 6 - Servidores T153 UTEQ">
            <a:extLst>
              <a:ext uri="{FF2B5EF4-FFF2-40B4-BE49-F238E27FC236}">
                <a16:creationId xmlns:a16="http://schemas.microsoft.com/office/drawing/2014/main" id="{4FF1CFA2-0B73-44DC-A5FC-E6B34F16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1875714"/>
            <a:ext cx="5106338" cy="37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Firewall de hardware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trata de un dispositivo capaz de bloquear comunicaciones no autorizadas, permitiendo las que si lo están.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proxy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un sistema que gestiona conexiones de red, haciendo de intermediario entre las peticiones de los servidores y los clientes, Añadiendo funciones la autentificación y control de usuarios reglas de filtrado y registro de logs.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rewall de Hardware CISCO ASA 5506-X | Worten.es">
            <a:extLst>
              <a:ext uri="{FF2B5EF4-FFF2-40B4-BE49-F238E27FC236}">
                <a16:creationId xmlns:a16="http://schemas.microsoft.com/office/drawing/2014/main" id="{B120D3CF-AE3E-4547-B737-C2C41E27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1844154"/>
            <a:ext cx="5099795" cy="38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6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Cortafuegos: </a:t>
            </a: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funcionamiento es igual al del firewall de hardware pero con la diferencia de ser una aplicación.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 de una aplicación que es usada para prevenir como a detectar y eliminar virus localizados en un sistema.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sz="2000" u="sng" dirty="0">
                <a:solidFill>
                  <a:prstClr val="black"/>
                </a:solidFill>
              </a:rPr>
              <a:t>Cifrado de datos :</a:t>
            </a:r>
            <a:r>
              <a:rPr lang="es-ES" sz="2000" dirty="0">
                <a:solidFill>
                  <a:prstClr val="black"/>
                </a:solidFill>
              </a:rPr>
              <a:t> Los datos son enmascarados con una clave especial creada mediante un algoritmo matemático.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ste es el antivirus que afecta menos al rendimiento de tu ordenador">
            <a:extLst>
              <a:ext uri="{FF2B5EF4-FFF2-40B4-BE49-F238E27FC236}">
                <a16:creationId xmlns:a16="http://schemas.microsoft.com/office/drawing/2014/main" id="{36551E8C-8FD7-4272-87A6-E934E07E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2183491"/>
            <a:ext cx="5456420" cy="37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271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de acceso:</a:t>
            </a:r>
            <a:r>
              <a:rPr kumimoji="0" lang="es-E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la verificación de un usuario solicitando datos que solo debería de conocer él mismo como un nombre de usuario y una contraseña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 digital: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 objetivo es identificar de forma segura al equipo qué se hace cargo de la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Certificados digitales: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tratan de documentos digitales qué verifican que una persona es quien dice 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EBINAR: Obtención y usos del certificado digital - Portal del Ayuntamiento  de Bollullos de la Mitación">
            <a:extLst>
              <a:ext uri="{FF2B5EF4-FFF2-40B4-BE49-F238E27FC236}">
                <a16:creationId xmlns:a16="http://schemas.microsoft.com/office/drawing/2014/main" id="{43500404-A04F-40BD-A1A2-B6B6790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9" y="2183491"/>
            <a:ext cx="5673448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75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Conclusiones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1289640" y="2346527"/>
            <a:ext cx="60443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Las vulnerabilidades son el punto de acceso de los ciberdelincuentes para extraer información.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Ciberseguridad aparece como respuesta a la ciberdelincuencia.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Identifica las vulnerabilidades de los sistemas de información.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Busca eliminar las vulnerabilidades identificadas mediante </a:t>
            </a:r>
            <a:r>
              <a:rPr lang="es-ES" sz="2000" dirty="0"/>
              <a:t>métodos software y hardware.</a:t>
            </a: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7CB7EDA2-DE56-4391-9309-03F6AD4BC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26" y="2116433"/>
            <a:ext cx="4818458" cy="33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5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su nivel de gravedad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1559465" y="2397428"/>
            <a:ext cx="82272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u="sng" dirty="0"/>
              <a:t>Niveles de gravedad de las vulnerabilidades: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baja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alta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Gravedad crítica</a:t>
            </a:r>
          </a:p>
        </p:txBody>
      </p:sp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C3ADE7D-778F-4AF7-AA04-F2838EA9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19" y="1811045"/>
            <a:ext cx="5008430" cy="35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05017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322773" y="1578773"/>
            <a:ext cx="58681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46FB18-4430-4B3B-BDB8-526C119ED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36" y="1358284"/>
            <a:ext cx="4397680" cy="43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7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1924</Words>
  <Application>Microsoft Office PowerPoint</Application>
  <PresentationFormat>Panorámica</PresentationFormat>
  <Paragraphs>275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</vt:lpstr>
      <vt:lpstr>Ciberseguridad:  Amenazas y vulnerabilidades en la red</vt:lpstr>
      <vt:lpstr>Ciberseguridad:  Amenazas y vulnerabilidades en la red</vt:lpstr>
      <vt:lpstr>Vulnerabilidades mas recurrentes</vt:lpstr>
      <vt:lpstr>Vulnerabilidades según su nivel de gravedad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  <vt:lpstr>Ciberseguridad:  Amenazas y vulnerabilidades en la red</vt:lpstr>
      <vt:lpstr>Protección informática</vt:lpstr>
      <vt:lpstr>Vulnerabilidades según la gravedad y dificultad de tratamiento</vt:lpstr>
      <vt:lpstr>Tipo de protección en función del momento</vt:lpstr>
      <vt:lpstr>Ciberseguridad:  Amenazas y vulnerabilidades en la red</vt:lpstr>
      <vt:lpstr>Sistemas utilizados para mantener la seguridad y la privacidad </vt:lpstr>
      <vt:lpstr>Sistemas Hardware</vt:lpstr>
      <vt:lpstr>Sistemas Hardware</vt:lpstr>
      <vt:lpstr>Sistemas Software</vt:lpstr>
      <vt:lpstr>Sistemas Software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Carlos Yanguas</cp:lastModifiedBy>
  <cp:revision>26</cp:revision>
  <dcterms:created xsi:type="dcterms:W3CDTF">2021-01-20T01:35:26Z</dcterms:created>
  <dcterms:modified xsi:type="dcterms:W3CDTF">2021-01-22T16:44:51Z</dcterms:modified>
</cp:coreProperties>
</file>