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00" r:id="rId4"/>
    <p:sldId id="277" r:id="rId5"/>
    <p:sldId id="282" r:id="rId6"/>
    <p:sldId id="284" r:id="rId7"/>
    <p:sldId id="278" r:id="rId8"/>
    <p:sldId id="285" r:id="rId9"/>
    <p:sldId id="286" r:id="rId10"/>
    <p:sldId id="287" r:id="rId11"/>
    <p:sldId id="288" r:id="rId12"/>
    <p:sldId id="279" r:id="rId13"/>
    <p:sldId id="273" r:id="rId14"/>
    <p:sldId id="274" r:id="rId15"/>
    <p:sldId id="275" r:id="rId16"/>
    <p:sldId id="259" r:id="rId17"/>
    <p:sldId id="260" r:id="rId18"/>
    <p:sldId id="261" r:id="rId19"/>
    <p:sldId id="280" r:id="rId20"/>
    <p:sldId id="262" r:id="rId21"/>
    <p:sldId id="295" r:id="rId22"/>
    <p:sldId id="289" r:id="rId23"/>
    <p:sldId id="290" r:id="rId24"/>
    <p:sldId id="291" r:id="rId25"/>
    <p:sldId id="296" r:id="rId26"/>
    <p:sldId id="292" r:id="rId27"/>
    <p:sldId id="293" r:id="rId28"/>
    <p:sldId id="294" r:id="rId29"/>
    <p:sldId id="297" r:id="rId30"/>
    <p:sldId id="298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arquez" initials="dm" lastIdx="1" clrIdx="0">
    <p:extLst>
      <p:ext uri="{19B8F6BF-5375-455C-9EA6-DF929625EA0E}">
        <p15:presenceInfo xmlns:p15="http://schemas.microsoft.com/office/powerpoint/2012/main" userId="e71d00c307766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dirty="0"/>
              <a:t>Ciberataques mas comunes</a:t>
            </a:r>
          </a:p>
        </c:rich>
      </c:tx>
      <c:layout>
        <c:manualLayout>
          <c:xMode val="edge"/>
          <c:yMode val="edge"/>
          <c:x val="0.28796171072299914"/>
          <c:y val="0.91602243127677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6.1856562944997119E-2"/>
          <c:y val="0.14792244860557549"/>
          <c:w val="0.93168983759842516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Malware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C-AC88-4F3D-BAA1-1767F9318A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Hoja1!$B$2</c:f>
              <c:numCache>
                <c:formatCode>0%</c:formatCode>
                <c:ptCount val="1"/>
                <c:pt idx="0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8-4F3D-BAA1-1767F9318A8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Phishing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Hoja1!$C$2</c:f>
              <c:numCache>
                <c:formatCode>0%</c:formatCode>
                <c:ptCount val="1"/>
                <c:pt idx="0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88-4F3D-BAA1-1767F9318A8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SpearPhishing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Hoja1!$D$2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88-4F3D-BAA1-1767F9318A8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Application attack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Hoja1!$E$2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88-4F3D-BAA1-1767F9318A8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Brute force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Hoja1!$F$2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88-4F3D-BAA1-1767F9318A8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Denial of service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Hoja1!$G$2</c:f>
              <c:numCache>
                <c:formatCode>0%</c:formatCode>
                <c:ptCount val="1"/>
                <c:pt idx="0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88-4F3D-BAA1-1767F9318A83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Network of protocol attack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Hoja1!$H$2</c:f>
              <c:numCache>
                <c:formatCode>0%</c:formatCode>
                <c:ptCount val="1"/>
                <c:pt idx="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C88-4F3D-BAA1-1767F9318A83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Man In the middle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Hoja1!$I$2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88-4F3D-BAA1-1767F9318A83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Theft of credentials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Hoja1!$J$2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88-4F3D-BAA1-1767F9318A83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Known vulnerability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Hoja1!$K$2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88-4F3D-BAA1-1767F9318A83}"/>
            </c:ext>
          </c:extLst>
        </c:ser>
        <c:ser>
          <c:idx val="10"/>
          <c:order val="10"/>
          <c:tx>
            <c:strRef>
              <c:f>Hoja1!$L$1</c:f>
              <c:strCache>
                <c:ptCount val="1"/>
                <c:pt idx="0">
                  <c:v>Other</c:v>
                </c:pt>
              </c:strCache>
            </c:strRef>
          </c:tx>
          <c:spPr>
            <a:pattFill prst="narHorz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Hoja1!$L$2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C88-4F3D-BAA1-1767F9318A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343238384"/>
        <c:axId val="1397484192"/>
      </c:barChart>
      <c:catAx>
        <c:axId val="134323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7484192"/>
        <c:crosses val="autoZero"/>
        <c:auto val="1"/>
        <c:lblAlgn val="ctr"/>
        <c:lblOffset val="100"/>
        <c:noMultiLvlLbl val="0"/>
      </c:catAx>
      <c:valAx>
        <c:axId val="13974841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4323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90579439452865"/>
          <c:y val="0.14073054070409385"/>
          <c:w val="0.76034797389972242"/>
          <c:h val="0.21706778466192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0.14892</cdr:x>
      <cdr:y>0.38246</cdr:y>
    </cdr:from>
    <cdr:to>
      <cdr:x>0.18171</cdr:x>
      <cdr:y>0.89811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4A6990C7-1BE8-42F5-948A-582AFEC75DDC}"/>
            </a:ext>
          </a:extLst>
        </cdr:cNvPr>
        <cdr:cNvSpPr txBox="1"/>
      </cdr:nvSpPr>
      <cdr:spPr>
        <a:xfrm xmlns:a="http://schemas.openxmlformats.org/drawingml/2006/main">
          <a:off x="1384186" y="1686188"/>
          <a:ext cx="304800" cy="22734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s-E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DAAB-5180-430D-AA43-FE37710F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CBCE92-2D7C-483C-AEF2-D14FED0E3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2881C-645D-427F-8907-88993AF5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87BA1-C118-4BA5-BE46-1E3F7EB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651C7-D29E-4391-902D-BE8F3B12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4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89A81-BBDE-4066-AC5D-745BD65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2485E3-6C33-49BC-9E25-D4F3028B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F5885-D234-43C0-BA6A-43CD5E64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223C6-1242-4A99-A238-A9E89CB3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BB69A-0F75-4E7A-A739-FCB341F4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7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415B23-19CF-4FFC-B251-E5DAF45B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58542B-1CC4-4D4E-8B76-8DDD714D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6D292-CF62-487F-A726-EC8DA382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E90F0-DFF7-4835-BD2C-6ADBE741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74FCD-D356-4397-A7D4-095C7C0C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3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0ACD-16AD-4181-861E-6C55B0E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639AA-F1EF-4FB8-83C0-9EF34176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A9D5C-7101-4211-93ED-76BF3D1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269BE-F449-4CDC-B38C-025DD345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158CB-FBDC-4387-A6F3-F3FDF2E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7C04E-E0B9-4367-9B44-385E52F8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FCB5F-73E8-4984-B067-17FC9B9F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DF2DF-C840-44FF-9069-E8F991C6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CF1C1-2A9D-418E-BCE0-3B24B539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9640C-221B-4AFD-AEC3-07E85FCE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E117-8B77-4208-8BA3-DCD28773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2075B-5B02-4876-86E6-A6D2BB2C4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0474D-D84A-4EB2-8593-17299CB0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5AE379-AF76-4872-9AAF-AFBA1BA8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CB340-79A1-4602-869E-C65056B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0A8539-9490-45DF-8CAB-7DA10BB3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8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51629-76B3-4F2C-94DE-4EAA2CE0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A2295-CB09-413D-B744-A9BF57CE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C7F08-98B2-4F5E-8A83-EB9EFAF6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D2E226-2594-41CD-B183-8250D1AD2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9515B3-8707-4D05-B882-7D5E24F1E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871885-2EAC-497C-8F16-29C500A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9FE062-7CAC-4AC3-8A00-C5B512C5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C6C70-0589-41B2-9639-D73F901F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56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4851-A747-48C2-ACE0-5DCB39B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F9961-0AB1-4841-9A5D-778F5F2A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641930-F929-443A-98A1-F15C612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E8EE2-F285-449E-9C4D-84CA409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8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BABD80-906F-412F-BBB6-C1FAF6B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59D48B-37B0-4C42-95B5-37D33F5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BE1C8E-CFD1-4F72-B4E0-66722AF6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2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09037-805F-41C4-ACB6-2EC99D2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C6B95-3114-4687-BED5-21CC7C6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2D1D8-5348-4533-9551-7DEA07BD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A58027-4058-4E67-9103-195DEF6A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70FCF-0E83-4E36-9B58-CD504C5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C1096-23D1-4D53-B73A-39312E93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12FFE-7B85-40EC-8450-2FA38D55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C625C5-65D9-4F2F-95CD-1852A0C23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3F242-0B13-4855-A323-5B210389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D56427-A5AB-4445-A2BC-239A0F3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591E73-0D64-4E8B-9099-EA40B52D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49CA0-809F-4009-BCEB-CDCE74C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F5FB18-4968-4D16-B4E4-24E58FE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C60F5-E0AB-4242-807E-227C25D6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D6741-44A2-4117-9866-25821819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705BE-FBE1-43C7-952C-61B8ACED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EAB54-E2CE-437F-A38F-463AFF26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319B48-C957-4EFF-B867-9C182AB7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 t="9091" r="4582"/>
          <a:stretch/>
        </p:blipFill>
        <p:spPr>
          <a:xfrm>
            <a:off x="-4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4D4328-BE2E-4DBC-A009-C62F0787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2876365"/>
            <a:ext cx="10949987" cy="2603163"/>
          </a:xfrm>
        </p:spPr>
        <p:txBody>
          <a:bodyPr>
            <a:normAutofit fontScale="90000"/>
          </a:bodyPr>
          <a:lstStyle/>
          <a:p>
            <a:pPr algn="l"/>
            <a:r>
              <a:rPr lang="es-ES" sz="6600" b="1" dirty="0">
                <a:latin typeface="Adobe Caslon Pro Bold" panose="0205070206050A020403" pitchFamily="18" charset="0"/>
              </a:rPr>
              <a:t>Ciberseguridad: Amenazas y vulnerabilidades en la red</a:t>
            </a:r>
            <a:br>
              <a:rPr lang="en-US" sz="6600" dirty="0">
                <a:latin typeface="Adobe Caslon Pro Bold" panose="0205070206050A020403" pitchFamily="18" charset="0"/>
              </a:rPr>
            </a:br>
            <a:r>
              <a:rPr lang="en-US" sz="6600" dirty="0">
                <a:latin typeface="Adobe Caslon Pro Bold" panose="0205070206050A020403" pitchFamily="18" charset="0"/>
              </a:rPr>
              <a:t>|Grupo 6|</a:t>
            </a:r>
            <a:endParaRPr lang="es-ES" sz="6600" dirty="0">
              <a:latin typeface="Adobe Caslon Pro Bold" panose="0205070206050A020403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ED1B7-29E5-4C69-BCAC-66C1198E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Alberto Larena, David M</a:t>
            </a:r>
            <a:r>
              <a:rPr lang="es-ES" dirty="0"/>
              <a:t>árquez, Carlos Yanguas</a:t>
            </a:r>
          </a:p>
        </p:txBody>
      </p:sp>
    </p:spTree>
    <p:extLst>
      <p:ext uri="{BB962C8B-B14F-4D97-AF65-F5344CB8AC3E}">
        <p14:creationId xmlns:p14="http://schemas.microsoft.com/office/powerpoint/2010/main" val="75173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3773AC-7E94-4195-B020-3B891DC2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61" y="4331419"/>
            <a:ext cx="9750750" cy="130980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37461" y="2856279"/>
            <a:ext cx="6764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Matriz de riesgo</a:t>
            </a:r>
          </a:p>
          <a:p>
            <a:pPr lvl="1"/>
            <a:r>
              <a:rPr lang="es-ES" dirty="0"/>
              <a:t>Muestra de manera resumida los riesgos, su probabilidad de ocurrencia y una posible solución al mismo.</a:t>
            </a:r>
          </a:p>
        </p:txBody>
      </p:sp>
    </p:spTree>
    <p:extLst>
      <p:ext uri="{BB962C8B-B14F-4D97-AF65-F5344CB8AC3E}">
        <p14:creationId xmlns:p14="http://schemas.microsoft.com/office/powerpoint/2010/main" val="9290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19705" y="2012900"/>
            <a:ext cx="67647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Check-lists y SWIFT</a:t>
            </a:r>
            <a:endParaRPr lang="en-US" u="sng" dirty="0"/>
          </a:p>
          <a:p>
            <a:pPr lvl="1"/>
            <a:r>
              <a:rPr lang="es-ES" dirty="0"/>
              <a:t>Ambas Permiten identificar riesgos.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Análisis de árbol de fallas.</a:t>
            </a:r>
          </a:p>
          <a:p>
            <a:pPr lvl="1"/>
            <a:r>
              <a:rPr lang="es-ES" dirty="0"/>
              <a:t>Comprueba como se comportan diferentes recursos del sistema de información ante eventos no deseados y determina las maneras en las que este evento podría ocurrir.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HAZOP.</a:t>
            </a:r>
          </a:p>
          <a:p>
            <a:pPr lvl="1"/>
            <a:r>
              <a:rPr lang="es-ES" dirty="0"/>
              <a:t>Detecta situaciones de inseguridad.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AMFE.</a:t>
            </a:r>
          </a:p>
          <a:p>
            <a:pPr lvl="1"/>
            <a:r>
              <a:rPr lang="es-ES" dirty="0"/>
              <a:t>Identifica fallos potenciales y sus consecuencias.</a:t>
            </a:r>
          </a:p>
        </p:txBody>
      </p:sp>
    </p:spTree>
    <p:extLst>
      <p:ext uri="{BB962C8B-B14F-4D97-AF65-F5344CB8AC3E}">
        <p14:creationId xmlns:p14="http://schemas.microsoft.com/office/powerpoint/2010/main" val="208955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FFC3F5-4EA5-43A7-9B2C-7B711F69347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618F8B-C74E-4EFD-98D6-D574A8AA4A42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65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038" y="367018"/>
            <a:ext cx="5570289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7AEDFC5-534A-44F7-A48F-ED15EBD63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495536"/>
              </p:ext>
            </p:extLst>
          </p:nvPr>
        </p:nvGraphicFramePr>
        <p:xfrm>
          <a:off x="2306970" y="1600200"/>
          <a:ext cx="7164199" cy="440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5F531A3-3656-489B-BC26-5555FBAC2E3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388B34-D14D-4082-9BCD-D833DF3357E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42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Malware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10EAD7-3A93-4B4B-8705-94D38A63C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38" y="2261641"/>
            <a:ext cx="5196019" cy="30433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74AD8D-65BF-4074-B63F-06F529D0D607}"/>
              </a:ext>
            </a:extLst>
          </p:cNvPr>
          <p:cNvSpPr txBox="1"/>
          <p:nvPr/>
        </p:nvSpPr>
        <p:spPr>
          <a:xfrm>
            <a:off x="7482979" y="2011464"/>
            <a:ext cx="38337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Termino muy general, existen diferentes tipos: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Virus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Gusano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Troyano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Spyware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Ransomware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A6503-BE74-45F6-9EBF-7CA3693D3FD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1D0EDC-7282-4A51-8F94-074963E2CB0C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46675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Phishing y Spear Phishing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939FDB82-6491-492F-96B8-45D1D1BC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03" y="2261808"/>
            <a:ext cx="5411401" cy="3048423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FB9124A3-069D-4A16-85BF-5612770DD8FA}"/>
              </a:ext>
            </a:extLst>
          </p:cNvPr>
          <p:cNvGraphicFramePr>
            <a:graphicFrameLocks noGrp="1"/>
          </p:cNvGraphicFramePr>
          <p:nvPr/>
        </p:nvGraphicFramePr>
        <p:xfrm>
          <a:off x="7291895" y="2529123"/>
          <a:ext cx="43855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90">
                  <a:extLst>
                    <a:ext uri="{9D8B030D-6E8A-4147-A177-3AD203B41FA5}">
                      <a16:colId xmlns:a16="http://schemas.microsoft.com/office/drawing/2014/main" val="570770001"/>
                    </a:ext>
                  </a:extLst>
                </a:gridCol>
                <a:gridCol w="2192790">
                  <a:extLst>
                    <a:ext uri="{9D8B030D-6E8A-4147-A177-3AD203B41FA5}">
                      <a16:colId xmlns:a16="http://schemas.microsoft.com/office/drawing/2014/main" val="2390074855"/>
                    </a:ext>
                  </a:extLst>
                </a:gridCol>
              </a:tblGrid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PHISHING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SPEAR 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02456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Previsible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Novedoso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99990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71358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entidades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369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90330430-EC9D-4B3B-996C-3A8D3918AE6D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6CE48E-4717-43D3-A92D-F0D9100AC3C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31011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SQL Injection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23847EF-06C9-401C-ABB1-2906F8C5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8" y="1944059"/>
            <a:ext cx="6096791" cy="33913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4B1EE63-4F3C-4935-B7B7-C5D8964E31B0}"/>
              </a:ext>
            </a:extLst>
          </p:cNvPr>
          <p:cNvSpPr txBox="1"/>
          <p:nvPr/>
        </p:nvSpPr>
        <p:spPr>
          <a:xfrm>
            <a:off x="7583648" y="1644242"/>
            <a:ext cx="359887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uno de los ciberataques más antiguos y generalizados. </a:t>
            </a:r>
          </a:p>
          <a:p>
            <a:endParaRPr lang="es-ES" sz="2000" dirty="0"/>
          </a:p>
          <a:p>
            <a:r>
              <a:rPr lang="es-ES" sz="2000" dirty="0"/>
              <a:t>La mayoría de sitios web no tienen forma de detener consultas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Robo de datos confidenciales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Manipulación de bases de datos.</a:t>
            </a:r>
          </a:p>
          <a:p>
            <a:endParaRPr lang="es-ES" sz="2000" dirty="0"/>
          </a:p>
          <a:p>
            <a:r>
              <a:rPr lang="es-ES" sz="2000" dirty="0"/>
              <a:t>Aumentado el riesgo de este tipo de ataques con la llegada de programas de inyecciones SQL automatizadas</a:t>
            </a:r>
            <a:r>
              <a:rPr lang="es-ES" sz="2400" dirty="0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818430-3710-4BE0-8428-F36BD389B895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461FE8-4011-4EB3-AA9E-9CDCDD97946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00618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Cross site scripting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1319A8-8595-4EB2-8BA6-8D9654CA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7" y="1960927"/>
            <a:ext cx="6010946" cy="33836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B290A0F-C6D3-4424-AD45-E08B848BFF92}"/>
              </a:ext>
            </a:extLst>
          </p:cNvPr>
          <p:cNvSpPr txBox="1"/>
          <p:nvPr/>
        </p:nvSpPr>
        <p:spPr>
          <a:xfrm>
            <a:off x="7650760" y="2639755"/>
            <a:ext cx="3691156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Misma finalidad que SQL Injection, pero el objetivo no son empresas ni organizaciones sino usuarios individuales.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persistente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reflejado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171368-0395-4439-A78E-F68B6AE8F67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8A44E0-3E55-431A-B747-4AA3B51D9687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1093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Denegación de servicio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6D139BF9-B2D9-4B36-8A50-CAB48D8D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26" y="2105561"/>
            <a:ext cx="5125674" cy="340541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489650-3675-44E7-B675-8240B8D443BC}"/>
              </a:ext>
            </a:extLst>
          </p:cNvPr>
          <p:cNvSpPr txBox="1"/>
          <p:nvPr/>
        </p:nvSpPr>
        <p:spPr>
          <a:xfrm>
            <a:off x="6954473" y="2105561"/>
            <a:ext cx="4127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Existen dos técnicas de este tipo de ataques, la denegación de servicio o DoS y la denegación de servicio distribuido o DDoS.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DoS: Envió de peticiones desde una misma maquina.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DDoS: Envío de peticiones desde muchas maquinas.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06A045-0C8C-4210-A69C-121CA08E866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1A4B1C-D66A-4D8E-9FC7-F245B7C512E4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81591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02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-140981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F4F18-CCE7-4454-99CD-8CF995476B97}"/>
              </a:ext>
            </a:extLst>
          </p:cNvPr>
          <p:cNvSpPr txBox="1"/>
          <p:nvPr/>
        </p:nvSpPr>
        <p:spPr>
          <a:xfrm>
            <a:off x="260423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Delincuencia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68D082-7466-4B28-9EC3-585BE379D516}"/>
              </a:ext>
            </a:extLst>
          </p:cNvPr>
          <p:cNvSpPr txBox="1"/>
          <p:nvPr/>
        </p:nvSpPr>
        <p:spPr>
          <a:xfrm>
            <a:off x="704295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Ciberdelincuencia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6C9EDF-BD82-4C68-9ED4-EE5A1BA7B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85" y="3428998"/>
            <a:ext cx="2580280" cy="17900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C9946F9-6E68-48E2-9924-EAF76F654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09" y="3428998"/>
            <a:ext cx="2659408" cy="1772938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4FE741C6-F65E-4C5F-9DA3-22979084B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9" y="1262674"/>
            <a:ext cx="1612611" cy="1612611"/>
          </a:xfrm>
          <a:prstGeom prst="rect">
            <a:avLst/>
          </a:prstGeom>
        </p:spPr>
      </p:pic>
      <p:pic>
        <p:nvPicPr>
          <p:cNvPr id="17" name="Imagen 16" descr="Imagen que contiene objeto, tabla, azul, motor&#10;&#10;Descripción generada automáticamente">
            <a:extLst>
              <a:ext uri="{FF2B5EF4-FFF2-40B4-BE49-F238E27FC236}">
                <a16:creationId xmlns:a16="http://schemas.microsoft.com/office/drawing/2014/main" id="{6B268D83-9D4B-4851-A34E-A73C6113B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92" y="1386017"/>
            <a:ext cx="2659408" cy="1489268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8E9F890B-5B65-4764-A0A6-AE59B3E2372F}"/>
              </a:ext>
            </a:extLst>
          </p:cNvPr>
          <p:cNvSpPr/>
          <p:nvPr/>
        </p:nvSpPr>
        <p:spPr>
          <a:xfrm>
            <a:off x="5060272" y="4048217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E7A3569C-1D82-4517-B775-6E71BDAE47FD}"/>
              </a:ext>
            </a:extLst>
          </p:cNvPr>
          <p:cNvSpPr/>
          <p:nvPr/>
        </p:nvSpPr>
        <p:spPr>
          <a:xfrm>
            <a:off x="5060271" y="2041920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E31AB0-1376-42B3-BFC2-A363069EF67C}"/>
              </a:ext>
            </a:extLst>
          </p:cNvPr>
          <p:cNvSpPr txBox="1"/>
          <p:nvPr/>
        </p:nvSpPr>
        <p:spPr>
          <a:xfrm>
            <a:off x="2604232" y="28582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Seguridad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B978-1939-4F98-866C-F41538A93AD1}"/>
              </a:ext>
            </a:extLst>
          </p:cNvPr>
          <p:cNvSpPr txBox="1"/>
          <p:nvPr/>
        </p:nvSpPr>
        <p:spPr>
          <a:xfrm>
            <a:off x="7042951" y="28991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Ciberseguridad</a:t>
            </a:r>
          </a:p>
        </p:txBody>
      </p:sp>
    </p:spTree>
    <p:extLst>
      <p:ext uri="{BB962C8B-B14F-4D97-AF65-F5344CB8AC3E}">
        <p14:creationId xmlns:p14="http://schemas.microsoft.com/office/powerpoint/2010/main" val="286664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Planificación de respuesta a incidentes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24BD0F-BDD1-4348-A7BB-179D4A3E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5" y="2056244"/>
            <a:ext cx="6005469" cy="322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6BC93D9-8E19-4128-856C-A825782EAA3D}"/>
              </a:ext>
            </a:extLst>
          </p:cNvPr>
          <p:cNvSpPr txBox="1"/>
          <p:nvPr/>
        </p:nvSpPr>
        <p:spPr>
          <a:xfrm>
            <a:off x="7080308" y="2223083"/>
            <a:ext cx="475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instrucciones para </a:t>
            </a:r>
            <a:r>
              <a:rPr lang="es-ES" b="1" dirty="0"/>
              <a:t>detectar</a:t>
            </a:r>
            <a:r>
              <a:rPr lang="es-ES" dirty="0"/>
              <a:t>, </a:t>
            </a:r>
            <a:r>
              <a:rPr lang="es-ES" b="1" dirty="0"/>
              <a:t>responder</a:t>
            </a:r>
            <a:r>
              <a:rPr lang="es-ES" dirty="0"/>
              <a:t> y </a:t>
            </a:r>
            <a:r>
              <a:rPr lang="es-ES" b="1" dirty="0"/>
              <a:t>recuperarse</a:t>
            </a:r>
            <a:r>
              <a:rPr lang="es-ES" dirty="0"/>
              <a:t> de incidentes de seguridad. Existen una serie de puntos que deben ser analizados en un plan de esta índole: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Identificación de la amenaza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y notificación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Equipo de respuesta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externa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Evaluación final y desactivación del plan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78A966-F7BC-4F38-B98E-E8CB825389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6DD627-9E28-4A13-8B1F-1D652A30F24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57014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2089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Protección informática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959084" y="2031837"/>
            <a:ext cx="53967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Características de la protección informática.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Autentificación.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Disponibilidad.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repudio.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protección en función del momento.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pasiva.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A2688-31E9-49C4-8FF1-FE7CD500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98" y="1576329"/>
            <a:ext cx="5084772" cy="43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la gravedad y dificultad de tratamiento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57873" y="1654497"/>
            <a:ext cx="111081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Autentificación :</a:t>
            </a:r>
            <a:r>
              <a:rPr lang="es-ES" sz="2000" dirty="0">
                <a:solidFill>
                  <a:prstClr val="black"/>
                </a:solidFill>
              </a:rPr>
              <a:t> Permite asegurar la identidad del equipo o usuario que genera la información.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 :</a:t>
            </a:r>
            <a:r>
              <a:rPr lang="es-ES" sz="2000" dirty="0">
                <a:solidFill>
                  <a:prstClr val="black"/>
                </a:solidFill>
              </a:rPr>
              <a:t> Su objetivo es lograr que la información sea la misma desde que fue generada, es decir, que no se haya manipulado o corrompido.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 :</a:t>
            </a:r>
            <a:r>
              <a:rPr lang="es-ES" sz="2000" dirty="0">
                <a:solidFill>
                  <a:prstClr val="black"/>
                </a:solidFill>
              </a:rPr>
              <a:t> Permite garantizar que la información sea accesible solo por aquellos usuarios o sistemas autorizados.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Disponibilidad :</a:t>
            </a:r>
            <a:r>
              <a:rPr lang="es-ES" sz="2000" dirty="0">
                <a:solidFill>
                  <a:prstClr val="black"/>
                </a:solidFill>
              </a:rPr>
              <a:t> Su finalidad es permitir el acceso a la información sin ningún problema durante los periodos de tiempos establecidos.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No repudio:</a:t>
            </a:r>
            <a:r>
              <a:rPr lang="es-ES" sz="2000" dirty="0">
                <a:solidFill>
                  <a:prstClr val="black"/>
                </a:solidFill>
              </a:rPr>
              <a:t> Consiste en la generación de un mecanismo que permita que ninguno de los participantes de una comunicación niegue su participación en la misma.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1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Tipo de protección en función del momento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48934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Seguridad activa :</a:t>
            </a:r>
            <a:r>
              <a:rPr lang="es-ES" sz="2000" dirty="0">
                <a:solidFill>
                  <a:prstClr val="black"/>
                </a:solidFill>
              </a:rPr>
              <a:t> Es aquella que se centra en prevenir o evitar daños a los sistemas informáticos en conjunto, ya sea de hardware o de software o de red.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Seguridad pasiva :</a:t>
            </a:r>
            <a:r>
              <a:rPr lang="es-ES" sz="2000" dirty="0">
                <a:solidFill>
                  <a:prstClr val="black"/>
                </a:solidFill>
              </a:rPr>
              <a:t> No es lo contrario a la seguridad activa, es un complemento que entra en marcha cuando las medidas de seguridad activa no han sido suficientes para frenar una amenaza.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828B6F-FC0B-4FD5-BC4F-CC470746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19" y="2183492"/>
            <a:ext cx="5279552" cy="34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37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72373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utilizados para mantener la seguridad y la privacidad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1297292" y="1583027"/>
            <a:ext cx="39333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SAI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Firewall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Servidor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proxy.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Sistemas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software.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Cortafuegos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Cifrado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datos.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Control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acceso.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Firma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Certificados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digitales.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384355D-9A4F-4C01-9122-43ACBD03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35" y="1583027"/>
            <a:ext cx="5712710" cy="41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6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RAID(</a:t>
            </a:r>
            <a:r>
              <a:rPr lang="es-ES" sz="2000" u="sng" dirty="0" err="1">
                <a:solidFill>
                  <a:prstClr val="black"/>
                </a:solidFill>
              </a:rPr>
              <a:t>Redundant</a:t>
            </a:r>
            <a:r>
              <a:rPr lang="es-ES" sz="2000" u="sng" dirty="0">
                <a:solidFill>
                  <a:prstClr val="black"/>
                </a:solidFill>
              </a:rPr>
              <a:t> Array </a:t>
            </a:r>
            <a:r>
              <a:rPr lang="es-ES" sz="2000" u="sng" dirty="0" err="1">
                <a:solidFill>
                  <a:prstClr val="black"/>
                </a:solidFill>
              </a:rPr>
              <a:t>of</a:t>
            </a:r>
            <a:r>
              <a:rPr lang="es-ES" sz="2000" u="sng" dirty="0">
                <a:solidFill>
                  <a:prstClr val="black"/>
                </a:solidFill>
              </a:rPr>
              <a:t> </a:t>
            </a:r>
            <a:r>
              <a:rPr lang="es-ES" sz="2000" u="sng" dirty="0" err="1">
                <a:solidFill>
                  <a:prstClr val="black"/>
                </a:solidFill>
              </a:rPr>
              <a:t>Independent</a:t>
            </a:r>
            <a:r>
              <a:rPr lang="es-ES" sz="2000" u="sng" dirty="0">
                <a:solidFill>
                  <a:prstClr val="black"/>
                </a:solidFill>
              </a:rPr>
              <a:t> Disk): </a:t>
            </a:r>
            <a:r>
              <a:rPr lang="es-ES" sz="2000" dirty="0">
                <a:solidFill>
                  <a:prstClr val="black"/>
                </a:solidFill>
              </a:rPr>
              <a:t>Es usado para crear un único volumen lógico, el cual físicamente esté compuesto por varios discos físicos.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 (Sistema de alimentación ininterrumpida):</a:t>
            </a:r>
            <a:r>
              <a:rPr lang="es-ES" sz="2000" dirty="0">
                <a:solidFill>
                  <a:prstClr val="black"/>
                </a:solidFill>
              </a:rPr>
              <a:t> Dispositivos que ofrecen protección contra apagones o irregularidades en la corriente eléctrica. Su principal función es suministrar la energía eléctrica que tienen acumulada en sus baterías.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AID 5 y 6 - Servidores T153 UTEQ">
            <a:extLst>
              <a:ext uri="{FF2B5EF4-FFF2-40B4-BE49-F238E27FC236}">
                <a16:creationId xmlns:a16="http://schemas.microsoft.com/office/drawing/2014/main" id="{4FF1CFA2-0B73-44DC-A5FC-E6B34F16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1875714"/>
            <a:ext cx="5106338" cy="37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9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Firewall de hardware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trata de un dispositivo capaz de bloquear comunicaciones no autorizadas, permitiendo las que si lo están.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Servidor proxy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un sistema que gestiona conexiones de red coma haciendo de intermediario entre las peticiones de los servidores y los clientes, Añadiendo funciones la autentificación y control de usuarios reglas de filtrado y registro de logs.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Firewall de Hardware CISCO ASA 5506-X | Worten.es">
            <a:extLst>
              <a:ext uri="{FF2B5EF4-FFF2-40B4-BE49-F238E27FC236}">
                <a16:creationId xmlns:a16="http://schemas.microsoft.com/office/drawing/2014/main" id="{B120D3CF-AE3E-4547-B737-C2C41E27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43" y="1844154"/>
            <a:ext cx="5099795" cy="38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6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Cortafuegos: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 funcionamiento es igual al del firewall de hardware pero con la diferencia de ser una aplicación.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 de una aplicación que es usada para prevenir como a detectar y eliminar virus localizados en un sistema.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S" sz="2000" u="sng" dirty="0">
                <a:solidFill>
                  <a:prstClr val="black"/>
                </a:solidFill>
              </a:rPr>
              <a:t>Cifrado de datos :</a:t>
            </a:r>
            <a:r>
              <a:rPr lang="es-ES" sz="2000" dirty="0">
                <a:solidFill>
                  <a:prstClr val="black"/>
                </a:solidFill>
              </a:rPr>
              <a:t> Los datos son enmascarados con una clave especial creada mediante un algoritmo matemático.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ste es el antivirus que afecta menos al rendimiento de tu ordenador">
            <a:extLst>
              <a:ext uri="{FF2B5EF4-FFF2-40B4-BE49-F238E27FC236}">
                <a16:creationId xmlns:a16="http://schemas.microsoft.com/office/drawing/2014/main" id="{36551E8C-8FD7-4272-87A6-E934E07E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2183491"/>
            <a:ext cx="5456420" cy="370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6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Sistemas utilizados para  mantener la seguridad y privacidad.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2719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de acceso:</a:t>
            </a:r>
            <a:r>
              <a:rPr kumimoji="0" lang="es-E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la verificación de un usuario solicitando datos que solo debería de conocer él mismo como un nombre de usuario y una contraseña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 digital: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 objetivo es identificar de forma segura al equipo qué se hace cargo de la información.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Certificados digitales: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tratan de documentos digitales qué verifican que una persona es quien dice ser.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WEBINAR: Obtención y usos del certificado digital - Portal del Ayuntamiento  de Bollullos de la Mitación">
            <a:extLst>
              <a:ext uri="{FF2B5EF4-FFF2-40B4-BE49-F238E27FC236}">
                <a16:creationId xmlns:a16="http://schemas.microsoft.com/office/drawing/2014/main" id="{43500404-A04F-40BD-A1A2-B6B6790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19" y="2183491"/>
            <a:ext cx="5673448" cy="39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7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604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mas recurrentes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E417EB42-58CB-4829-9AB5-4F45867C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8524"/>
              </p:ext>
            </p:extLst>
          </p:nvPr>
        </p:nvGraphicFramePr>
        <p:xfrm>
          <a:off x="1150599" y="1881908"/>
          <a:ext cx="10160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87">
                  <a:extLst>
                    <a:ext uri="{9D8B030D-6E8A-4147-A177-3AD203B41FA5}">
                      <a16:colId xmlns:a16="http://schemas.microsoft.com/office/drawing/2014/main" val="2170184260"/>
                    </a:ext>
                  </a:extLst>
                </a:gridCol>
                <a:gridCol w="2544935">
                  <a:extLst>
                    <a:ext uri="{9D8B030D-6E8A-4147-A177-3AD203B41FA5}">
                      <a16:colId xmlns:a16="http://schemas.microsoft.com/office/drawing/2014/main" val="3461406578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123006865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512132244"/>
                    </a:ext>
                  </a:extLst>
                </a:gridCol>
              </a:tblGrid>
              <a:tr h="5979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Zero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gestión de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validación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Control de acceso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37355"/>
                  </a:ext>
                </a:extLst>
              </a:tr>
              <a:tr h="111044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Recientemente descubierta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Se consume un exceso de recursos ya que no se tiene un control sobre los mismos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No se dispone de un mecanismo que compruebe los datos que entran al mismo.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No se tiene un control acerca de los privilegios o permisos que se les dan a los usuarios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16715"/>
                  </a:ext>
                </a:extLst>
              </a:tr>
              <a:tr h="1622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Lapso de tiempo importante para explotar dicha vulnerabilidad.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Un usuario acapara la mayoría de los recursos, haciendo que el sistema se ralentice o inutilice.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SQL Injection, introducimos un comando sql para visualizar datos privados.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Podría ocurrir que algún empleado realizase acciones que causasen daños en la empresa. 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21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su nivel de gravedad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2065493" y="1900905"/>
            <a:ext cx="82272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baja:</a:t>
            </a:r>
            <a:r>
              <a:rPr lang="es-ES" sz="2000" dirty="0"/>
              <a:t> Tienen un impacto mínimo y son fáciles de eliminar.</a:t>
            </a:r>
          </a:p>
          <a:p>
            <a:pPr lvl="1"/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media:</a:t>
            </a:r>
            <a:r>
              <a:rPr lang="es-ES" sz="2000" dirty="0"/>
              <a:t> Son fáciles de eliminar, pero el no hacerlo tiene un impacto notable sobre el sistema.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alta:</a:t>
            </a:r>
            <a:r>
              <a:rPr lang="es-ES" sz="2000" dirty="0"/>
              <a:t> Al ser explotadas causan un daño rápido y de gran impacto sobre el sistema, que además no tiene una fácil solución.</a:t>
            </a:r>
          </a:p>
          <a:p>
            <a:pPr lvl="1"/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crítica:</a:t>
            </a:r>
            <a:r>
              <a:rPr lang="es-ES" sz="2000" dirty="0"/>
              <a:t> La explotación de esta conlleva problemas no solo para el equipo a través del cual se explota, sino que se expande por la red al que esta conectado el mismo.</a:t>
            </a:r>
          </a:p>
        </p:txBody>
      </p:sp>
    </p:spTree>
    <p:extLst>
      <p:ext uri="{BB962C8B-B14F-4D97-AF65-F5344CB8AC3E}">
        <p14:creationId xmlns:p14="http://schemas.microsoft.com/office/powerpoint/2010/main" val="699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00053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229722"/>
            <a:ext cx="7446655" cy="889204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621095" y="1724061"/>
            <a:ext cx="6504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evaluación de riesgo de un sistema informático consta 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activos.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requisitos legales y de negocio relevantes.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Valoración de activos identificados teniendo en cuenta los requisitos legales.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del riesgo, amenazas y vulnerabilidades a ocurrir.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Cálculo del riesgo.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 los riesgos frente a una escala de riesgos preestablecidos.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4104" name="Picture 8" descr="tiposdeseguridadinform-e1500918496237 | LINK Mobility">
            <a:extLst>
              <a:ext uri="{FF2B5EF4-FFF2-40B4-BE49-F238E27FC236}">
                <a16:creationId xmlns:a16="http://schemas.microsoft.com/office/drawing/2014/main" id="{4CCA6683-0FE8-4453-85B5-42637643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05017"/>
            <a:ext cx="4682971" cy="468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2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Metodologías para la 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7C3F91-7121-49AB-BD1F-711F9782F4C9}"/>
              </a:ext>
            </a:extLst>
          </p:cNvPr>
          <p:cNvSpPr/>
          <p:nvPr/>
        </p:nvSpPr>
        <p:spPr>
          <a:xfrm>
            <a:off x="1864311" y="1732661"/>
            <a:ext cx="72264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ARLI-CIB</a:t>
            </a:r>
          </a:p>
          <a:p>
            <a:pPr lvl="1"/>
            <a:r>
              <a:rPr lang="es-ES" sz="2000" dirty="0"/>
              <a:t>Esta destinada a empresas del sector industrial.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MAGERIT</a:t>
            </a:r>
            <a:r>
              <a:rPr lang="en-US" sz="2000" u="sng" dirty="0"/>
              <a:t> y OCTAVE</a:t>
            </a:r>
            <a:endParaRPr lang="es-ES" sz="2000" u="sng" dirty="0"/>
          </a:p>
          <a:p>
            <a:pPr lvl="1"/>
            <a:r>
              <a:rPr lang="es-ES" sz="2000" dirty="0"/>
              <a:t>Ambas están enfocadas a empresas con grandes sistemas de información.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Citicus One.</a:t>
            </a:r>
          </a:p>
          <a:p>
            <a:pPr lvl="1"/>
            <a:r>
              <a:rPr lang="es-ES" sz="2000" dirty="0"/>
              <a:t>Administra el riesgo de información, de los proveedores y otras áreas clave de riesgo operacional en la empresa.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CRAMM.</a:t>
            </a:r>
          </a:p>
          <a:p>
            <a:pPr lvl="1"/>
            <a:r>
              <a:rPr lang="es-ES" sz="2000" dirty="0"/>
              <a:t>Se trata de una metodología mixta ya que hace un análisis cualitativo y cuantitativo del riesgo.</a:t>
            </a:r>
          </a:p>
        </p:txBody>
      </p:sp>
    </p:spTree>
    <p:extLst>
      <p:ext uri="{BB962C8B-B14F-4D97-AF65-F5344CB8AC3E}">
        <p14:creationId xmlns:p14="http://schemas.microsoft.com/office/powerpoint/2010/main" val="75022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1947</Words>
  <Application>Microsoft Office PowerPoint</Application>
  <PresentationFormat>Panorámica</PresentationFormat>
  <Paragraphs>270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Adobe Caslon Pro Bold</vt:lpstr>
      <vt:lpstr>Arial</vt:lpstr>
      <vt:lpstr>Calibri</vt:lpstr>
      <vt:lpstr>Calibri Light</vt:lpstr>
      <vt:lpstr>Tema de Office</vt:lpstr>
      <vt:lpstr>Ciberseguridad: Amenazas y vulnerabilidades en la red |Grupo 6|</vt:lpstr>
      <vt:lpstr>Ciberseguridad</vt:lpstr>
      <vt:lpstr>Ciberseguridad:  Amenazas y vulnerabilidades en la red</vt:lpstr>
      <vt:lpstr>Ciberseguridad:  Amenazas y vulnerabilidades en la red</vt:lpstr>
      <vt:lpstr>Vulnerabilidades mas recurrentes</vt:lpstr>
      <vt:lpstr>Vulnerabilidades según su nivel de gravedad</vt:lpstr>
      <vt:lpstr>Ciberseguridad:  Amenazas y vulnerabilidades en la red</vt:lpstr>
      <vt:lpstr>Evaluación de riesgos</vt:lpstr>
      <vt:lpstr>Metodologías para la evaluación de riesgos</vt:lpstr>
      <vt:lpstr>Herramientas para la evaluación de riesgos I</vt:lpstr>
      <vt:lpstr>Herramientas para la evaluación de riesgos II</vt:lpstr>
      <vt:lpstr>Ciberseguridad:  Amenazas y vulnerabilidades en la red</vt:lpstr>
      <vt:lpstr>Ciberataques y sus consecuencias</vt:lpstr>
      <vt:lpstr>Ciberataques y sus consecuencias: Malware </vt:lpstr>
      <vt:lpstr>Ciberataques y sus consecuencias: Phishing y Spear Phishing</vt:lpstr>
      <vt:lpstr>Ciberataques y sus consecuencias: SQL Injection</vt:lpstr>
      <vt:lpstr>Ciberataques y sus consecuencias: Cross site scripting</vt:lpstr>
      <vt:lpstr>Ciberataques y sus consecuencias: Denegación de servicio</vt:lpstr>
      <vt:lpstr>Ciberseguridad:  Amenazas y vulnerabilidades en la red</vt:lpstr>
      <vt:lpstr>Planificación de respuesta a incidentes</vt:lpstr>
      <vt:lpstr>Ciberseguridad:  Amenazas y vulnerabilidades en la red</vt:lpstr>
      <vt:lpstr>Protección informática</vt:lpstr>
      <vt:lpstr>Vulnerabilidades según la gravedad y dificultad de tratamiento</vt:lpstr>
      <vt:lpstr>Tipo de protección en función del momento</vt:lpstr>
      <vt:lpstr>Ciberseguridad:  Amenazas y vulnerabilidades en la red</vt:lpstr>
      <vt:lpstr>Sistemas utilizados para mantener la seguridad y la privacidad </vt:lpstr>
      <vt:lpstr>Sistemas Hardware</vt:lpstr>
      <vt:lpstr>Sistemas Hardware</vt:lpstr>
      <vt:lpstr>Sistemas Software</vt:lpstr>
      <vt:lpstr>Sistemas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Ciberseguridad: Amenazas y vulnerabilidades en la red |Grupo 6|</dc:title>
  <dc:creator>david marquez</dc:creator>
  <cp:lastModifiedBy>alberto larena</cp:lastModifiedBy>
  <cp:revision>22</cp:revision>
  <dcterms:created xsi:type="dcterms:W3CDTF">2021-01-20T01:35:26Z</dcterms:created>
  <dcterms:modified xsi:type="dcterms:W3CDTF">2021-01-21T19:04:47Z</dcterms:modified>
</cp:coreProperties>
</file>