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7" r:id="rId7"/>
    <p:sldId id="265" r:id="rId8"/>
    <p:sldId id="268" r:id="rId9"/>
    <p:sldId id="269" r:id="rId10"/>
    <p:sldId id="270" r:id="rId11"/>
    <p:sldId id="266" r:id="rId12"/>
    <p:sldId id="271" r:id="rId13"/>
    <p:sldId id="273" r:id="rId14"/>
    <p:sldId id="275" r:id="rId15"/>
    <p:sldId id="274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689CD-606B-73C9-7509-1E19B6F8C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9DFCCD-931C-0546-9A8F-6F6B3FAA4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F26B9C-59E6-5022-437B-DC870C83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325C-36FD-44CD-B697-28F52EDA6204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AF5D7C-B2C3-7924-FFE1-04BAB4FB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A948CD-60F2-9AA1-3A35-3984EDB7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A47-01F5-4E10-95F9-ABAE25E75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20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517DC-F67D-C2B6-8254-F8F733C4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4BCDA6-DA57-F217-D447-065AC70B6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3CFB9-F36A-F6BF-0CF2-16936324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325C-36FD-44CD-B697-28F52EDA6204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19CD3F-7A8B-7400-CF9A-67A4A809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4088F-5A7C-4FBF-D773-8DE6D1DB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A47-01F5-4E10-95F9-ABAE25E75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97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6B7EB3-FF5D-17E0-1456-BE5DE79CE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465E9A-F72C-39E3-C192-B7F1F8B5D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FF1C35-1A9E-0629-6A79-FCCBBE61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325C-36FD-44CD-B697-28F52EDA6204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84B790-E7F3-67DA-3884-F9F52BDE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3EEBCB-1858-5DCF-0690-61D9B284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A47-01F5-4E10-95F9-ABAE25E75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5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E0932-3CEB-5148-A368-48FEB094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DF771-29D5-7469-7EF8-B269A1464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D67FF2-3776-38DB-7498-27B182D0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325C-36FD-44CD-B697-28F52EDA6204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06D29-C346-7329-B40C-C6795520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42CD86-2531-9995-EF35-F1D808D4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A47-01F5-4E10-95F9-ABAE25E75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80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ECCD3-A0CE-DF3E-1957-6AC15C3B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253A4A-67A4-6425-E18F-DCE8F66BE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15E8DF-EB77-8E38-AAA1-6827BBDB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325C-36FD-44CD-B697-28F52EDA6204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C5152E-8437-1500-5CEE-A3A8B1B2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3DF62-26D4-343C-A580-E6A657EF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A47-01F5-4E10-95F9-ABAE25E75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0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934D3-055B-35C3-E932-A2B9E0B8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F8BD1E-3B69-E326-56EC-5AE06ED6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F43384-A83D-7E21-E7C6-7AB889D52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1B3CB7-BC23-4C10-A5C5-30CF1407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325C-36FD-44CD-B697-28F52EDA6204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416930-67C8-C684-F920-98D3082A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5C8EA1-0E61-E6B0-6D4C-BD853F6B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A47-01F5-4E10-95F9-ABAE25E75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51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A6893-E3F6-0FF2-F4DD-18DD79CB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B679BA-9937-C58D-4C0D-25CBADE86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6980EC-47CF-95D5-35A8-C85A8B2D9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C129B4-6CE9-1F16-76D6-560AF1563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9662FF-36AE-8F54-DF2D-7CD8B840D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21E0A2-E81B-2A0B-30CE-4B2ABF5D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325C-36FD-44CD-B697-28F52EDA6204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D125E1-BB13-DED1-B888-FB2CC8A6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97AFCC-C79D-F8F5-8916-DF69913F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A47-01F5-4E10-95F9-ABAE25E75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6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6385B-1870-9279-01E1-52363CDC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E347EE-F110-256C-2680-391D44B7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325C-36FD-44CD-B697-28F52EDA6204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3D9CE-6B0B-4396-378C-AF02DD0E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0AC458-957F-BFF1-2E8C-0451AE30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A47-01F5-4E10-95F9-ABAE25E75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17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9EC889-4A05-F744-3EC5-6CBB4FF8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325C-36FD-44CD-B697-28F52EDA6204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5877B1-B31A-F671-C0FA-8F5813BC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F37BE6-A2F2-39B1-9698-E0E29289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A47-01F5-4E10-95F9-ABAE25E75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01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4E1B6-0AB0-D22A-C267-994D5CE7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B71A0-684A-562C-0E1E-2A9F0026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E1983A-F572-63E4-A6BA-C191FA0A2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9F186B-669E-7B82-683A-DE24C10C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325C-36FD-44CD-B697-28F52EDA6204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EB0B05-B4DA-D8E5-89FA-F6726CAE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926E78-01F2-6E3C-0B3C-D71AD75B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A47-01F5-4E10-95F9-ABAE25E75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50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E6449-8107-63DE-2874-ECF3D2CC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D52E1C-D594-A7C2-76A2-CD5CDC2F4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21868F-C6F1-6EA5-F5D0-155B74984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438A67-3BDC-8E9E-06CC-884B76A3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325C-36FD-44CD-B697-28F52EDA6204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58C16B-5E35-B8B5-09BE-26E1294F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DDF5B8-C317-99AA-8374-F95C4774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A47-01F5-4E10-95F9-ABAE25E75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02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8171F0-B384-29B7-5C0A-156CB467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B5F12D-AB22-D0A8-8055-2624C1229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2E2E70-E13E-883C-E4F9-D25388227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325C-36FD-44CD-B697-28F52EDA6204}" type="datetimeFigureOut">
              <a:rPr lang="es-ES" smtClean="0"/>
              <a:t>09/06/2022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CD089E-43A6-4FAB-BF87-92AECCB67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86C94-4C1F-CD7D-7AE1-5CE9A514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D0A47-01F5-4E10-95F9-ABAE25E75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243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f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AD08F265-4C29-6BD6-A58A-60E2D53AD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29" y="0"/>
            <a:ext cx="1216696" cy="1216696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05E336B8-604F-5528-9AF7-70E1DC051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3" y="54826"/>
            <a:ext cx="1021745" cy="116187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5" y="1332702"/>
            <a:ext cx="11758862" cy="790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1B042D-4AB1-E0EE-0049-4C8515218497}"/>
              </a:ext>
            </a:extLst>
          </p:cNvPr>
          <p:cNvSpPr txBox="1"/>
          <p:nvPr/>
        </p:nvSpPr>
        <p:spPr>
          <a:xfrm>
            <a:off x="1435767" y="1916426"/>
            <a:ext cx="8686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>
                <a:latin typeface="Arial" panose="020B0604020202020204" pitchFamily="34" charset="0"/>
                <a:cs typeface="Arial" panose="020B0604020202020204" pitchFamily="34" charset="0"/>
              </a:rPr>
              <a:t>Análisis y comparación de paquetes para el desarrollo de web scraping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AD923BA-A511-3EB6-B3B6-1FA5908E7354}"/>
              </a:ext>
            </a:extLst>
          </p:cNvPr>
          <p:cNvSpPr txBox="1"/>
          <p:nvPr/>
        </p:nvSpPr>
        <p:spPr>
          <a:xfrm>
            <a:off x="1812757" y="3375254"/>
            <a:ext cx="8309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David Márquez Mínguez</a:t>
            </a:r>
          </a:p>
          <a:p>
            <a:pPr algn="ctr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Departamento de Ciencias de la Computación </a:t>
            </a:r>
          </a:p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Universidad de Alcalá</a:t>
            </a:r>
          </a:p>
          <a:p>
            <a:pPr algn="ctr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10 de Junio, 2022</a:t>
            </a:r>
          </a:p>
        </p:txBody>
      </p:sp>
    </p:spTree>
    <p:extLst>
      <p:ext uri="{BB962C8B-B14F-4D97-AF65-F5344CB8AC3E}">
        <p14:creationId xmlns:p14="http://schemas.microsoft.com/office/powerpoint/2010/main" val="130363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064B28B-7619-F368-AE15-8CD5BB5A0CA3}"/>
              </a:ext>
            </a:extLst>
          </p:cNvPr>
          <p:cNvSpPr txBox="1"/>
          <p:nvPr/>
        </p:nvSpPr>
        <p:spPr>
          <a:xfrm>
            <a:off x="200524" y="471052"/>
            <a:ext cx="8333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Análisis y comparación de paquetes para el desarrollo de web scraping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A64DAB-9853-9ED8-48EF-5544B5DE5A27}"/>
              </a:ext>
            </a:extLst>
          </p:cNvPr>
          <p:cNvSpPr txBox="1"/>
          <p:nvPr/>
        </p:nvSpPr>
        <p:spPr>
          <a:xfrm>
            <a:off x="1022683" y="1951208"/>
            <a:ext cx="968141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Contexto y objetivos principales del proyecto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Introducción al web scraping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/>
              <a:t>Análisis del mercado de paquetes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Proceso de </a:t>
            </a: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evaluación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Resultados obtenidos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Conclusiones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AF2144-9765-9CE0-D1FA-4B81D0006E5F}"/>
              </a:ext>
            </a:extLst>
          </p:cNvPr>
          <p:cNvSpPr txBox="1"/>
          <p:nvPr/>
        </p:nvSpPr>
        <p:spPr>
          <a:xfrm>
            <a:off x="200524" y="813566"/>
            <a:ext cx="164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 general</a:t>
            </a:r>
          </a:p>
        </p:txBody>
      </p:sp>
    </p:spTree>
    <p:extLst>
      <p:ext uri="{BB962C8B-B14F-4D97-AF65-F5344CB8AC3E}">
        <p14:creationId xmlns:p14="http://schemas.microsoft.com/office/powerpoint/2010/main" val="87090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B2E3FC5-D004-4DF8-5860-3C6736E1C09D}"/>
              </a:ext>
            </a:extLst>
          </p:cNvPr>
          <p:cNvSpPr txBox="1"/>
          <p:nvPr/>
        </p:nvSpPr>
        <p:spPr>
          <a:xfrm>
            <a:off x="200524" y="432984"/>
            <a:ext cx="550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lisis del mercado de paquetes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76730F-EE10-D75E-2615-C13C2ECAFFA8}"/>
              </a:ext>
            </a:extLst>
          </p:cNvPr>
          <p:cNvSpPr txBox="1"/>
          <p:nvPr/>
        </p:nvSpPr>
        <p:spPr>
          <a:xfrm>
            <a:off x="200523" y="813566"/>
            <a:ext cx="417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úsqueda de paquetes de R y Python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F6F0BBC-32F8-BA9E-A07B-277A057C6FE8}"/>
              </a:ext>
            </a:extLst>
          </p:cNvPr>
          <p:cNvSpPr txBox="1"/>
          <p:nvPr/>
        </p:nvSpPr>
        <p:spPr>
          <a:xfrm>
            <a:off x="778329" y="1976571"/>
            <a:ext cx="10381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b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úsqueda de paquetes mas comunes dentro del web scraping se centra en R y Python. Gran parte de los desarrolladores publican su trabajo en repositorios de código abierto. Algunos de estos repositorios son: GitHub, CRAN o PyPi. 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06DBB273-EC3F-5940-6984-FC99018BB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76" y="3091716"/>
            <a:ext cx="2370221" cy="2370221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BCF7C6E8-CCD0-4820-CC6F-7BD735755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646" y="3091717"/>
            <a:ext cx="3052556" cy="23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B2E3FC5-D004-4DF8-5860-3C6736E1C09D}"/>
              </a:ext>
            </a:extLst>
          </p:cNvPr>
          <p:cNvSpPr txBox="1"/>
          <p:nvPr/>
        </p:nvSpPr>
        <p:spPr>
          <a:xfrm>
            <a:off x="200524" y="432984"/>
            <a:ext cx="550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lisis del mercado de paquetes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76730F-EE10-D75E-2615-C13C2ECAFFA8}"/>
              </a:ext>
            </a:extLst>
          </p:cNvPr>
          <p:cNvSpPr txBox="1"/>
          <p:nvPr/>
        </p:nvSpPr>
        <p:spPr>
          <a:xfrm>
            <a:off x="200523" y="813566"/>
            <a:ext cx="463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Paquetes encontrados durante la b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squeda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F6F0BBC-32F8-BA9E-A07B-277A057C6FE8}"/>
              </a:ext>
            </a:extLst>
          </p:cNvPr>
          <p:cNvSpPr txBox="1"/>
          <p:nvPr/>
        </p:nvSpPr>
        <p:spPr>
          <a:xfrm>
            <a:off x="740206" y="1890133"/>
            <a:ext cx="4421196" cy="281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aquetes propios de Python: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inscriptis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Beautiful Soup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jusText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news-please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Libextract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html_text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8BD1648-65BA-F987-F9C0-D738F9398FEE}"/>
              </a:ext>
            </a:extLst>
          </p:cNvPr>
          <p:cNvSpPr txBox="1"/>
          <p:nvPr/>
        </p:nvSpPr>
        <p:spPr>
          <a:xfrm>
            <a:off x="7030600" y="1890133"/>
            <a:ext cx="4090449" cy="281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aquetes propios de 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rvest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Rcrawler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html2txt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RSelenium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BoilerpipeR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6D78006-921B-D7C8-90C8-4DE1257FA6AE}"/>
              </a:ext>
            </a:extLst>
          </p:cNvPr>
          <p:cNvSpPr txBox="1"/>
          <p:nvPr/>
        </p:nvSpPr>
        <p:spPr>
          <a:xfrm>
            <a:off x="3214559" y="2167132"/>
            <a:ext cx="2486526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Readability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Trafilatura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Dragnet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Goose3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Newspaper3k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BoilerPy3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FE59715-6463-D316-2F02-3B3E163B23B7}"/>
              </a:ext>
            </a:extLst>
          </p:cNvPr>
          <p:cNvSpPr txBox="1"/>
          <p:nvPr/>
        </p:nvSpPr>
        <p:spPr>
          <a:xfrm>
            <a:off x="778163" y="5048950"/>
            <a:ext cx="1069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Ya sea por la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sencillez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su heurística, por la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similitud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con otras herramientas, o por la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dificultad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en la instalación y uso de las mismas, algunos paquetes han sido descartados del proceso de evaluación.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064B28B-7619-F368-AE15-8CD5BB5A0CA3}"/>
              </a:ext>
            </a:extLst>
          </p:cNvPr>
          <p:cNvSpPr txBox="1"/>
          <p:nvPr/>
        </p:nvSpPr>
        <p:spPr>
          <a:xfrm>
            <a:off x="200524" y="471052"/>
            <a:ext cx="8333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Análisis y comparación de paquetes para el desarrollo de web scraping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A64DAB-9853-9ED8-48EF-5544B5DE5A27}"/>
              </a:ext>
            </a:extLst>
          </p:cNvPr>
          <p:cNvSpPr txBox="1"/>
          <p:nvPr/>
        </p:nvSpPr>
        <p:spPr>
          <a:xfrm>
            <a:off x="1022683" y="1951208"/>
            <a:ext cx="968141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Contexto y objetivos principales del proyecto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Introducción al web scraping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Análisis del mercado de paquetes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Proceso de </a:t>
            </a:r>
            <a:r>
              <a:rPr lang="es-ES" sz="2400" dirty="0"/>
              <a:t>evaluación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Resultados obtenidos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Conclusiones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AF2144-9765-9CE0-D1FA-4B81D0006E5F}"/>
              </a:ext>
            </a:extLst>
          </p:cNvPr>
          <p:cNvSpPr txBox="1"/>
          <p:nvPr/>
        </p:nvSpPr>
        <p:spPr>
          <a:xfrm>
            <a:off x="200524" y="813566"/>
            <a:ext cx="164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 general</a:t>
            </a:r>
          </a:p>
        </p:txBody>
      </p:sp>
    </p:spTree>
    <p:extLst>
      <p:ext uri="{BB962C8B-B14F-4D97-AF65-F5344CB8AC3E}">
        <p14:creationId xmlns:p14="http://schemas.microsoft.com/office/powerpoint/2010/main" val="293133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B2E3FC5-D004-4DF8-5860-3C6736E1C09D}"/>
              </a:ext>
            </a:extLst>
          </p:cNvPr>
          <p:cNvSpPr txBox="1"/>
          <p:nvPr/>
        </p:nvSpPr>
        <p:spPr>
          <a:xfrm>
            <a:off x="200523" y="432984"/>
            <a:ext cx="550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Proceso de evaluación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76730F-EE10-D75E-2615-C13C2ECAFFA8}"/>
              </a:ext>
            </a:extLst>
          </p:cNvPr>
          <p:cNvSpPr txBox="1"/>
          <p:nvPr/>
        </p:nvSpPr>
        <p:spPr>
          <a:xfrm>
            <a:off x="200523" y="813566"/>
            <a:ext cx="417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F6F0BBC-32F8-BA9E-A07B-277A057C6FE8}"/>
              </a:ext>
            </a:extLst>
          </p:cNvPr>
          <p:cNvSpPr txBox="1"/>
          <p:nvPr/>
        </p:nvSpPr>
        <p:spPr>
          <a:xfrm>
            <a:off x="824284" y="1895961"/>
            <a:ext cx="1003622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una herramienta de minado web, se busca 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eficacia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optimización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 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velocidad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 ejecución. El objetivo ahora es e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stablecer una serie de variables que satisfagan dichas condiciones: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Optimización: Uso de recursos del entorno de ejecución (CPU/RAM).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Velocidad: Tiempo de ejecución.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Eficacia: Calidad de la extracción.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CC414AF-B6D6-CE9C-65AC-895CF1A3AC6E}"/>
              </a:ext>
            </a:extLst>
          </p:cNvPr>
          <p:cNvSpPr txBox="1"/>
          <p:nvPr/>
        </p:nvSpPr>
        <p:spPr>
          <a:xfrm>
            <a:off x="2048745" y="4545727"/>
            <a:ext cx="75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¿Cómo podemos calcular la calidad de extracción de cada herramienta?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1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B2E3FC5-D004-4DF8-5860-3C6736E1C09D}"/>
              </a:ext>
            </a:extLst>
          </p:cNvPr>
          <p:cNvSpPr txBox="1"/>
          <p:nvPr/>
        </p:nvSpPr>
        <p:spPr>
          <a:xfrm>
            <a:off x="200523" y="432984"/>
            <a:ext cx="550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Proceso de evaluación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76730F-EE10-D75E-2615-C13C2ECAFFA8}"/>
              </a:ext>
            </a:extLst>
          </p:cNvPr>
          <p:cNvSpPr txBox="1"/>
          <p:nvPr/>
        </p:nvSpPr>
        <p:spPr>
          <a:xfrm>
            <a:off x="200523" y="813566"/>
            <a:ext cx="417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Cálculo de la calidad de extracción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08C2CF7A-4105-9377-EE13-171AA0177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50" y="1634703"/>
            <a:ext cx="5908258" cy="418873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C77DC5CE-16EA-30B4-33F0-9F0BEA5B6268}"/>
              </a:ext>
            </a:extLst>
          </p:cNvPr>
          <p:cNvSpPr txBox="1"/>
          <p:nvPr/>
        </p:nvSpPr>
        <p:spPr>
          <a:xfrm>
            <a:off x="432192" y="2252080"/>
            <a:ext cx="533914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objetivo de cada paquete será extraer el </a:t>
            </a:r>
            <a:r>
              <a:rPr 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 principal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los diferentes documentos con el fin de compararlo con una </a:t>
            </a:r>
            <a:r>
              <a:rPr 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verdad básica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contenido principal se basa en: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principal del documento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 principal del documento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Secciones adicionales(comentarios, reseñ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as…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8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B2E3FC5-D004-4DF8-5860-3C6736E1C09D}"/>
              </a:ext>
            </a:extLst>
          </p:cNvPr>
          <p:cNvSpPr txBox="1"/>
          <p:nvPr/>
        </p:nvSpPr>
        <p:spPr>
          <a:xfrm>
            <a:off x="200523" y="432984"/>
            <a:ext cx="550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Proceso de evaluación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76730F-EE10-D75E-2615-C13C2ECAFFA8}"/>
              </a:ext>
            </a:extLst>
          </p:cNvPr>
          <p:cNvSpPr txBox="1"/>
          <p:nvPr/>
        </p:nvSpPr>
        <p:spPr>
          <a:xfrm>
            <a:off x="200523" y="813566"/>
            <a:ext cx="417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Heurística basada en n-gramas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93C61D-C7C5-C446-DF4F-D2C406F344A7}"/>
              </a:ext>
            </a:extLst>
          </p:cNvPr>
          <p:cNvSpPr txBox="1"/>
          <p:nvPr/>
        </p:nvSpPr>
        <p:spPr>
          <a:xfrm>
            <a:off x="915157" y="1725669"/>
            <a:ext cx="957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Debemos comparar los textos extraídos con el original, pero ¿cómo se puede hacer?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 primera idea sería 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comparar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palabras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según la 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posición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en la que se encuentren.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23A9F444-06B6-F8A1-D11F-D0DC1F3B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7" y="2747991"/>
            <a:ext cx="9076921" cy="171561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B3E5D56-720F-0B18-C010-0F3944560116}"/>
              </a:ext>
            </a:extLst>
          </p:cNvPr>
          <p:cNvSpPr txBox="1"/>
          <p:nvPr/>
        </p:nvSpPr>
        <p:spPr>
          <a:xfrm>
            <a:off x="866274" y="4863505"/>
            <a:ext cx="6731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 ocurrirá cuando la disposición del texto no sea exacta?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Puede que ambos fragmentos no tengan el mismo tamaño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9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B2E3FC5-D004-4DF8-5860-3C6736E1C09D}"/>
              </a:ext>
            </a:extLst>
          </p:cNvPr>
          <p:cNvSpPr txBox="1"/>
          <p:nvPr/>
        </p:nvSpPr>
        <p:spPr>
          <a:xfrm>
            <a:off x="200523" y="432984"/>
            <a:ext cx="550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Proceso de evaluación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76730F-EE10-D75E-2615-C13C2ECAFFA8}"/>
              </a:ext>
            </a:extLst>
          </p:cNvPr>
          <p:cNvSpPr txBox="1"/>
          <p:nvPr/>
        </p:nvSpPr>
        <p:spPr>
          <a:xfrm>
            <a:off x="200523" y="813566"/>
            <a:ext cx="417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Heurística basada en n-gramas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93C61D-C7C5-C446-DF4F-D2C406F344A7}"/>
              </a:ext>
            </a:extLst>
          </p:cNvPr>
          <p:cNvSpPr txBox="1"/>
          <p:nvPr/>
        </p:nvSpPr>
        <p:spPr>
          <a:xfrm>
            <a:off x="923424" y="1737679"/>
            <a:ext cx="923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Hay que pensar en una nueva heurística que permita comparar textos de forma efectiva.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Otra posibilidad sería la búsqueda de palabras coincidentes en ambos textos.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n 16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7DAEA2AF-5C89-6CA6-A5F3-AA3C850C1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24" y="2775718"/>
            <a:ext cx="8889622" cy="180011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16BD8A9-19CE-051A-33AE-89ADC185FB85}"/>
              </a:ext>
            </a:extLst>
          </p:cNvPr>
          <p:cNvSpPr txBox="1"/>
          <p:nvPr/>
        </p:nvSpPr>
        <p:spPr>
          <a:xfrm>
            <a:off x="923424" y="4892429"/>
            <a:ext cx="995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que la palabra pivote este repetida mas de una vez, lo que forzaría un resultado irreal.</a:t>
            </a:r>
            <a:endParaRPr lang="es-E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12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B2E3FC5-D004-4DF8-5860-3C6736E1C09D}"/>
              </a:ext>
            </a:extLst>
          </p:cNvPr>
          <p:cNvSpPr txBox="1"/>
          <p:nvPr/>
        </p:nvSpPr>
        <p:spPr>
          <a:xfrm>
            <a:off x="200523" y="432984"/>
            <a:ext cx="550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Proceso de evaluación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76730F-EE10-D75E-2615-C13C2ECAFFA8}"/>
              </a:ext>
            </a:extLst>
          </p:cNvPr>
          <p:cNvSpPr txBox="1"/>
          <p:nvPr/>
        </p:nvSpPr>
        <p:spPr>
          <a:xfrm>
            <a:off x="200523" y="813566"/>
            <a:ext cx="417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Heurística basada en n-gramas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93C61D-C7C5-C446-DF4F-D2C406F344A7}"/>
              </a:ext>
            </a:extLst>
          </p:cNvPr>
          <p:cNvSpPr txBox="1"/>
          <p:nvPr/>
        </p:nvSpPr>
        <p:spPr>
          <a:xfrm>
            <a:off x="923424" y="1737679"/>
            <a:ext cx="1038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solución finalmente propuesta pasa por el uso de n-gramas, donde ambos texto se dividen en ‘bloques’ de tamañ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n.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0FB2B40-70F7-4F55-343C-7AFF62587216}"/>
              </a:ext>
            </a:extLst>
          </p:cNvPr>
          <p:cNvSpPr txBox="1"/>
          <p:nvPr/>
        </p:nvSpPr>
        <p:spPr>
          <a:xfrm>
            <a:off x="1035719" y="5264050"/>
            <a:ext cx="10388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repetición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n-gramas ya no es preocupante, existe una mínima probabilidad de que esto ocurra a lo largo del texto. La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posición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los mismos tampoco es relevante. </a:t>
            </a:r>
          </a:p>
        </p:txBody>
      </p:sp>
      <p:pic>
        <p:nvPicPr>
          <p:cNvPr id="16" name="Imagen 15" descr="Tabla&#10;&#10;Descripción generada automáticamente">
            <a:extLst>
              <a:ext uri="{FF2B5EF4-FFF2-40B4-BE49-F238E27FC236}">
                <a16:creationId xmlns:a16="http://schemas.microsoft.com/office/drawing/2014/main" id="{7AE73CAC-5E6F-1B86-8AA8-367584767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19" y="2514319"/>
            <a:ext cx="7491102" cy="23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1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B2E3FC5-D004-4DF8-5860-3C6736E1C09D}"/>
              </a:ext>
            </a:extLst>
          </p:cNvPr>
          <p:cNvSpPr txBox="1"/>
          <p:nvPr/>
        </p:nvSpPr>
        <p:spPr>
          <a:xfrm>
            <a:off x="200523" y="432984"/>
            <a:ext cx="550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Proceso de evaluación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76730F-EE10-D75E-2615-C13C2ECAFFA8}"/>
              </a:ext>
            </a:extLst>
          </p:cNvPr>
          <p:cNvSpPr txBox="1"/>
          <p:nvPr/>
        </p:nvSpPr>
        <p:spPr>
          <a:xfrm>
            <a:off x="200523" y="813566"/>
            <a:ext cx="417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y puntuación de n-gramas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3F51F5-1AD3-694D-8B44-43BB2A675517}"/>
              </a:ext>
            </a:extLst>
          </p:cNvPr>
          <p:cNvSpPr txBox="1"/>
          <p:nvPr/>
        </p:nvSpPr>
        <p:spPr>
          <a:xfrm>
            <a:off x="694573" y="1815787"/>
            <a:ext cx="9901989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Una vez que ambos fragmentos de texto han sido convertidos en n-gramas, se deben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comparar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calcular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una puntuación de los mismos. Para ello la puntuación se divide en: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True positive: n-gramas coincidentes en ambos textos.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False positive: n-gramas que aparecen en el texto extraído pero no en el base.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False negative: n-gramas que aparecen en el texto base pero no en el extraído.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5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064B28B-7619-F368-AE15-8CD5BB5A0CA3}"/>
              </a:ext>
            </a:extLst>
          </p:cNvPr>
          <p:cNvSpPr txBox="1"/>
          <p:nvPr/>
        </p:nvSpPr>
        <p:spPr>
          <a:xfrm>
            <a:off x="200524" y="471052"/>
            <a:ext cx="8333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>
                <a:latin typeface="Arial" panose="020B0604020202020204" pitchFamily="34" charset="0"/>
                <a:cs typeface="Arial" panose="020B0604020202020204" pitchFamily="34" charset="0"/>
              </a:rPr>
              <a:t>Análisis y comparación de paquetes para el desarrollo de web scraping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A64DAB-9853-9ED8-48EF-5544B5DE5A27}"/>
              </a:ext>
            </a:extLst>
          </p:cNvPr>
          <p:cNvSpPr txBox="1"/>
          <p:nvPr/>
        </p:nvSpPr>
        <p:spPr>
          <a:xfrm>
            <a:off x="1022683" y="1951208"/>
            <a:ext cx="968141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/>
              <a:t>Contexto y objetivos principales del proyecto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/>
              <a:t>Introducción al web scraping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/>
              <a:t>Análisis del mercado de paquetes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Proceso de </a:t>
            </a:r>
            <a:r>
              <a:rPr lang="es-ES" sz="2400" dirty="0"/>
              <a:t>evaluación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/>
              <a:t>Resultados obtenidos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/>
              <a:t>Conclusiones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AF2144-9765-9CE0-D1FA-4B81D0006E5F}"/>
              </a:ext>
            </a:extLst>
          </p:cNvPr>
          <p:cNvSpPr txBox="1"/>
          <p:nvPr/>
        </p:nvSpPr>
        <p:spPr>
          <a:xfrm>
            <a:off x="200524" y="813566"/>
            <a:ext cx="164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 general</a:t>
            </a:r>
          </a:p>
        </p:txBody>
      </p:sp>
    </p:spTree>
    <p:extLst>
      <p:ext uri="{BB962C8B-B14F-4D97-AF65-F5344CB8AC3E}">
        <p14:creationId xmlns:p14="http://schemas.microsoft.com/office/powerpoint/2010/main" val="1733657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B2E3FC5-D004-4DF8-5860-3C6736E1C09D}"/>
              </a:ext>
            </a:extLst>
          </p:cNvPr>
          <p:cNvSpPr txBox="1"/>
          <p:nvPr/>
        </p:nvSpPr>
        <p:spPr>
          <a:xfrm>
            <a:off x="200523" y="432984"/>
            <a:ext cx="550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Proceso de evaluación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76730F-EE10-D75E-2615-C13C2ECAFFA8}"/>
              </a:ext>
            </a:extLst>
          </p:cNvPr>
          <p:cNvSpPr txBox="1"/>
          <p:nvPr/>
        </p:nvSpPr>
        <p:spPr>
          <a:xfrm>
            <a:off x="200523" y="813566"/>
            <a:ext cx="417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de métricas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3F51F5-1AD3-694D-8B44-43BB2A675517}"/>
              </a:ext>
            </a:extLst>
          </p:cNvPr>
          <p:cNvSpPr txBox="1"/>
          <p:nvPr/>
        </p:nvSpPr>
        <p:spPr>
          <a:xfrm>
            <a:off x="694573" y="1815787"/>
            <a:ext cx="10238122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Las puntuaciones calculadas anteriormente sirven ahora para determinar diferentes métricas como precision, recall, Accuracy o F1-score. Debemos recordar también las métricas relativas a la optimización y velocidad de extracción: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Recall: Eficacia de captar contenido principal.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Precision: Exclusión de contenido que no es el principal.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Accuracy: Predicciones correctas de texto extraído.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F1: Calidad en general de la extracción.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CPU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Cantidad de procesador que consume el proceso al completo.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RAM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Cantidad de memoria física que el proceso está empleando.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Velocidad de extracción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Tiempo en realizar el proceso completo de minado.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4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064B28B-7619-F368-AE15-8CD5BB5A0CA3}"/>
              </a:ext>
            </a:extLst>
          </p:cNvPr>
          <p:cNvSpPr txBox="1"/>
          <p:nvPr/>
        </p:nvSpPr>
        <p:spPr>
          <a:xfrm>
            <a:off x="200524" y="471052"/>
            <a:ext cx="8333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Análisis y comparación de paquetes para el desarrollo de web scraping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A64DAB-9853-9ED8-48EF-5544B5DE5A27}"/>
              </a:ext>
            </a:extLst>
          </p:cNvPr>
          <p:cNvSpPr txBox="1"/>
          <p:nvPr/>
        </p:nvSpPr>
        <p:spPr>
          <a:xfrm>
            <a:off x="1022683" y="1951208"/>
            <a:ext cx="968141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Contexto y objetivos principales del proyecto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Introducción al web scraping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Análisis del mercado de paquetes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Proceso de </a:t>
            </a: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evaluación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/>
              <a:t>Resultados obtenidos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Conclusiones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AF2144-9765-9CE0-D1FA-4B81D0006E5F}"/>
              </a:ext>
            </a:extLst>
          </p:cNvPr>
          <p:cNvSpPr txBox="1"/>
          <p:nvPr/>
        </p:nvSpPr>
        <p:spPr>
          <a:xfrm>
            <a:off x="200524" y="813566"/>
            <a:ext cx="164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 general</a:t>
            </a:r>
          </a:p>
        </p:txBody>
      </p:sp>
    </p:spTree>
    <p:extLst>
      <p:ext uri="{BB962C8B-B14F-4D97-AF65-F5344CB8AC3E}">
        <p14:creationId xmlns:p14="http://schemas.microsoft.com/office/powerpoint/2010/main" val="2161307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B2E3FC5-D004-4DF8-5860-3C6736E1C09D}"/>
              </a:ext>
            </a:extLst>
          </p:cNvPr>
          <p:cNvSpPr txBox="1"/>
          <p:nvPr/>
        </p:nvSpPr>
        <p:spPr>
          <a:xfrm>
            <a:off x="200523" y="432984"/>
            <a:ext cx="550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Resultados obtenidos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76730F-EE10-D75E-2615-C13C2ECAFFA8}"/>
              </a:ext>
            </a:extLst>
          </p:cNvPr>
          <p:cNvSpPr txBox="1"/>
          <p:nvPr/>
        </p:nvSpPr>
        <p:spPr>
          <a:xfrm>
            <a:off x="200523" y="813566"/>
            <a:ext cx="44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Calidad de la extracción precision-recall</a:t>
            </a:r>
          </a:p>
        </p:txBody>
      </p:sp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5C1935D-68E8-8E26-C3E4-4374B4EC1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519" y="1857234"/>
            <a:ext cx="5824287" cy="42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97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B2E3FC5-D004-4DF8-5860-3C6736E1C09D}"/>
              </a:ext>
            </a:extLst>
          </p:cNvPr>
          <p:cNvSpPr txBox="1"/>
          <p:nvPr/>
        </p:nvSpPr>
        <p:spPr>
          <a:xfrm>
            <a:off x="200523" y="432984"/>
            <a:ext cx="550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Resultados obtenidos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76730F-EE10-D75E-2615-C13C2ECAFFA8}"/>
              </a:ext>
            </a:extLst>
          </p:cNvPr>
          <p:cNvSpPr txBox="1"/>
          <p:nvPr/>
        </p:nvSpPr>
        <p:spPr>
          <a:xfrm>
            <a:off x="200523" y="813566"/>
            <a:ext cx="44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extracción RAM-CPU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C986B513-05BD-9C87-78D3-FC0A3405D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55271"/>
              </p:ext>
            </p:extLst>
          </p:nvPr>
        </p:nvGraphicFramePr>
        <p:xfrm>
          <a:off x="790074" y="2073237"/>
          <a:ext cx="106118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185">
                  <a:extLst>
                    <a:ext uri="{9D8B030D-6E8A-4147-A177-3AD203B41FA5}">
                      <a16:colId xmlns:a16="http://schemas.microsoft.com/office/drawing/2014/main" val="3143848031"/>
                    </a:ext>
                  </a:extLst>
                </a:gridCol>
                <a:gridCol w="1329140">
                  <a:extLst>
                    <a:ext uri="{9D8B030D-6E8A-4147-A177-3AD203B41FA5}">
                      <a16:colId xmlns:a16="http://schemas.microsoft.com/office/drawing/2014/main" val="2217202856"/>
                    </a:ext>
                  </a:extLst>
                </a:gridCol>
                <a:gridCol w="1441116">
                  <a:extLst>
                    <a:ext uri="{9D8B030D-6E8A-4147-A177-3AD203B41FA5}">
                      <a16:colId xmlns:a16="http://schemas.microsoft.com/office/drawing/2014/main" val="1515501134"/>
                    </a:ext>
                  </a:extLst>
                </a:gridCol>
                <a:gridCol w="1094875">
                  <a:extLst>
                    <a:ext uri="{9D8B030D-6E8A-4147-A177-3AD203B41FA5}">
                      <a16:colId xmlns:a16="http://schemas.microsoft.com/office/drawing/2014/main" val="85127282"/>
                    </a:ext>
                  </a:extLst>
                </a:gridCol>
                <a:gridCol w="1132305">
                  <a:extLst>
                    <a:ext uri="{9D8B030D-6E8A-4147-A177-3AD203B41FA5}">
                      <a16:colId xmlns:a16="http://schemas.microsoft.com/office/drawing/2014/main" val="741590468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3274949150"/>
                    </a:ext>
                  </a:extLst>
                </a:gridCol>
                <a:gridCol w="1506620">
                  <a:extLst>
                    <a:ext uri="{9D8B030D-6E8A-4147-A177-3AD203B41FA5}">
                      <a16:colId xmlns:a16="http://schemas.microsoft.com/office/drawing/2014/main" val="2740340982"/>
                    </a:ext>
                  </a:extLst>
                </a:gridCol>
                <a:gridCol w="1253958">
                  <a:extLst>
                    <a:ext uri="{9D8B030D-6E8A-4147-A177-3AD203B41FA5}">
                      <a16:colId xmlns:a16="http://schemas.microsoft.com/office/drawing/2014/main" val="1406818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Trafilatura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Readability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Goose3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Boilerpy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jusText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BoilerpipeR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inscriptis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85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Uso RAM(%)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45.9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45.3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6"/>
                          </a:solidFill>
                        </a:rPr>
                        <a:t>32.2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43.9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45.1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47.9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45.0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24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Uso CPU(%)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6"/>
                          </a:solidFill>
                        </a:rPr>
                        <a:t>0.5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6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492354"/>
                  </a:ext>
                </a:extLst>
              </a:tr>
            </a:tbl>
          </a:graphicData>
        </a:graphic>
      </p:graphicFrame>
      <p:graphicFrame>
        <p:nvGraphicFramePr>
          <p:cNvPr id="13" name="Tabla 3">
            <a:extLst>
              <a:ext uri="{FF2B5EF4-FFF2-40B4-BE49-F238E27FC236}">
                <a16:creationId xmlns:a16="http://schemas.microsoft.com/office/drawing/2014/main" id="{80F7AF93-629B-55F8-0AEE-6C159A6D6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92065"/>
              </p:ext>
            </p:extLst>
          </p:nvPr>
        </p:nvGraphicFramePr>
        <p:xfrm>
          <a:off x="790074" y="3600120"/>
          <a:ext cx="10611854" cy="1160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127">
                  <a:extLst>
                    <a:ext uri="{9D8B030D-6E8A-4147-A177-3AD203B41FA5}">
                      <a16:colId xmlns:a16="http://schemas.microsoft.com/office/drawing/2014/main" val="3143848031"/>
                    </a:ext>
                  </a:extLst>
                </a:gridCol>
                <a:gridCol w="1342079">
                  <a:extLst>
                    <a:ext uri="{9D8B030D-6E8A-4147-A177-3AD203B41FA5}">
                      <a16:colId xmlns:a16="http://schemas.microsoft.com/office/drawing/2014/main" val="3999393942"/>
                    </a:ext>
                  </a:extLst>
                </a:gridCol>
                <a:gridCol w="1629478">
                  <a:extLst>
                    <a:ext uri="{9D8B030D-6E8A-4147-A177-3AD203B41FA5}">
                      <a16:colId xmlns:a16="http://schemas.microsoft.com/office/drawing/2014/main" val="704361689"/>
                    </a:ext>
                  </a:extLst>
                </a:gridCol>
                <a:gridCol w="1211179">
                  <a:extLst>
                    <a:ext uri="{9D8B030D-6E8A-4147-A177-3AD203B41FA5}">
                      <a16:colId xmlns:a16="http://schemas.microsoft.com/office/drawing/2014/main" val="2217202856"/>
                    </a:ext>
                  </a:extLst>
                </a:gridCol>
                <a:gridCol w="1298644">
                  <a:extLst>
                    <a:ext uri="{9D8B030D-6E8A-4147-A177-3AD203B41FA5}">
                      <a16:colId xmlns:a16="http://schemas.microsoft.com/office/drawing/2014/main" val="1515501134"/>
                    </a:ext>
                  </a:extLst>
                </a:gridCol>
                <a:gridCol w="1105531">
                  <a:extLst>
                    <a:ext uri="{9D8B030D-6E8A-4147-A177-3AD203B41FA5}">
                      <a16:colId xmlns:a16="http://schemas.microsoft.com/office/drawing/2014/main" val="85127282"/>
                    </a:ext>
                  </a:extLst>
                </a:gridCol>
                <a:gridCol w="1143326">
                  <a:extLst>
                    <a:ext uri="{9D8B030D-6E8A-4147-A177-3AD203B41FA5}">
                      <a16:colId xmlns:a16="http://schemas.microsoft.com/office/drawing/2014/main" val="741590468"/>
                    </a:ext>
                  </a:extLst>
                </a:gridCol>
                <a:gridCol w="1020490">
                  <a:extLst>
                    <a:ext uri="{9D8B030D-6E8A-4147-A177-3AD203B41FA5}">
                      <a16:colId xmlns:a16="http://schemas.microsoft.com/office/drawing/2014/main" val="3274949150"/>
                    </a:ext>
                  </a:extLst>
                </a:gridCol>
              </a:tblGrid>
              <a:tr h="4184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html_text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BeautifulSoup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html2text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Rcrawler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htm2txt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rvest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85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Uso RAM(%)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44.9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42.0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44.6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46.7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46.7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44.4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44.1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24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Uso CPU(%)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6"/>
                          </a:solidFill>
                        </a:rPr>
                        <a:t>0.5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8.9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492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82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B2E3FC5-D004-4DF8-5860-3C6736E1C09D}"/>
              </a:ext>
            </a:extLst>
          </p:cNvPr>
          <p:cNvSpPr txBox="1"/>
          <p:nvPr/>
        </p:nvSpPr>
        <p:spPr>
          <a:xfrm>
            <a:off x="200523" y="432984"/>
            <a:ext cx="550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Resultados obtenidos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76730F-EE10-D75E-2615-C13C2ECAFFA8}"/>
              </a:ext>
            </a:extLst>
          </p:cNvPr>
          <p:cNvSpPr txBox="1"/>
          <p:nvPr/>
        </p:nvSpPr>
        <p:spPr>
          <a:xfrm>
            <a:off x="200523" y="813566"/>
            <a:ext cx="44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Tiempos de ejecuci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D754CE9-812F-094F-FA45-E0A00B19A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36" y="1996915"/>
            <a:ext cx="6517435" cy="39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41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064B28B-7619-F368-AE15-8CD5BB5A0CA3}"/>
              </a:ext>
            </a:extLst>
          </p:cNvPr>
          <p:cNvSpPr txBox="1"/>
          <p:nvPr/>
        </p:nvSpPr>
        <p:spPr>
          <a:xfrm>
            <a:off x="200524" y="471052"/>
            <a:ext cx="8333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Análisis y comparación de paquetes para el desarrollo de web scraping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A64DAB-9853-9ED8-48EF-5544B5DE5A27}"/>
              </a:ext>
            </a:extLst>
          </p:cNvPr>
          <p:cNvSpPr txBox="1"/>
          <p:nvPr/>
        </p:nvSpPr>
        <p:spPr>
          <a:xfrm>
            <a:off x="1022683" y="1951208"/>
            <a:ext cx="968141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Contexto y objetivos principales del proyecto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Introducción al web scraping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Análisis del mercado de paquetes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Proceso de </a:t>
            </a: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evaluación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Resultados obtenidos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/>
              <a:t>Conclusiones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AF2144-9765-9CE0-D1FA-4B81D0006E5F}"/>
              </a:ext>
            </a:extLst>
          </p:cNvPr>
          <p:cNvSpPr txBox="1"/>
          <p:nvPr/>
        </p:nvSpPr>
        <p:spPr>
          <a:xfrm>
            <a:off x="200524" y="813566"/>
            <a:ext cx="164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 general</a:t>
            </a:r>
          </a:p>
        </p:txBody>
      </p:sp>
    </p:spTree>
    <p:extLst>
      <p:ext uri="{BB962C8B-B14F-4D97-AF65-F5344CB8AC3E}">
        <p14:creationId xmlns:p14="http://schemas.microsoft.com/office/powerpoint/2010/main" val="1514748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B2E3FC5-D004-4DF8-5860-3C6736E1C09D}"/>
              </a:ext>
            </a:extLst>
          </p:cNvPr>
          <p:cNvSpPr txBox="1"/>
          <p:nvPr/>
        </p:nvSpPr>
        <p:spPr>
          <a:xfrm>
            <a:off x="200523" y="830092"/>
            <a:ext cx="550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9E4595F-A488-3AE1-AC33-D307CBEE0F71}"/>
              </a:ext>
            </a:extLst>
          </p:cNvPr>
          <p:cNvSpPr txBox="1"/>
          <p:nvPr/>
        </p:nvSpPr>
        <p:spPr>
          <a:xfrm>
            <a:off x="1564102" y="1860802"/>
            <a:ext cx="9031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Trafilatura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es el paquete cuya extracción resultante presenta una similitud más cercana a lo que un usuario vería en el documento HTML convencional. Lo resultados demuestran que este tipo de paquetes están muy cerca de lo esperado.</a:t>
            </a:r>
          </a:p>
        </p:txBody>
      </p:sp>
    </p:spTree>
    <p:extLst>
      <p:ext uri="{BB962C8B-B14F-4D97-AF65-F5344CB8AC3E}">
        <p14:creationId xmlns:p14="http://schemas.microsoft.com/office/powerpoint/2010/main" val="4026162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AD08F265-4C29-6BD6-A58A-60E2D53AD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29" y="0"/>
            <a:ext cx="1216696" cy="1216696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05E336B8-604F-5528-9AF7-70E1DC051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3" y="54826"/>
            <a:ext cx="1021745" cy="116187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5" y="1332702"/>
            <a:ext cx="11758862" cy="790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1B042D-4AB1-E0EE-0049-4C8515218497}"/>
              </a:ext>
            </a:extLst>
          </p:cNvPr>
          <p:cNvSpPr txBox="1"/>
          <p:nvPr/>
        </p:nvSpPr>
        <p:spPr>
          <a:xfrm>
            <a:off x="3396913" y="2783126"/>
            <a:ext cx="4672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Muchas gracias por su atención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99720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064B28B-7619-F368-AE15-8CD5BB5A0CA3}"/>
              </a:ext>
            </a:extLst>
          </p:cNvPr>
          <p:cNvSpPr txBox="1"/>
          <p:nvPr/>
        </p:nvSpPr>
        <p:spPr>
          <a:xfrm>
            <a:off x="200524" y="471052"/>
            <a:ext cx="8333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Análisis y comparación de paquetes para el desarrollo de web scraping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A64DAB-9853-9ED8-48EF-5544B5DE5A27}"/>
              </a:ext>
            </a:extLst>
          </p:cNvPr>
          <p:cNvSpPr txBox="1"/>
          <p:nvPr/>
        </p:nvSpPr>
        <p:spPr>
          <a:xfrm>
            <a:off x="1022683" y="1951208"/>
            <a:ext cx="968141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/>
              <a:t>Contexto y objetivos principales del proyecto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Introducción al web scraping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Análisis del mercado de paquetes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Proceso de </a:t>
            </a: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evaluación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Resultados obtenidos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Conclusiones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AF2144-9765-9CE0-D1FA-4B81D0006E5F}"/>
              </a:ext>
            </a:extLst>
          </p:cNvPr>
          <p:cNvSpPr txBox="1"/>
          <p:nvPr/>
        </p:nvSpPr>
        <p:spPr>
          <a:xfrm>
            <a:off x="200524" y="813566"/>
            <a:ext cx="164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 general</a:t>
            </a:r>
          </a:p>
        </p:txBody>
      </p:sp>
    </p:spTree>
    <p:extLst>
      <p:ext uri="{BB962C8B-B14F-4D97-AF65-F5344CB8AC3E}">
        <p14:creationId xmlns:p14="http://schemas.microsoft.com/office/powerpoint/2010/main" val="399351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C44E1C49-0977-B753-C11A-5F76D85EB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45" y="1950932"/>
            <a:ext cx="5502442" cy="295613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E8E9FF2-0342-7BA1-2C56-D57B4DE26F99}"/>
              </a:ext>
            </a:extLst>
          </p:cNvPr>
          <p:cNvSpPr txBox="1"/>
          <p:nvPr/>
        </p:nvSpPr>
        <p:spPr>
          <a:xfrm>
            <a:off x="323599" y="2196563"/>
            <a:ext cx="6133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extracción tradicional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 un método: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Ineficiente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Poco productivo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Provoca desestructuración en el conjunto final de datos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0CD1294-300A-FFBC-C3F5-805B9E26B866}"/>
              </a:ext>
            </a:extLst>
          </p:cNvPr>
          <p:cNvSpPr txBox="1"/>
          <p:nvPr/>
        </p:nvSpPr>
        <p:spPr>
          <a:xfrm>
            <a:off x="323599" y="3775719"/>
            <a:ext cx="5502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E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scraping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pretende: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Automatizar al extracción y almacenamiento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Incrementar la optimización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91BE57-B38B-F162-6E11-71C8AC359B59}"/>
              </a:ext>
            </a:extLst>
          </p:cNvPr>
          <p:cNvSpPr txBox="1"/>
          <p:nvPr/>
        </p:nvSpPr>
        <p:spPr>
          <a:xfrm>
            <a:off x="200524" y="432984"/>
            <a:ext cx="550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y objetivos principales del proyecto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F0F106F-E831-89E5-80E5-D3AFAB42281C}"/>
              </a:ext>
            </a:extLst>
          </p:cNvPr>
          <p:cNvSpPr txBox="1"/>
          <p:nvPr/>
        </p:nvSpPr>
        <p:spPr>
          <a:xfrm>
            <a:off x="200523" y="813566"/>
            <a:ext cx="417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Extracción tradicional vs web scraping</a:t>
            </a:r>
          </a:p>
        </p:txBody>
      </p:sp>
    </p:spTree>
    <p:extLst>
      <p:ext uri="{BB962C8B-B14F-4D97-AF65-F5344CB8AC3E}">
        <p14:creationId xmlns:p14="http://schemas.microsoft.com/office/powerpoint/2010/main" val="41180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B2E3FC5-D004-4DF8-5860-3C6736E1C09D}"/>
              </a:ext>
            </a:extLst>
          </p:cNvPr>
          <p:cNvSpPr txBox="1"/>
          <p:nvPr/>
        </p:nvSpPr>
        <p:spPr>
          <a:xfrm>
            <a:off x="200524" y="432984"/>
            <a:ext cx="550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y objetivos principales del proyecto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76730F-EE10-D75E-2615-C13C2ECAFFA8}"/>
              </a:ext>
            </a:extLst>
          </p:cNvPr>
          <p:cNvSpPr txBox="1"/>
          <p:nvPr/>
        </p:nvSpPr>
        <p:spPr>
          <a:xfrm>
            <a:off x="200523" y="813566"/>
            <a:ext cx="417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149D01F-5230-5131-1491-A12CC6A89D09}"/>
              </a:ext>
            </a:extLst>
          </p:cNvPr>
          <p:cNvSpPr txBox="1"/>
          <p:nvPr/>
        </p:nvSpPr>
        <p:spPr>
          <a:xfrm>
            <a:off x="889225" y="2101448"/>
            <a:ext cx="10381457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Los web scrapers puede dividirse en varios enfoques, ya sean bibliotecas de programación de propósito general, frameworks, o entornos de escritorio.</a:t>
            </a:r>
          </a:p>
          <a:p>
            <a:endParaRPr lang="es-E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objetivo de este proyecto es realizar un análisis 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cuantitativo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las diferentes 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paquetes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el desarrollo de un correcto proceso de web scraping: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solución es la más rentable para el minado web?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¿Cuál tiene un mejor rendimiento?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¿Es el web scraping una solución válida a los problemas de la extracción tradicional?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4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064B28B-7619-F368-AE15-8CD5BB5A0CA3}"/>
              </a:ext>
            </a:extLst>
          </p:cNvPr>
          <p:cNvSpPr txBox="1"/>
          <p:nvPr/>
        </p:nvSpPr>
        <p:spPr>
          <a:xfrm>
            <a:off x="200524" y="471052"/>
            <a:ext cx="8333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Análisis y comparación de paquetes para el desarrollo de web scraping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A64DAB-9853-9ED8-48EF-5544B5DE5A27}"/>
              </a:ext>
            </a:extLst>
          </p:cNvPr>
          <p:cNvSpPr txBox="1"/>
          <p:nvPr/>
        </p:nvSpPr>
        <p:spPr>
          <a:xfrm>
            <a:off x="1022683" y="1951208"/>
            <a:ext cx="968141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Contexto y objetivos principales del proyecto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/>
              <a:t>Introducción al web scraping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Análisis del mercado de paquetes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Proceso de </a:t>
            </a: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evaluación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Resultados obtenidos</a:t>
            </a:r>
          </a:p>
          <a:p>
            <a:pPr marL="2857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bg2">
                    <a:lumMod val="90000"/>
                  </a:schemeClr>
                </a:solidFill>
              </a:rPr>
              <a:t>Conclusiones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AF2144-9765-9CE0-D1FA-4B81D0006E5F}"/>
              </a:ext>
            </a:extLst>
          </p:cNvPr>
          <p:cNvSpPr txBox="1"/>
          <p:nvPr/>
        </p:nvSpPr>
        <p:spPr>
          <a:xfrm>
            <a:off x="200524" y="813566"/>
            <a:ext cx="164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 general</a:t>
            </a:r>
          </a:p>
        </p:txBody>
      </p:sp>
    </p:spTree>
    <p:extLst>
      <p:ext uri="{BB962C8B-B14F-4D97-AF65-F5344CB8AC3E}">
        <p14:creationId xmlns:p14="http://schemas.microsoft.com/office/powerpoint/2010/main" val="9651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B2E3FC5-D004-4DF8-5860-3C6736E1C09D}"/>
              </a:ext>
            </a:extLst>
          </p:cNvPr>
          <p:cNvSpPr txBox="1"/>
          <p:nvPr/>
        </p:nvSpPr>
        <p:spPr>
          <a:xfrm>
            <a:off x="200524" y="432984"/>
            <a:ext cx="550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Introducción al web scraping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76730F-EE10-D75E-2615-C13C2ECAFFA8}"/>
              </a:ext>
            </a:extLst>
          </p:cNvPr>
          <p:cNvSpPr txBox="1"/>
          <p:nvPr/>
        </p:nvSpPr>
        <p:spPr>
          <a:xfrm>
            <a:off x="200523" y="813566"/>
            <a:ext cx="417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que consiste el web scraping?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F6F0BBC-32F8-BA9E-A07B-277A057C6FE8}"/>
              </a:ext>
            </a:extLst>
          </p:cNvPr>
          <p:cNvSpPr txBox="1"/>
          <p:nvPr/>
        </p:nvSpPr>
        <p:spPr>
          <a:xfrm>
            <a:off x="947251" y="1844484"/>
            <a:ext cx="10297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web scraping o minado web, es una solución tecnológica para extraer información de sitios web, de forma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rápida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automática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ofreciendo datos en un formato más estructurado y más fácil de usar.</a:t>
            </a:r>
          </a:p>
        </p:txBody>
      </p:sp>
      <p:pic>
        <p:nvPicPr>
          <p:cNvPr id="17" name="Imagen 1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E877037-B0B6-B731-956A-49EF10779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888" y="2667903"/>
            <a:ext cx="3609423" cy="299717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B704893E-D7DE-F7B5-65C0-6731BBB9C3E4}"/>
              </a:ext>
            </a:extLst>
          </p:cNvPr>
          <p:cNvSpPr txBox="1"/>
          <p:nvPr/>
        </p:nvSpPr>
        <p:spPr>
          <a:xfrm>
            <a:off x="947251" y="3266327"/>
            <a:ext cx="5501675" cy="198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usa realmente el web scraping?</a:t>
            </a:r>
            <a:endParaRPr lang="es-E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Bancos e instituciones.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 sociales.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mercado.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6356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B2E3FC5-D004-4DF8-5860-3C6736E1C09D}"/>
              </a:ext>
            </a:extLst>
          </p:cNvPr>
          <p:cNvSpPr txBox="1"/>
          <p:nvPr/>
        </p:nvSpPr>
        <p:spPr>
          <a:xfrm>
            <a:off x="200524" y="432984"/>
            <a:ext cx="550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Introducción al web scraping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76730F-EE10-D75E-2615-C13C2ECAFFA8}"/>
              </a:ext>
            </a:extLst>
          </p:cNvPr>
          <p:cNvSpPr txBox="1"/>
          <p:nvPr/>
        </p:nvSpPr>
        <p:spPr>
          <a:xfrm>
            <a:off x="200523" y="833094"/>
            <a:ext cx="417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¿Cómo funciona el web scraping?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F6F0BBC-32F8-BA9E-A07B-277A057C6FE8}"/>
              </a:ext>
            </a:extLst>
          </p:cNvPr>
          <p:cNvSpPr txBox="1"/>
          <p:nvPr/>
        </p:nvSpPr>
        <p:spPr>
          <a:xfrm>
            <a:off x="947251" y="1844484"/>
            <a:ext cx="1029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accede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a la web, se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extraen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datos y se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almacenan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en una estructura determinada para su posterior análisis o recuperación.</a:t>
            </a:r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A7BF14F-69AD-FF57-DDCE-2542BDE73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78" y="2627269"/>
            <a:ext cx="8768013" cy="1362597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5AFE102-D464-4E78-104A-268340A28B54}"/>
              </a:ext>
            </a:extLst>
          </p:cNvPr>
          <p:cNvSpPr txBox="1"/>
          <p:nvPr/>
        </p:nvSpPr>
        <p:spPr>
          <a:xfrm>
            <a:off x="947251" y="4452680"/>
            <a:ext cx="1029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Un agente de software, también conocido como robot, imita la navegación humana convencional y paso a paso accede a tantos sitios web como sea necesario.</a:t>
            </a:r>
          </a:p>
        </p:txBody>
      </p:sp>
    </p:spTree>
    <p:extLst>
      <p:ext uri="{BB962C8B-B14F-4D97-AF65-F5344CB8AC3E}">
        <p14:creationId xmlns:p14="http://schemas.microsoft.com/office/powerpoint/2010/main" val="415574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9A57E3A-32B0-7321-77F7-CD3EE060146D}"/>
              </a:ext>
            </a:extLst>
          </p:cNvPr>
          <p:cNvSpPr/>
          <p:nvPr/>
        </p:nvSpPr>
        <p:spPr>
          <a:xfrm flipV="1">
            <a:off x="200523" y="1300251"/>
            <a:ext cx="11758863" cy="457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3D8C49-7D33-4576-3F8C-24D437DA4B4A}"/>
              </a:ext>
            </a:extLst>
          </p:cNvPr>
          <p:cNvSpPr/>
          <p:nvPr/>
        </p:nvSpPr>
        <p:spPr>
          <a:xfrm>
            <a:off x="200523" y="1306196"/>
            <a:ext cx="4638174" cy="109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175697-E2BE-6258-ED5D-46CDFD64B359}"/>
              </a:ext>
            </a:extLst>
          </p:cNvPr>
          <p:cNvSpPr/>
          <p:nvPr/>
        </p:nvSpPr>
        <p:spPr>
          <a:xfrm>
            <a:off x="200524" y="6555206"/>
            <a:ext cx="117588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30FC77-6516-4AD1-71FE-684D2032E75E}"/>
              </a:ext>
            </a:extLst>
          </p:cNvPr>
          <p:cNvSpPr txBox="1"/>
          <p:nvPr/>
        </p:nvSpPr>
        <p:spPr>
          <a:xfrm>
            <a:off x="9372600" y="6208158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</p:txBody>
      </p:sp>
      <p:pic>
        <p:nvPicPr>
          <p:cNvPr id="3" name="Imagen 2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5F42EC6-5C96-C347-985E-4B9123C0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87" y="-2520"/>
            <a:ext cx="647200" cy="127111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B2E3FC5-D004-4DF8-5860-3C6736E1C09D}"/>
              </a:ext>
            </a:extLst>
          </p:cNvPr>
          <p:cNvSpPr txBox="1"/>
          <p:nvPr/>
        </p:nvSpPr>
        <p:spPr>
          <a:xfrm>
            <a:off x="200524" y="432984"/>
            <a:ext cx="550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Introducción al web scraping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76730F-EE10-D75E-2615-C13C2ECAFFA8}"/>
              </a:ext>
            </a:extLst>
          </p:cNvPr>
          <p:cNvSpPr txBox="1"/>
          <p:nvPr/>
        </p:nvSpPr>
        <p:spPr>
          <a:xfrm>
            <a:off x="200523" y="833094"/>
            <a:ext cx="417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erramientas software disponibles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AFE102-D464-4E78-104A-268340A28B54}"/>
              </a:ext>
            </a:extLst>
          </p:cNvPr>
          <p:cNvSpPr txBox="1"/>
          <p:nvPr/>
        </p:nvSpPr>
        <p:spPr>
          <a:xfrm>
            <a:off x="931205" y="2156114"/>
            <a:ext cx="10380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Durante la fase de extracción, los paquetes emplean múltiples herramientas software con el objetivo de conseguir una extracción exitosa: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Expresiones XPath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Selectores 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Analizadores + heurística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uso de cada herramienta dependerá del alcance de los algoritmos de minado.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81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1478</Words>
  <Application>Microsoft Office PowerPoint</Application>
  <PresentationFormat>Panorámica</PresentationFormat>
  <Paragraphs>253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marquez</dc:creator>
  <cp:lastModifiedBy>david marquez</cp:lastModifiedBy>
  <cp:revision>8</cp:revision>
  <dcterms:created xsi:type="dcterms:W3CDTF">2022-06-06T11:00:35Z</dcterms:created>
  <dcterms:modified xsi:type="dcterms:W3CDTF">2022-06-09T17:13:07Z</dcterms:modified>
</cp:coreProperties>
</file>