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60"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601200" cy="12801600" type="A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21B"/>
    <a:srgbClr val="01031C"/>
    <a:srgbClr val="010119"/>
    <a:srgbClr val="5483A3"/>
    <a:srgbClr val="02021B"/>
    <a:srgbClr val="041B5C"/>
    <a:srgbClr val="EAAE88"/>
    <a:srgbClr val="5E4EA0"/>
    <a:srgbClr val="0A2563"/>
    <a:srgbClr val="081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38" d="100"/>
          <a:sy n="38" d="100"/>
        </p:scale>
        <p:origin x="1212" y="-30"/>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1065B-02C9-4CF8-9D09-50431E2C7C42}" type="datetimeFigureOut">
              <a:rPr lang="pt-BR" smtClean="0"/>
              <a:t>02/05/2024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7F0F8-A497-417D-86F8-3D87084DCAD3}" type="slidenum">
              <a:rPr lang="pt-BR" smtClean="0"/>
              <a:t>‹nº›</a:t>
            </a:fld>
            <a:endParaRPr lang="pt-BR"/>
          </a:p>
        </p:txBody>
      </p:sp>
    </p:spTree>
    <p:extLst>
      <p:ext uri="{BB962C8B-B14F-4D97-AF65-F5344CB8AC3E}">
        <p14:creationId xmlns:p14="http://schemas.microsoft.com/office/powerpoint/2010/main" val="14033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smtClean="0"/>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60312AA-F51B-45B1-85AB-11FC2859F2B7}" type="datetimeFigureOut">
              <a:rPr lang="pt-BR" smtClean="0"/>
              <a:t>02/05/2024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6261EB-F3CC-45A7-9038-DDBFE83F6023}" type="slidenum">
              <a:rPr lang="pt-BR" smtClean="0"/>
              <a:t>‹nº›</a:t>
            </a:fld>
            <a:endParaRPr lang="pt-BR"/>
          </a:p>
        </p:txBody>
      </p:sp>
    </p:spTree>
    <p:extLst>
      <p:ext uri="{BB962C8B-B14F-4D97-AF65-F5344CB8AC3E}">
        <p14:creationId xmlns:p14="http://schemas.microsoft.com/office/powerpoint/2010/main" val="342712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60312AA-F51B-45B1-85AB-11FC2859F2B7}" type="datetimeFigureOut">
              <a:rPr lang="pt-BR" smtClean="0"/>
              <a:t>02/05/2024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6261EB-F3CC-45A7-9038-DDBFE83F6023}" type="slidenum">
              <a:rPr lang="pt-BR" smtClean="0"/>
              <a:t>‹nº›</a:t>
            </a:fld>
            <a:endParaRPr lang="pt-BR"/>
          </a:p>
        </p:txBody>
      </p:sp>
    </p:spTree>
    <p:extLst>
      <p:ext uri="{BB962C8B-B14F-4D97-AF65-F5344CB8AC3E}">
        <p14:creationId xmlns:p14="http://schemas.microsoft.com/office/powerpoint/2010/main" val="255895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60312AA-F51B-45B1-85AB-11FC2859F2B7}" type="datetimeFigureOut">
              <a:rPr lang="pt-BR" smtClean="0"/>
              <a:t>02/05/2024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6261EB-F3CC-45A7-9038-DDBFE83F6023}" type="slidenum">
              <a:rPr lang="pt-BR" smtClean="0"/>
              <a:t>‹nº›</a:t>
            </a:fld>
            <a:endParaRPr lang="pt-BR"/>
          </a:p>
        </p:txBody>
      </p:sp>
    </p:spTree>
    <p:extLst>
      <p:ext uri="{BB962C8B-B14F-4D97-AF65-F5344CB8AC3E}">
        <p14:creationId xmlns:p14="http://schemas.microsoft.com/office/powerpoint/2010/main" val="78684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60312AA-F51B-45B1-85AB-11FC2859F2B7}" type="datetimeFigureOut">
              <a:rPr lang="pt-BR" smtClean="0"/>
              <a:t>02/05/2024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6261EB-F3CC-45A7-9038-DDBFE83F6023}" type="slidenum">
              <a:rPr lang="pt-BR" smtClean="0"/>
              <a:t>‹nº›</a:t>
            </a:fld>
            <a:endParaRPr lang="pt-BR"/>
          </a:p>
        </p:txBody>
      </p:sp>
    </p:spTree>
    <p:extLst>
      <p:ext uri="{BB962C8B-B14F-4D97-AF65-F5344CB8AC3E}">
        <p14:creationId xmlns:p14="http://schemas.microsoft.com/office/powerpoint/2010/main" val="129659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smtClean="0"/>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260312AA-F51B-45B1-85AB-11FC2859F2B7}" type="datetimeFigureOut">
              <a:rPr lang="pt-BR" smtClean="0"/>
              <a:t>02/05/2024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6261EB-F3CC-45A7-9038-DDBFE83F6023}" type="slidenum">
              <a:rPr lang="pt-BR" smtClean="0"/>
              <a:t>‹nº›</a:t>
            </a:fld>
            <a:endParaRPr lang="pt-BR"/>
          </a:p>
        </p:txBody>
      </p:sp>
    </p:spTree>
    <p:extLst>
      <p:ext uri="{BB962C8B-B14F-4D97-AF65-F5344CB8AC3E}">
        <p14:creationId xmlns:p14="http://schemas.microsoft.com/office/powerpoint/2010/main" val="426592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60312AA-F51B-45B1-85AB-11FC2859F2B7}" type="datetimeFigureOut">
              <a:rPr lang="pt-BR" smtClean="0"/>
              <a:t>02/05/2024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6261EB-F3CC-45A7-9038-DDBFE83F6023}" type="slidenum">
              <a:rPr lang="pt-BR" smtClean="0"/>
              <a:t>‹nº›</a:t>
            </a:fld>
            <a:endParaRPr lang="pt-BR"/>
          </a:p>
        </p:txBody>
      </p:sp>
    </p:spTree>
    <p:extLst>
      <p:ext uri="{BB962C8B-B14F-4D97-AF65-F5344CB8AC3E}">
        <p14:creationId xmlns:p14="http://schemas.microsoft.com/office/powerpoint/2010/main" val="221905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smtClean="0"/>
              <a:t>Editar estilos de texto Mestre</a:t>
            </a:r>
          </a:p>
        </p:txBody>
      </p:sp>
      <p:sp>
        <p:nvSpPr>
          <p:cNvPr id="4" name="Content Placeholder 3"/>
          <p:cNvSpPr>
            <a:spLocks noGrp="1"/>
          </p:cNvSpPr>
          <p:nvPr>
            <p:ph sz="half" idx="2"/>
          </p:nvPr>
        </p:nvSpPr>
        <p:spPr>
          <a:xfrm>
            <a:off x="661334" y="4676140"/>
            <a:ext cx="4061757" cy="68778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smtClean="0"/>
              <a:t>Editar estilos de texto Mestre</a:t>
            </a:r>
          </a:p>
        </p:txBody>
      </p:sp>
      <p:sp>
        <p:nvSpPr>
          <p:cNvPr id="6" name="Content Placeholder 5"/>
          <p:cNvSpPr>
            <a:spLocks noGrp="1"/>
          </p:cNvSpPr>
          <p:nvPr>
            <p:ph sz="quarter" idx="4"/>
          </p:nvPr>
        </p:nvSpPr>
        <p:spPr>
          <a:xfrm>
            <a:off x="4860608" y="4676140"/>
            <a:ext cx="4081761" cy="68778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260312AA-F51B-45B1-85AB-11FC2859F2B7}" type="datetimeFigureOut">
              <a:rPr lang="pt-BR" smtClean="0"/>
              <a:t>02/05/2024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D6261EB-F3CC-45A7-9038-DDBFE83F6023}" type="slidenum">
              <a:rPr lang="pt-BR" smtClean="0"/>
              <a:t>‹nº›</a:t>
            </a:fld>
            <a:endParaRPr lang="pt-BR"/>
          </a:p>
        </p:txBody>
      </p:sp>
    </p:spTree>
    <p:extLst>
      <p:ext uri="{BB962C8B-B14F-4D97-AF65-F5344CB8AC3E}">
        <p14:creationId xmlns:p14="http://schemas.microsoft.com/office/powerpoint/2010/main" val="20454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260312AA-F51B-45B1-85AB-11FC2859F2B7}" type="datetimeFigureOut">
              <a:rPr lang="pt-BR" smtClean="0"/>
              <a:t>02/05/2024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D6261EB-F3CC-45A7-9038-DDBFE83F6023}" type="slidenum">
              <a:rPr lang="pt-BR" smtClean="0"/>
              <a:t>‹nº›</a:t>
            </a:fld>
            <a:endParaRPr lang="pt-BR"/>
          </a:p>
        </p:txBody>
      </p:sp>
    </p:spTree>
    <p:extLst>
      <p:ext uri="{BB962C8B-B14F-4D97-AF65-F5344CB8AC3E}">
        <p14:creationId xmlns:p14="http://schemas.microsoft.com/office/powerpoint/2010/main" val="1779649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312AA-F51B-45B1-85AB-11FC2859F2B7}" type="datetimeFigureOut">
              <a:rPr lang="pt-BR" smtClean="0"/>
              <a:t>02/05/2024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D6261EB-F3CC-45A7-9038-DDBFE83F6023}" type="slidenum">
              <a:rPr lang="pt-BR" smtClean="0"/>
              <a:t>‹nº›</a:t>
            </a:fld>
            <a:endParaRPr lang="pt-BR"/>
          </a:p>
        </p:txBody>
      </p:sp>
    </p:spTree>
    <p:extLst>
      <p:ext uri="{BB962C8B-B14F-4D97-AF65-F5344CB8AC3E}">
        <p14:creationId xmlns:p14="http://schemas.microsoft.com/office/powerpoint/2010/main" val="221163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smtClean="0"/>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260312AA-F51B-45B1-85AB-11FC2859F2B7}" type="datetimeFigureOut">
              <a:rPr lang="pt-BR" smtClean="0"/>
              <a:t>02/05/2024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6261EB-F3CC-45A7-9038-DDBFE83F6023}" type="slidenum">
              <a:rPr lang="pt-BR" smtClean="0"/>
              <a:t>‹nº›</a:t>
            </a:fld>
            <a:endParaRPr lang="pt-BR"/>
          </a:p>
        </p:txBody>
      </p:sp>
    </p:spTree>
    <p:extLst>
      <p:ext uri="{BB962C8B-B14F-4D97-AF65-F5344CB8AC3E}">
        <p14:creationId xmlns:p14="http://schemas.microsoft.com/office/powerpoint/2010/main" val="121800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260312AA-F51B-45B1-85AB-11FC2859F2B7}" type="datetimeFigureOut">
              <a:rPr lang="pt-BR" smtClean="0"/>
              <a:t>02/05/2024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6261EB-F3CC-45A7-9038-DDBFE83F6023}" type="slidenum">
              <a:rPr lang="pt-BR" smtClean="0"/>
              <a:t>‹nº›</a:t>
            </a:fld>
            <a:endParaRPr lang="pt-BR"/>
          </a:p>
        </p:txBody>
      </p:sp>
    </p:spTree>
    <p:extLst>
      <p:ext uri="{BB962C8B-B14F-4D97-AF65-F5344CB8AC3E}">
        <p14:creationId xmlns:p14="http://schemas.microsoft.com/office/powerpoint/2010/main" val="298906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260312AA-F51B-45B1-85AB-11FC2859F2B7}" type="datetimeFigureOut">
              <a:rPr lang="pt-BR" smtClean="0"/>
              <a:t>02/05/2024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5D6261EB-F3CC-45A7-9038-DDBFE83F6023}" type="slidenum">
              <a:rPr lang="pt-BR" smtClean="0"/>
              <a:t>‹nº›</a:t>
            </a:fld>
            <a:endParaRPr lang="pt-BR"/>
          </a:p>
        </p:txBody>
      </p:sp>
    </p:spTree>
    <p:extLst>
      <p:ext uri="{BB962C8B-B14F-4D97-AF65-F5344CB8AC3E}">
        <p14:creationId xmlns:p14="http://schemas.microsoft.com/office/powerpoint/2010/main" val="2565479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5.xml"/><Relationship Id="rId7" Type="http://schemas.openxmlformats.org/officeDocument/2006/relationships/slide" Target="slide12.xml"/><Relationship Id="rId12" Type="http://schemas.openxmlformats.org/officeDocument/2006/relationships/slide" Target="slide2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20.xml"/><Relationship Id="rId5" Type="http://schemas.openxmlformats.org/officeDocument/2006/relationships/slide" Target="slide8.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p:cNvSpPr/>
          <p:nvPr/>
        </p:nvSpPr>
        <p:spPr>
          <a:xfrm>
            <a:off x="-1168400" y="-1092200"/>
            <a:ext cx="11988800" cy="14960600"/>
          </a:xfrm>
          <a:prstGeom prst="rect">
            <a:avLst/>
          </a:prstGeom>
          <a:ln>
            <a:solidFill>
              <a:srgbClr val="0002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1031C"/>
              </a:solidFill>
            </a:endParaRPr>
          </a:p>
        </p:txBody>
      </p:sp>
      <p:cxnSp>
        <p:nvCxnSpPr>
          <p:cNvPr id="7" name="Conector reto 6"/>
          <p:cNvCxnSpPr>
            <a:stCxn id="2" idx="0"/>
          </p:cNvCxnSpPr>
          <p:nvPr/>
        </p:nvCxnSpPr>
        <p:spPr>
          <a:xfrm>
            <a:off x="4800600" y="-1549400"/>
            <a:ext cx="0" cy="14727518"/>
          </a:xfrm>
          <a:prstGeom prst="line">
            <a:avLst/>
          </a:prstGeom>
        </p:spPr>
        <p:style>
          <a:lnRef idx="1">
            <a:schemeClr val="accent1"/>
          </a:lnRef>
          <a:fillRef idx="0">
            <a:schemeClr val="accent1"/>
          </a:fillRef>
          <a:effectRef idx="0">
            <a:schemeClr val="accent1"/>
          </a:effectRef>
          <a:fontRef idx="minor">
            <a:schemeClr val="tx1"/>
          </a:fontRef>
        </p:style>
      </p:cxnSp>
      <p:sp>
        <p:nvSpPr>
          <p:cNvPr id="2" name="Retângulo 1"/>
          <p:cNvSpPr/>
          <p:nvPr/>
        </p:nvSpPr>
        <p:spPr>
          <a:xfrm>
            <a:off x="0" y="-1549400"/>
            <a:ext cx="9601200" cy="16179800"/>
          </a:xfrm>
          <a:prstGeom prst="rect">
            <a:avLst/>
          </a:prstGeom>
          <a:solidFill>
            <a:srgbClr val="020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010119"/>
              </a:solidFill>
            </a:endParaRPr>
          </a:p>
        </p:txBody>
      </p:sp>
      <p:sp>
        <p:nvSpPr>
          <p:cNvPr id="5" name="CaixaDeTexto 4"/>
          <p:cNvSpPr txBox="1"/>
          <p:nvPr/>
        </p:nvSpPr>
        <p:spPr>
          <a:xfrm>
            <a:off x="-215900" y="92095"/>
            <a:ext cx="10033000" cy="1508105"/>
          </a:xfrm>
          <a:prstGeom prst="rect">
            <a:avLst/>
          </a:prstGeom>
          <a:noFill/>
          <a:ln>
            <a:noFill/>
          </a:ln>
        </p:spPr>
        <p:txBody>
          <a:bodyPr wrap="square" rtlCol="0">
            <a:spAutoFit/>
          </a:bodyPr>
          <a:lstStyle/>
          <a:p>
            <a:pPr algn="ctr"/>
            <a:r>
              <a:rPr lang="pt-BR" sz="4600" dirty="0" smtClean="0">
                <a:solidFill>
                  <a:schemeClr val="bg1"/>
                </a:solidFill>
                <a:latin typeface="Star Jedi" panose="040B0000000000000000" pitchFamily="82" charset="0"/>
              </a:rPr>
              <a:t>o despertar para a qualidade de software </a:t>
            </a:r>
            <a:endParaRPr lang="pt-BR" sz="4600" dirty="0">
              <a:solidFill>
                <a:schemeClr val="bg1"/>
              </a:solidFill>
              <a:latin typeface="Star Jedi" panose="040B0000000000000000" pitchFamily="82" charset="0"/>
            </a:endParaRP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9601200" cy="9601200"/>
          </a:xfrm>
          <a:prstGeom prst="rect">
            <a:avLst/>
          </a:prstGeom>
        </p:spPr>
      </p:pic>
      <p:sp>
        <p:nvSpPr>
          <p:cNvPr id="3" name="CaixaDeTexto 2"/>
          <p:cNvSpPr txBox="1"/>
          <p:nvPr/>
        </p:nvSpPr>
        <p:spPr>
          <a:xfrm>
            <a:off x="1775012" y="11201400"/>
            <a:ext cx="6481482" cy="646331"/>
          </a:xfrm>
          <a:prstGeom prst="rect">
            <a:avLst/>
          </a:prstGeom>
          <a:noFill/>
        </p:spPr>
        <p:txBody>
          <a:bodyPr wrap="square" rtlCol="0">
            <a:spAutoFit/>
          </a:bodyPr>
          <a:lstStyle/>
          <a:p>
            <a:r>
              <a:rPr lang="pt-BR" sz="3600" dirty="0" smtClean="0">
                <a:solidFill>
                  <a:schemeClr val="bg1"/>
                </a:solidFill>
                <a:latin typeface="Star Jedi" panose="040B0000000000000000" pitchFamily="82" charset="0"/>
              </a:rPr>
              <a:t>Bruno Bertin Marquez</a:t>
            </a:r>
            <a:endParaRPr lang="pt-BR" sz="3600" dirty="0">
              <a:solidFill>
                <a:schemeClr val="bg1"/>
              </a:solidFill>
              <a:latin typeface="Star Jedi" panose="040B0000000000000000" pitchFamily="82" charset="0"/>
            </a:endParaRPr>
          </a:p>
        </p:txBody>
      </p:sp>
    </p:spTree>
    <p:extLst>
      <p:ext uri="{BB962C8B-B14F-4D97-AF65-F5344CB8AC3E}">
        <p14:creationId xmlns:p14="http://schemas.microsoft.com/office/powerpoint/2010/main" val="3156793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5D6261EB-F3CC-45A7-9038-DDBFE83F6023}" type="slidenum">
              <a:rPr lang="pt-BR" smtClean="0"/>
              <a:t>10</a:t>
            </a:fld>
            <a:endParaRPr lang="pt-BR"/>
          </a:p>
        </p:txBody>
      </p:sp>
      <p:sp>
        <p:nvSpPr>
          <p:cNvPr id="6" name="Retângulo 5"/>
          <p:cNvSpPr/>
          <p:nvPr/>
        </p:nvSpPr>
        <p:spPr>
          <a:xfrm>
            <a:off x="739775" y="7745412"/>
            <a:ext cx="8121649" cy="5924699"/>
          </a:xfrm>
          <a:prstGeom prst="rect">
            <a:avLst/>
          </a:prstGeom>
        </p:spPr>
        <p:txBody>
          <a:bodyPr wrap="square">
            <a:spAutoFit/>
          </a:bodyPr>
          <a:lstStyle/>
          <a:p>
            <a:pPr algn="ctr"/>
            <a:endParaRPr lang="pt-BR" sz="1900" b="1" dirty="0" smtClean="0">
              <a:solidFill>
                <a:srgbClr val="000000"/>
              </a:solidFill>
              <a:latin typeface="Arial" panose="020B0604020202020204" pitchFamily="34" charset="0"/>
              <a:cs typeface="Arial" panose="020B0604020202020204" pitchFamily="34" charset="0"/>
            </a:endParaRPr>
          </a:p>
          <a:p>
            <a:pPr algn="ctr"/>
            <a:r>
              <a:rPr lang="pt-BR" sz="1900" b="1" dirty="0" smtClean="0">
                <a:solidFill>
                  <a:srgbClr val="000000"/>
                </a:solidFill>
                <a:latin typeface="Arial" panose="020B0604020202020204" pitchFamily="34" charset="0"/>
                <a:cs typeface="Arial" panose="020B0604020202020204" pitchFamily="34" charset="0"/>
              </a:rPr>
              <a:t>Os lado sombrio dos bugs</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R</a:t>
            </a:r>
            <a:r>
              <a:rPr lang="pt-BR" sz="1900" dirty="0" smtClean="0">
                <a:latin typeface="Arial" panose="020B0604020202020204" pitchFamily="34" charset="0"/>
                <a:cs typeface="Arial" panose="020B0604020202020204" pitchFamily="34" charset="0"/>
              </a:rPr>
              <a:t>epresenta </a:t>
            </a:r>
            <a:r>
              <a:rPr lang="pt-BR" sz="1900" dirty="0">
                <a:latin typeface="Arial" panose="020B0604020202020204" pitchFamily="34" charset="0"/>
                <a:cs typeface="Arial" panose="020B0604020202020204" pitchFamily="34" charset="0"/>
              </a:rPr>
              <a:t>uma ameaça à paz e à harmonia da galáxia, os bugs e falhas de software representam riscos significativos à qualidade e confiabilidade dos produtos tecnológicos. Esses problemas podem surgir a qualquer momento e causar impactos devastadores nos sistemas, desde interrupções menores até falhas críticas.</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Os perigos dos bugs e falhas de software vão além de simples inconveniências para os usuários. Eles podem comprometer a segurança, causar perda de dados ou expor sistemas a vulnerabilidades que podem ser exploradas por atacantes. Bruce Schneier, renomado especialista em segurança, enfatiza a importância de identificar e corrigir falhas para proteger os sistemas contra ameaças externas.</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dirty="0"/>
              <a:t/>
            </a:r>
            <a:br>
              <a:rPr lang="pt-BR" dirty="0"/>
            </a:br>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227012"/>
            <a:ext cx="7518400" cy="7518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15054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p:cNvSpPr>
            <a:spLocks noGrp="1"/>
          </p:cNvSpPr>
          <p:nvPr>
            <p:ph idx="1"/>
          </p:nvPr>
        </p:nvSpPr>
        <p:spPr>
          <a:xfrm>
            <a:off x="660083" y="635000"/>
            <a:ext cx="8281035" cy="10895331"/>
          </a:xfrm>
        </p:spPr>
        <p:txBody>
          <a:bodyPr>
            <a:normAutofit/>
          </a:bodyPr>
          <a:lstStyle/>
          <a:p>
            <a:pPr marL="0" indent="0" algn="just">
              <a:buNone/>
            </a:pPr>
            <a:r>
              <a:rPr lang="pt-BR" sz="1900" dirty="0" smtClean="0">
                <a:latin typeface="Arial" panose="020B0604020202020204" pitchFamily="34" charset="0"/>
                <a:cs typeface="Arial" panose="020B0604020202020204" pitchFamily="34" charset="0"/>
              </a:rPr>
              <a:t>A </a:t>
            </a:r>
            <a:r>
              <a:rPr lang="pt-BR" sz="1900" dirty="0">
                <a:latin typeface="Arial" panose="020B0604020202020204" pitchFamily="34" charset="0"/>
                <a:cs typeface="Arial" panose="020B0604020202020204" pitchFamily="34" charset="0"/>
              </a:rPr>
              <a:t>detecção precoce dos bugs é fundamental para minimizar seus impactos. Kent Beck, pioneiro em desenvolvimento ágil, defende a prática de testes automatizados e integração contínua para identificar problemas assim que eles surgem. Essa abordagem permite que as equipes corrijam os bugs rapidamente, evitando que eles causem mais </a:t>
            </a:r>
            <a:r>
              <a:rPr lang="pt-BR" sz="1900" dirty="0" smtClean="0">
                <a:latin typeface="Arial" panose="020B0604020202020204" pitchFamily="34" charset="0"/>
                <a:cs typeface="Arial" panose="020B0604020202020204" pitchFamily="34" charset="0"/>
              </a:rPr>
              <a:t>danos.</a:t>
            </a:r>
          </a:p>
          <a:p>
            <a:pPr marL="0" indent="0" algn="just">
              <a:buNone/>
            </a:pP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Outra estratégia importante para detectar e enfrentar bugs é a realização de testes exploratórios, conforme defende James Bach. Testes exploratórios permitem que os profissionais de qualidade examinem o software de forma criativa e abrangente, descobrindo problemas que poderiam passar despercebidos em </a:t>
            </a:r>
            <a:r>
              <a:rPr lang="pt-BR" sz="1900" dirty="0" smtClean="0">
                <a:latin typeface="Arial" panose="020B0604020202020204" pitchFamily="34" charset="0"/>
                <a:cs typeface="Arial" panose="020B0604020202020204" pitchFamily="34" charset="0"/>
              </a:rPr>
              <a:t>testes </a:t>
            </a:r>
            <a:r>
              <a:rPr lang="pt-BR" sz="1900" dirty="0">
                <a:latin typeface="Arial" panose="020B0604020202020204" pitchFamily="34" charset="0"/>
                <a:cs typeface="Arial" panose="020B0604020202020204" pitchFamily="34" charset="0"/>
              </a:rPr>
              <a:t>tradicionais</a:t>
            </a:r>
            <a:r>
              <a:rPr lang="pt-BR" sz="1900" dirty="0" smtClean="0">
                <a:latin typeface="Arial" panose="020B0604020202020204" pitchFamily="34" charset="0"/>
                <a:cs typeface="Arial" panose="020B0604020202020204" pitchFamily="34" charset="0"/>
              </a:rPr>
              <a:t>.</a:t>
            </a:r>
          </a:p>
          <a:p>
            <a:pPr marL="0" indent="0" algn="just">
              <a:buNone/>
            </a:pP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Além disso, as práticas de revisão de código também são essenciais para identificar bugs logo no início do processo de desenvolvimento. Code reviews (revisões de código) não apenas detectam erros de lógica ou falhas técnicas, mas também promovem a troca de conhecimento entre os membros da equipe, fortalecendo as habilidades de todos os envolvidos</a:t>
            </a:r>
            <a:r>
              <a:rPr lang="pt-BR" sz="1900" dirty="0" smtClean="0">
                <a:latin typeface="Arial" panose="020B0604020202020204" pitchFamily="34" charset="0"/>
                <a:cs typeface="Arial" panose="020B0604020202020204" pitchFamily="34" charset="0"/>
              </a:rPr>
              <a:t>.</a:t>
            </a:r>
          </a:p>
          <a:p>
            <a:pPr marL="0" indent="0" algn="just">
              <a:buNone/>
            </a:pP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Os riscos associados aos bugs e falhas de software incluem danos à reputação da empresa, perda de confiança dos usuários e custos elevados para corrigir os problemas. Portanto, enfrentar o Lado Sombrio dos bugs exige uma abordagem proativa e uma cultura organizacional comprometida com a qualidade</a:t>
            </a:r>
            <a:r>
              <a:rPr lang="pt-BR" sz="1900" dirty="0" smtClean="0">
                <a:latin typeface="Arial" panose="020B0604020202020204" pitchFamily="34" charset="0"/>
                <a:cs typeface="Arial" panose="020B0604020202020204" pitchFamily="34" charset="0"/>
              </a:rPr>
              <a:t>.</a:t>
            </a:r>
          </a:p>
          <a:p>
            <a:pPr marL="0" indent="0" algn="just">
              <a:buNone/>
            </a:pP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Assim como os heróis de Star Wars enfrentam o Lado Sombrio, as equipes de desenvolvimento devem estar prontas para combater os bugs e falhas em seus projetos. Com uma abordagem disciplinada, ferramentas adequadas e uma mentalidade de melhoria contínua, é possível manter a qualidade do software e proteger os produtos contra as ameaças sombrias.</a:t>
            </a:r>
          </a:p>
          <a:p>
            <a:pPr marL="0" indent="0">
              <a:buNone/>
            </a:pPr>
            <a:r>
              <a:rPr lang="pt-BR" sz="2000" dirty="0"/>
              <a:t/>
            </a:r>
            <a:br>
              <a:rPr lang="pt-BR" sz="2000" dirty="0"/>
            </a:br>
            <a:r>
              <a:rPr lang="pt-BR" sz="2000" dirty="0"/>
              <a:t/>
            </a:r>
            <a:br>
              <a:rPr lang="pt-BR" sz="2000" dirty="0"/>
            </a:br>
            <a:r>
              <a:rPr lang="pt-BR" sz="2000" dirty="0"/>
              <a:t/>
            </a:r>
            <a:br>
              <a:rPr lang="pt-BR" sz="2000" dirty="0"/>
            </a:br>
            <a:endParaRPr lang="pt-BR" sz="1900" dirty="0">
              <a:latin typeface="Arial" panose="020B0604020202020204" pitchFamily="34" charset="0"/>
              <a:cs typeface="Arial" panose="020B0604020202020204" pitchFamily="34" charset="0"/>
            </a:endParaRPr>
          </a:p>
        </p:txBody>
      </p:sp>
      <p:sp>
        <p:nvSpPr>
          <p:cNvPr id="5" name="Espaço Reservado para Número de Slide 4"/>
          <p:cNvSpPr>
            <a:spLocks noGrp="1"/>
          </p:cNvSpPr>
          <p:nvPr>
            <p:ph type="sldNum" sz="quarter" idx="12"/>
          </p:nvPr>
        </p:nvSpPr>
        <p:spPr/>
        <p:txBody>
          <a:bodyPr/>
          <a:lstStyle/>
          <a:p>
            <a:fld id="{5D6261EB-F3CC-45A7-9038-DDBFE83F6023}" type="slidenum">
              <a:rPr lang="pt-BR" smtClean="0"/>
              <a:t>11</a:t>
            </a:fld>
            <a:endParaRPr lang="pt-BR" dirty="0"/>
          </a:p>
        </p:txBody>
      </p:sp>
    </p:spTree>
    <p:extLst>
      <p:ext uri="{BB962C8B-B14F-4D97-AF65-F5344CB8AC3E}">
        <p14:creationId xmlns:p14="http://schemas.microsoft.com/office/powerpoint/2010/main" val="1445710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792" y="660400"/>
            <a:ext cx="7769616" cy="7112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Retângulo 4"/>
          <p:cNvSpPr/>
          <p:nvPr/>
        </p:nvSpPr>
        <p:spPr>
          <a:xfrm>
            <a:off x="739775" y="7745412"/>
            <a:ext cx="8121649" cy="6232475"/>
          </a:xfrm>
          <a:prstGeom prst="rect">
            <a:avLst/>
          </a:prstGeom>
        </p:spPr>
        <p:txBody>
          <a:bodyPr wrap="square">
            <a:spAutoFit/>
          </a:bodyPr>
          <a:lstStyle/>
          <a:p>
            <a:pPr algn="ctr"/>
            <a:endParaRPr lang="pt-BR" sz="1900" b="1" dirty="0" smtClean="0">
              <a:solidFill>
                <a:srgbClr val="000000"/>
              </a:solidFill>
              <a:latin typeface="Arial" panose="020B0604020202020204" pitchFamily="34" charset="0"/>
              <a:cs typeface="Arial" panose="020B0604020202020204" pitchFamily="34" charset="0"/>
            </a:endParaRPr>
          </a:p>
          <a:p>
            <a:pPr algn="ctr"/>
            <a:r>
              <a:rPr lang="pt-BR" sz="1900" b="1" dirty="0" smtClean="0">
                <a:solidFill>
                  <a:srgbClr val="000000"/>
                </a:solidFill>
                <a:latin typeface="Arial" panose="020B0604020202020204" pitchFamily="34" charset="0"/>
                <a:cs typeface="Arial" panose="020B0604020202020204" pitchFamily="34" charset="0"/>
              </a:rPr>
              <a:t>Mestre Yoda: Orientações para Qualidade</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smtClean="0">
                <a:latin typeface="Arial" panose="020B0604020202020204" pitchFamily="34" charset="0"/>
                <a:cs typeface="Arial" panose="020B0604020202020204" pitchFamily="34" charset="0"/>
              </a:rPr>
              <a:t>Mestre </a:t>
            </a:r>
            <a:r>
              <a:rPr lang="pt-BR" sz="1900" dirty="0">
                <a:latin typeface="Arial" panose="020B0604020202020204" pitchFamily="34" charset="0"/>
                <a:cs typeface="Arial" panose="020B0604020202020204" pitchFamily="34" charset="0"/>
              </a:rPr>
              <a:t>Yoda ensina os Jedi a usar a Força com sabedoria e eficácia, os líderes de projetos devem orientar suas equipes para seguir boas práticas de qualidade de software. Uma liderança inspiradora pode transformar equipes comuns em verdadeiros mestres da qualidade, capazes de produzir produtos excepcionais</a:t>
            </a:r>
            <a:r>
              <a:rPr lang="pt-BR" sz="1900" dirty="0" smtClean="0">
                <a:latin typeface="Arial" panose="020B0604020202020204" pitchFamily="34" charset="0"/>
                <a:cs typeface="Arial" panose="020B0604020202020204" pitchFamily="34" charset="0"/>
              </a:rPr>
              <a:t>..</a:t>
            </a:r>
          </a:p>
          <a:p>
            <a:pPr algn="just"/>
            <a:r>
              <a:rPr lang="pt-BR" sz="1900" dirty="0">
                <a:latin typeface="Arial" panose="020B0604020202020204" pitchFamily="34" charset="0"/>
                <a:cs typeface="Arial" panose="020B0604020202020204" pitchFamily="34" charset="0"/>
              </a:rPr>
              <a:t>Um dos elementos fundamentais da liderança em qualidade de software é a capacidade de promover uma cultura de melhoria contínua</a:t>
            </a:r>
            <a:r>
              <a:rPr lang="pt-BR" sz="1900" dirty="0" smtClean="0">
                <a:latin typeface="Arial" panose="020B0604020202020204" pitchFamily="34" charset="0"/>
                <a:cs typeface="Arial" panose="020B0604020202020204" pitchFamily="34" charset="0"/>
              </a:rPr>
              <a:t>. </a:t>
            </a:r>
            <a:r>
              <a:rPr lang="pt-BR" sz="1900" dirty="0">
                <a:latin typeface="Arial" panose="020B0604020202020204" pitchFamily="34" charset="0"/>
                <a:cs typeface="Arial" panose="020B0604020202020204" pitchFamily="34" charset="0"/>
              </a:rPr>
              <a:t>Gene Kim, autor e especialista em DevOps, destaca a importância de aprender com os erros e incentivar a inovação nas equipes. Um ambiente de confiança, onde os membros da equipe se sintam à vontade para compartilhar ideias e desafios, é vital para alcançar a excelência.</a:t>
            </a:r>
          </a:p>
          <a:p>
            <a:r>
              <a:rPr lang="pt-BR" sz="2000" dirty="0"/>
              <a:t/>
            </a:r>
            <a:br>
              <a:rPr lang="pt-BR" sz="2000" dirty="0"/>
            </a:br>
            <a:endParaRPr lang="pt-BR" sz="1900" dirty="0">
              <a:latin typeface="Arial" panose="020B0604020202020204" pitchFamily="34" charset="0"/>
              <a:cs typeface="Arial" panose="020B0604020202020204" pitchFamily="34" charset="0"/>
            </a:endParaRP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dirty="0"/>
              <a:t/>
            </a:r>
            <a:br>
              <a:rPr lang="pt-BR" dirty="0"/>
            </a:br>
            <a:endParaRPr lang="pt-BR" dirty="0"/>
          </a:p>
        </p:txBody>
      </p:sp>
      <p:sp>
        <p:nvSpPr>
          <p:cNvPr id="6" name="Espaço Reservado para Número de Slide 5"/>
          <p:cNvSpPr>
            <a:spLocks noGrp="1"/>
          </p:cNvSpPr>
          <p:nvPr>
            <p:ph type="sldNum" sz="quarter" idx="12"/>
          </p:nvPr>
        </p:nvSpPr>
        <p:spPr/>
        <p:txBody>
          <a:bodyPr/>
          <a:lstStyle/>
          <a:p>
            <a:fld id="{5D6261EB-F3CC-45A7-9038-DDBFE83F6023}" type="slidenum">
              <a:rPr lang="pt-BR" smtClean="0"/>
              <a:t>12</a:t>
            </a:fld>
            <a:endParaRPr lang="pt-BR"/>
          </a:p>
        </p:txBody>
      </p:sp>
    </p:spTree>
    <p:extLst>
      <p:ext uri="{BB962C8B-B14F-4D97-AF65-F5344CB8AC3E}">
        <p14:creationId xmlns:p14="http://schemas.microsoft.com/office/powerpoint/2010/main" val="2424455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p:cNvSpPr>
            <a:spLocks noGrp="1"/>
          </p:cNvSpPr>
          <p:nvPr>
            <p:ph idx="1"/>
          </p:nvPr>
        </p:nvSpPr>
        <p:spPr>
          <a:xfrm>
            <a:off x="660083" y="635000"/>
            <a:ext cx="8281035" cy="10895331"/>
          </a:xfrm>
        </p:spPr>
        <p:txBody>
          <a:bodyPr>
            <a:normAutofit/>
          </a:bodyPr>
          <a:lstStyle/>
          <a:p>
            <a:pPr marL="0" indent="0" algn="just">
              <a:buNone/>
            </a:pPr>
            <a:r>
              <a:rPr lang="pt-BR" sz="1900" dirty="0">
                <a:latin typeface="Arial" panose="020B0604020202020204" pitchFamily="34" charset="0"/>
                <a:cs typeface="Arial" panose="020B0604020202020204" pitchFamily="34" charset="0"/>
              </a:rPr>
              <a:t>Mary Poppendieck, defensora do Lean Software, enfatiza a necessidade de eliminar desperdícios nos processos de desenvolvimento. Líderes devem orientar suas equipes a concentrar esforços no que realmente importa para a qualidade do software, garantindo que todos trabalhem com eficiência e eficácia</a:t>
            </a:r>
            <a:r>
              <a:rPr lang="pt-BR" sz="1900" dirty="0" smtClean="0">
                <a:latin typeface="Arial" panose="020B0604020202020204" pitchFamily="34" charset="0"/>
                <a:cs typeface="Arial" panose="020B0604020202020204" pitchFamily="34" charset="0"/>
              </a:rPr>
              <a:t>.</a:t>
            </a:r>
          </a:p>
          <a:p>
            <a:pPr marL="0" indent="0" algn="just">
              <a:buNone/>
            </a:pP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A comunicação clara e transparente é outra habilidade essencial para líderes de </a:t>
            </a:r>
            <a:r>
              <a:rPr lang="pt-BR" sz="1900" dirty="0" smtClean="0">
                <a:latin typeface="Arial" panose="020B0604020202020204" pitchFamily="34" charset="0"/>
                <a:cs typeface="Arial" panose="020B0604020202020204" pitchFamily="34" charset="0"/>
              </a:rPr>
              <a:t>qualidade. Esther </a:t>
            </a:r>
            <a:r>
              <a:rPr lang="pt-BR" sz="1900" dirty="0">
                <a:latin typeface="Arial" panose="020B0604020202020204" pitchFamily="34" charset="0"/>
                <a:cs typeface="Arial" panose="020B0604020202020204" pitchFamily="34" charset="0"/>
              </a:rPr>
              <a:t>Derby, especialista em desenvolvimento ágil, destaca a importância de fornecer feedback construtivo e reconhecer as conquistas das equipes. Isso motiva os membros a continuar melhorando e contribui para uma atmosfera de respeito e colaboração</a:t>
            </a:r>
            <a:r>
              <a:rPr lang="pt-BR" sz="1900" dirty="0" smtClean="0">
                <a:latin typeface="Arial" panose="020B0604020202020204" pitchFamily="34" charset="0"/>
                <a:cs typeface="Arial" panose="020B0604020202020204" pitchFamily="34" charset="0"/>
              </a:rPr>
              <a:t>.</a:t>
            </a:r>
          </a:p>
          <a:p>
            <a:pPr marL="0" indent="0" algn="just">
              <a:buNone/>
            </a:pP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Treinamento contínuo e desenvolvimento de habilidades são estratégias-chave para formar equipes de alta performance. Líderes devem incentivar seus membros a participar de cursos, conferências e workshops para se manterem atualizados sobre as últimas tendências em qualidade de software</a:t>
            </a:r>
            <a:r>
              <a:rPr lang="pt-BR" sz="1900" dirty="0" smtClean="0">
                <a:latin typeface="Arial" panose="020B0604020202020204" pitchFamily="34" charset="0"/>
                <a:cs typeface="Arial" panose="020B0604020202020204" pitchFamily="34" charset="0"/>
              </a:rPr>
              <a:t>.</a:t>
            </a:r>
          </a:p>
          <a:p>
            <a:pPr marL="0" indent="0" algn="just">
              <a:buNone/>
            </a:pP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Por fim, líderes devem servir como mentores para suas equipes, ajudando-os a crescer e alcançar todo o seu potencial. Como Mestre Yoda, eles devem compartilhar sabedoria e experiência, guiando seus membros para se tornarem "Jedi da Qualidade" altamente </a:t>
            </a:r>
            <a:r>
              <a:rPr lang="pt-BR" sz="1900" dirty="0" smtClean="0">
                <a:latin typeface="Arial" panose="020B0604020202020204" pitchFamily="34" charset="0"/>
                <a:cs typeface="Arial" panose="020B0604020202020204" pitchFamily="34" charset="0"/>
              </a:rPr>
              <a:t>capacitados</a:t>
            </a:r>
          </a:p>
          <a:p>
            <a:pPr marL="0" indent="0" algn="just">
              <a:buNone/>
            </a:pPr>
            <a:r>
              <a:rPr lang="pt-BR" sz="1900" dirty="0" smtClean="0">
                <a:latin typeface="Arial" panose="020B0604020202020204" pitchFamily="34" charset="0"/>
                <a:cs typeface="Arial" panose="020B0604020202020204" pitchFamily="34" charset="0"/>
              </a:rPr>
              <a:t>.</a:t>
            </a: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Ao seguir as orientações de um líder competente e inspirador, as equipes podem atingir novos patamares de excelência em qualidade de software. Assim como os Jedi confiam em Yoda para guiá-los em sua jornada, as equipes de desenvolvimento dependem de seus líderes para alcançar o </a:t>
            </a:r>
            <a:r>
              <a:rPr lang="pt-BR" sz="1900" dirty="0" smtClean="0">
                <a:latin typeface="Arial" panose="020B0604020202020204" pitchFamily="34" charset="0"/>
                <a:cs typeface="Arial" panose="020B0604020202020204" pitchFamily="34" charset="0"/>
              </a:rPr>
              <a:t>sucesso.</a:t>
            </a:r>
          </a:p>
        </p:txBody>
      </p:sp>
      <p:sp>
        <p:nvSpPr>
          <p:cNvPr id="5" name="Espaço Reservado para Número de Slide 4"/>
          <p:cNvSpPr>
            <a:spLocks noGrp="1"/>
          </p:cNvSpPr>
          <p:nvPr>
            <p:ph type="sldNum" sz="quarter" idx="12"/>
          </p:nvPr>
        </p:nvSpPr>
        <p:spPr/>
        <p:txBody>
          <a:bodyPr/>
          <a:lstStyle/>
          <a:p>
            <a:fld id="{5D6261EB-F3CC-45A7-9038-DDBFE83F6023}" type="slidenum">
              <a:rPr lang="pt-BR" smtClean="0"/>
              <a:t>13</a:t>
            </a:fld>
            <a:endParaRPr lang="pt-BR"/>
          </a:p>
        </p:txBody>
      </p:sp>
    </p:spTree>
    <p:extLst>
      <p:ext uri="{BB962C8B-B14F-4D97-AF65-F5344CB8AC3E}">
        <p14:creationId xmlns:p14="http://schemas.microsoft.com/office/powerpoint/2010/main" val="492883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431800"/>
            <a:ext cx="7975600" cy="723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Retângulo 4"/>
          <p:cNvSpPr/>
          <p:nvPr/>
        </p:nvSpPr>
        <p:spPr>
          <a:xfrm>
            <a:off x="739775" y="7745412"/>
            <a:ext cx="8121649" cy="4770537"/>
          </a:xfrm>
          <a:prstGeom prst="rect">
            <a:avLst/>
          </a:prstGeom>
        </p:spPr>
        <p:txBody>
          <a:bodyPr wrap="square">
            <a:spAutoFit/>
          </a:bodyPr>
          <a:lstStyle/>
          <a:p>
            <a:pPr algn="ctr"/>
            <a:endParaRPr lang="pt-BR" sz="1900" b="1" dirty="0" smtClean="0">
              <a:solidFill>
                <a:srgbClr val="000000"/>
              </a:solidFill>
              <a:latin typeface="Arial" panose="020B0604020202020204" pitchFamily="34" charset="0"/>
              <a:cs typeface="Arial" panose="020B0604020202020204" pitchFamily="34" charset="0"/>
            </a:endParaRPr>
          </a:p>
          <a:p>
            <a:pPr algn="ctr"/>
            <a:r>
              <a:rPr lang="pt-BR" sz="1900" b="1" dirty="0" smtClean="0">
                <a:solidFill>
                  <a:srgbClr val="000000"/>
                </a:solidFill>
                <a:latin typeface="Arial" panose="020B0604020202020204" pitchFamily="34" charset="0"/>
                <a:cs typeface="Arial" panose="020B0604020202020204" pitchFamily="34" charset="0"/>
              </a:rPr>
              <a:t>O equilibrio da Força: Teste e Validação </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O</a:t>
            </a:r>
            <a:r>
              <a:rPr lang="pt-BR" sz="1900" dirty="0" smtClean="0">
                <a:latin typeface="Arial" panose="020B0604020202020204" pitchFamily="34" charset="0"/>
                <a:cs typeface="Arial" panose="020B0604020202020204" pitchFamily="34" charset="0"/>
              </a:rPr>
              <a:t> </a:t>
            </a:r>
            <a:r>
              <a:rPr lang="pt-BR" sz="1900" dirty="0">
                <a:latin typeface="Arial" panose="020B0604020202020204" pitchFamily="34" charset="0"/>
                <a:cs typeface="Arial" panose="020B0604020202020204" pitchFamily="34" charset="0"/>
              </a:rPr>
              <a:t>equilíbrio da Força é essencial para manter a harmonia na galáxia, o equilíbrio entre desenvolvimento e testes é fundamental para garantir a estabilidade e a qualidade do software. Os testes e validações constantes atuam como uma linha de defesa contra bugs e falhas, assegurando que o produto final atenda aos mais altos padrões de excelência.</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endParaRPr lang="pt-BR" sz="1900" dirty="0">
              <a:latin typeface="Arial" panose="020B0604020202020204" pitchFamily="34" charset="0"/>
              <a:cs typeface="Arial" panose="020B0604020202020204" pitchFamily="34" charset="0"/>
            </a:endParaRP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dirty="0"/>
              <a:t/>
            </a:r>
            <a:br>
              <a:rPr lang="pt-BR" dirty="0"/>
            </a:br>
            <a:endParaRPr lang="pt-BR" dirty="0"/>
          </a:p>
        </p:txBody>
      </p:sp>
      <p:sp>
        <p:nvSpPr>
          <p:cNvPr id="6" name="Espaço Reservado para Número de Slide 5"/>
          <p:cNvSpPr>
            <a:spLocks noGrp="1"/>
          </p:cNvSpPr>
          <p:nvPr>
            <p:ph type="sldNum" sz="quarter" idx="12"/>
          </p:nvPr>
        </p:nvSpPr>
        <p:spPr/>
        <p:txBody>
          <a:bodyPr/>
          <a:lstStyle/>
          <a:p>
            <a:fld id="{5D6261EB-F3CC-45A7-9038-DDBFE83F6023}" type="slidenum">
              <a:rPr lang="pt-BR" smtClean="0"/>
              <a:t>14</a:t>
            </a:fld>
            <a:endParaRPr lang="pt-BR"/>
          </a:p>
        </p:txBody>
      </p:sp>
    </p:spTree>
    <p:extLst>
      <p:ext uri="{BB962C8B-B14F-4D97-AF65-F5344CB8AC3E}">
        <p14:creationId xmlns:p14="http://schemas.microsoft.com/office/powerpoint/2010/main" val="3469236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p:cNvSpPr>
            <a:spLocks noGrp="1"/>
          </p:cNvSpPr>
          <p:nvPr>
            <p:ph idx="1"/>
          </p:nvPr>
        </p:nvSpPr>
        <p:spPr>
          <a:xfrm>
            <a:off x="660083" y="635000"/>
            <a:ext cx="8281035" cy="10895331"/>
          </a:xfrm>
        </p:spPr>
        <p:txBody>
          <a:bodyPr>
            <a:normAutofit fontScale="25000" lnSpcReduction="20000"/>
          </a:bodyPr>
          <a:lstStyle/>
          <a:p>
            <a:pPr marL="0" indent="0" algn="just">
              <a:buNone/>
            </a:pPr>
            <a:r>
              <a:rPr lang="pt-BR" sz="7600" dirty="0">
                <a:latin typeface="Arial" panose="020B0604020202020204" pitchFamily="34" charset="0"/>
                <a:cs typeface="Arial" panose="020B0604020202020204" pitchFamily="34" charset="0"/>
              </a:rPr>
              <a:t>Os tipos de testes desempenham papéis diferentes em garantir a qualidade do software</a:t>
            </a:r>
            <a:r>
              <a:rPr lang="pt-BR" sz="7600" dirty="0" smtClean="0">
                <a:latin typeface="Arial" panose="020B0604020202020204" pitchFamily="34" charset="0"/>
                <a:cs typeface="Arial" panose="020B0604020202020204" pitchFamily="34" charset="0"/>
              </a:rPr>
              <a:t>:</a:t>
            </a:r>
          </a:p>
          <a:p>
            <a:pPr algn="just"/>
            <a:r>
              <a:rPr lang="pt-BR" sz="7600" dirty="0" smtClean="0">
                <a:latin typeface="Arial" panose="020B0604020202020204" pitchFamily="34" charset="0"/>
                <a:cs typeface="Arial" panose="020B0604020202020204" pitchFamily="34" charset="0"/>
              </a:rPr>
              <a:t>Testes </a:t>
            </a:r>
            <a:r>
              <a:rPr lang="pt-BR" sz="7600" dirty="0">
                <a:latin typeface="Arial" panose="020B0604020202020204" pitchFamily="34" charset="0"/>
                <a:cs typeface="Arial" panose="020B0604020202020204" pitchFamily="34" charset="0"/>
              </a:rPr>
              <a:t>Unitários: Esses testes verificam partes isoladas do código, como funções e métodos, para garantir que cada componente funcione conforme esperado. Kent Beck foi um dos pioneiros no desenvolvimento orientado por testes (TDD), uma prática que incentiva os desenvolvedores a escrever testes unitários antes de implementar o código. Isso ajuda a identificar problemas logo no início do desenvolvimento.</a:t>
            </a:r>
          </a:p>
          <a:p>
            <a:pPr algn="just"/>
            <a:r>
              <a:rPr lang="pt-BR" sz="7600" dirty="0">
                <a:latin typeface="Arial" panose="020B0604020202020204" pitchFamily="34" charset="0"/>
                <a:cs typeface="Arial" panose="020B0604020202020204" pitchFamily="34" charset="0"/>
              </a:rPr>
              <a:t>Testes de Integração: Esses testes avaliam a interação entre diferentes partes do sistema, garantindo que os módulos funcionem em harmonia. Martin Fowler, autor e especialista em engenharia de software, defende a prática de testes de integração para detectar problemas de comunicação entre componentes ou sistemas.</a:t>
            </a:r>
          </a:p>
          <a:p>
            <a:pPr algn="just"/>
            <a:r>
              <a:rPr lang="pt-BR" sz="7600" dirty="0">
                <a:latin typeface="Arial" panose="020B0604020202020204" pitchFamily="34" charset="0"/>
                <a:cs typeface="Arial" panose="020B0604020202020204" pitchFamily="34" charset="0"/>
              </a:rPr>
              <a:t>Testes de Sistema: Os testes de sistema examinam o produto como um todo para verificar se ele atende aos requisitos do usuário. IEEE (Instituto de Engenheiros Elétricos e Eletrônicos) oferece padrões para testes de sistema, incluindo verificações de funcionalidade, desempenho, segurança e compatibilidade.</a:t>
            </a:r>
          </a:p>
          <a:p>
            <a:pPr algn="just"/>
            <a:r>
              <a:rPr lang="pt-BR" sz="7600" dirty="0">
                <a:latin typeface="Arial" panose="020B0604020202020204" pitchFamily="34" charset="0"/>
                <a:cs typeface="Arial" panose="020B0604020202020204" pitchFamily="34" charset="0"/>
              </a:rPr>
              <a:t>Testes Exploratórios: Esses testes envolvem a busca criativa por problemas potenciais no software. James Bach, defensor do teste exploratório, enfatiza a importância de testar de maneira flexível, sem seguir um roteiro pré-definido, para descobrir falhas inesperadas.</a:t>
            </a:r>
          </a:p>
          <a:p>
            <a:pPr algn="just"/>
            <a:r>
              <a:rPr lang="pt-BR" sz="7600" dirty="0">
                <a:latin typeface="Arial" panose="020B0604020202020204" pitchFamily="34" charset="0"/>
                <a:cs typeface="Arial" panose="020B0604020202020204" pitchFamily="34" charset="0"/>
              </a:rPr>
              <a:t>Testes de Aceitação: Esses testes garantem que o software atenda aos requisitos dos clientes ou usuários finais. Behaviour Driven Development (Desenvolvimento Orientado por Comportamento) é uma abordagem popular para testes de aceitação, permitindo que as equipes trabalhem em estreita colaboração com os stakeholders para garantir que os objetivos de negócios sejam atendidos</a:t>
            </a:r>
            <a:r>
              <a:rPr lang="pt-BR" sz="7600" dirty="0" smtClean="0">
                <a:latin typeface="Arial" panose="020B0604020202020204" pitchFamily="34" charset="0"/>
                <a:cs typeface="Arial" panose="020B0604020202020204" pitchFamily="34" charset="0"/>
              </a:rPr>
              <a:t>.</a:t>
            </a:r>
          </a:p>
          <a:p>
            <a:pPr algn="just"/>
            <a:r>
              <a:rPr lang="pt-BR" sz="7600" dirty="0">
                <a:latin typeface="Arial" panose="020B0604020202020204" pitchFamily="34" charset="0"/>
                <a:cs typeface="Arial" panose="020B0604020202020204" pitchFamily="34" charset="0"/>
              </a:rPr>
              <a:t>Testes de Regressão: Esses testes são projetados para garantir que novas alterações no código não causem problemas em funcionalidades já existentes. Continuous integration (integração contínua) é uma prática valiosa para executar testes de regressão automaticamente sempre que o código é modificado</a:t>
            </a:r>
            <a:r>
              <a:rPr lang="pt-BR" sz="7600" dirty="0" smtClean="0">
                <a:latin typeface="Arial" panose="020B0604020202020204" pitchFamily="34" charset="0"/>
                <a:cs typeface="Arial" panose="020B0604020202020204" pitchFamily="34" charset="0"/>
              </a:rPr>
              <a:t>.</a:t>
            </a:r>
          </a:p>
          <a:p>
            <a:pPr marL="0" indent="0">
              <a:buNone/>
            </a:pPr>
            <a:endParaRPr lang="pt-BR" sz="7600" dirty="0" smtClean="0">
              <a:latin typeface="Arial" panose="020B0604020202020204" pitchFamily="34" charset="0"/>
              <a:cs typeface="Arial" panose="020B0604020202020204" pitchFamily="34" charset="0"/>
            </a:endParaRPr>
          </a:p>
          <a:p>
            <a:pPr marL="0" indent="0">
              <a:buNone/>
            </a:pPr>
            <a:r>
              <a:rPr lang="pt-BR" sz="7600" dirty="0">
                <a:latin typeface="Arial" panose="020B0604020202020204" pitchFamily="34" charset="0"/>
                <a:cs typeface="Arial" panose="020B0604020202020204" pitchFamily="34" charset="0"/>
              </a:rPr>
              <a:t>Equilibrar esses diferentes tipos de testes é fundamental para alcançar uma validação completa do software.</a:t>
            </a:r>
          </a:p>
          <a:p>
            <a:pPr marL="0" indent="0">
              <a:buNone/>
            </a:pPr>
            <a:endParaRPr lang="pt-BR" sz="7600" dirty="0">
              <a:latin typeface="Arial" panose="020B0604020202020204" pitchFamily="34" charset="0"/>
              <a:cs typeface="Arial" panose="020B0604020202020204" pitchFamily="34" charset="0"/>
            </a:endParaRPr>
          </a:p>
          <a:p>
            <a:pPr marL="0" indent="0">
              <a:buNone/>
            </a:pPr>
            <a:r>
              <a:rPr lang="pt-BR" sz="7600" dirty="0">
                <a:latin typeface="Arial" panose="020B0604020202020204" pitchFamily="34" charset="0"/>
                <a:cs typeface="Arial" panose="020B0604020202020204" pitchFamily="34" charset="0"/>
              </a:rPr>
              <a:t>O</a:t>
            </a:r>
            <a:r>
              <a:rPr lang="pt-BR" sz="7600" dirty="0" smtClean="0">
                <a:latin typeface="Arial" panose="020B0604020202020204" pitchFamily="34" charset="0"/>
                <a:cs typeface="Arial" panose="020B0604020202020204" pitchFamily="34" charset="0"/>
              </a:rPr>
              <a:t> </a:t>
            </a:r>
            <a:r>
              <a:rPr lang="pt-BR" sz="7600" dirty="0">
                <a:latin typeface="Arial" panose="020B0604020202020204" pitchFamily="34" charset="0"/>
                <a:cs typeface="Arial" panose="020B0604020202020204" pitchFamily="34" charset="0"/>
              </a:rPr>
              <a:t>equilíbrio da Força mantém a paz na galáxia, o equilíbrio entre os diversos tipos de testes garante a estabilidade, confiabilidade e qualidade do produto final. Os "Jedi da Qualidade" devem dominar essas práticas para liderar suas equipes rumo ao sucesso nos projetos de tecnologia.</a:t>
            </a:r>
          </a:p>
          <a:p>
            <a:pPr marL="0" indent="0">
              <a:buNone/>
            </a:pPr>
            <a:r>
              <a:rPr lang="pt-BR" sz="7600" dirty="0">
                <a:latin typeface="Arial" panose="020B0604020202020204" pitchFamily="34" charset="0"/>
                <a:cs typeface="Arial" panose="020B0604020202020204" pitchFamily="34" charset="0"/>
              </a:rPr>
              <a:t/>
            </a:r>
            <a:br>
              <a:rPr lang="pt-BR" sz="7600" dirty="0">
                <a:latin typeface="Arial" panose="020B0604020202020204" pitchFamily="34" charset="0"/>
                <a:cs typeface="Arial" panose="020B0604020202020204" pitchFamily="34" charset="0"/>
              </a:rPr>
            </a:br>
            <a:r>
              <a:rPr lang="pt-BR" sz="7600" dirty="0">
                <a:latin typeface="Arial" panose="020B0604020202020204" pitchFamily="34" charset="0"/>
                <a:cs typeface="Arial" panose="020B0604020202020204" pitchFamily="34" charset="0"/>
              </a:rPr>
              <a:t/>
            </a:r>
            <a:br>
              <a:rPr lang="pt-BR" sz="7600" dirty="0">
                <a:latin typeface="Arial" panose="020B0604020202020204" pitchFamily="34" charset="0"/>
                <a:cs typeface="Arial" panose="020B0604020202020204" pitchFamily="34" charset="0"/>
              </a:rPr>
            </a:br>
            <a:r>
              <a:rPr lang="pt-BR" sz="4800" dirty="0">
                <a:latin typeface="Arial" panose="020B0604020202020204" pitchFamily="34" charset="0"/>
                <a:cs typeface="Arial" panose="020B0604020202020204" pitchFamily="34" charset="0"/>
              </a:rPr>
              <a:t/>
            </a:r>
            <a:br>
              <a:rPr lang="pt-BR" sz="4800" dirty="0">
                <a:latin typeface="Arial" panose="020B0604020202020204" pitchFamily="34" charset="0"/>
                <a:cs typeface="Arial" panose="020B0604020202020204" pitchFamily="34" charset="0"/>
              </a:rPr>
            </a:br>
            <a:r>
              <a:rPr lang="pt-BR" sz="2400" dirty="0"/>
              <a:t/>
            </a:r>
            <a:br>
              <a:rPr lang="pt-BR" sz="2400" dirty="0"/>
            </a:br>
            <a:r>
              <a:rPr lang="pt-BR" sz="2400" dirty="0"/>
              <a:t/>
            </a:r>
            <a:br>
              <a:rPr lang="pt-BR" sz="2400" dirty="0"/>
            </a:br>
            <a:r>
              <a:rPr lang="pt-BR" sz="2400" dirty="0"/>
              <a:t/>
            </a:r>
            <a:br>
              <a:rPr lang="pt-BR" sz="2400" dirty="0"/>
            </a:br>
            <a:r>
              <a:rPr lang="pt-BR" sz="2400" dirty="0"/>
              <a:t/>
            </a:r>
            <a:br>
              <a:rPr lang="pt-BR" sz="2400" dirty="0"/>
            </a:br>
            <a:r>
              <a:rPr lang="pt-BR" sz="2100" dirty="0" smtClean="0">
                <a:latin typeface="Arial" panose="020B0604020202020204" pitchFamily="34" charset="0"/>
                <a:cs typeface="Arial" panose="020B0604020202020204" pitchFamily="34" charset="0"/>
              </a:rPr>
              <a:t> .</a:t>
            </a:r>
            <a:r>
              <a:rPr lang="pt-BR" sz="2000" dirty="0"/>
              <a:t/>
            </a:r>
            <a:br>
              <a:rPr lang="pt-BR" sz="2000" dirty="0"/>
            </a:br>
            <a:r>
              <a:rPr lang="pt-BR" sz="2000" dirty="0"/>
              <a:t/>
            </a:r>
            <a:br>
              <a:rPr lang="pt-BR" sz="2000" dirty="0"/>
            </a:br>
            <a:r>
              <a:rPr lang="pt-BR" sz="2000" dirty="0"/>
              <a:t/>
            </a:r>
            <a:br>
              <a:rPr lang="pt-BR" sz="2000" dirty="0"/>
            </a:br>
            <a:r>
              <a:rPr lang="pt-BR" sz="2000" dirty="0"/>
              <a:t/>
            </a:r>
            <a:br>
              <a:rPr lang="pt-BR" sz="2000" dirty="0"/>
            </a:br>
            <a:endParaRPr lang="pt-BR" sz="1900" dirty="0">
              <a:latin typeface="Arial" panose="020B0604020202020204" pitchFamily="34" charset="0"/>
              <a:cs typeface="Arial" panose="020B0604020202020204" pitchFamily="34" charset="0"/>
            </a:endParaRPr>
          </a:p>
        </p:txBody>
      </p:sp>
      <p:sp>
        <p:nvSpPr>
          <p:cNvPr id="5" name="Espaço Reservado para Número de Slide 4"/>
          <p:cNvSpPr>
            <a:spLocks noGrp="1"/>
          </p:cNvSpPr>
          <p:nvPr>
            <p:ph type="sldNum" sz="quarter" idx="12"/>
          </p:nvPr>
        </p:nvSpPr>
        <p:spPr/>
        <p:txBody>
          <a:bodyPr/>
          <a:lstStyle/>
          <a:p>
            <a:fld id="{5D6261EB-F3CC-45A7-9038-DDBFE83F6023}" type="slidenum">
              <a:rPr lang="pt-BR" smtClean="0"/>
              <a:t>15</a:t>
            </a:fld>
            <a:endParaRPr lang="pt-BR"/>
          </a:p>
        </p:txBody>
      </p:sp>
    </p:spTree>
    <p:extLst>
      <p:ext uri="{BB962C8B-B14F-4D97-AF65-F5344CB8AC3E}">
        <p14:creationId xmlns:p14="http://schemas.microsoft.com/office/powerpoint/2010/main" val="672998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431800"/>
            <a:ext cx="7391400" cy="6934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Retângulo 4"/>
          <p:cNvSpPr/>
          <p:nvPr/>
        </p:nvSpPr>
        <p:spPr>
          <a:xfrm>
            <a:off x="819469" y="7366000"/>
            <a:ext cx="8121649" cy="7709803"/>
          </a:xfrm>
          <a:prstGeom prst="rect">
            <a:avLst/>
          </a:prstGeom>
        </p:spPr>
        <p:txBody>
          <a:bodyPr wrap="square">
            <a:spAutoFit/>
          </a:bodyPr>
          <a:lstStyle/>
          <a:p>
            <a:pPr algn="ctr"/>
            <a:endParaRPr lang="pt-BR" sz="1900" b="1" dirty="0" smtClean="0">
              <a:solidFill>
                <a:srgbClr val="000000"/>
              </a:solidFill>
              <a:latin typeface="Arial" panose="020B0604020202020204" pitchFamily="34" charset="0"/>
              <a:cs typeface="Arial" panose="020B0604020202020204" pitchFamily="34" charset="0"/>
            </a:endParaRPr>
          </a:p>
          <a:p>
            <a:pPr algn="ctr"/>
            <a:r>
              <a:rPr lang="pt-BR" sz="1900" b="1" dirty="0" smtClean="0">
                <a:solidFill>
                  <a:srgbClr val="000000"/>
                </a:solidFill>
                <a:latin typeface="Arial" panose="020B0604020202020204" pitchFamily="34" charset="0"/>
                <a:cs typeface="Arial" panose="020B0604020202020204" pitchFamily="34" charset="0"/>
              </a:rPr>
              <a:t>A estrela da Morte: Segurança e Performance </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Assim como a Estrela da Morte é uma ameaça significativa para a galáxia em Star Wars, falhas críticas em software podem colocar em risco a segurança, performance e estabilidade de um sistema. Esses problemas podem levar a ataques de segurança, perda de dados ou interrupções nos serviços, causando sérios danos à reputação da empresa e à confiança dos usuários.</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A segurança é uma área crítica na qualidade do software. Bruce Schneier, renomado especialista em segurança, destaca a importância de projetar software seguro desde o início do desenvolvimento, adotando práticas de codificação segura e validação de entradas para evitar vulnerabilidades. A prevenção de ataques cibernéticos começa com uma arquitetura segura e a conscientização dos desenvolvedores sobre as ameaças potenciais.</a:t>
            </a:r>
          </a:p>
          <a:p>
            <a:r>
              <a:rPr lang="pt-BR" sz="2000" dirty="0"/>
              <a:t/>
            </a:r>
            <a:br>
              <a:rPr lang="pt-BR" sz="2000" dirty="0"/>
            </a:b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endParaRPr lang="pt-BR" sz="1900" dirty="0">
              <a:latin typeface="Arial" panose="020B0604020202020204" pitchFamily="34" charset="0"/>
              <a:cs typeface="Arial" panose="020B0604020202020204" pitchFamily="34" charset="0"/>
            </a:endParaRP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dirty="0"/>
              <a:t/>
            </a:r>
            <a:br>
              <a:rPr lang="pt-BR" dirty="0"/>
            </a:br>
            <a:endParaRPr lang="pt-BR" dirty="0"/>
          </a:p>
        </p:txBody>
      </p:sp>
      <p:sp>
        <p:nvSpPr>
          <p:cNvPr id="6" name="Espaço Reservado para Número de Slide 5"/>
          <p:cNvSpPr>
            <a:spLocks noGrp="1"/>
          </p:cNvSpPr>
          <p:nvPr>
            <p:ph type="sldNum" sz="quarter" idx="12"/>
          </p:nvPr>
        </p:nvSpPr>
        <p:spPr/>
        <p:txBody>
          <a:bodyPr/>
          <a:lstStyle/>
          <a:p>
            <a:fld id="{5D6261EB-F3CC-45A7-9038-DDBFE83F6023}" type="slidenum">
              <a:rPr lang="pt-BR" smtClean="0"/>
              <a:t>16</a:t>
            </a:fld>
            <a:endParaRPr lang="pt-BR"/>
          </a:p>
        </p:txBody>
      </p:sp>
    </p:spTree>
    <p:extLst>
      <p:ext uri="{BB962C8B-B14F-4D97-AF65-F5344CB8AC3E}">
        <p14:creationId xmlns:p14="http://schemas.microsoft.com/office/powerpoint/2010/main" val="2713842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p:cNvSpPr>
            <a:spLocks noGrp="1"/>
          </p:cNvSpPr>
          <p:nvPr>
            <p:ph idx="1"/>
          </p:nvPr>
        </p:nvSpPr>
        <p:spPr>
          <a:xfrm>
            <a:off x="660083" y="635000"/>
            <a:ext cx="8281035" cy="10895331"/>
          </a:xfrm>
        </p:spPr>
        <p:txBody>
          <a:bodyPr>
            <a:normAutofit fontScale="77500" lnSpcReduction="20000"/>
          </a:bodyPr>
          <a:lstStyle/>
          <a:p>
            <a:pPr marL="0" indent="0" algn="just">
              <a:buNone/>
            </a:pPr>
            <a:r>
              <a:rPr lang="pt-BR" sz="2500" dirty="0">
                <a:latin typeface="Arial" panose="020B0604020202020204" pitchFamily="34" charset="0"/>
                <a:cs typeface="Arial" panose="020B0604020202020204" pitchFamily="34" charset="0"/>
              </a:rPr>
              <a:t>Além disso, práticas como fuzz testing (teste de mutação) ajudam a identificar vulnerabilidades exploráveis, permitindo que as equipes tomem medidas proativas para proteger o software. OWASP (Open Web Application Security Project) oferece diretrizes sobre as melhores práticas de segurança para aplicações web</a:t>
            </a:r>
            <a:r>
              <a:rPr lang="pt-BR" sz="2500" dirty="0" smtClean="0">
                <a:latin typeface="Arial" panose="020B0604020202020204" pitchFamily="34" charset="0"/>
                <a:cs typeface="Arial" panose="020B0604020202020204" pitchFamily="34" charset="0"/>
              </a:rPr>
              <a:t>.</a:t>
            </a:r>
          </a:p>
          <a:p>
            <a:pPr marL="0" indent="0" algn="just">
              <a:buNone/>
            </a:pPr>
            <a:r>
              <a:rPr lang="pt-BR" sz="2500" dirty="0">
                <a:latin typeface="Arial" panose="020B0604020202020204" pitchFamily="34" charset="0"/>
                <a:cs typeface="Arial" panose="020B0604020202020204" pitchFamily="34" charset="0"/>
              </a:rPr>
              <a:t/>
            </a:r>
            <a:br>
              <a:rPr lang="pt-BR" sz="2500" dirty="0">
                <a:latin typeface="Arial" panose="020B0604020202020204" pitchFamily="34" charset="0"/>
                <a:cs typeface="Arial" panose="020B0604020202020204" pitchFamily="34" charset="0"/>
              </a:rPr>
            </a:br>
            <a:r>
              <a:rPr lang="pt-BR" sz="2500" dirty="0">
                <a:latin typeface="Arial" panose="020B0604020202020204" pitchFamily="34" charset="0"/>
                <a:cs typeface="Arial" panose="020B0604020202020204" pitchFamily="34" charset="0"/>
              </a:rPr>
              <a:t>No que diz respeito à performance, Steve Souders, especialista em desempenho web, enfatiza a importância de otimizar a experiência do usuário ao minimizar o tempo de carregamento e maximizar a capacidade de resposta das aplicações. A análise de desempenho deve incluir a identificação de gargalos e a implementação de soluções para melhorar a velocidade e eficiência</a:t>
            </a:r>
            <a:r>
              <a:rPr lang="pt-BR" sz="2500" dirty="0" smtClean="0">
                <a:latin typeface="Arial" panose="020B0604020202020204" pitchFamily="34" charset="0"/>
                <a:cs typeface="Arial" panose="020B0604020202020204" pitchFamily="34" charset="0"/>
              </a:rPr>
              <a:t>.</a:t>
            </a:r>
          </a:p>
          <a:p>
            <a:pPr marL="0" indent="0" algn="just">
              <a:buNone/>
            </a:pPr>
            <a:r>
              <a:rPr lang="pt-BR" sz="2500" dirty="0">
                <a:latin typeface="Arial" panose="020B0604020202020204" pitchFamily="34" charset="0"/>
                <a:cs typeface="Arial" panose="020B0604020202020204" pitchFamily="34" charset="0"/>
              </a:rPr>
              <a:t/>
            </a:r>
            <a:br>
              <a:rPr lang="pt-BR" sz="2500" dirty="0">
                <a:latin typeface="Arial" panose="020B0604020202020204" pitchFamily="34" charset="0"/>
                <a:cs typeface="Arial" panose="020B0604020202020204" pitchFamily="34" charset="0"/>
              </a:rPr>
            </a:br>
            <a:r>
              <a:rPr lang="pt-BR" sz="2500" dirty="0">
                <a:latin typeface="Arial" panose="020B0604020202020204" pitchFamily="34" charset="0"/>
                <a:cs typeface="Arial" panose="020B0604020202020204" pitchFamily="34" charset="0"/>
              </a:rPr>
              <a:t>O monitoramento constante do desempenho, por meio de ferramentas de Application Performance Monitoring (APM), permite que as equipes detectem e resolvam problemas antes que impactem os usuários finais. Google PageSpeed Insights é uma ferramenta que fornece recomendações para otimizar o desempenho de páginas web</a:t>
            </a:r>
            <a:r>
              <a:rPr lang="pt-BR" sz="2500" dirty="0" smtClean="0">
                <a:latin typeface="Arial" panose="020B0604020202020204" pitchFamily="34" charset="0"/>
                <a:cs typeface="Arial" panose="020B0604020202020204" pitchFamily="34" charset="0"/>
              </a:rPr>
              <a:t>.</a:t>
            </a:r>
          </a:p>
          <a:p>
            <a:pPr marL="0" indent="0" algn="just">
              <a:buNone/>
            </a:pPr>
            <a:r>
              <a:rPr lang="pt-BR" sz="2500" dirty="0">
                <a:latin typeface="Arial" panose="020B0604020202020204" pitchFamily="34" charset="0"/>
                <a:cs typeface="Arial" panose="020B0604020202020204" pitchFamily="34" charset="0"/>
              </a:rPr>
              <a:t/>
            </a:r>
            <a:br>
              <a:rPr lang="pt-BR" sz="2500" dirty="0">
                <a:latin typeface="Arial" panose="020B0604020202020204" pitchFamily="34" charset="0"/>
                <a:cs typeface="Arial" panose="020B0604020202020204" pitchFamily="34" charset="0"/>
              </a:rPr>
            </a:br>
            <a:r>
              <a:rPr lang="pt-BR" sz="2500" dirty="0">
                <a:latin typeface="Arial" panose="020B0604020202020204" pitchFamily="34" charset="0"/>
                <a:cs typeface="Arial" panose="020B0604020202020204" pitchFamily="34" charset="0"/>
              </a:rPr>
              <a:t>A estabilidade é outro fator essencial para a qualidade do software. Kent Beck sugere práticas como continuous integration (integração contínua) e continuous delivery (entrega contínua) para manter a estabilidade do software ao longo do tempo. Essas abordagens permitem que as equipes integrem e testem alterações regularmente, reduzindo o risco de falhas inesperadas</a:t>
            </a:r>
            <a:r>
              <a:rPr lang="pt-BR" sz="2500" dirty="0" smtClean="0">
                <a:latin typeface="Arial" panose="020B0604020202020204" pitchFamily="34" charset="0"/>
                <a:cs typeface="Arial" panose="020B0604020202020204" pitchFamily="34" charset="0"/>
              </a:rPr>
              <a:t>.</a:t>
            </a:r>
          </a:p>
          <a:p>
            <a:pPr marL="0" indent="0" algn="just">
              <a:buNone/>
            </a:pPr>
            <a:r>
              <a:rPr lang="pt-BR" sz="2500" dirty="0">
                <a:latin typeface="Arial" panose="020B0604020202020204" pitchFamily="34" charset="0"/>
                <a:cs typeface="Arial" panose="020B0604020202020204" pitchFamily="34" charset="0"/>
              </a:rPr>
              <a:t/>
            </a:r>
            <a:br>
              <a:rPr lang="pt-BR" sz="2500" dirty="0">
                <a:latin typeface="Arial" panose="020B0604020202020204" pitchFamily="34" charset="0"/>
                <a:cs typeface="Arial" panose="020B0604020202020204" pitchFamily="34" charset="0"/>
              </a:rPr>
            </a:br>
            <a:r>
              <a:rPr lang="pt-BR" sz="2500" dirty="0">
                <a:latin typeface="Arial" panose="020B0604020202020204" pitchFamily="34" charset="0"/>
                <a:cs typeface="Arial" panose="020B0604020202020204" pitchFamily="34" charset="0"/>
              </a:rPr>
              <a:t>Por fim, a automação de testes de segurança e desempenho pode garantir que o software seja examinado constantemente em busca de falhas e vulnerabilidades. Assim como os heróis de Star Wars enfrentam as ameaças da Estrela da Morte, as equipes de desenvolvimento devem estar preparadas para enfrentar e superar os desafios de segurança, performance e estabilidade em seus projetos de software. Ao fazer isso, eles protegem não apenas os sistemas, mas também a confiança dos usuários e a reputação da </a:t>
            </a:r>
            <a:r>
              <a:rPr lang="pt-BR" sz="2500" dirty="0" smtClean="0">
                <a:latin typeface="Arial" panose="020B0604020202020204" pitchFamily="34" charset="0"/>
                <a:cs typeface="Arial" panose="020B0604020202020204" pitchFamily="34" charset="0"/>
              </a:rPr>
              <a:t>organização.</a:t>
            </a:r>
          </a:p>
          <a:p>
            <a:pPr marL="0" indent="0" algn="just">
              <a:buNone/>
            </a:pPr>
            <a:r>
              <a:rPr lang="pt-BR" sz="7600" dirty="0">
                <a:latin typeface="Arial" panose="020B0604020202020204" pitchFamily="34" charset="0"/>
                <a:cs typeface="Arial" panose="020B0604020202020204" pitchFamily="34" charset="0"/>
              </a:rPr>
              <a:t/>
            </a:r>
            <a:br>
              <a:rPr lang="pt-BR" sz="7600" dirty="0">
                <a:latin typeface="Arial" panose="020B0604020202020204" pitchFamily="34" charset="0"/>
                <a:cs typeface="Arial" panose="020B0604020202020204" pitchFamily="34" charset="0"/>
              </a:rPr>
            </a:br>
            <a:r>
              <a:rPr lang="pt-BR" sz="4800" dirty="0">
                <a:latin typeface="Arial" panose="020B0604020202020204" pitchFamily="34" charset="0"/>
                <a:cs typeface="Arial" panose="020B0604020202020204" pitchFamily="34" charset="0"/>
              </a:rPr>
              <a:t/>
            </a:r>
            <a:br>
              <a:rPr lang="pt-BR" sz="4800" dirty="0">
                <a:latin typeface="Arial" panose="020B0604020202020204" pitchFamily="34" charset="0"/>
                <a:cs typeface="Arial" panose="020B0604020202020204" pitchFamily="34" charset="0"/>
              </a:rPr>
            </a:br>
            <a:r>
              <a:rPr lang="pt-BR" sz="2400" dirty="0"/>
              <a:t/>
            </a:r>
            <a:br>
              <a:rPr lang="pt-BR" sz="2400" dirty="0"/>
            </a:br>
            <a:r>
              <a:rPr lang="pt-BR" sz="2400" dirty="0"/>
              <a:t/>
            </a:r>
            <a:br>
              <a:rPr lang="pt-BR" sz="2400" dirty="0"/>
            </a:br>
            <a:r>
              <a:rPr lang="pt-BR" sz="2400" dirty="0"/>
              <a:t/>
            </a:r>
            <a:br>
              <a:rPr lang="pt-BR" sz="2400" dirty="0"/>
            </a:br>
            <a:r>
              <a:rPr lang="pt-BR" sz="2400" dirty="0"/>
              <a:t/>
            </a:r>
            <a:br>
              <a:rPr lang="pt-BR" sz="2400" dirty="0"/>
            </a:br>
            <a:r>
              <a:rPr lang="pt-BR" sz="2100" dirty="0" smtClean="0">
                <a:latin typeface="Arial" panose="020B0604020202020204" pitchFamily="34" charset="0"/>
                <a:cs typeface="Arial" panose="020B0604020202020204" pitchFamily="34" charset="0"/>
              </a:rPr>
              <a:t> .</a:t>
            </a:r>
            <a:r>
              <a:rPr lang="pt-BR" sz="2000" dirty="0"/>
              <a:t/>
            </a:r>
            <a:br>
              <a:rPr lang="pt-BR" sz="2000" dirty="0"/>
            </a:br>
            <a:r>
              <a:rPr lang="pt-BR" sz="2000" dirty="0"/>
              <a:t/>
            </a:r>
            <a:br>
              <a:rPr lang="pt-BR" sz="2000" dirty="0"/>
            </a:br>
            <a:r>
              <a:rPr lang="pt-BR" sz="2000" dirty="0"/>
              <a:t/>
            </a:r>
            <a:br>
              <a:rPr lang="pt-BR" sz="2000" dirty="0"/>
            </a:br>
            <a:r>
              <a:rPr lang="pt-BR" sz="2000" dirty="0"/>
              <a:t/>
            </a:r>
            <a:br>
              <a:rPr lang="pt-BR" sz="2000" dirty="0"/>
            </a:br>
            <a:endParaRPr lang="pt-BR" sz="1900" dirty="0">
              <a:latin typeface="Arial" panose="020B0604020202020204" pitchFamily="34" charset="0"/>
              <a:cs typeface="Arial" panose="020B0604020202020204" pitchFamily="34" charset="0"/>
            </a:endParaRPr>
          </a:p>
        </p:txBody>
      </p:sp>
      <p:sp>
        <p:nvSpPr>
          <p:cNvPr id="5" name="Espaço Reservado para Número de Slide 4"/>
          <p:cNvSpPr>
            <a:spLocks noGrp="1"/>
          </p:cNvSpPr>
          <p:nvPr>
            <p:ph type="sldNum" sz="quarter" idx="12"/>
          </p:nvPr>
        </p:nvSpPr>
        <p:spPr/>
        <p:txBody>
          <a:bodyPr/>
          <a:lstStyle/>
          <a:p>
            <a:fld id="{5D6261EB-F3CC-45A7-9038-DDBFE83F6023}" type="slidenum">
              <a:rPr lang="pt-BR" smtClean="0"/>
              <a:t>17</a:t>
            </a:fld>
            <a:endParaRPr lang="pt-BR"/>
          </a:p>
        </p:txBody>
      </p:sp>
    </p:spTree>
    <p:extLst>
      <p:ext uri="{BB962C8B-B14F-4D97-AF65-F5344CB8AC3E}">
        <p14:creationId xmlns:p14="http://schemas.microsoft.com/office/powerpoint/2010/main" val="1479499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508000"/>
            <a:ext cx="7239000" cy="6629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Retângulo 4"/>
          <p:cNvSpPr/>
          <p:nvPr/>
        </p:nvSpPr>
        <p:spPr>
          <a:xfrm>
            <a:off x="819469" y="7366000"/>
            <a:ext cx="8121649" cy="8309967"/>
          </a:xfrm>
          <a:prstGeom prst="rect">
            <a:avLst/>
          </a:prstGeom>
        </p:spPr>
        <p:txBody>
          <a:bodyPr wrap="square">
            <a:spAutoFit/>
          </a:bodyPr>
          <a:lstStyle/>
          <a:p>
            <a:pPr algn="ctr"/>
            <a:r>
              <a:rPr lang="pt-BR" sz="1900" b="1" dirty="0" smtClean="0">
                <a:solidFill>
                  <a:srgbClr val="000000"/>
                </a:solidFill>
                <a:latin typeface="Arial" panose="020B0604020202020204" pitchFamily="34" charset="0"/>
                <a:cs typeface="Arial" panose="020B0604020202020204" pitchFamily="34" charset="0"/>
              </a:rPr>
              <a:t>A Nova Esperança: Inovação e Qualidade</a:t>
            </a:r>
          </a:p>
          <a:p>
            <a:pPr algn="just"/>
            <a:endParaRPr lang="pt-BR" sz="1900" b="1" dirty="0">
              <a:solidFill>
                <a:srgbClr val="000000"/>
              </a:solidFill>
              <a:latin typeface="Arial" panose="020B0604020202020204" pitchFamily="34" charset="0"/>
              <a:cs typeface="Arial" panose="020B0604020202020204" pitchFamily="34" charset="0"/>
            </a:endParaRPr>
          </a:p>
          <a:p>
            <a:pPr algn="just"/>
            <a:r>
              <a:rPr lang="pt-BR" sz="1900" dirty="0">
                <a:latin typeface="Arial" panose="020B0604020202020204" pitchFamily="34" charset="0"/>
                <a:cs typeface="Arial" panose="020B0604020202020204" pitchFamily="34" charset="0"/>
              </a:rPr>
              <a:t> </a:t>
            </a:r>
            <a:r>
              <a:rPr lang="pt-BR" sz="1900" dirty="0" smtClean="0">
                <a:latin typeface="Arial" panose="020B0604020202020204" pitchFamily="34" charset="0"/>
                <a:cs typeface="Arial" panose="020B0604020202020204" pitchFamily="34" charset="0"/>
              </a:rPr>
              <a:t>A Rebelião </a:t>
            </a:r>
            <a:r>
              <a:rPr lang="pt-BR" sz="1900" dirty="0">
                <a:latin typeface="Arial" panose="020B0604020202020204" pitchFamily="34" charset="0"/>
                <a:cs typeface="Arial" panose="020B0604020202020204" pitchFamily="34" charset="0"/>
              </a:rPr>
              <a:t>em Star Wars oferece uma nova esperança para a galáxia, a inovação traz oportunidades para melhorar a qualidade do software. As novas tecnologias e abordagens revolucionam a maneira como desenvolvemos e testamos software, permitindo que as equipes alcancem padrões mais altos de excelência e satisfação do usuário.</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A inovação começa com uma mentalidade aberta à experimentação e à busca por soluções criativas. Eric Ries, autor de "The Lean Startup", defende a importância de testar ideias de forma rápida e iterativa, aprendendo com os resultados para melhorar constantemente o produto. Essa abordagem também pode ser aplicada ao desenvolvimento de software, incentivando a experimentação com novas tecnologias e métodos.</a:t>
            </a:r>
          </a:p>
          <a:p>
            <a:r>
              <a:rPr lang="pt-BR" sz="2000" dirty="0"/>
              <a:t/>
            </a:r>
            <a:br>
              <a:rPr lang="pt-BR" sz="2000" dirty="0"/>
            </a:br>
            <a:endParaRPr lang="pt-BR" sz="1900" b="1" dirty="0" smtClean="0">
              <a:solidFill>
                <a:srgbClr val="000000"/>
              </a:solidFill>
              <a:latin typeface="Arial" panose="020B0604020202020204" pitchFamily="34" charset="0"/>
              <a:cs typeface="Arial" panose="020B0604020202020204" pitchFamily="34" charset="0"/>
            </a:endParaRPr>
          </a:p>
          <a:p>
            <a:pPr algn="ctr"/>
            <a:r>
              <a:rPr lang="pt-BR" sz="1900" b="1" dirty="0" smtClean="0">
                <a:solidFill>
                  <a:srgbClr val="000000"/>
                </a:solidFill>
                <a:latin typeface="Arial" panose="020B0604020202020204" pitchFamily="34" charset="0"/>
                <a:cs typeface="Arial" panose="020B0604020202020204" pitchFamily="34" charset="0"/>
              </a:rPr>
              <a:t> </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endParaRPr lang="pt-BR" sz="1900" dirty="0">
              <a:latin typeface="Arial" panose="020B0604020202020204" pitchFamily="34" charset="0"/>
              <a:cs typeface="Arial" panose="020B0604020202020204" pitchFamily="34" charset="0"/>
            </a:endParaRP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dirty="0"/>
              <a:t/>
            </a:r>
            <a:br>
              <a:rPr lang="pt-BR" dirty="0"/>
            </a:br>
            <a:endParaRPr lang="pt-BR" dirty="0"/>
          </a:p>
        </p:txBody>
      </p:sp>
      <p:sp>
        <p:nvSpPr>
          <p:cNvPr id="6" name="Espaço Reservado para Número de Slide 5"/>
          <p:cNvSpPr>
            <a:spLocks noGrp="1"/>
          </p:cNvSpPr>
          <p:nvPr>
            <p:ph type="sldNum" sz="quarter" idx="12"/>
          </p:nvPr>
        </p:nvSpPr>
        <p:spPr/>
        <p:txBody>
          <a:bodyPr/>
          <a:lstStyle/>
          <a:p>
            <a:fld id="{5D6261EB-F3CC-45A7-9038-DDBFE83F6023}" type="slidenum">
              <a:rPr lang="pt-BR" smtClean="0"/>
              <a:t>18</a:t>
            </a:fld>
            <a:endParaRPr lang="pt-BR"/>
          </a:p>
        </p:txBody>
      </p:sp>
    </p:spTree>
    <p:extLst>
      <p:ext uri="{BB962C8B-B14F-4D97-AF65-F5344CB8AC3E}">
        <p14:creationId xmlns:p14="http://schemas.microsoft.com/office/powerpoint/2010/main" val="3345676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p:cNvSpPr>
            <a:spLocks noGrp="1"/>
          </p:cNvSpPr>
          <p:nvPr>
            <p:ph idx="1"/>
          </p:nvPr>
        </p:nvSpPr>
        <p:spPr>
          <a:xfrm>
            <a:off x="660083" y="635000"/>
            <a:ext cx="8281035" cy="10895331"/>
          </a:xfrm>
        </p:spPr>
        <p:txBody>
          <a:bodyPr>
            <a:normAutofit fontScale="47500" lnSpcReduction="20000"/>
          </a:bodyPr>
          <a:lstStyle/>
          <a:p>
            <a:pPr marL="0" indent="0" algn="just">
              <a:buNone/>
            </a:pPr>
            <a:r>
              <a:rPr lang="pt-BR" sz="4000" dirty="0">
                <a:latin typeface="Arial" panose="020B0604020202020204" pitchFamily="34" charset="0"/>
                <a:cs typeface="Arial" panose="020B0604020202020204" pitchFamily="34" charset="0"/>
              </a:rPr>
              <a:t>Novas abordagens, como DevOps, promovem uma colaboração mais estreita entre as equipes de desenvolvimento e operações, resultando em ciclos de feedback mais rápidos e uma entrega mais ágil de software de qualidade. Jez Humble e David Farley, autores de "Continuous Delivery", são defensores dessa filosofia, que permite a integração contínua e a entrega frequente de software.</a:t>
            </a:r>
          </a:p>
          <a:p>
            <a:pPr marL="0" indent="0" algn="just">
              <a:buNone/>
            </a:pPr>
            <a:r>
              <a:rPr lang="pt-BR" sz="4000" dirty="0">
                <a:latin typeface="Arial" panose="020B0604020202020204" pitchFamily="34" charset="0"/>
                <a:cs typeface="Arial" panose="020B0604020202020204" pitchFamily="34" charset="0"/>
              </a:rPr>
              <a:t/>
            </a:r>
            <a:br>
              <a:rPr lang="pt-BR" sz="4000" dirty="0">
                <a:latin typeface="Arial" panose="020B0604020202020204" pitchFamily="34" charset="0"/>
                <a:cs typeface="Arial" panose="020B0604020202020204" pitchFamily="34" charset="0"/>
              </a:rPr>
            </a:br>
            <a:r>
              <a:rPr lang="pt-BR" sz="4000" dirty="0">
                <a:latin typeface="Arial" panose="020B0604020202020204" pitchFamily="34" charset="0"/>
                <a:cs typeface="Arial" panose="020B0604020202020204" pitchFamily="34" charset="0"/>
              </a:rPr>
              <a:t>Outra inovação importante é o uso de inteligência artificial e machine learning para aprimorar a qualidade do software. Ferramentas de análise automática de código podem detectar padrões e possíveis falhas, enquanto sistemas de aprendizado de máquina podem prever problemas potenciais com base em dados históricos. Andrew Ng, líder em IA, é um defensor da aplicação dessas tecnologias para melhorar a qualidade e eficiência dos projetos de software.</a:t>
            </a:r>
          </a:p>
          <a:p>
            <a:pPr marL="0" indent="0" algn="just">
              <a:buNone/>
            </a:pPr>
            <a:r>
              <a:rPr lang="pt-BR" sz="4000" dirty="0">
                <a:latin typeface="Arial" panose="020B0604020202020204" pitchFamily="34" charset="0"/>
                <a:cs typeface="Arial" panose="020B0604020202020204" pitchFamily="34" charset="0"/>
              </a:rPr>
              <a:t/>
            </a:r>
            <a:br>
              <a:rPr lang="pt-BR" sz="4000" dirty="0">
                <a:latin typeface="Arial" panose="020B0604020202020204" pitchFamily="34" charset="0"/>
                <a:cs typeface="Arial" panose="020B0604020202020204" pitchFamily="34" charset="0"/>
              </a:rPr>
            </a:br>
            <a:r>
              <a:rPr lang="pt-BR" sz="4000" dirty="0">
                <a:latin typeface="Arial" panose="020B0604020202020204" pitchFamily="34" charset="0"/>
                <a:cs typeface="Arial" panose="020B0604020202020204" pitchFamily="34" charset="0"/>
              </a:rPr>
              <a:t>Microservices (microserviços) são outra abordagem inovadora que permite desenvolver aplicações complexas como um conjunto de serviços independentes. Essa arquitetura facilita a manutenção e a escalabilidade, além de permitir a implementação de testes e atualizações de maneira mais eficiente.</a:t>
            </a:r>
          </a:p>
          <a:p>
            <a:pPr marL="0" indent="0" algn="just">
              <a:buNone/>
            </a:pPr>
            <a:r>
              <a:rPr lang="pt-BR" sz="4000" dirty="0">
                <a:latin typeface="Arial" panose="020B0604020202020204" pitchFamily="34" charset="0"/>
                <a:cs typeface="Arial" panose="020B0604020202020204" pitchFamily="34" charset="0"/>
              </a:rPr>
              <a:t/>
            </a:r>
            <a:br>
              <a:rPr lang="pt-BR" sz="4000" dirty="0">
                <a:latin typeface="Arial" panose="020B0604020202020204" pitchFamily="34" charset="0"/>
                <a:cs typeface="Arial" panose="020B0604020202020204" pitchFamily="34" charset="0"/>
              </a:rPr>
            </a:br>
            <a:r>
              <a:rPr lang="pt-BR" sz="4000" dirty="0">
                <a:latin typeface="Arial" panose="020B0604020202020204" pitchFamily="34" charset="0"/>
                <a:cs typeface="Arial" panose="020B0604020202020204" pitchFamily="34" charset="0"/>
              </a:rPr>
              <a:t>Além disso, o uso de blockchain em projetos de software pode trazer avanços significativos em segurança e transparência. Vitalik Buterin, co-fundador da Ethereum, tem explorado como essa tecnologia pode ser aplicada em áreas como contratos inteligentes e verificação de identidade.</a:t>
            </a:r>
          </a:p>
          <a:p>
            <a:pPr marL="0" indent="0" algn="just">
              <a:buNone/>
            </a:pPr>
            <a:r>
              <a:rPr lang="pt-BR" sz="4000" dirty="0">
                <a:latin typeface="Arial" panose="020B0604020202020204" pitchFamily="34" charset="0"/>
                <a:cs typeface="Arial" panose="020B0604020202020204" pitchFamily="34" charset="0"/>
              </a:rPr>
              <a:t/>
            </a:r>
            <a:br>
              <a:rPr lang="pt-BR" sz="4000" dirty="0">
                <a:latin typeface="Arial" panose="020B0604020202020204" pitchFamily="34" charset="0"/>
                <a:cs typeface="Arial" panose="020B0604020202020204" pitchFamily="34" charset="0"/>
              </a:rPr>
            </a:br>
            <a:r>
              <a:rPr lang="pt-BR" sz="4000" dirty="0">
                <a:latin typeface="Arial" panose="020B0604020202020204" pitchFamily="34" charset="0"/>
                <a:cs typeface="Arial" panose="020B0604020202020204" pitchFamily="34" charset="0"/>
              </a:rPr>
              <a:t>Inovação também significa capacitar as equipes para experimentar novas ferramentas e metodologias, como serverless computing (computação sem servidor) e edge computing. Essas tecnologias podem melhorar a performance e eficiência do software, proporcionando experiências mais rápidas e responsivas para os usuários.</a:t>
            </a:r>
          </a:p>
          <a:p>
            <a:pPr marL="0" indent="0" algn="just">
              <a:buNone/>
            </a:pPr>
            <a:r>
              <a:rPr lang="pt-BR" sz="4000" dirty="0" smtClean="0">
                <a:latin typeface="Arial" panose="020B0604020202020204" pitchFamily="34" charset="0"/>
                <a:cs typeface="Arial" panose="020B0604020202020204" pitchFamily="34" charset="0"/>
              </a:rPr>
              <a:t>Assim </a:t>
            </a:r>
            <a:r>
              <a:rPr lang="pt-BR" sz="4000" dirty="0">
                <a:latin typeface="Arial" panose="020B0604020202020204" pitchFamily="34" charset="0"/>
                <a:cs typeface="Arial" panose="020B0604020202020204" pitchFamily="34" charset="0"/>
              </a:rPr>
              <a:t>como a Rebelião traz esperança à galáxia, a inovação oferece oportunidades para melhorar a qualidade do software. Ao adotar novas tecnologias e abordagens, as equipes de desenvolvimento podem criar produtos mais avançados e impactantes, contribuindo para um futuro mais brilhante para </a:t>
            </a:r>
            <a:r>
              <a:rPr lang="pt-BR" sz="4000" dirty="0" smtClean="0">
                <a:latin typeface="Arial" panose="020B0604020202020204" pitchFamily="34" charset="0"/>
                <a:cs typeface="Arial" panose="020B0604020202020204" pitchFamily="34" charset="0"/>
              </a:rPr>
              <a:t>todos.</a:t>
            </a:r>
          </a:p>
          <a:p>
            <a:pPr marL="0" indent="0" algn="just">
              <a:buNone/>
            </a:pPr>
            <a:r>
              <a:rPr lang="pt-BR" sz="2000" dirty="0"/>
              <a:t/>
            </a:r>
            <a:br>
              <a:rPr lang="pt-BR" sz="2000" dirty="0"/>
            </a:br>
            <a:r>
              <a:rPr lang="pt-BR" sz="2000" dirty="0"/>
              <a:t/>
            </a:r>
            <a:br>
              <a:rPr lang="pt-BR" sz="2000" dirty="0"/>
            </a:br>
            <a:r>
              <a:rPr lang="pt-BR" sz="2000" dirty="0"/>
              <a:t/>
            </a:r>
            <a:br>
              <a:rPr lang="pt-BR" sz="2000" dirty="0"/>
            </a:br>
            <a:endParaRPr lang="pt-BR" sz="1900" dirty="0">
              <a:latin typeface="Arial" panose="020B0604020202020204" pitchFamily="34" charset="0"/>
              <a:cs typeface="Arial" panose="020B0604020202020204" pitchFamily="34" charset="0"/>
            </a:endParaRPr>
          </a:p>
        </p:txBody>
      </p:sp>
      <p:sp>
        <p:nvSpPr>
          <p:cNvPr id="5" name="Espaço Reservado para Número de Slide 4"/>
          <p:cNvSpPr>
            <a:spLocks noGrp="1"/>
          </p:cNvSpPr>
          <p:nvPr>
            <p:ph type="sldNum" sz="quarter" idx="12"/>
          </p:nvPr>
        </p:nvSpPr>
        <p:spPr/>
        <p:txBody>
          <a:bodyPr/>
          <a:lstStyle/>
          <a:p>
            <a:fld id="{5D6261EB-F3CC-45A7-9038-DDBFE83F6023}" type="slidenum">
              <a:rPr lang="pt-BR" smtClean="0"/>
              <a:t>19</a:t>
            </a:fld>
            <a:endParaRPr lang="pt-BR"/>
          </a:p>
        </p:txBody>
      </p:sp>
    </p:spTree>
    <p:extLst>
      <p:ext uri="{BB962C8B-B14F-4D97-AF65-F5344CB8AC3E}">
        <p14:creationId xmlns:p14="http://schemas.microsoft.com/office/powerpoint/2010/main" val="2950620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60082" y="558801"/>
            <a:ext cx="8281035" cy="11657330"/>
          </a:xfrm>
        </p:spPr>
        <p:txBody>
          <a:bodyPr>
            <a:normAutofit/>
          </a:bodyPr>
          <a:lstStyle/>
          <a:p>
            <a:pPr marL="0" indent="0" algn="ctr">
              <a:buNone/>
            </a:pPr>
            <a:r>
              <a:rPr lang="pt-BR" sz="4000" dirty="0" smtClean="0">
                <a:latin typeface="Arial" panose="020B0604020202020204" pitchFamily="34" charset="0"/>
                <a:cs typeface="Arial" panose="020B0604020202020204" pitchFamily="34" charset="0"/>
              </a:rPr>
              <a:t>Sumário</a:t>
            </a:r>
          </a:p>
          <a:p>
            <a:pPr marL="0" indent="0">
              <a:buNone/>
            </a:pPr>
            <a:endParaRPr lang="pt-BR" sz="1900" dirty="0">
              <a:latin typeface="Arial" panose="020B0604020202020204" pitchFamily="34" charset="0"/>
              <a:cs typeface="Arial" panose="020B0604020202020204" pitchFamily="34" charset="0"/>
            </a:endParaRPr>
          </a:p>
        </p:txBody>
      </p:sp>
      <p:sp>
        <p:nvSpPr>
          <p:cNvPr id="5" name="CaixaDeTexto 4"/>
          <p:cNvSpPr txBox="1"/>
          <p:nvPr/>
        </p:nvSpPr>
        <p:spPr>
          <a:xfrm>
            <a:off x="457200" y="1498600"/>
            <a:ext cx="8712200" cy="10033516"/>
          </a:xfrm>
          <a:prstGeom prst="rect">
            <a:avLst/>
          </a:prstGeom>
          <a:noFill/>
        </p:spPr>
        <p:txBody>
          <a:bodyPr wrap="square" rtlCol="0">
            <a:spAutoFit/>
          </a:bodyPr>
          <a:lstStyle/>
          <a:p>
            <a:r>
              <a:rPr lang="pt-BR" sz="1900" dirty="0">
                <a:latin typeface="Arial" panose="020B0604020202020204" pitchFamily="34" charset="0"/>
                <a:cs typeface="Arial" panose="020B0604020202020204" pitchFamily="34" charset="0"/>
                <a:hlinkClick r:id="rId2" action="ppaction://hlinksldjump"/>
              </a:rPr>
              <a:t>A Jornada do </a:t>
            </a:r>
            <a:r>
              <a:rPr lang="pt-BR" sz="1900" dirty="0" smtClean="0">
                <a:latin typeface="Arial" panose="020B0604020202020204" pitchFamily="34" charset="0"/>
                <a:cs typeface="Arial" panose="020B0604020202020204" pitchFamily="34" charset="0"/>
                <a:hlinkClick r:id="rId2" action="ppaction://hlinksldjump"/>
              </a:rPr>
              <a:t>Autor...............................................................................................3</a:t>
            </a:r>
            <a:endParaRPr lang="pt-BR" sz="1900" dirty="0" smtClean="0">
              <a:latin typeface="Arial" panose="020B0604020202020204" pitchFamily="34" charset="0"/>
              <a:cs typeface="Arial" panose="020B0604020202020204" pitchFamily="34" charset="0"/>
            </a:endParaRPr>
          </a:p>
          <a:p>
            <a:r>
              <a:rPr lang="pt-BR" sz="1900" dirty="0" smtClean="0">
                <a:latin typeface="Arial" panose="020B0604020202020204" pitchFamily="34" charset="0"/>
                <a:cs typeface="Arial" panose="020B0604020202020204" pitchFamily="34" charset="0"/>
                <a:hlinkClick r:id="rId3" action="ppaction://hlinksldjump"/>
              </a:rPr>
              <a:t>Introdução ...........................................................................................................5</a:t>
            </a:r>
            <a:endParaRPr lang="pt-BR" sz="1900" dirty="0" smtClean="0">
              <a:latin typeface="Arial" panose="020B0604020202020204" pitchFamily="34" charset="0"/>
              <a:cs typeface="Arial" panose="020B0604020202020204" pitchFamily="34" charset="0"/>
            </a:endParaRPr>
          </a:p>
          <a:p>
            <a:r>
              <a:rPr lang="pt-BR" sz="1900" dirty="0" smtClean="0">
                <a:latin typeface="Arial" panose="020B0604020202020204" pitchFamily="34" charset="0"/>
                <a:cs typeface="Arial" panose="020B0604020202020204" pitchFamily="34" charset="0"/>
                <a:hlinkClick r:id="rId4" action="ppaction://hlinksldjump"/>
              </a:rPr>
              <a:t>O despertar da Força ..........................................................................................6</a:t>
            </a:r>
            <a:endParaRPr lang="pt-BR" sz="1900" dirty="0" smtClean="0">
              <a:latin typeface="Arial" panose="020B0604020202020204" pitchFamily="34" charset="0"/>
              <a:cs typeface="Arial" panose="020B0604020202020204" pitchFamily="34" charset="0"/>
            </a:endParaRPr>
          </a:p>
          <a:p>
            <a:r>
              <a:rPr lang="pt-BR" sz="1900" dirty="0" smtClean="0">
                <a:latin typeface="Arial" panose="020B0604020202020204" pitchFamily="34" charset="0"/>
                <a:cs typeface="Arial" panose="020B0604020202020204" pitchFamily="34" charset="0"/>
                <a:hlinkClick r:id="rId5" action="ppaction://hlinksldjump"/>
              </a:rPr>
              <a:t>Os Jedis da Qualidade ........................................................................................8</a:t>
            </a:r>
            <a:endParaRPr lang="pt-BR" sz="1900" dirty="0" smtClean="0">
              <a:latin typeface="Arial" panose="020B0604020202020204" pitchFamily="34" charset="0"/>
              <a:cs typeface="Arial" panose="020B0604020202020204" pitchFamily="34" charset="0"/>
            </a:endParaRPr>
          </a:p>
          <a:p>
            <a:r>
              <a:rPr lang="pt-BR" sz="1900" dirty="0" smtClean="0">
                <a:latin typeface="Arial" panose="020B0604020202020204" pitchFamily="34" charset="0"/>
                <a:cs typeface="Arial" panose="020B0604020202020204" pitchFamily="34" charset="0"/>
                <a:hlinkClick r:id="rId6" action="ppaction://hlinksldjump"/>
              </a:rPr>
              <a:t>O lado sombrio dos bugs ..................................................................................10</a:t>
            </a:r>
            <a:endParaRPr lang="pt-BR" sz="1900" dirty="0" smtClean="0">
              <a:latin typeface="Arial" panose="020B0604020202020204" pitchFamily="34" charset="0"/>
              <a:cs typeface="Arial" panose="020B0604020202020204" pitchFamily="34" charset="0"/>
            </a:endParaRPr>
          </a:p>
          <a:p>
            <a:r>
              <a:rPr lang="pt-BR" sz="1900" dirty="0" smtClean="0">
                <a:latin typeface="Arial" panose="020B0604020202020204" pitchFamily="34" charset="0"/>
                <a:cs typeface="Arial" panose="020B0604020202020204" pitchFamily="34" charset="0"/>
                <a:hlinkClick r:id="rId7" action="ppaction://hlinksldjump"/>
              </a:rPr>
              <a:t>Mestre </a:t>
            </a:r>
            <a:r>
              <a:rPr lang="pt-BR" sz="1900" dirty="0" smtClean="0">
                <a:latin typeface="Arial" panose="020B0604020202020204" pitchFamily="34" charset="0"/>
                <a:cs typeface="Arial" panose="020B0604020202020204" pitchFamily="34" charset="0"/>
                <a:hlinkClick r:id="rId7" action="ppaction://hlinksldjump"/>
              </a:rPr>
              <a:t>Yoda: Orientações para Qualidade .......................................................12</a:t>
            </a:r>
            <a:endParaRPr lang="pt-BR" sz="1900" dirty="0" smtClean="0">
              <a:latin typeface="Arial" panose="020B0604020202020204" pitchFamily="34" charset="0"/>
              <a:cs typeface="Arial" panose="020B0604020202020204" pitchFamily="34" charset="0"/>
            </a:endParaRPr>
          </a:p>
          <a:p>
            <a:r>
              <a:rPr lang="pt-BR" sz="1900" dirty="0" smtClean="0">
                <a:latin typeface="Arial" panose="020B0604020202020204" pitchFamily="34" charset="0"/>
                <a:cs typeface="Arial" panose="020B0604020202020204" pitchFamily="34" charset="0"/>
                <a:hlinkClick r:id="rId8" action="ppaction://hlinksldjump"/>
              </a:rPr>
              <a:t>O Equilibrio da Força: Teste e Validação ..........................................................14</a:t>
            </a:r>
            <a:endParaRPr lang="pt-BR" sz="1900" dirty="0" smtClean="0">
              <a:latin typeface="Arial" panose="020B0604020202020204" pitchFamily="34" charset="0"/>
              <a:cs typeface="Arial" panose="020B0604020202020204" pitchFamily="34" charset="0"/>
            </a:endParaRPr>
          </a:p>
          <a:p>
            <a:r>
              <a:rPr lang="pt-BR" sz="1900" dirty="0" smtClean="0">
                <a:latin typeface="Arial" panose="020B0604020202020204" pitchFamily="34" charset="0"/>
                <a:cs typeface="Arial" panose="020B0604020202020204" pitchFamily="34" charset="0"/>
                <a:hlinkClick r:id="rId9" action="ppaction://hlinksldjump"/>
              </a:rPr>
              <a:t>A Estrela da Morte: Segurança e Performance ................................................16</a:t>
            </a:r>
            <a:endParaRPr lang="pt-BR" sz="1900" dirty="0" smtClean="0">
              <a:latin typeface="Arial" panose="020B0604020202020204" pitchFamily="34" charset="0"/>
              <a:cs typeface="Arial" panose="020B0604020202020204" pitchFamily="34" charset="0"/>
            </a:endParaRPr>
          </a:p>
          <a:p>
            <a:r>
              <a:rPr lang="pt-BR" sz="1900" dirty="0" smtClean="0">
                <a:latin typeface="Arial" panose="020B0604020202020204" pitchFamily="34" charset="0"/>
                <a:cs typeface="Arial" panose="020B0604020202020204" pitchFamily="34" charset="0"/>
                <a:hlinkClick r:id="rId10" action="ppaction://hlinksldjump"/>
              </a:rPr>
              <a:t>A  Nova Esperança: Inovação e Qualidade ......................................................18</a:t>
            </a:r>
            <a:endParaRPr lang="pt-BR" sz="1900" dirty="0" smtClean="0">
              <a:latin typeface="Arial" panose="020B0604020202020204" pitchFamily="34" charset="0"/>
              <a:cs typeface="Arial" panose="020B0604020202020204" pitchFamily="34" charset="0"/>
            </a:endParaRPr>
          </a:p>
          <a:p>
            <a:r>
              <a:rPr lang="pt-BR" sz="1900" dirty="0" smtClean="0">
                <a:latin typeface="Arial" panose="020B0604020202020204" pitchFamily="34" charset="0"/>
                <a:cs typeface="Arial" panose="020B0604020202020204" pitchFamily="34" charset="0"/>
                <a:hlinkClick r:id="rId11" action="ppaction://hlinksldjump"/>
              </a:rPr>
              <a:t>A Aliança Rebelde: Trabalho em equipe ...........................................................20</a:t>
            </a:r>
            <a:endParaRPr lang="pt-BR" sz="1900" dirty="0" smtClean="0">
              <a:latin typeface="Arial" panose="020B0604020202020204" pitchFamily="34" charset="0"/>
              <a:cs typeface="Arial" panose="020B0604020202020204" pitchFamily="34" charset="0"/>
            </a:endParaRPr>
          </a:p>
          <a:p>
            <a:r>
              <a:rPr lang="pt-BR" sz="1900" dirty="0" smtClean="0">
                <a:latin typeface="Arial" panose="020B0604020202020204" pitchFamily="34" charset="0"/>
                <a:cs typeface="Arial" panose="020B0604020202020204" pitchFamily="34" charset="0"/>
                <a:hlinkClick r:id="rId12" action="ppaction://hlinksldjump"/>
              </a:rPr>
              <a:t>A Jornada Continua ..........................................................................................22</a:t>
            </a:r>
            <a:endParaRPr lang="pt-BR" sz="1900" dirty="0" smtClean="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a:latin typeface="Arial" panose="020B0604020202020204" pitchFamily="34" charset="0"/>
              <a:cs typeface="Arial" panose="020B0604020202020204" pitchFamily="34" charset="0"/>
            </a:endParaRPr>
          </a:p>
          <a:p>
            <a:endParaRPr lang="pt-BR" sz="1900" dirty="0" smtClean="0">
              <a:latin typeface="Arial" panose="020B0604020202020204" pitchFamily="34" charset="0"/>
              <a:cs typeface="Arial" panose="020B0604020202020204" pitchFamily="34" charset="0"/>
            </a:endParaRPr>
          </a:p>
          <a:p>
            <a:endParaRPr lang="pt-BR" sz="1900" dirty="0">
              <a:latin typeface="Arial" panose="020B0604020202020204" pitchFamily="34" charset="0"/>
              <a:cs typeface="Arial" panose="020B0604020202020204" pitchFamily="34" charset="0"/>
            </a:endParaRPr>
          </a:p>
          <a:p>
            <a:endParaRPr lang="pt-BR" sz="1900" dirty="0">
              <a:latin typeface="Arial" panose="020B0604020202020204" pitchFamily="34" charset="0"/>
              <a:cs typeface="Arial" panose="020B0604020202020204" pitchFamily="34" charset="0"/>
            </a:endParaRPr>
          </a:p>
        </p:txBody>
      </p:sp>
      <p:sp>
        <p:nvSpPr>
          <p:cNvPr id="2" name="Espaço Reservado para Número de Slide 1"/>
          <p:cNvSpPr>
            <a:spLocks noGrp="1"/>
          </p:cNvSpPr>
          <p:nvPr>
            <p:ph type="sldNum" sz="quarter" idx="12"/>
          </p:nvPr>
        </p:nvSpPr>
        <p:spPr/>
        <p:txBody>
          <a:bodyPr/>
          <a:lstStyle/>
          <a:p>
            <a:fld id="{5D6261EB-F3CC-45A7-9038-DDBFE83F6023}" type="slidenum">
              <a:rPr lang="pt-BR" smtClean="0"/>
              <a:t>2</a:t>
            </a:fld>
            <a:endParaRPr lang="pt-BR"/>
          </a:p>
        </p:txBody>
      </p:sp>
    </p:spTree>
    <p:extLst>
      <p:ext uri="{BB962C8B-B14F-4D97-AF65-F5344CB8AC3E}">
        <p14:creationId xmlns:p14="http://schemas.microsoft.com/office/powerpoint/2010/main" val="2319136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1000"/>
            <a:ext cx="7924800" cy="698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Retângulo 4"/>
          <p:cNvSpPr/>
          <p:nvPr/>
        </p:nvSpPr>
        <p:spPr>
          <a:xfrm>
            <a:off x="838200" y="7797800"/>
            <a:ext cx="8121649" cy="8325356"/>
          </a:xfrm>
          <a:prstGeom prst="rect">
            <a:avLst/>
          </a:prstGeom>
        </p:spPr>
        <p:txBody>
          <a:bodyPr wrap="square">
            <a:spAutoFit/>
          </a:bodyPr>
          <a:lstStyle/>
          <a:p>
            <a:pPr algn="ctr"/>
            <a:r>
              <a:rPr lang="pt-BR" sz="1900" b="1" dirty="0" smtClean="0">
                <a:solidFill>
                  <a:srgbClr val="000000"/>
                </a:solidFill>
                <a:latin typeface="Arial" panose="020B0604020202020204" pitchFamily="34" charset="0"/>
                <a:cs typeface="Arial" panose="020B0604020202020204" pitchFamily="34" charset="0"/>
              </a:rPr>
              <a:t>A Aliança Rebelde: Trabalho e Equipe</a:t>
            </a:r>
          </a:p>
          <a:p>
            <a:pPr algn="just"/>
            <a:endParaRPr lang="pt-BR" sz="1900" b="1" dirty="0" smtClean="0">
              <a:solidFill>
                <a:srgbClr val="000000"/>
              </a:solidFill>
              <a:latin typeface="Arial" panose="020B0604020202020204" pitchFamily="34" charset="0"/>
              <a:cs typeface="Arial" panose="020B0604020202020204" pitchFamily="34" charset="0"/>
            </a:endParaRPr>
          </a:p>
          <a:p>
            <a:pPr algn="just"/>
            <a:r>
              <a:rPr lang="pt-BR" sz="1900" dirty="0" smtClean="0">
                <a:latin typeface="Arial" panose="020B0604020202020204" pitchFamily="34" charset="0"/>
                <a:cs typeface="Arial" panose="020B0604020202020204" pitchFamily="34" charset="0"/>
              </a:rPr>
              <a:t>A Aliança </a:t>
            </a:r>
            <a:r>
              <a:rPr lang="pt-BR" sz="1900" dirty="0">
                <a:latin typeface="Arial" panose="020B0604020202020204" pitchFamily="34" charset="0"/>
                <a:cs typeface="Arial" panose="020B0604020202020204" pitchFamily="34" charset="0"/>
              </a:rPr>
              <a:t>Rebelde em Star Wars forma uma equipe coesa para enfrentar o Império, as equipes de desenvolvimento e qualidade devem trabalhar em conjunto para alcançar melhores resultados nos projetos de software. A colaboração eficaz entre desenvolvedores e profissionais de qualidade é essencial para criar produtos mais robustos e confiáveis.</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A criação de uma cultura de colaboração começa com a liderança, que deve fomentar um ambiente de respeito mútuo e comunicação aberta. Esther Derby e Johanna Rothman, autoras e especialistas em gestão ágil, enfatizam a importância de criar uma atmosfera onde os membros da equipe se sintam à vontade para compartilhar ideias, dúvidas e feedback.</a:t>
            </a:r>
          </a:p>
          <a:p>
            <a:r>
              <a:rPr lang="pt-BR" sz="2000" dirty="0"/>
              <a:t/>
            </a:r>
            <a:br>
              <a:rPr lang="pt-BR" sz="2000" dirty="0"/>
            </a:br>
            <a:r>
              <a:rPr lang="pt-BR" sz="2000" dirty="0"/>
              <a:t/>
            </a:r>
            <a:br>
              <a:rPr lang="pt-BR" sz="2000" dirty="0"/>
            </a:br>
            <a:endParaRPr lang="pt-BR" sz="1900" b="1" dirty="0" smtClean="0">
              <a:solidFill>
                <a:srgbClr val="000000"/>
              </a:solidFill>
              <a:latin typeface="Arial" panose="020B0604020202020204" pitchFamily="34" charset="0"/>
              <a:cs typeface="Arial" panose="020B0604020202020204" pitchFamily="34" charset="0"/>
            </a:endParaRPr>
          </a:p>
          <a:p>
            <a:pPr algn="ctr"/>
            <a:r>
              <a:rPr lang="pt-BR" sz="1900" b="1" dirty="0" smtClean="0">
                <a:solidFill>
                  <a:srgbClr val="000000"/>
                </a:solidFill>
                <a:latin typeface="Arial" panose="020B0604020202020204" pitchFamily="34" charset="0"/>
                <a:cs typeface="Arial" panose="020B0604020202020204" pitchFamily="34" charset="0"/>
              </a:rPr>
              <a:t> </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endParaRPr lang="pt-BR" sz="1900" dirty="0">
              <a:latin typeface="Arial" panose="020B0604020202020204" pitchFamily="34" charset="0"/>
              <a:cs typeface="Arial" panose="020B0604020202020204" pitchFamily="34" charset="0"/>
            </a:endParaRP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2000" dirty="0"/>
              <a:t/>
            </a:r>
            <a:br>
              <a:rPr lang="pt-BR" sz="2000" dirty="0"/>
            </a:b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dirty="0"/>
              <a:t/>
            </a:r>
            <a:br>
              <a:rPr lang="pt-BR" dirty="0"/>
            </a:br>
            <a:endParaRPr lang="pt-BR" dirty="0"/>
          </a:p>
        </p:txBody>
      </p:sp>
      <p:sp>
        <p:nvSpPr>
          <p:cNvPr id="6" name="Espaço Reservado para Número de Slide 5"/>
          <p:cNvSpPr>
            <a:spLocks noGrp="1"/>
          </p:cNvSpPr>
          <p:nvPr>
            <p:ph type="sldNum" sz="quarter" idx="12"/>
          </p:nvPr>
        </p:nvSpPr>
        <p:spPr/>
        <p:txBody>
          <a:bodyPr/>
          <a:lstStyle/>
          <a:p>
            <a:fld id="{5D6261EB-F3CC-45A7-9038-DDBFE83F6023}" type="slidenum">
              <a:rPr lang="pt-BR" smtClean="0"/>
              <a:t>20</a:t>
            </a:fld>
            <a:endParaRPr lang="pt-BR"/>
          </a:p>
        </p:txBody>
      </p:sp>
    </p:spTree>
    <p:extLst>
      <p:ext uri="{BB962C8B-B14F-4D97-AF65-F5344CB8AC3E}">
        <p14:creationId xmlns:p14="http://schemas.microsoft.com/office/powerpoint/2010/main" val="2095969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p:cNvSpPr>
            <a:spLocks noGrp="1"/>
          </p:cNvSpPr>
          <p:nvPr>
            <p:ph idx="1"/>
          </p:nvPr>
        </p:nvSpPr>
        <p:spPr>
          <a:xfrm>
            <a:off x="660083" y="635000"/>
            <a:ext cx="8281035" cy="10895331"/>
          </a:xfrm>
        </p:spPr>
        <p:txBody>
          <a:bodyPr>
            <a:normAutofit fontScale="70000" lnSpcReduction="20000"/>
          </a:bodyPr>
          <a:lstStyle/>
          <a:p>
            <a:pPr marL="0" indent="0" algn="just">
              <a:buNone/>
            </a:pPr>
            <a:r>
              <a:rPr lang="pt-BR" sz="2700" dirty="0">
                <a:latin typeface="Arial" panose="020B0604020202020204" pitchFamily="34" charset="0"/>
                <a:cs typeface="Arial" panose="020B0604020202020204" pitchFamily="34" charset="0"/>
              </a:rPr>
              <a:t>DevOps é uma abordagem que incentiva a colaboração entre desenvolvimento e operações, promovendo um ciclo de feedback constante e integração entre as equipes. Gene Kim, um defensor do DevOps, destaca que essa colaboração é essencial para reduzir silos organizacionais e acelerar a entrega de software de qualidade</a:t>
            </a:r>
            <a:r>
              <a:rPr lang="pt-BR" sz="2700" dirty="0" smtClean="0">
                <a:latin typeface="Arial" panose="020B0604020202020204" pitchFamily="34" charset="0"/>
                <a:cs typeface="Arial" panose="020B0604020202020204" pitchFamily="34" charset="0"/>
              </a:rPr>
              <a:t>.</a:t>
            </a:r>
          </a:p>
          <a:p>
            <a:pPr marL="0" indent="0" algn="just">
              <a:buNone/>
            </a:pP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Pair programming (programação em dupla) é uma prática que promove a troca de conhecimento e a revisão contínua do código. Kent Beck, pioneiro dessa prática, argumenta que a programação em dupla não apenas ajuda a detectar erros mais cedo, mas também fortalece o relacionamento entre os membros da equipe</a:t>
            </a:r>
            <a:r>
              <a:rPr lang="pt-BR" sz="2700" dirty="0" smtClean="0">
                <a:latin typeface="Arial" panose="020B0604020202020204" pitchFamily="34" charset="0"/>
                <a:cs typeface="Arial" panose="020B0604020202020204" pitchFamily="34" charset="0"/>
              </a:rPr>
              <a:t>.</a:t>
            </a:r>
          </a:p>
          <a:p>
            <a:pPr marL="0" indent="0" algn="just">
              <a:buNone/>
            </a:pP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Outra estratégia eficaz para fomentar a colaboração é a realização de code reviews (revisões de código). Essas revisões permitem que desenvolvedores e profissionais de qualidade avaliem o código juntos, identificando áreas de melhoria e compartilhando conhecimentos</a:t>
            </a:r>
            <a:r>
              <a:rPr lang="pt-BR" sz="2700" dirty="0" smtClean="0">
                <a:latin typeface="Arial" panose="020B0604020202020204" pitchFamily="34" charset="0"/>
                <a:cs typeface="Arial" panose="020B0604020202020204" pitchFamily="34" charset="0"/>
              </a:rPr>
              <a:t>.</a:t>
            </a:r>
          </a:p>
          <a:p>
            <a:pPr marL="0" indent="0" algn="just">
              <a:buNone/>
            </a:pP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Testing quadrants (quadrantes de testes) é uma abordagem proposta por Brian Marick que ajuda a definir responsabilidades claras entre desenvolvedores e profissionais de qualidade. Isso facilita a coordenação das atividades de teste e garante uma cobertura abrangente</a:t>
            </a:r>
            <a:r>
              <a:rPr lang="pt-BR" sz="2700" dirty="0" smtClean="0">
                <a:latin typeface="Arial" panose="020B0604020202020204" pitchFamily="34" charset="0"/>
                <a:cs typeface="Arial" panose="020B0604020202020204" pitchFamily="34" charset="0"/>
              </a:rPr>
              <a:t>.</a:t>
            </a: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A realização de reuniões regulares, como daily stand-ups (reuniões diárias de pé) e retrospectives (retrospectivas), permite que as equipes se alinhem, identifiquem problemas e celebrem conquistas. Essas práticas são fundamentais para manter uma cultura de colaboração e melhoria contínua</a:t>
            </a:r>
            <a:r>
              <a:rPr lang="pt-BR" sz="2700" dirty="0" smtClean="0">
                <a:latin typeface="Arial" panose="020B0604020202020204" pitchFamily="34" charset="0"/>
                <a:cs typeface="Arial" panose="020B0604020202020204" pitchFamily="34" charset="0"/>
              </a:rPr>
              <a:t>.</a:t>
            </a:r>
          </a:p>
          <a:p>
            <a:pPr marL="0" indent="0" algn="just">
              <a:buNone/>
            </a:pP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Ao adotar uma abordagem de trabalho em equipe semelhante à Aliança Rebelde, as equipes de desenvolvimento e qualidade podem superar desafios juntos e alcançar melhores resultados nos projetos de software. A força da colaboração é uma poderosa aliada na busca pela excelência e inovação nos produtos tecnológicos</a:t>
            </a:r>
            <a:r>
              <a:rPr lang="pt-BR" sz="2700" dirty="0" smtClean="0">
                <a:latin typeface="Arial" panose="020B0604020202020204" pitchFamily="34" charset="0"/>
                <a:cs typeface="Arial" panose="020B0604020202020204" pitchFamily="34" charset="0"/>
              </a:rPr>
              <a:t>.</a:t>
            </a:r>
          </a:p>
          <a:p>
            <a:pPr marL="0" indent="0" algn="just">
              <a:buNone/>
            </a:pPr>
            <a:r>
              <a:rPr lang="pt-BR" sz="8000" dirty="0"/>
              <a:t/>
            </a:r>
            <a:br>
              <a:rPr lang="pt-BR" sz="8000" dirty="0"/>
            </a:br>
            <a:r>
              <a:rPr lang="pt-BR" sz="7600" dirty="0">
                <a:latin typeface="Arial" panose="020B0604020202020204" pitchFamily="34" charset="0"/>
                <a:cs typeface="Arial" panose="020B0604020202020204" pitchFamily="34" charset="0"/>
              </a:rPr>
              <a:t/>
            </a:r>
            <a:br>
              <a:rPr lang="pt-BR" sz="7600" dirty="0">
                <a:latin typeface="Arial" panose="020B0604020202020204" pitchFamily="34" charset="0"/>
                <a:cs typeface="Arial" panose="020B0604020202020204" pitchFamily="34" charset="0"/>
              </a:rPr>
            </a:br>
            <a:r>
              <a:rPr lang="pt-BR" sz="7600" dirty="0">
                <a:latin typeface="Arial" panose="020B0604020202020204" pitchFamily="34" charset="0"/>
                <a:cs typeface="Arial" panose="020B0604020202020204" pitchFamily="34" charset="0"/>
              </a:rPr>
              <a:t/>
            </a:r>
            <a:br>
              <a:rPr lang="pt-BR" sz="7600" dirty="0">
                <a:latin typeface="Arial" panose="020B0604020202020204" pitchFamily="34" charset="0"/>
                <a:cs typeface="Arial" panose="020B0604020202020204" pitchFamily="34" charset="0"/>
              </a:rPr>
            </a:br>
            <a:r>
              <a:rPr lang="pt-BR" sz="4800" dirty="0">
                <a:latin typeface="Arial" panose="020B0604020202020204" pitchFamily="34" charset="0"/>
                <a:cs typeface="Arial" panose="020B0604020202020204" pitchFamily="34" charset="0"/>
              </a:rPr>
              <a:t/>
            </a:r>
            <a:br>
              <a:rPr lang="pt-BR" sz="4800" dirty="0">
                <a:latin typeface="Arial" panose="020B0604020202020204" pitchFamily="34" charset="0"/>
                <a:cs typeface="Arial" panose="020B0604020202020204" pitchFamily="34" charset="0"/>
              </a:rPr>
            </a:br>
            <a:r>
              <a:rPr lang="pt-BR" sz="2400" dirty="0"/>
              <a:t/>
            </a:r>
            <a:br>
              <a:rPr lang="pt-BR" sz="2400" dirty="0"/>
            </a:br>
            <a:r>
              <a:rPr lang="pt-BR" sz="2400" dirty="0"/>
              <a:t/>
            </a:r>
            <a:br>
              <a:rPr lang="pt-BR" sz="2400" dirty="0"/>
            </a:br>
            <a:r>
              <a:rPr lang="pt-BR" sz="2400" dirty="0"/>
              <a:t/>
            </a:r>
            <a:br>
              <a:rPr lang="pt-BR" sz="2400" dirty="0"/>
            </a:br>
            <a:r>
              <a:rPr lang="pt-BR" sz="2400" dirty="0"/>
              <a:t/>
            </a:r>
            <a:br>
              <a:rPr lang="pt-BR" sz="2400" dirty="0"/>
            </a:br>
            <a:r>
              <a:rPr lang="pt-BR" sz="2100" dirty="0" smtClean="0">
                <a:latin typeface="Arial" panose="020B0604020202020204" pitchFamily="34" charset="0"/>
                <a:cs typeface="Arial" panose="020B0604020202020204" pitchFamily="34" charset="0"/>
              </a:rPr>
              <a:t> .</a:t>
            </a:r>
            <a:r>
              <a:rPr lang="pt-BR" sz="2000" dirty="0"/>
              <a:t/>
            </a:r>
            <a:br>
              <a:rPr lang="pt-BR" sz="2000" dirty="0"/>
            </a:br>
            <a:r>
              <a:rPr lang="pt-BR" sz="2000" dirty="0"/>
              <a:t/>
            </a:r>
            <a:br>
              <a:rPr lang="pt-BR" sz="2000" dirty="0"/>
            </a:br>
            <a:r>
              <a:rPr lang="pt-BR" sz="2000" dirty="0"/>
              <a:t/>
            </a:r>
            <a:br>
              <a:rPr lang="pt-BR" sz="2000" dirty="0"/>
            </a:br>
            <a:r>
              <a:rPr lang="pt-BR" sz="2000" dirty="0"/>
              <a:t/>
            </a:r>
            <a:br>
              <a:rPr lang="pt-BR" sz="2000" dirty="0"/>
            </a:br>
            <a:endParaRPr lang="pt-BR" sz="1900" dirty="0">
              <a:latin typeface="Arial" panose="020B0604020202020204" pitchFamily="34" charset="0"/>
              <a:cs typeface="Arial" panose="020B0604020202020204" pitchFamily="34" charset="0"/>
            </a:endParaRPr>
          </a:p>
        </p:txBody>
      </p:sp>
      <p:sp>
        <p:nvSpPr>
          <p:cNvPr id="5" name="Espaço Reservado para Número de Slide 4"/>
          <p:cNvSpPr>
            <a:spLocks noGrp="1"/>
          </p:cNvSpPr>
          <p:nvPr>
            <p:ph type="sldNum" sz="quarter" idx="12"/>
          </p:nvPr>
        </p:nvSpPr>
        <p:spPr/>
        <p:txBody>
          <a:bodyPr/>
          <a:lstStyle/>
          <a:p>
            <a:fld id="{5D6261EB-F3CC-45A7-9038-DDBFE83F6023}" type="slidenum">
              <a:rPr lang="pt-BR" smtClean="0"/>
              <a:t>21</a:t>
            </a:fld>
            <a:endParaRPr lang="pt-BR"/>
          </a:p>
        </p:txBody>
      </p:sp>
    </p:spTree>
    <p:extLst>
      <p:ext uri="{BB962C8B-B14F-4D97-AF65-F5344CB8AC3E}">
        <p14:creationId xmlns:p14="http://schemas.microsoft.com/office/powerpoint/2010/main" val="3786210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 </a:t>
            </a:r>
            <a:r>
              <a:rPr lang="pt-BR" dirty="0">
                <a:latin typeface="Star Jedi" panose="040B0000000000000000" pitchFamily="82" charset="0"/>
              </a:rPr>
              <a:t>A Jornada Continua</a:t>
            </a:r>
            <a:endParaRPr lang="pt-BR" sz="3200" dirty="0">
              <a:latin typeface="Star Jedi" panose="040B0000000000000000" pitchFamily="82" charset="0"/>
            </a:endParaRPr>
          </a:p>
        </p:txBody>
      </p:sp>
      <p:sp>
        <p:nvSpPr>
          <p:cNvPr id="3" name="Espaço Reservado para Conteúdo 2"/>
          <p:cNvSpPr>
            <a:spLocks noGrp="1"/>
          </p:cNvSpPr>
          <p:nvPr>
            <p:ph idx="1"/>
          </p:nvPr>
        </p:nvSpPr>
        <p:spPr/>
        <p:txBody>
          <a:bodyPr>
            <a:normAutofit fontScale="25000" lnSpcReduction="20000"/>
          </a:bodyPr>
          <a:lstStyle/>
          <a:p>
            <a:pPr marL="0" indent="0" algn="just">
              <a:buNone/>
            </a:pPr>
            <a:r>
              <a:rPr lang="pt-BR" sz="7600" dirty="0">
                <a:latin typeface="Arial" panose="020B0604020202020204" pitchFamily="34" charset="0"/>
                <a:cs typeface="Arial" panose="020B0604020202020204" pitchFamily="34" charset="0"/>
              </a:rPr>
              <a:t>Assim como os personagens de Star Wars continuam sua luta em busca de justiça e harmonia, a jornada pela excelência na qualidade de software é uma busca constante e inspiradora. Cada etapa do processo de desenvolvimento é uma oportunidade para aprimorar a qualidade, fortalecer a colaboração e alcançar níveis mais altos de excelência.</a:t>
            </a:r>
          </a:p>
          <a:p>
            <a:pPr marL="0" indent="0" algn="just">
              <a:buNone/>
            </a:pPr>
            <a:r>
              <a:rPr lang="pt-BR" sz="7600" dirty="0">
                <a:latin typeface="Arial" panose="020B0604020202020204" pitchFamily="34" charset="0"/>
                <a:cs typeface="Arial" panose="020B0604020202020204" pitchFamily="34" charset="0"/>
              </a:rPr>
              <a:t/>
            </a:r>
            <a:br>
              <a:rPr lang="pt-BR" sz="7600" dirty="0">
                <a:latin typeface="Arial" panose="020B0604020202020204" pitchFamily="34" charset="0"/>
                <a:cs typeface="Arial" panose="020B0604020202020204" pitchFamily="34" charset="0"/>
              </a:rPr>
            </a:br>
            <a:r>
              <a:rPr lang="pt-BR" sz="7600" dirty="0">
                <a:latin typeface="Arial" panose="020B0604020202020204" pitchFamily="34" charset="0"/>
                <a:cs typeface="Arial" panose="020B0604020202020204" pitchFamily="34" charset="0"/>
              </a:rPr>
              <a:t>Ao longo deste e-book, exploramos diversas facetas da qualidade de software, desde a conscientização da importância da qualidade até a busca por inovação. Aprendemos com a sabedoria dos mestres, como Mestre Yoda, que nos guia com orientações valiosas para liderar nossas equipes rumo ao sucesso. Vimos também os perigos dos bugs e falhas, e como enfrentar o Lado Sombrio com estratégias eficazes de teste e validação.</a:t>
            </a:r>
          </a:p>
          <a:p>
            <a:pPr marL="0" indent="0" algn="just">
              <a:buNone/>
            </a:pPr>
            <a:r>
              <a:rPr lang="pt-BR" sz="7600" dirty="0">
                <a:latin typeface="Arial" panose="020B0604020202020204" pitchFamily="34" charset="0"/>
                <a:cs typeface="Arial" panose="020B0604020202020204" pitchFamily="34" charset="0"/>
              </a:rPr>
              <a:t/>
            </a:r>
            <a:br>
              <a:rPr lang="pt-BR" sz="7600" dirty="0">
                <a:latin typeface="Arial" panose="020B0604020202020204" pitchFamily="34" charset="0"/>
                <a:cs typeface="Arial" panose="020B0604020202020204" pitchFamily="34" charset="0"/>
              </a:rPr>
            </a:br>
            <a:r>
              <a:rPr lang="pt-BR" sz="7600" dirty="0">
                <a:latin typeface="Arial" panose="020B0604020202020204" pitchFamily="34" charset="0"/>
                <a:cs typeface="Arial" panose="020B0604020202020204" pitchFamily="34" charset="0"/>
              </a:rPr>
              <a:t>Assim como os Jedi lutam pela paz e segurança na galáxia, a busca pela excelência em qualidade de software exige um equilíbrio entre diferentes aspectos, como segurança, performance e estabilidade. A inovação traz novas esperanças, permitindo-nos explorar tecnologias e abordagens que impulsionam nossos projetos a novos patamares.</a:t>
            </a:r>
          </a:p>
          <a:p>
            <a:pPr marL="0" indent="0" algn="just">
              <a:buNone/>
            </a:pPr>
            <a:r>
              <a:rPr lang="pt-BR" sz="7600" dirty="0">
                <a:latin typeface="Arial" panose="020B0604020202020204" pitchFamily="34" charset="0"/>
                <a:cs typeface="Arial" panose="020B0604020202020204" pitchFamily="34" charset="0"/>
              </a:rPr>
              <a:t/>
            </a:r>
            <a:br>
              <a:rPr lang="pt-BR" sz="7600" dirty="0">
                <a:latin typeface="Arial" panose="020B0604020202020204" pitchFamily="34" charset="0"/>
                <a:cs typeface="Arial" panose="020B0604020202020204" pitchFamily="34" charset="0"/>
              </a:rPr>
            </a:br>
            <a:r>
              <a:rPr lang="pt-BR" sz="7600" dirty="0">
                <a:latin typeface="Arial" panose="020B0604020202020204" pitchFamily="34" charset="0"/>
                <a:cs typeface="Arial" panose="020B0604020202020204" pitchFamily="34" charset="0"/>
              </a:rPr>
              <a:t>A colaboração entre as equipes de desenvolvimento e qualidade é outro elemento-chave para o sucesso. Assim como a Aliança Rebelde se une para vencer desafios, as equipes de tecnologia devem trabalhar em conjunto, apoiando-se mutuamente para superar obstáculos e alcançar objetivos comuns.</a:t>
            </a:r>
          </a:p>
          <a:p>
            <a:pPr marL="0" indent="0" algn="just">
              <a:buNone/>
            </a:pPr>
            <a:r>
              <a:rPr lang="pt-BR" sz="7600" dirty="0">
                <a:latin typeface="Arial" panose="020B0604020202020204" pitchFamily="34" charset="0"/>
                <a:cs typeface="Arial" panose="020B0604020202020204" pitchFamily="34" charset="0"/>
              </a:rPr>
              <a:t/>
            </a:r>
            <a:br>
              <a:rPr lang="pt-BR" sz="7600" dirty="0">
                <a:latin typeface="Arial" panose="020B0604020202020204" pitchFamily="34" charset="0"/>
                <a:cs typeface="Arial" panose="020B0604020202020204" pitchFamily="34" charset="0"/>
              </a:rPr>
            </a:br>
            <a:r>
              <a:rPr lang="pt-BR" sz="7600" dirty="0">
                <a:latin typeface="Arial" panose="020B0604020202020204" pitchFamily="34" charset="0"/>
                <a:cs typeface="Arial" panose="020B0604020202020204" pitchFamily="34" charset="0"/>
              </a:rPr>
              <a:t>Para continuar essa jornada com sucesso, aqui estão algumas dicas para implementar melhorias contínuas nos processos de qualidade:</a:t>
            </a:r>
          </a:p>
          <a:p>
            <a:pPr marL="0" indent="0">
              <a:buNone/>
            </a:pPr>
            <a:r>
              <a:rPr lang="pt-BR" sz="7600" dirty="0">
                <a:latin typeface="Arial" panose="020B0604020202020204" pitchFamily="34" charset="0"/>
                <a:cs typeface="Arial" panose="020B0604020202020204" pitchFamily="34" charset="0"/>
              </a:rPr>
              <a:t/>
            </a:r>
            <a:br>
              <a:rPr lang="pt-BR" sz="7600" dirty="0">
                <a:latin typeface="Arial" panose="020B0604020202020204" pitchFamily="34" charset="0"/>
                <a:cs typeface="Arial" panose="020B0604020202020204" pitchFamily="34" charset="0"/>
              </a:rPr>
            </a:br>
            <a:r>
              <a:rPr lang="pt-BR" sz="7600" dirty="0">
                <a:latin typeface="Arial" panose="020B0604020202020204" pitchFamily="34" charset="0"/>
                <a:cs typeface="Arial" panose="020B0604020202020204" pitchFamily="34" charset="0"/>
              </a:rPr>
              <a:t>Promova uma cultura de melhoria contínua: Incentive a experimentação, o aprendizado e a adaptação constante às mudanças.</a:t>
            </a:r>
          </a:p>
          <a:p>
            <a:pPr marL="0" indent="0">
              <a:buNone/>
            </a:pPr>
            <a:r>
              <a:rPr lang="pt-BR" sz="7600" dirty="0">
                <a:latin typeface="Arial" panose="020B0604020202020204" pitchFamily="34" charset="0"/>
                <a:cs typeface="Arial" panose="020B0604020202020204" pitchFamily="34" charset="0"/>
              </a:rPr>
              <a:t>Invista em ferramentas e tecnologias inovadoras: Mantenha-se atualizado com as últimas tendências e adote soluções que possam melhorar seus processos de qualidade.</a:t>
            </a:r>
          </a:p>
          <a:p>
            <a:pPr marL="0" indent="0">
              <a:buNone/>
            </a:pPr>
            <a:r>
              <a:rPr lang="pt-BR" sz="7600" dirty="0">
                <a:latin typeface="Arial" panose="020B0604020202020204" pitchFamily="34" charset="0"/>
                <a:cs typeface="Arial" panose="020B0604020202020204" pitchFamily="34" charset="0"/>
              </a:rPr>
              <a:t>Incentive a colaboração: Crie espaços para a troca de ideias e feedback entre as equipes de desenvolvimento e qualidade.</a:t>
            </a:r>
          </a:p>
          <a:p>
            <a:pPr marL="0" indent="0">
              <a:buNone/>
            </a:pPr>
            <a:r>
              <a:rPr lang="pt-BR" dirty="0"/>
              <a:t/>
            </a:r>
            <a:br>
              <a:rPr lang="pt-BR" dirty="0"/>
            </a:br>
            <a:endParaRPr lang="pt-BR" dirty="0"/>
          </a:p>
        </p:txBody>
      </p:sp>
      <p:sp>
        <p:nvSpPr>
          <p:cNvPr id="4" name="Espaço Reservado para Número de Slide 3"/>
          <p:cNvSpPr>
            <a:spLocks noGrp="1"/>
          </p:cNvSpPr>
          <p:nvPr>
            <p:ph type="sldNum" sz="quarter" idx="12"/>
          </p:nvPr>
        </p:nvSpPr>
        <p:spPr/>
        <p:txBody>
          <a:bodyPr/>
          <a:lstStyle/>
          <a:p>
            <a:fld id="{5D6261EB-F3CC-45A7-9038-DDBFE83F6023}" type="slidenum">
              <a:rPr lang="pt-BR" smtClean="0"/>
              <a:t>22</a:t>
            </a:fld>
            <a:endParaRPr lang="pt-BR"/>
          </a:p>
        </p:txBody>
      </p:sp>
    </p:spTree>
    <p:extLst>
      <p:ext uri="{BB962C8B-B14F-4D97-AF65-F5344CB8AC3E}">
        <p14:creationId xmlns:p14="http://schemas.microsoft.com/office/powerpoint/2010/main" val="3937372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60083" y="635000"/>
            <a:ext cx="8281035" cy="10895331"/>
          </a:xfrm>
        </p:spPr>
        <p:txBody>
          <a:bodyPr/>
          <a:lstStyle/>
          <a:p>
            <a:pPr marL="0" indent="0" algn="just">
              <a:buNone/>
            </a:pPr>
            <a:r>
              <a:rPr lang="pt-BR" sz="1900" dirty="0">
                <a:latin typeface="Arial" panose="020B0604020202020204" pitchFamily="34" charset="0"/>
                <a:cs typeface="Arial" panose="020B0604020202020204" pitchFamily="34" charset="0"/>
              </a:rPr>
              <a:t>Monitore e ajuste seus processos: Use métricas para avaliar o desempenho e identificar áreas de melhoria.</a:t>
            </a:r>
          </a:p>
          <a:p>
            <a:pPr marL="0" indent="0" algn="just">
              <a:buNone/>
            </a:pPr>
            <a:r>
              <a:rPr lang="pt-BR" sz="1900" dirty="0">
                <a:latin typeface="Arial" panose="020B0604020202020204" pitchFamily="34" charset="0"/>
                <a:cs typeface="Arial" panose="020B0604020202020204" pitchFamily="34" charset="0"/>
              </a:rPr>
              <a:t>Capacite sua equipe: Forneça oportunidades de treinamento e desenvolvimento para manter sua equipe atualizada e motivada.</a:t>
            </a:r>
          </a:p>
          <a:p>
            <a:pPr marL="0" indent="0" algn="just">
              <a:buNone/>
            </a:pPr>
            <a:r>
              <a:rPr lang="pt-BR" sz="1900" dirty="0">
                <a:latin typeface="Arial" panose="020B0604020202020204" pitchFamily="34" charset="0"/>
                <a:cs typeface="Arial" panose="020B0604020202020204" pitchFamily="34" charset="0"/>
              </a:rPr>
              <a:t>Assim como a saga Star Wars nos inspira com suas histórias de bravura e determinação, a busca pela excelência na qualidade de software é uma jornada contínua e gratificante. Ao nos comprometermos com a melhoria contínua, podemos criar produtos inovadores e impactantes, proporcionando experiências extraordinárias para os usuários e contribuindo para um futuro brilhante na tecnologia. </a:t>
            </a:r>
            <a:endParaRPr lang="pt-BR" sz="1900" dirty="0" smtClean="0">
              <a:latin typeface="Arial" panose="020B0604020202020204" pitchFamily="34" charset="0"/>
              <a:cs typeface="Arial" panose="020B0604020202020204" pitchFamily="34" charset="0"/>
            </a:endParaRPr>
          </a:p>
          <a:p>
            <a:endParaRPr lang="pt-BR" dirty="0"/>
          </a:p>
          <a:p>
            <a:pPr marL="0" indent="0" algn="ctr">
              <a:buNone/>
            </a:pPr>
            <a:r>
              <a:rPr lang="pt-BR" dirty="0" smtClean="0">
                <a:latin typeface="Star Jedi" panose="040B0000000000000000" pitchFamily="82" charset="0"/>
              </a:rPr>
              <a:t>que </a:t>
            </a:r>
            <a:r>
              <a:rPr lang="pt-BR" dirty="0">
                <a:latin typeface="Star Jedi" panose="040B0000000000000000" pitchFamily="82" charset="0"/>
              </a:rPr>
              <a:t>a força da qualidade esteja com </a:t>
            </a:r>
            <a:r>
              <a:rPr lang="pt-BR" dirty="0" smtClean="0">
                <a:latin typeface="Star Jedi" panose="040B0000000000000000" pitchFamily="82" charset="0"/>
              </a:rPr>
              <a:t>você!</a:t>
            </a:r>
            <a:endParaRPr lang="pt-BR" dirty="0">
              <a:latin typeface="Star Jedi" panose="040B0000000000000000" pitchFamily="82" charset="0"/>
            </a:endParaRPr>
          </a:p>
          <a:p>
            <a:endParaRPr lang="pt-BR" dirty="0" smtClean="0"/>
          </a:p>
          <a:p>
            <a:pPr marL="0" indent="0">
              <a:buNone/>
            </a:pPr>
            <a:r>
              <a:rPr lang="pt-BR" dirty="0"/>
              <a:t/>
            </a:r>
            <a:br>
              <a:rPr lang="pt-BR" dirty="0"/>
            </a:br>
            <a:endParaRPr lang="pt-BR" dirty="0"/>
          </a:p>
        </p:txBody>
      </p:sp>
    </p:spTree>
    <p:extLst>
      <p:ext uri="{BB962C8B-B14F-4D97-AF65-F5344CB8AC3E}">
        <p14:creationId xmlns:p14="http://schemas.microsoft.com/office/powerpoint/2010/main" val="1469287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87" y="439057"/>
            <a:ext cx="7451226" cy="71555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CaixaDeTexto 6"/>
          <p:cNvSpPr txBox="1"/>
          <p:nvPr/>
        </p:nvSpPr>
        <p:spPr>
          <a:xfrm>
            <a:off x="1074987" y="7769453"/>
            <a:ext cx="7451226" cy="5032147"/>
          </a:xfrm>
          <a:prstGeom prst="rect">
            <a:avLst/>
          </a:prstGeom>
          <a:noFill/>
        </p:spPr>
        <p:txBody>
          <a:bodyPr wrap="square" rtlCol="0">
            <a:spAutoFit/>
          </a:bodyPr>
          <a:lstStyle/>
          <a:p>
            <a:pPr algn="just"/>
            <a:r>
              <a:rPr lang="pt-BR" sz="1900" dirty="0">
                <a:latin typeface="Arial" panose="020B0604020202020204" pitchFamily="34" charset="0"/>
                <a:cs typeface="Arial" panose="020B0604020202020204" pitchFamily="34" charset="0"/>
              </a:rPr>
              <a:t>Em minha busca incansável pela excelência na qualidade de software, percorri um caminho que, assim como a saga Star Wars, foi repleto de desafios, descobertas e momentos de vitória. Minha jornada começou em </a:t>
            </a:r>
            <a:r>
              <a:rPr lang="pt-BR" sz="1900" dirty="0" smtClean="0">
                <a:latin typeface="Arial" panose="020B0604020202020204" pitchFamily="34" charset="0"/>
                <a:cs typeface="Arial" panose="020B0604020202020204" pitchFamily="34" charset="0"/>
              </a:rPr>
              <a:t>2016</a:t>
            </a:r>
            <a:r>
              <a:rPr lang="pt-BR" sz="1900" dirty="0">
                <a:latin typeface="Arial" panose="020B0604020202020204" pitchFamily="34" charset="0"/>
                <a:cs typeface="Arial" panose="020B0604020202020204" pitchFamily="34" charset="0"/>
              </a:rPr>
              <a:t>.</a:t>
            </a:r>
            <a:r>
              <a:rPr lang="pt-BR" sz="1900" dirty="0" smtClean="0">
                <a:latin typeface="Arial" panose="020B0604020202020204" pitchFamily="34" charset="0"/>
                <a:cs typeface="Arial" panose="020B0604020202020204" pitchFamily="34" charset="0"/>
              </a:rPr>
              <a:t> Quando </a:t>
            </a:r>
            <a:r>
              <a:rPr lang="pt-BR" sz="1900" dirty="0">
                <a:latin typeface="Arial" panose="020B0604020202020204" pitchFamily="34" charset="0"/>
                <a:cs typeface="Arial" panose="020B0604020202020204" pitchFamily="34" charset="0"/>
              </a:rPr>
              <a:t>iniciei minha carreira no universo dinâmico da tecnologia, enfrentando desafios no suporte técnico e, mais tarde, avançando para o campo da qualidade de software.</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Ao longo dos anos, minha paixão pelo aprendizado contínuo e pela inovação me impulsionou a buscar conhecimentos em áreas como HTML, JavaScript, CSS, Big Data, Inteligência Artificial e Estruturas de Dados e Algoritmos. Essas disciplinas têm sido fundamentais para o aprimoramento constante de minhas habilidades e minha capacidade de enfrentar problemas complexos no desenvolvimento de software.</a:t>
            </a:r>
          </a:p>
          <a:p>
            <a:r>
              <a:rPr lang="pt-BR" dirty="0"/>
              <a:t/>
            </a:r>
            <a:br>
              <a:rPr lang="pt-BR" dirty="0"/>
            </a:br>
            <a:endParaRPr lang="pt-BR" dirty="0"/>
          </a:p>
        </p:txBody>
      </p:sp>
      <p:sp>
        <p:nvSpPr>
          <p:cNvPr id="8" name="Espaço Reservado para Número de Slide 7"/>
          <p:cNvSpPr>
            <a:spLocks noGrp="1"/>
          </p:cNvSpPr>
          <p:nvPr>
            <p:ph type="sldNum" sz="quarter" idx="12"/>
          </p:nvPr>
        </p:nvSpPr>
        <p:spPr/>
        <p:txBody>
          <a:bodyPr/>
          <a:lstStyle/>
          <a:p>
            <a:fld id="{5D6261EB-F3CC-45A7-9038-DDBFE83F6023}" type="slidenum">
              <a:rPr lang="pt-BR" smtClean="0"/>
              <a:t>3</a:t>
            </a:fld>
            <a:endParaRPr lang="pt-BR"/>
          </a:p>
        </p:txBody>
      </p:sp>
    </p:spTree>
    <p:extLst>
      <p:ext uri="{BB962C8B-B14F-4D97-AF65-F5344CB8AC3E}">
        <p14:creationId xmlns:p14="http://schemas.microsoft.com/office/powerpoint/2010/main" val="3575848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850900" y="635000"/>
            <a:ext cx="7899400" cy="10618291"/>
          </a:xfrm>
          <a:prstGeom prst="rect">
            <a:avLst/>
          </a:prstGeom>
          <a:noFill/>
        </p:spPr>
        <p:txBody>
          <a:bodyPr wrap="square" rtlCol="0">
            <a:spAutoFit/>
          </a:bodyPr>
          <a:lstStyle/>
          <a:p>
            <a:pPr algn="just"/>
            <a:r>
              <a:rPr lang="pt-BR" sz="1900" dirty="0">
                <a:latin typeface="Arial" panose="020B0604020202020204" pitchFamily="34" charset="0"/>
                <a:cs typeface="Arial" panose="020B0604020202020204" pitchFamily="34" charset="0"/>
              </a:rPr>
              <a:t>Assim como os heróis de Star Wars confiam em sua coragem e habilidades para lutar contra o Império, meu compromisso com a excelência acadêmica me levou a concluir minha primeira graduação em Comunicação no CEUNSP e, mais recentemente, uma graduação em IoT pela FMU. Agora, com um MBA em Gestão de Qualidade de Software em andamento, continuo me dedicando a aprimorar meus conhecimentos e habilidades.</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Minha jornada profissional incluiu papéis cruciais em empresas inovadoras como a primeira Insurtech do Brasil, onde atuei em suporte técnico, e  hoje em dia atuo no controle de qualidade (QA). Essa experiência me permitiu evidenciar minha habilidade em enfrentar desafios e adaptar-me a ambientes em constante mudança, assim como os personagens de Star Wars precisam se adaptar para sobreviver.</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Especializei-me em Selenium e Testes Funcionais para web e mobile, habilidades essenciais para assegurar a qualidade e eficiência das soluções tecnológicas que desenvolvo. </a:t>
            </a:r>
          </a:p>
          <a:p>
            <a:pPr algn="just"/>
            <a:r>
              <a:rPr lang="pt-BR" sz="1900" dirty="0">
                <a:latin typeface="Arial" panose="020B0604020202020204" pitchFamily="34" charset="0"/>
                <a:cs typeface="Arial" panose="020B0604020202020204" pitchFamily="34" charset="0"/>
              </a:rPr>
              <a:t>Desde 2019, tenho dedicado meu tempo ao aprimoramento de minhas habilidades, participando de cursos abrangentes e colaborando em projetos que me permitem aplicar minhas técnicas.</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Assim como a Rebelião busca liberdade e justiça na galáxia, minha busca pela qualidade de software me motiva a compartilhar meu conhecimento e paixão com a comunidade de desenvolvimento. </a:t>
            </a:r>
            <a:endParaRPr lang="pt-BR" sz="1900" dirty="0" smtClean="0">
              <a:latin typeface="Arial" panose="020B0604020202020204" pitchFamily="34" charset="0"/>
              <a:cs typeface="Arial" panose="020B0604020202020204" pitchFamily="34" charset="0"/>
            </a:endParaRP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Estou ansioso para explorar novas oportunidades que me permitam aplicar minha experiência técnica e minha paixão pela inovação. Se minha jornada ressoar com a visão de sua empresa, estou à disposição para discutir como posso contribuir para os desafios futuros.</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Que a força da qualidade esteja comigo nesta contínua busca pela excelência em software!</a:t>
            </a:r>
          </a:p>
          <a:p>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endParaRPr lang="pt-BR" sz="1900" dirty="0">
              <a:latin typeface="Arial" panose="020B0604020202020204" pitchFamily="34" charset="0"/>
              <a:cs typeface="Arial" panose="020B0604020202020204" pitchFamily="34" charset="0"/>
            </a:endParaRPr>
          </a:p>
        </p:txBody>
      </p:sp>
      <p:sp>
        <p:nvSpPr>
          <p:cNvPr id="5" name="Espaço Reservado para Número de Slide 4"/>
          <p:cNvSpPr>
            <a:spLocks noGrp="1"/>
          </p:cNvSpPr>
          <p:nvPr>
            <p:ph type="sldNum" sz="quarter" idx="12"/>
          </p:nvPr>
        </p:nvSpPr>
        <p:spPr/>
        <p:txBody>
          <a:bodyPr/>
          <a:lstStyle/>
          <a:p>
            <a:fld id="{5D6261EB-F3CC-45A7-9038-DDBFE83F6023}" type="slidenum">
              <a:rPr lang="pt-BR" smtClean="0"/>
              <a:t>4</a:t>
            </a:fld>
            <a:endParaRPr lang="pt-BR"/>
          </a:p>
        </p:txBody>
      </p:sp>
    </p:spTree>
    <p:extLst>
      <p:ext uri="{BB962C8B-B14F-4D97-AF65-F5344CB8AC3E}">
        <p14:creationId xmlns:p14="http://schemas.microsoft.com/office/powerpoint/2010/main" val="4095165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032" y="525146"/>
            <a:ext cx="7557136" cy="65868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Espaço Reservado para Número de Slide 3"/>
          <p:cNvSpPr>
            <a:spLocks noGrp="1"/>
          </p:cNvSpPr>
          <p:nvPr>
            <p:ph type="sldNum" sz="quarter" idx="12"/>
          </p:nvPr>
        </p:nvSpPr>
        <p:spPr/>
        <p:txBody>
          <a:bodyPr/>
          <a:lstStyle/>
          <a:p>
            <a:fld id="{5D6261EB-F3CC-45A7-9038-DDBFE83F6023}" type="slidenum">
              <a:rPr lang="pt-BR" smtClean="0"/>
              <a:t>5</a:t>
            </a:fld>
            <a:endParaRPr lang="pt-BR" dirty="0"/>
          </a:p>
        </p:txBody>
      </p:sp>
      <p:sp>
        <p:nvSpPr>
          <p:cNvPr id="8" name="CaixaDeTexto 7"/>
          <p:cNvSpPr txBox="1"/>
          <p:nvPr/>
        </p:nvSpPr>
        <p:spPr>
          <a:xfrm>
            <a:off x="1022032" y="7340600"/>
            <a:ext cx="7557136" cy="5955476"/>
          </a:xfrm>
          <a:prstGeom prst="rect">
            <a:avLst/>
          </a:prstGeom>
          <a:noFill/>
        </p:spPr>
        <p:txBody>
          <a:bodyPr wrap="square" rtlCol="0">
            <a:spAutoFit/>
          </a:bodyPr>
          <a:lstStyle/>
          <a:p>
            <a:pPr algn="ctr"/>
            <a:r>
              <a:rPr lang="pt-BR" sz="1900" b="1" dirty="0" smtClean="0">
                <a:latin typeface="Arial" panose="020B0604020202020204" pitchFamily="34" charset="0"/>
                <a:cs typeface="Arial" panose="020B0604020202020204" pitchFamily="34" charset="0"/>
              </a:rPr>
              <a:t>Introdução</a:t>
            </a:r>
          </a:p>
          <a:p>
            <a:pPr algn="just"/>
            <a:r>
              <a:rPr lang="pt-BR" sz="2000" dirty="0"/>
              <a:t/>
            </a:r>
            <a:br>
              <a:rPr lang="pt-BR" sz="2000" dirty="0"/>
            </a:br>
            <a:r>
              <a:rPr lang="pt-BR" sz="1900" dirty="0">
                <a:latin typeface="Arial" panose="020B0604020202020204" pitchFamily="34" charset="0"/>
                <a:cs typeface="Arial" panose="020B0604020202020204" pitchFamily="34" charset="0"/>
              </a:rPr>
              <a:t>🌌 Imagina um universo distante, cheio de possibilidades infinitas, onde heróis enfrentam forças sombrias para manter a paz e a harmonia. Assim é o mundo incrível de Star Wars, onde a Força une seres com habilidades extraordinárias para superar desafios e ameaças.</a:t>
            </a:r>
          </a:p>
          <a:p>
            <a:pPr algn="just"/>
            <a:r>
              <a:rPr lang="pt-BR" sz="1900" dirty="0">
                <a:latin typeface="Arial" panose="020B0604020202020204" pitchFamily="34" charset="0"/>
                <a:cs typeface="Arial" panose="020B0604020202020204" pitchFamily="34" charset="0"/>
              </a:rPr>
              <a:t>Assim como os Jedi usam a Força para proteger a galáxia, eu também conto com minhas próprias habilidades e estratégias para criar e manter produtos de software excepcionais. A qualidade de software é uma arma poderosa que pode definir o sucesso ou fracasso de um projeto.</a:t>
            </a:r>
          </a:p>
          <a:p>
            <a:pPr algn="just"/>
            <a:r>
              <a:rPr lang="pt-BR" sz="1900" dirty="0" smtClean="0">
                <a:latin typeface="Arial" panose="020B0604020202020204" pitchFamily="34" charset="0"/>
                <a:cs typeface="Arial" panose="020B0604020202020204" pitchFamily="34" charset="0"/>
              </a:rPr>
              <a:t>Por </a:t>
            </a:r>
            <a:r>
              <a:rPr lang="pt-BR" sz="1900" dirty="0">
                <a:latin typeface="Arial" panose="020B0604020202020204" pitchFamily="34" charset="0"/>
                <a:cs typeface="Arial" panose="020B0604020202020204" pitchFamily="34" charset="0"/>
              </a:rPr>
              <a:t>meio de analogias com Star Wars, exploro as batalhas diárias das equipes de tecnologia e revelo como o despertar para a qualidade de software pode ser o fator crucial na vitória contra problemas, bugs e falhas. Vamos começar essa jornada épica em busca de excelência e conhecimento sobre a qualidade de software! ✨🚀</a:t>
            </a:r>
          </a:p>
          <a:p>
            <a:r>
              <a:rPr lang="pt-BR" sz="2000" dirty="0"/>
              <a:t/>
            </a:r>
            <a:br>
              <a:rPr lang="pt-BR" sz="2000" dirty="0"/>
            </a:br>
            <a:endParaRPr lang="pt-BR" dirty="0"/>
          </a:p>
        </p:txBody>
      </p:sp>
    </p:spTree>
    <p:extLst>
      <p:ext uri="{BB962C8B-B14F-4D97-AF65-F5344CB8AC3E}">
        <p14:creationId xmlns:p14="http://schemas.microsoft.com/office/powerpoint/2010/main" val="3753995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175" y="357187"/>
            <a:ext cx="7616825" cy="76168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Espaço Reservado para Número de Slide 3"/>
          <p:cNvSpPr>
            <a:spLocks noGrp="1"/>
          </p:cNvSpPr>
          <p:nvPr>
            <p:ph type="sldNum" sz="quarter" idx="12"/>
          </p:nvPr>
        </p:nvSpPr>
        <p:spPr/>
        <p:txBody>
          <a:bodyPr/>
          <a:lstStyle/>
          <a:p>
            <a:fld id="{5D6261EB-F3CC-45A7-9038-DDBFE83F6023}" type="slidenum">
              <a:rPr lang="pt-BR" smtClean="0"/>
              <a:t>6</a:t>
            </a:fld>
            <a:endParaRPr lang="pt-BR"/>
          </a:p>
        </p:txBody>
      </p:sp>
      <p:sp>
        <p:nvSpPr>
          <p:cNvPr id="6" name="Retângulo 5"/>
          <p:cNvSpPr/>
          <p:nvPr/>
        </p:nvSpPr>
        <p:spPr>
          <a:xfrm>
            <a:off x="920750" y="7974012"/>
            <a:ext cx="7616825" cy="3847207"/>
          </a:xfrm>
          <a:prstGeom prst="rect">
            <a:avLst/>
          </a:prstGeom>
        </p:spPr>
        <p:txBody>
          <a:bodyPr wrap="square">
            <a:spAutoFit/>
          </a:bodyPr>
          <a:lstStyle/>
          <a:p>
            <a:pPr algn="ctr"/>
            <a:endParaRPr lang="pt-BR" sz="1900" b="1" dirty="0" smtClean="0">
              <a:solidFill>
                <a:srgbClr val="000000"/>
              </a:solidFill>
              <a:latin typeface="Arial" panose="020B0604020202020204" pitchFamily="34" charset="0"/>
              <a:cs typeface="Arial" panose="020B0604020202020204" pitchFamily="34" charset="0"/>
            </a:endParaRPr>
          </a:p>
          <a:p>
            <a:pPr algn="ctr"/>
            <a:r>
              <a:rPr lang="pt-BR" sz="1900" b="1" dirty="0" smtClean="0">
                <a:solidFill>
                  <a:srgbClr val="000000"/>
                </a:solidFill>
                <a:latin typeface="Arial" panose="020B0604020202020204" pitchFamily="34" charset="0"/>
                <a:cs typeface="Arial" panose="020B0604020202020204" pitchFamily="34" charset="0"/>
              </a:rPr>
              <a:t>O Despertar da Força</a:t>
            </a:r>
          </a:p>
          <a:p>
            <a:pPr algn="just"/>
            <a:r>
              <a:rPr lang="pt-BR" dirty="0"/>
              <a:t/>
            </a:r>
            <a:br>
              <a:rPr lang="pt-BR" dirty="0"/>
            </a:br>
            <a:r>
              <a:rPr lang="pt-BR" sz="1900" dirty="0">
                <a:latin typeface="Arial" panose="020B0604020202020204" pitchFamily="34" charset="0"/>
                <a:cs typeface="Arial" panose="020B0604020202020204" pitchFamily="34" charset="0"/>
              </a:rPr>
              <a:t>E</a:t>
            </a:r>
            <a:r>
              <a:rPr lang="pt-BR" sz="1900" dirty="0" smtClean="0">
                <a:latin typeface="Arial" panose="020B0604020202020204" pitchFamily="34" charset="0"/>
                <a:cs typeface="Arial" panose="020B0604020202020204" pitchFamily="34" charset="0"/>
              </a:rPr>
              <a:t>m </a:t>
            </a:r>
            <a:r>
              <a:rPr lang="pt-BR" sz="1900" dirty="0">
                <a:latin typeface="Arial" panose="020B0604020202020204" pitchFamily="34" charset="0"/>
                <a:cs typeface="Arial" panose="020B0604020202020204" pitchFamily="34" charset="0"/>
              </a:rPr>
              <a:t>Star Wars, quando os personagens descobrem suas habilidades na Força e iniciam uma jornada de autodescoberta, as equipes de desenvolvimento de software passam por um momento crucial ao perceber a importância da qualidade em seus projetos. Esse despertar é o ponto de partida para a adoção de práticas que elevam o nível de excelência em todas as etapas do ciclo de vida do software</a:t>
            </a:r>
            <a:r>
              <a:rPr lang="pt-BR" sz="1900" dirty="0" smtClean="0">
                <a:latin typeface="Arial" panose="020B0604020202020204" pitchFamily="34" charset="0"/>
                <a:cs typeface="Arial" panose="020B0604020202020204" pitchFamily="34" charset="0"/>
              </a:rPr>
              <a:t>.</a:t>
            </a:r>
            <a:endParaRPr lang="pt-BR" sz="1900" dirty="0">
              <a:latin typeface="Arial" panose="020B0604020202020204" pitchFamily="34" charset="0"/>
              <a:cs typeface="Arial" panose="020B0604020202020204" pitchFamily="34" charset="0"/>
            </a:endParaRP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dirty="0"/>
              <a:t/>
            </a:r>
            <a:br>
              <a:rPr lang="pt-BR" dirty="0"/>
            </a:br>
            <a:endParaRPr lang="pt-BR" dirty="0"/>
          </a:p>
        </p:txBody>
      </p:sp>
    </p:spTree>
    <p:extLst>
      <p:ext uri="{BB962C8B-B14F-4D97-AF65-F5344CB8AC3E}">
        <p14:creationId xmlns:p14="http://schemas.microsoft.com/office/powerpoint/2010/main" val="2658541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60083" y="635000"/>
            <a:ext cx="8281035" cy="10895331"/>
          </a:xfrm>
        </p:spPr>
        <p:txBody>
          <a:bodyPr>
            <a:normAutofit/>
          </a:bodyPr>
          <a:lstStyle/>
          <a:p>
            <a:pPr marL="0" indent="0" algn="just">
              <a:buNone/>
            </a:pPr>
            <a:r>
              <a:rPr lang="pt-BR" sz="1900" dirty="0">
                <a:latin typeface="Arial" panose="020B0604020202020204" pitchFamily="34" charset="0"/>
                <a:cs typeface="Arial" panose="020B0604020202020204" pitchFamily="34" charset="0"/>
              </a:rPr>
              <a:t>Essa conscientização em relação à qualidade de software não apenas transforma a forma como os profissionais de tecnologia trabalham, mas também impacta a cultura organizacional. Segundo Mary Poppendieck, especialista em Lean Software, a qualidade deve ser incorporada desde o início, evitando assim desperdícios e problemas futuros. Isso reflete o princípio de "qualidade em primeiro lugar", uma abordagem que reduz os riscos e melhora os resultados.</a:t>
            </a:r>
          </a:p>
          <a:p>
            <a:pPr marL="0" indent="0" algn="just">
              <a:buNone/>
            </a:pPr>
            <a:r>
              <a:rPr lang="pt-BR" sz="1900" dirty="0" smtClean="0">
                <a:latin typeface="Arial" panose="020B0604020202020204" pitchFamily="34" charset="0"/>
                <a:cs typeface="Arial" panose="020B0604020202020204" pitchFamily="34" charset="0"/>
              </a:rPr>
              <a:t>James </a:t>
            </a:r>
            <a:r>
              <a:rPr lang="pt-BR" sz="1900" dirty="0">
                <a:latin typeface="Arial" panose="020B0604020202020204" pitchFamily="34" charset="0"/>
                <a:cs typeface="Arial" panose="020B0604020202020204" pitchFamily="34" charset="0"/>
              </a:rPr>
              <a:t>Bach, conhecido pela promoção de práticas de teste exploratório, também defende a importância de testar continuamente ao longo do desenvolvimento para descobrir problemas e corrigi-los rapidamente. Sua filosofia incentiva as equipes a aprender com cada experiência, reforçando a necessidade de uma mentalidade de melhoria contínua.</a:t>
            </a:r>
          </a:p>
          <a:p>
            <a:pPr marL="0" indent="0" algn="just">
              <a:buNone/>
            </a:pPr>
            <a:r>
              <a:rPr lang="pt-BR" sz="1900" dirty="0" smtClean="0">
                <a:latin typeface="Arial" panose="020B0604020202020204" pitchFamily="34" charset="0"/>
                <a:cs typeface="Arial" panose="020B0604020202020204" pitchFamily="34" charset="0"/>
              </a:rPr>
              <a:t>A </a:t>
            </a:r>
            <a:r>
              <a:rPr lang="pt-BR" sz="1900" dirty="0">
                <a:latin typeface="Arial" panose="020B0604020202020204" pitchFamily="34" charset="0"/>
                <a:cs typeface="Arial" panose="020B0604020202020204" pitchFamily="34" charset="0"/>
              </a:rPr>
              <a:t>ISO/IEC 25010, um padrão internacional de qualidade de software, estabelece diretrizes para medir e avaliar a qualidade de um sistema, destacando atributos como funcionalidade, confiabilidade e usabilidade. Esses padrões ajudam as equipes a estabelecer metas claras e mensuráveis para seus projetos.</a:t>
            </a:r>
          </a:p>
          <a:p>
            <a:pPr marL="0" indent="0" algn="just">
              <a:buNone/>
            </a:pPr>
            <a:r>
              <a:rPr lang="pt-BR" sz="1900" dirty="0" smtClean="0">
                <a:latin typeface="Arial" panose="020B0604020202020204" pitchFamily="34" charset="0"/>
                <a:cs typeface="Arial" panose="020B0604020202020204" pitchFamily="34" charset="0"/>
              </a:rPr>
              <a:t>Para </a:t>
            </a:r>
            <a:r>
              <a:rPr lang="pt-BR" sz="1900" dirty="0">
                <a:latin typeface="Arial" panose="020B0604020202020204" pitchFamily="34" charset="0"/>
                <a:cs typeface="Arial" panose="020B0604020202020204" pitchFamily="34" charset="0"/>
              </a:rPr>
              <a:t>despertar a consciência para a qualidade em todos os níveis da equipe, é fundamental investir em treinamento e desenvolvimento de habilidades. Michael Bolton, um defensor da qualidade e do teste de software, enfatiza a importância de incentivar a experimentação e a criatividade nas abordagens de teste.</a:t>
            </a:r>
          </a:p>
          <a:p>
            <a:pPr marL="0" indent="0" algn="just">
              <a:buNone/>
            </a:pPr>
            <a:r>
              <a:rPr lang="pt-BR" sz="1900" dirty="0" smtClean="0">
                <a:latin typeface="Arial" panose="020B0604020202020204" pitchFamily="34" charset="0"/>
                <a:cs typeface="Arial" panose="020B0604020202020204" pitchFamily="34" charset="0"/>
              </a:rPr>
              <a:t>Assim </a:t>
            </a:r>
            <a:r>
              <a:rPr lang="pt-BR" sz="1900" dirty="0">
                <a:latin typeface="Arial" panose="020B0604020202020204" pitchFamily="34" charset="0"/>
                <a:cs typeface="Arial" panose="020B0604020202020204" pitchFamily="34" charset="0"/>
              </a:rPr>
              <a:t>como os personagens de Star Wars desenvolvem suas habilidades na Força ao longo do tempo, as equipes de desenvolvimento podem aprimorar suas habilidades de qualidade à medida que adquirem mais experiência e conhecimento. O despertar para a qualidade de software marca o início dessa jornada, uma busca constante por excelência e melhorias nos processos de desenvolvimento.</a:t>
            </a:r>
          </a:p>
          <a:p>
            <a:pPr marL="0" indent="0">
              <a:buNone/>
            </a:pPr>
            <a:r>
              <a:rPr lang="pt-BR" sz="2000" dirty="0"/>
              <a:t/>
            </a:r>
            <a:br>
              <a:rPr lang="pt-BR" sz="2000" dirty="0"/>
            </a:br>
            <a:endParaRPr lang="pt-BR" sz="1900"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12"/>
          </p:nvPr>
        </p:nvSpPr>
        <p:spPr/>
        <p:txBody>
          <a:bodyPr/>
          <a:lstStyle/>
          <a:p>
            <a:fld id="{5D6261EB-F3CC-45A7-9038-DDBFE83F6023}" type="slidenum">
              <a:rPr lang="pt-BR" smtClean="0"/>
              <a:t>7</a:t>
            </a:fld>
            <a:endParaRPr lang="pt-BR"/>
          </a:p>
        </p:txBody>
      </p:sp>
    </p:spTree>
    <p:extLst>
      <p:ext uri="{BB962C8B-B14F-4D97-AF65-F5344CB8AC3E}">
        <p14:creationId xmlns:p14="http://schemas.microsoft.com/office/powerpoint/2010/main" val="1303629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775" y="309563"/>
            <a:ext cx="8121650" cy="72088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Espaço Reservado para Número de Slide 4"/>
          <p:cNvSpPr>
            <a:spLocks noGrp="1"/>
          </p:cNvSpPr>
          <p:nvPr>
            <p:ph type="sldNum" sz="quarter" idx="12"/>
          </p:nvPr>
        </p:nvSpPr>
        <p:spPr/>
        <p:txBody>
          <a:bodyPr/>
          <a:lstStyle/>
          <a:p>
            <a:fld id="{5D6261EB-F3CC-45A7-9038-DDBFE83F6023}" type="slidenum">
              <a:rPr lang="pt-BR" smtClean="0"/>
              <a:t>8</a:t>
            </a:fld>
            <a:endParaRPr lang="pt-BR"/>
          </a:p>
        </p:txBody>
      </p:sp>
      <p:sp>
        <p:nvSpPr>
          <p:cNvPr id="6" name="Retângulo 5"/>
          <p:cNvSpPr/>
          <p:nvPr/>
        </p:nvSpPr>
        <p:spPr>
          <a:xfrm>
            <a:off x="739775" y="7745412"/>
            <a:ext cx="8121649" cy="5909310"/>
          </a:xfrm>
          <a:prstGeom prst="rect">
            <a:avLst/>
          </a:prstGeom>
        </p:spPr>
        <p:txBody>
          <a:bodyPr wrap="square">
            <a:spAutoFit/>
          </a:bodyPr>
          <a:lstStyle/>
          <a:p>
            <a:pPr algn="ctr"/>
            <a:endParaRPr lang="pt-BR" sz="1900" b="1" dirty="0" smtClean="0">
              <a:solidFill>
                <a:srgbClr val="000000"/>
              </a:solidFill>
              <a:latin typeface="Arial" panose="020B0604020202020204" pitchFamily="34" charset="0"/>
              <a:cs typeface="Arial" panose="020B0604020202020204" pitchFamily="34" charset="0"/>
            </a:endParaRPr>
          </a:p>
          <a:p>
            <a:pPr algn="ctr"/>
            <a:r>
              <a:rPr lang="pt-BR" sz="1900" b="1" dirty="0" smtClean="0">
                <a:solidFill>
                  <a:srgbClr val="000000"/>
                </a:solidFill>
                <a:latin typeface="Arial" panose="020B0604020202020204" pitchFamily="34" charset="0"/>
                <a:cs typeface="Arial" panose="020B0604020202020204" pitchFamily="34" charset="0"/>
              </a:rPr>
              <a:t>Os Jedis da Qualidade </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O</a:t>
            </a:r>
            <a:r>
              <a:rPr lang="pt-BR" sz="1900" dirty="0" smtClean="0">
                <a:latin typeface="Arial" panose="020B0604020202020204" pitchFamily="34" charset="0"/>
                <a:cs typeface="Arial" panose="020B0604020202020204" pitchFamily="34" charset="0"/>
              </a:rPr>
              <a:t>s </a:t>
            </a:r>
            <a:r>
              <a:rPr lang="pt-BR" sz="1900" dirty="0">
                <a:latin typeface="Arial" panose="020B0604020202020204" pitchFamily="34" charset="0"/>
                <a:cs typeface="Arial" panose="020B0604020202020204" pitchFamily="34" charset="0"/>
              </a:rPr>
              <a:t>profissionais de qualidade de software atuam para garantir a excelência do produto final. Esses "Jedi da Qualidade" desempenham um papel crucial na manutenção da estabilidade e eficiência do software, utilizando suas habilidades e práticas especializadas para enfrentar desafios e superar obstáculos.</a:t>
            </a:r>
          </a:p>
          <a:p>
            <a:pPr algn="just"/>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Os "Jedi da Qualidade" empregam uma variedade de práticas para assegurar a qualidade do software. Michael Feathers, autor e especialista em engenharia de software, destaca a importância de testes automatizados e da prática de refactoring (refatoração) para manter a qualidade e a integridade do código. Esses processos ajudam a identificar problemas de forma precoce e contínua, permitindo correções rápidas e eficazes.</a:t>
            </a:r>
          </a:p>
          <a:p>
            <a:r>
              <a:rPr lang="pt-BR" sz="2000" dirty="0"/>
              <a:t/>
            </a:r>
            <a:br>
              <a:rPr lang="pt-BR" sz="2000" dirty="0"/>
            </a:b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dirty="0"/>
              <a:t/>
            </a:r>
            <a:br>
              <a:rPr lang="pt-BR" dirty="0"/>
            </a:br>
            <a:endParaRPr lang="pt-BR" dirty="0"/>
          </a:p>
        </p:txBody>
      </p:sp>
    </p:spTree>
    <p:extLst>
      <p:ext uri="{BB962C8B-B14F-4D97-AF65-F5344CB8AC3E}">
        <p14:creationId xmlns:p14="http://schemas.microsoft.com/office/powerpoint/2010/main" val="2154751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p:cNvSpPr>
            <a:spLocks noGrp="1"/>
          </p:cNvSpPr>
          <p:nvPr>
            <p:ph idx="1"/>
          </p:nvPr>
        </p:nvSpPr>
        <p:spPr>
          <a:xfrm>
            <a:off x="660083" y="635000"/>
            <a:ext cx="8281035" cy="10895331"/>
          </a:xfrm>
        </p:spPr>
        <p:txBody>
          <a:bodyPr>
            <a:normAutofit/>
          </a:bodyPr>
          <a:lstStyle/>
          <a:p>
            <a:pPr marL="0" indent="0" algn="just">
              <a:buNone/>
            </a:pPr>
            <a:r>
              <a:rPr lang="pt-BR" sz="1900" dirty="0" smtClean="0">
                <a:latin typeface="Arial" panose="020B0604020202020204" pitchFamily="34" charset="0"/>
                <a:cs typeface="Arial" panose="020B0604020202020204" pitchFamily="34" charset="0"/>
              </a:rPr>
              <a:t>Lisa </a:t>
            </a:r>
            <a:r>
              <a:rPr lang="pt-BR" sz="1900" dirty="0">
                <a:latin typeface="Arial" panose="020B0604020202020204" pitchFamily="34" charset="0"/>
                <a:cs typeface="Arial" panose="020B0604020202020204" pitchFamily="34" charset="0"/>
              </a:rPr>
              <a:t>Crispin e Janet Gregory são reconhecidas por sua abordagem colaborativa e ágil para testes de software. Elas enfatizam a importância de integrar testes em todos os estágios do desenvolvimento, envolvendo todos os membros da equipe na busca pela qualidade. </a:t>
            </a:r>
            <a:endParaRPr lang="pt-BR" sz="1900" dirty="0" smtClean="0">
              <a:latin typeface="Arial" panose="020B0604020202020204" pitchFamily="34" charset="0"/>
              <a:cs typeface="Arial" panose="020B0604020202020204" pitchFamily="34" charset="0"/>
            </a:endParaRPr>
          </a:p>
          <a:p>
            <a:pPr marL="0" indent="0" algn="just">
              <a:buNone/>
            </a:pPr>
            <a:r>
              <a:rPr lang="pt-BR" sz="1900" dirty="0" smtClean="0">
                <a:latin typeface="Arial" panose="020B0604020202020204" pitchFamily="34" charset="0"/>
                <a:cs typeface="Arial" panose="020B0604020202020204" pitchFamily="34" charset="0"/>
              </a:rPr>
              <a:t>Essa </a:t>
            </a:r>
            <a:r>
              <a:rPr lang="pt-BR" sz="1900" dirty="0">
                <a:latin typeface="Arial" panose="020B0604020202020204" pitchFamily="34" charset="0"/>
                <a:cs typeface="Arial" panose="020B0604020202020204" pitchFamily="34" charset="0"/>
              </a:rPr>
              <a:t>abordagem multidisciplinar ajuda a detectar falhas mais cedo e a garantir uma melhor compreensão dos requisitos do produto</a:t>
            </a:r>
            <a:r>
              <a:rPr lang="pt-BR" sz="1900" dirty="0" smtClean="0">
                <a:latin typeface="Arial" panose="020B0604020202020204" pitchFamily="34" charset="0"/>
                <a:cs typeface="Arial" panose="020B0604020202020204" pitchFamily="34" charset="0"/>
              </a:rPr>
              <a:t>.</a:t>
            </a:r>
          </a:p>
          <a:p>
            <a:pPr marL="0" indent="0" algn="just">
              <a:buNone/>
            </a:pP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Os "Jedi da Qualidade" também empregam práticas como revisão de código para detectar problemas de design e possíveis falhas antes que causem impacto no produto. Code reviews (revisões de código) são essenciais para melhorar a qualidade do software, pois promovem a troca de conhecimento entre os membros da equipe e ajudam a identificar erros de maneira colaborativa</a:t>
            </a:r>
            <a:r>
              <a:rPr lang="pt-BR" sz="1900" dirty="0" smtClean="0">
                <a:latin typeface="Arial" panose="020B0604020202020204" pitchFamily="34" charset="0"/>
                <a:cs typeface="Arial" panose="020B0604020202020204" pitchFamily="34" charset="0"/>
              </a:rPr>
              <a:t>.</a:t>
            </a:r>
          </a:p>
          <a:p>
            <a:pPr marL="0" indent="0" algn="just">
              <a:buNone/>
            </a:pP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Outro aspecto fundamental do trabalho dos "Jedi da Qualidade" é a validação de funcionalidades e requisitos. A ISTQB (International Software Testing Qualifications Board) oferece certificações reconhecidas internacionalmente em testes de software, estabelecendo padrões de boas práticas e competências para profissionais de qualidade</a:t>
            </a:r>
            <a:r>
              <a:rPr lang="pt-BR" sz="1900" dirty="0" smtClean="0">
                <a:latin typeface="Arial" panose="020B0604020202020204" pitchFamily="34" charset="0"/>
                <a:cs typeface="Arial" panose="020B0604020202020204" pitchFamily="34" charset="0"/>
              </a:rPr>
              <a:t>.</a:t>
            </a:r>
          </a:p>
          <a:p>
            <a:pPr marL="0" indent="0" algn="just">
              <a:buNone/>
            </a:pPr>
            <a:r>
              <a:rPr lang="pt-BR" sz="1900" dirty="0">
                <a:latin typeface="Arial" panose="020B0604020202020204" pitchFamily="34" charset="0"/>
                <a:cs typeface="Arial" panose="020B0604020202020204" pitchFamily="34" charset="0"/>
              </a:rPr>
              <a:t/>
            </a:r>
            <a:br>
              <a:rPr lang="pt-BR" sz="1900" dirty="0">
                <a:latin typeface="Arial" panose="020B0604020202020204" pitchFamily="34" charset="0"/>
                <a:cs typeface="Arial" panose="020B0604020202020204" pitchFamily="34" charset="0"/>
              </a:rPr>
            </a:br>
            <a:r>
              <a:rPr lang="pt-BR" sz="1900" dirty="0">
                <a:latin typeface="Arial" panose="020B0604020202020204" pitchFamily="34" charset="0"/>
                <a:cs typeface="Arial" panose="020B0604020202020204" pitchFamily="34" charset="0"/>
              </a:rPr>
              <a:t>A combinação de habilidades técnicas, comunicação eficaz e uma abordagem centrada no cliente são marcas registradas dos "Jedi da Qualidade". Assim como os Jedi protegem a galáxia, esses profissionais trabalham para garantir que o software atenda aos mais altos padrões de excelência, segurança e desempenho, proporcionando uma experiência positiva aos usuários finais.</a:t>
            </a:r>
          </a:p>
          <a:p>
            <a:pPr marL="0" indent="0">
              <a:buNone/>
            </a:pPr>
            <a:r>
              <a:rPr lang="pt-BR" sz="2000" dirty="0"/>
              <a:t/>
            </a:r>
            <a:br>
              <a:rPr lang="pt-BR" sz="2000" dirty="0"/>
            </a:br>
            <a:r>
              <a:rPr lang="pt-BR" sz="2000" dirty="0"/>
              <a:t/>
            </a:r>
            <a:br>
              <a:rPr lang="pt-BR" sz="2000" dirty="0"/>
            </a:br>
            <a:endParaRPr lang="pt-BR" sz="1900" dirty="0">
              <a:latin typeface="Arial" panose="020B0604020202020204" pitchFamily="34" charset="0"/>
              <a:cs typeface="Arial" panose="020B0604020202020204" pitchFamily="34" charset="0"/>
            </a:endParaRPr>
          </a:p>
        </p:txBody>
      </p:sp>
      <p:sp>
        <p:nvSpPr>
          <p:cNvPr id="6" name="Espaço Reservado para Número de Slide 5"/>
          <p:cNvSpPr>
            <a:spLocks noGrp="1"/>
          </p:cNvSpPr>
          <p:nvPr>
            <p:ph type="sldNum" sz="quarter" idx="12"/>
          </p:nvPr>
        </p:nvSpPr>
        <p:spPr/>
        <p:txBody>
          <a:bodyPr/>
          <a:lstStyle/>
          <a:p>
            <a:fld id="{5D6261EB-F3CC-45A7-9038-DDBFE83F6023}" type="slidenum">
              <a:rPr lang="pt-BR" smtClean="0"/>
              <a:t>9</a:t>
            </a:fld>
            <a:endParaRPr lang="pt-BR"/>
          </a:p>
        </p:txBody>
      </p:sp>
    </p:spTree>
    <p:extLst>
      <p:ext uri="{BB962C8B-B14F-4D97-AF65-F5344CB8AC3E}">
        <p14:creationId xmlns:p14="http://schemas.microsoft.com/office/powerpoint/2010/main" val="1321361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444</TotalTime>
  <Words>1531</Words>
  <Application>Microsoft Office PowerPoint</Application>
  <PresentationFormat>Papel A3 (297 x 420 mm)</PresentationFormat>
  <Paragraphs>189</Paragraphs>
  <Slides>23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23</vt:i4>
      </vt:variant>
    </vt:vector>
  </HeadingPairs>
  <TitlesOfParts>
    <vt:vector size="28" baseType="lpstr">
      <vt:lpstr>Arial</vt:lpstr>
      <vt:lpstr>Calibri</vt:lpstr>
      <vt:lpstr>Calibri Light</vt:lpstr>
      <vt:lpstr>Star Jedi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A Jornada Continua</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Usuário</dc:creator>
  <cp:lastModifiedBy>Usuário</cp:lastModifiedBy>
  <cp:revision>60</cp:revision>
  <cp:lastPrinted>2024-05-02T21:39:56Z</cp:lastPrinted>
  <dcterms:created xsi:type="dcterms:W3CDTF">2024-05-01T22:02:36Z</dcterms:created>
  <dcterms:modified xsi:type="dcterms:W3CDTF">2024-05-02T22:05:40Z</dcterms:modified>
</cp:coreProperties>
</file>