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e88764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e88764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e887647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e887647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e88764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e88764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e88764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e88764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e887647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e88764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887647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e887647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e887647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e887647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6c52d0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6c52d0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6c52d0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6c52d0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6c52d0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6c52d0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e88764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e88764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6c52d02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6c52d0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6c52d0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6c52d0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6c52d0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6c52d0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6c52d022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6c52d02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6c52d022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6c52d02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6c52d022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6c52d02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6c52d022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6c52d0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6c52d022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6c52d02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6c52d022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6c52d02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6c52d022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6c52d02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e887647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e887647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6c52d02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6c52d02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46c52d02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46c52d02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46c52d022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46c52d02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46c52d02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46c52d02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46c52d02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46c52d02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6c52d02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6c52d02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46c52d02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46c52d02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46c52d022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46c52d02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46c52d02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46c52d02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46c52d02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46c52d02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e887647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e887647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46c52d02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46c52d02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6c52d022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46c52d022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46c52d022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46c52d022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46c52d02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46c52d02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46c52d02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46c52d02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46c52d02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46c52d02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46c52d022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46c52d022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46c52d022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46c52d022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6c52d02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6c52d02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46c52d02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46c52d02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e887647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e887647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46c52d02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46c52d02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46c52d02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46c52d02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46c52d022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46c52d022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46c52d022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46c52d022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46c52d022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46c52d022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46c52d022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46c52d022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46c52d022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46c52d022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46c52d022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46c52d022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46c52d02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46c52d02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46c52d022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46c52d022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e8876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e8876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46c52d022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46c52d022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6c52d02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46c52d02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46c52d022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46c52d022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46c52d022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46c52d022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46c52d022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46c52d022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46c52d022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46c52d022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46c52d022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46c52d022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46c52d022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46c52d022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446c52d022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446c52d022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46c52d02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46c52d02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e88764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e88764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446c52d022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446c52d022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46c52d02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46c52d02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46c52d022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46c52d022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46c52d022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46c52d022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46c52d02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46c52d02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46c52d022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46c52d022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46c52d02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46c52d02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46c52d022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46c52d022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46c52d022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46c52d022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46c52d022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46c52d022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e88764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e88764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446c52d022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446c52d022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46c52d022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46c52d022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446c52d022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446c52d022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46c52d02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46c52d02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46c52d022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46c52d02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46c52d02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46c52d02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46c52d022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46c52d022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46c52d022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46c52d022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46c52d02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46c52d02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446c52d022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446c52d022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e88764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e88764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46c52d022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46c52d022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46c52d022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46c52d022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46c52d022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446c52d022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46c52d022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446c52d022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46c52d02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46c52d02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446c52d022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446c52d022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446c52d02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446c52d02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446c52d022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446c52d022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46c52d022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46c52d022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I2vEXkrbLy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-AxmkBGhn-k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38200" y="1444250"/>
            <a:ext cx="3660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Ordenação Externa</a:t>
            </a:r>
            <a:endParaRPr sz="4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22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Joaquim Quinteiro Uchôa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Juliana Galvani Greghi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Limitações: Barramentos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do limite do dispositivo, a transferência ocorre por meio de barramentos que limitam a velocidade. Ex.: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USB 3.0 (5 Gbit/s  - 625 MB/s)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SATA 3.0 (6 Gbit/s - 600 MB/s)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PCIe </a:t>
            </a:r>
            <a:r>
              <a:rPr lang="pt-BR"/>
              <a:t>v. 4.0: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1.969 GB/s (×1)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31.51 GB/s (×16)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Obs: velocidades obtidas na Wikipedia.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 Rígido - i</a:t>
            </a:r>
            <a:endParaRPr/>
          </a:p>
        </p:txBody>
      </p:sp>
      <p:pic>
        <p:nvPicPr>
          <p:cNvPr descr="Seagate_ST33232A_hard_disk_inner_view.jpg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75" y="1186762"/>
            <a:ext cx="6731373" cy="33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 Rígido - ii</a:t>
            </a:r>
            <a:endParaRPr/>
          </a:p>
        </p:txBody>
      </p:sp>
      <p:pic>
        <p:nvPicPr>
          <p:cNvPr descr="Laptop-hard-drive-exposed.jpg"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50" y="1079788"/>
            <a:ext cx="4654602" cy="35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 Rígido - iii</a:t>
            </a:r>
            <a:endParaRPr/>
          </a:p>
        </p:txBody>
      </p:sp>
      <p:pic>
        <p:nvPicPr>
          <p:cNvPr descr="Vídeo feito por Seagate. usado como exemplar de uma matéria que infelizmente não se encontra mais disponível na web, apesar de antigo o vídeo ainda é ótimo e ainda possui informações aplicáveis a discos ainda comercializados no mercado." id="136" name="Google Shape;136;p25" title="Como funciona um HD - Seagat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2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 Rígido - iv </a:t>
            </a:r>
            <a:endParaRPr/>
          </a:p>
        </p:txBody>
      </p:sp>
      <p:pic>
        <p:nvPicPr>
          <p:cNvPr descr="HD aberto em funcionamento.&#10;Como a parte mecânica se comporta ante as operações simples executadas pelo usuário em seu sistema." id="142" name="Google Shape;142;p26" title="HD aberto em funcionament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Ordenação Externa - Visão Geral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25225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acesso a disco deve ser minimizado pelo método de ordenação, para melhoria de performance. Para efeitos de simplificação, consideraremos que, em geral, os dados serão lidos do meio de armazenamento para a memória em blocos.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base para </a:t>
            </a:r>
            <a:r>
              <a:rPr lang="pt-BR"/>
              <a:t>ordenação externa em geral é o uso de ordenação por intercalação, que implica em combinar dois ou mais blocos ordenados em um único bloco ordenado.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Métodos devem minimizar número de passadas sobre o arquivo, que é base para a medida de complexidade. </a:t>
            </a:r>
            <a:r>
              <a:rPr lang="pt-BR"/>
              <a:t>Isso torna complicado o uso de abordagens gerais e paralelização.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Estratégia Geral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Dividir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o arquivo em blocos do tamanho da memória interna disponível.</a:t>
            </a:r>
            <a:br>
              <a:rPr lang="pt-BR" sz="2200">
                <a:latin typeface="Consolas"/>
                <a:ea typeface="Consolas"/>
                <a:cs typeface="Consolas"/>
                <a:sym typeface="Consolas"/>
              </a:rPr>
            </a:b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Ordenar cada bloco na memória interna.</a:t>
            </a:r>
            <a:br>
              <a:rPr lang="pt-BR" sz="2200">
                <a:latin typeface="Consolas"/>
                <a:ea typeface="Consolas"/>
                <a:cs typeface="Consolas"/>
                <a:sym typeface="Consolas"/>
              </a:rPr>
            </a:b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Intercalar os blocos ordenados, fazendo várias passadas sobre o arquivo. A cada passada são criados blocos ordenados cada vez maiores, até que todo o arquivo esteja ordenado.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Externo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em Memória - Visão Geral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6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33A44"/>
                </a:solidFill>
              </a:rPr>
              <a:t>O merge sort é um algoritmo de ordenação eficiente bastante popular, sendo a implementação preferida em listas encadeadas e como base para ordenação externa. </a:t>
            </a:r>
            <a:endParaRPr sz="20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33A44"/>
                </a:solidFill>
              </a:rPr>
              <a:t>É um algoritmo recursivo, baseado na ideia de dividir para conquistar, cujas bases estão no problema da intercalação (ou separação):</a:t>
            </a:r>
            <a:endParaRPr sz="20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233A44"/>
                </a:solidFill>
              </a:rPr>
              <a:t>dados dois vetores ordenados a e b, de tamanhos m e n, respectivamente, intercalá-los de forma a gerar o vetor c, de tamanho m+n, contendo os elementos de a e b ordenado</a:t>
            </a:r>
            <a:r>
              <a:rPr i="1" lang="pt-BR" sz="2000">
                <a:solidFill>
                  <a:srgbClr val="233A44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1" lang="pt-BR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Intercalação - Exemplo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Sejam </a:t>
            </a:r>
            <a:r>
              <a:rPr lang="pt-BR" sz="2200">
                <a:solidFill>
                  <a:srgbClr val="FF0000"/>
                </a:solidFill>
              </a:rPr>
              <a:t>a = [2, 4, 8, 50, 61, 72] </a:t>
            </a:r>
            <a:br>
              <a:rPr lang="pt-BR" sz="2200">
                <a:solidFill>
                  <a:srgbClr val="233A44"/>
                </a:solidFill>
              </a:rPr>
            </a:br>
            <a:r>
              <a:rPr lang="pt-BR" sz="2200">
                <a:solidFill>
                  <a:srgbClr val="233A44"/>
                </a:solidFill>
              </a:rPr>
              <a:t>e </a:t>
            </a:r>
            <a:r>
              <a:rPr lang="pt-BR" sz="2200">
                <a:solidFill>
                  <a:srgbClr val="0000FF"/>
                </a:solidFill>
              </a:rPr>
              <a:t>b = [0, 1, 3, 9, 60, 64, 65, 65, 90, 100]</a:t>
            </a:r>
            <a:r>
              <a:rPr lang="pt-BR" sz="2200">
                <a:solidFill>
                  <a:srgbClr val="233A44"/>
                </a:solidFill>
              </a:rPr>
              <a:t>. 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Então o resultado da intercalação será dado por</a:t>
            </a:r>
            <a:br>
              <a:rPr lang="pt-BR" sz="2200">
                <a:solidFill>
                  <a:srgbClr val="233A44"/>
                </a:solidFill>
              </a:rPr>
            </a:br>
            <a:r>
              <a:rPr lang="pt-BR" sz="2200">
                <a:solidFill>
                  <a:srgbClr val="274E13"/>
                </a:solidFill>
              </a:rPr>
              <a:t>c = [</a:t>
            </a:r>
            <a:r>
              <a:rPr lang="pt-BR" sz="2200">
                <a:solidFill>
                  <a:srgbClr val="0000FF"/>
                </a:solidFill>
              </a:rPr>
              <a:t>0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1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2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3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4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8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9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50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60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61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64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65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FF0000"/>
                </a:solidFill>
              </a:rPr>
              <a:t>72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90</a:t>
            </a:r>
            <a:r>
              <a:rPr lang="pt-BR" sz="2200">
                <a:solidFill>
                  <a:srgbClr val="274E13"/>
                </a:solidFill>
              </a:rPr>
              <a:t>, </a:t>
            </a:r>
            <a:r>
              <a:rPr lang="pt-BR" sz="2200">
                <a:solidFill>
                  <a:srgbClr val="0000FF"/>
                </a:solidFill>
              </a:rPr>
              <a:t>100</a:t>
            </a:r>
            <a:r>
              <a:rPr lang="pt-BR" sz="2200">
                <a:solidFill>
                  <a:srgbClr val="274E13"/>
                </a:solidFill>
              </a:rPr>
              <a:t>]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Iniciais - 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ordenação tradicionais trabalham considerando que os dados estão todos em memória primária.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Cálculo de complexidade leva em conta apenas número de operações.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é incomum precisar ordenar dados com tamanho maior que a capacidade de memória.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Ex.: </a:t>
            </a:r>
            <a:r>
              <a:rPr lang="pt-BR"/>
              <a:t>um registro de um aluno no SIG ocupa facilmente 1KB: nome (100B), endereço completo e telefone (300B), etc. Se inclui fotos, pula rapidamente para 100KB. 10000 alunos e já se ocuparam 1GB.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de Trechos de um Vetor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33A44"/>
                </a:solidFill>
              </a:rPr>
              <a:t>Não é interessante, para o processo de ordenação, ficar copiando de um vetor para outro em várias etapas desse processo. Assim, para o merge sort, é melhor intercalar trechos de um mesmo vetor:</a:t>
            </a:r>
            <a:endParaRPr sz="24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400">
                <a:solidFill>
                  <a:srgbClr val="233A44"/>
                </a:solidFill>
              </a:rPr>
              <a:t>Dados trechos ordenados a[p .. q-1] e a[q .. r], construir </a:t>
            </a:r>
            <a:br>
              <a:rPr i="1" lang="pt-BR" sz="2400">
                <a:solidFill>
                  <a:srgbClr val="233A44"/>
                </a:solidFill>
              </a:rPr>
            </a:br>
            <a:r>
              <a:rPr i="1" lang="pt-BR" sz="2400">
                <a:solidFill>
                  <a:srgbClr val="233A44"/>
                </a:solidFill>
              </a:rPr>
              <a:t>a[p .. r] também ordenado. Nesse caso p é o início, q é o meio e r é o fim do trecho a ser intercalado.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80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de Trechos - i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804150"/>
            <a:ext cx="8520600" cy="4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intercala(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a[],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inicio,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meio,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fim) {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inicio, j = meio+1;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tamanho = fim - inicio + 1;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aux[tamanho]; 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vetor auxiliar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k=0; k &lt; tamanho; k++) {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((i &lt;= meio)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(j &lt;= fim)){ 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(a[i] &lt;= a[j]){ 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aux[k] = a[i]; 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copia trecho1 em aux[]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i++; 			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avança em trecho1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}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// 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aux[k] = a[j]; 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copia trecho2 em aux[]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j++;	 		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avanca em trecho2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	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1719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de Trechos - ii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838275"/>
            <a:ext cx="85206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(i &gt; meio) { 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terminou o trecho1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aux[k] = a[j];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j++;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} 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				 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terminou o trecho2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aux[k] = a[i];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i++;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}		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	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i="1" lang="pt-BR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terminando: copiar de aux[] em a[inicio:fim]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k=0; k &lt; tamanho; k++){ 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a[inicio + k] = aux[k];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233A4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em Memória 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522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merge sort consiste em aplicar, recursivamente, o processo de divisão do vetor original em metades, até que cada metade tenha um único elemento, intercalando as metades ordenadas após isso: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mergesort(</a:t>
            </a: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a[], </a:t>
            </a: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inicio, </a:t>
            </a: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fim){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meio;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(inicio &lt; fim) {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	meio = (inicio + fim)/2; 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	mergesort(a, inicio, meio);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	mergesort(a, meio+1, fim);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	intercala(a,inicio,meio,fim);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pt-BR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Reescrevendo a Intercala()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Existem várias implementações para a função de intercalação, em geral com a mesma eficiência. Deixamos a cargo dos interessados a pesquisa por alternativas.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Entretanto, uma versão reescrita é bastante popular, sendo aqui apresentada. Ela é muito semelhante à versão apresentada, com diferenças pontuais. 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819150" y="121125"/>
            <a:ext cx="75057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Reescrita da Intercala() - 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819150" y="711525"/>
            <a:ext cx="75057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// intercala v[p..q-1] e v[q..r] em v[p..r]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intercala(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v[],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q,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r){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i = p, j = q;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tamanho = r - p + 1;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w[tamanho]; </a:t>
            </a: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// vetor auxiliar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k = 0;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((i &lt; q)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(j &lt;= r)) {                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(v[i] &lt;= v[j]) 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w[k++] = v[i++]; </a:t>
            </a: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/* w[k] = v[i]; k++; i++; */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	}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		w[k++] = v[j++]; </a:t>
            </a: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/* w[k] = v[j]; k++; j++; */</a:t>
            </a:r>
            <a:b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819150" y="121125"/>
            <a:ext cx="75057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Reescrita da Intercala() - ii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819150" y="711525"/>
            <a:ext cx="75057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// terminou um dos vetores, agora copia o outro                   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(i &lt; q)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w[k++] = v[i++];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}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(j &lt;= r)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w[k++] = v[j++]; 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// agora copiamos do vetor auxiliar aux[] em v[p:r]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m = 0; m &lt; tamanho; m++){ 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	v[p + m] = w[m];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Top-Down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A versão tradicional do merge sort utiliza uma abordagem inicialmente </a:t>
            </a:r>
            <a:r>
              <a:rPr i="1" lang="pt-BR" sz="2200">
                <a:latin typeface="Proxima Nova"/>
                <a:ea typeface="Proxima Nova"/>
                <a:cs typeface="Proxima Nova"/>
                <a:sym typeface="Proxima Nova"/>
              </a:rPr>
              <a:t>top-down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 (de cima para baixo) ao sair dividindo os vetores e depois volta intercalando, em passagens </a:t>
            </a:r>
            <a:r>
              <a:rPr i="1" lang="pt-BR" sz="2200">
                <a:latin typeface="Proxima Nova"/>
                <a:ea typeface="Proxima Nova"/>
                <a:cs typeface="Proxima Nova"/>
                <a:sym typeface="Proxima Nova"/>
              </a:rPr>
              <a:t>bottom-up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 (de baixo para cima). Por conta disso, o método é chamado de implementação </a:t>
            </a:r>
            <a:r>
              <a:rPr b="1" i="1" lang="pt-BR" sz="2200">
                <a:latin typeface="Proxima Nova"/>
                <a:ea typeface="Proxima Nova"/>
                <a:cs typeface="Proxima Nova"/>
                <a:sym typeface="Proxima Nova"/>
              </a:rPr>
              <a:t>top-down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É possível pular a etapa </a:t>
            </a:r>
            <a:r>
              <a:rPr i="1" lang="pt-BR" sz="2200">
                <a:latin typeface="Proxima Nova"/>
                <a:ea typeface="Proxima Nova"/>
                <a:cs typeface="Proxima Nova"/>
                <a:sym typeface="Proxima Nova"/>
              </a:rPr>
              <a:t>top-down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, indo direto às etapas </a:t>
            </a:r>
            <a:r>
              <a:rPr i="1" lang="pt-BR" sz="2200">
                <a:latin typeface="Proxima Nova"/>
                <a:ea typeface="Proxima Nova"/>
                <a:cs typeface="Proxima Nova"/>
                <a:sym typeface="Proxima Nova"/>
              </a:rPr>
              <a:t>bottom-up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, em uma versão iterativa do merge sort. 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Bottom-Up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O raciocínio por trás de uma versão </a:t>
            </a:r>
            <a:r>
              <a:rPr b="1" i="1" lang="pt-BR" sz="2200">
                <a:latin typeface="Proxima Nova"/>
                <a:ea typeface="Proxima Nova"/>
                <a:cs typeface="Proxima Nova"/>
                <a:sym typeface="Proxima Nova"/>
              </a:rPr>
              <a:t>bottom-up</a:t>
            </a: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 iterativa do merge sort é considerar que o vetor já está inicialmente partido em pedaços de tamanho um e ir aumentando o tamanho dos pedaços.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Em cada etapa, o pedaço dobra de tamanho, até que os pedaços sejam de tamanho igual ou maior ao próprio vetor. 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Essa versão do algoritmo é base para o algoritmos de ordenação externa (em disco).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Algoritmo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819150" y="745775"/>
            <a:ext cx="7505700" cy="4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mergeiterativo 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v[],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tam)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p, r, b = 1;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(b &lt; tam)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p = 0;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(p + b &lt; tam) {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r = p + 2*b - 1;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(r &gt;= tam) r = tam - 1;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intercala(v, p, p+b, r);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p = p + 2*b;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b = 2*b; </a:t>
            </a:r>
            <a:r>
              <a:rPr i="1" lang="pt-BR" sz="1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// dobra o tamanho do bloco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Iniciais - ii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Ordenação externa leva em conta o fato que os dados não podem ser ordenados </a:t>
            </a:r>
            <a:r>
              <a:rPr b="1" lang="pt-BR"/>
              <a:t>internamente</a:t>
            </a:r>
            <a:r>
              <a:rPr lang="pt-BR"/>
              <a:t> na memória primária ou de trabalho, precisando fazer uso da memória secundária ou de armazenamento (HDD, SSD, pendrives, etc.).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Problema:</a:t>
            </a:r>
            <a:r>
              <a:rPr lang="pt-BR"/>
              <a:t> os métodos dependem fortemente do </a:t>
            </a:r>
            <a:r>
              <a:rPr b="1" lang="pt-BR"/>
              <a:t>estado da tecnologia</a:t>
            </a:r>
            <a:r>
              <a:rPr lang="pt-BR"/>
              <a:t>. Métodos em fita devem levar em conta a ausência de acesso aleatório, por exemplo.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Exemplo - 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20234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24806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29378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40" name="Google Shape;240;p42"/>
          <p:cNvSpPr/>
          <p:nvPr/>
        </p:nvSpPr>
        <p:spPr>
          <a:xfrm>
            <a:off x="33950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38522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43094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47666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>
            <a:off x="52238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>
            <a:off x="56810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246" name="Google Shape;246;p42"/>
          <p:cNvSpPr/>
          <p:nvPr/>
        </p:nvSpPr>
        <p:spPr>
          <a:xfrm>
            <a:off x="6138225" y="1357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918075" y="8288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0		r = 1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42"/>
          <p:cNvSpPr txBox="1"/>
          <p:nvPr/>
        </p:nvSpPr>
        <p:spPr>
          <a:xfrm>
            <a:off x="2247675" y="1870075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0, 1, 1)</a:t>
            </a:r>
            <a:endParaRPr/>
          </a:p>
        </p:txBody>
      </p:sp>
      <p:sp>
        <p:nvSpPr>
          <p:cNvPr id="249" name="Google Shape;249;p42"/>
          <p:cNvSpPr/>
          <p:nvPr/>
        </p:nvSpPr>
        <p:spPr>
          <a:xfrm>
            <a:off x="20234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24806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51" name="Google Shape;251;p42"/>
          <p:cNvSpPr/>
          <p:nvPr/>
        </p:nvSpPr>
        <p:spPr>
          <a:xfrm>
            <a:off x="29378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2" name="Google Shape;252;p42"/>
          <p:cNvSpPr/>
          <p:nvPr/>
        </p:nvSpPr>
        <p:spPr>
          <a:xfrm>
            <a:off x="33950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3" name="Google Shape;253;p42"/>
          <p:cNvSpPr/>
          <p:nvPr/>
        </p:nvSpPr>
        <p:spPr>
          <a:xfrm>
            <a:off x="38522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254" name="Google Shape;254;p42"/>
          <p:cNvSpPr/>
          <p:nvPr/>
        </p:nvSpPr>
        <p:spPr>
          <a:xfrm>
            <a:off x="43094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5" name="Google Shape;255;p42"/>
          <p:cNvSpPr/>
          <p:nvPr/>
        </p:nvSpPr>
        <p:spPr>
          <a:xfrm>
            <a:off x="47666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56" name="Google Shape;256;p42"/>
          <p:cNvSpPr/>
          <p:nvPr/>
        </p:nvSpPr>
        <p:spPr>
          <a:xfrm>
            <a:off x="52238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57" name="Google Shape;257;p42"/>
          <p:cNvSpPr/>
          <p:nvPr/>
        </p:nvSpPr>
        <p:spPr>
          <a:xfrm>
            <a:off x="56810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61382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918075" y="25052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2		r = 3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0" name="Google Shape;260;p42"/>
          <p:cNvSpPr txBox="1"/>
          <p:nvPr/>
        </p:nvSpPr>
        <p:spPr>
          <a:xfrm>
            <a:off x="2247675" y="33920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2, 3, 3)</a:t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20234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24806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29378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33950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265" name="Google Shape;265;p42"/>
          <p:cNvSpPr/>
          <p:nvPr/>
        </p:nvSpPr>
        <p:spPr>
          <a:xfrm>
            <a:off x="47666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>
            <a:off x="52238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67" name="Google Shape;267;p42"/>
          <p:cNvSpPr txBox="1"/>
          <p:nvPr/>
        </p:nvSpPr>
        <p:spPr>
          <a:xfrm>
            <a:off x="918075" y="38768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4		r = 5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8" name="Google Shape;268;p42"/>
          <p:cNvSpPr/>
          <p:nvPr/>
        </p:nvSpPr>
        <p:spPr>
          <a:xfrm>
            <a:off x="38522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43094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56810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6138225" y="4328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Exemplo - ii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2247675" y="8012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4, 5, 5)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20234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24806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80" name="Google Shape;280;p43"/>
          <p:cNvSpPr/>
          <p:nvPr/>
        </p:nvSpPr>
        <p:spPr>
          <a:xfrm>
            <a:off x="29378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81" name="Google Shape;281;p43"/>
          <p:cNvSpPr/>
          <p:nvPr/>
        </p:nvSpPr>
        <p:spPr>
          <a:xfrm>
            <a:off x="33950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38522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43094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47666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9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52238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56810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6138225" y="17381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918075" y="12860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6		r = 7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9" name="Google Shape;289;p43"/>
          <p:cNvSpPr txBox="1"/>
          <p:nvPr/>
        </p:nvSpPr>
        <p:spPr>
          <a:xfrm>
            <a:off x="2247675" y="21728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6, 7, 7)</a:t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20234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24806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29378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33950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38522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43094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296" name="Google Shape;296;p43"/>
          <p:cNvSpPr/>
          <p:nvPr/>
        </p:nvSpPr>
        <p:spPr>
          <a:xfrm>
            <a:off x="47666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97" name="Google Shape;297;p43"/>
          <p:cNvSpPr/>
          <p:nvPr/>
        </p:nvSpPr>
        <p:spPr>
          <a:xfrm>
            <a:off x="52238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56810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6138225" y="31859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918075" y="27338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8		r = 9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1" name="Google Shape;301;p43"/>
          <p:cNvSpPr txBox="1"/>
          <p:nvPr/>
        </p:nvSpPr>
        <p:spPr>
          <a:xfrm>
            <a:off x="2247675" y="36206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8, 9, 9)</a:t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20234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24806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29378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33950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38522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43094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47666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>
            <a:off x="52238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56810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6138225" y="4481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918075" y="40292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10		r = 9		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Exemplo - iii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20234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24806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29378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33950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38522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43094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47666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325" name="Google Shape;325;p44"/>
          <p:cNvSpPr/>
          <p:nvPr/>
        </p:nvSpPr>
        <p:spPr>
          <a:xfrm>
            <a:off x="52238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56810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27" name="Google Shape;327;p44"/>
          <p:cNvSpPr/>
          <p:nvPr/>
        </p:nvSpPr>
        <p:spPr>
          <a:xfrm>
            <a:off x="6138225" y="1204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918075" y="752600"/>
            <a:ext cx="7335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0		r = 3		b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9" name="Google Shape;329;p44"/>
          <p:cNvSpPr txBox="1"/>
          <p:nvPr/>
        </p:nvSpPr>
        <p:spPr>
          <a:xfrm>
            <a:off x="2247675" y="17918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0, 2, 3)</a:t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20234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24806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29378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33950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334" name="Google Shape;334;p44"/>
          <p:cNvSpPr/>
          <p:nvPr/>
        </p:nvSpPr>
        <p:spPr>
          <a:xfrm>
            <a:off x="38522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43094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47666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9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2238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6810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6138225" y="2728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918075" y="2276600"/>
            <a:ext cx="733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4		r = 7		b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1" name="Google Shape;341;p44"/>
          <p:cNvSpPr txBox="1"/>
          <p:nvPr/>
        </p:nvSpPr>
        <p:spPr>
          <a:xfrm>
            <a:off x="2247675" y="33158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4, 6, 7)</a:t>
            </a:r>
            <a:endParaRPr/>
          </a:p>
        </p:txBody>
      </p:sp>
      <p:sp>
        <p:nvSpPr>
          <p:cNvPr id="342" name="Google Shape;342;p44"/>
          <p:cNvSpPr/>
          <p:nvPr/>
        </p:nvSpPr>
        <p:spPr>
          <a:xfrm>
            <a:off x="20234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24806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44" name="Google Shape;344;p44"/>
          <p:cNvSpPr/>
          <p:nvPr/>
        </p:nvSpPr>
        <p:spPr>
          <a:xfrm>
            <a:off x="29378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45" name="Google Shape;345;p44"/>
          <p:cNvSpPr/>
          <p:nvPr/>
        </p:nvSpPr>
        <p:spPr>
          <a:xfrm>
            <a:off x="33950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38522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7" name="Google Shape;347;p44"/>
          <p:cNvSpPr/>
          <p:nvPr/>
        </p:nvSpPr>
        <p:spPr>
          <a:xfrm>
            <a:off x="43094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>
            <a:off x="47666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52238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350" name="Google Shape;350;p44"/>
          <p:cNvSpPr/>
          <p:nvPr/>
        </p:nvSpPr>
        <p:spPr>
          <a:xfrm>
            <a:off x="56810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51" name="Google Shape;351;p44"/>
          <p:cNvSpPr/>
          <p:nvPr/>
        </p:nvSpPr>
        <p:spPr>
          <a:xfrm>
            <a:off x="61382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918075" y="3800600"/>
            <a:ext cx="733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8		r = 9		b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Exemplo - iv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20234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24806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29378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33950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38522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43094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9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47666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5" name="Google Shape;365;p45"/>
          <p:cNvSpPr/>
          <p:nvPr/>
        </p:nvSpPr>
        <p:spPr>
          <a:xfrm>
            <a:off x="52238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56810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6138225" y="15095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918075" y="1057400"/>
            <a:ext cx="733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0		r = 7		b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9" name="Google Shape;369;p45"/>
          <p:cNvSpPr txBox="1"/>
          <p:nvPr/>
        </p:nvSpPr>
        <p:spPr>
          <a:xfrm>
            <a:off x="2247675" y="20204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0, 4, 7)</a:t>
            </a:r>
            <a:endParaRPr/>
          </a:p>
        </p:txBody>
      </p:sp>
      <p:sp>
        <p:nvSpPr>
          <p:cNvPr id="370" name="Google Shape;370;p45"/>
          <p:cNvSpPr/>
          <p:nvPr/>
        </p:nvSpPr>
        <p:spPr>
          <a:xfrm>
            <a:off x="20234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1" name="Google Shape;371;p45"/>
          <p:cNvSpPr/>
          <p:nvPr/>
        </p:nvSpPr>
        <p:spPr>
          <a:xfrm>
            <a:off x="24806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29378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33950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38522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43094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47666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52238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378" name="Google Shape;378;p45"/>
          <p:cNvSpPr/>
          <p:nvPr/>
        </p:nvSpPr>
        <p:spPr>
          <a:xfrm>
            <a:off x="56810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>
            <a:off x="6138225" y="2957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80" name="Google Shape;380;p45"/>
          <p:cNvSpPr txBox="1"/>
          <p:nvPr/>
        </p:nvSpPr>
        <p:spPr>
          <a:xfrm>
            <a:off x="918075" y="2505200"/>
            <a:ext cx="733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8		r = 7		b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1" name="Google Shape;381;p45"/>
          <p:cNvSpPr/>
          <p:nvPr/>
        </p:nvSpPr>
        <p:spPr>
          <a:xfrm>
            <a:off x="20234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24806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29378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33950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9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38522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43094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47666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52238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56810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6138225" y="42527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918075" y="3800600"/>
            <a:ext cx="733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 = 10		p = 0		r = 9		b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819150" y="149175"/>
            <a:ext cx="75057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 Sort Iterativo - Exemplo - 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2247675" y="953600"/>
            <a:ext cx="406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intercala (v, 0, 8, 9)</a:t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20234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9" name="Google Shape;399;p46"/>
          <p:cNvSpPr/>
          <p:nvPr/>
        </p:nvSpPr>
        <p:spPr>
          <a:xfrm>
            <a:off x="24806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00" name="Google Shape;400;p46"/>
          <p:cNvSpPr/>
          <p:nvPr/>
        </p:nvSpPr>
        <p:spPr>
          <a:xfrm>
            <a:off x="29378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38522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402" name="Google Shape;402;p46"/>
          <p:cNvSpPr/>
          <p:nvPr/>
        </p:nvSpPr>
        <p:spPr>
          <a:xfrm>
            <a:off x="43094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403" name="Google Shape;403;p46"/>
          <p:cNvSpPr/>
          <p:nvPr/>
        </p:nvSpPr>
        <p:spPr>
          <a:xfrm>
            <a:off x="47666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52238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56810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33950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6138225" y="1814375"/>
            <a:ext cx="4518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Externo</a:t>
            </a:r>
            <a:endParaRPr/>
          </a:p>
        </p:txBody>
      </p:sp>
      <p:sp>
        <p:nvSpPr>
          <p:cNvPr id="413" name="Google Shape;413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A versão mais simples do algoritmo funciona com 4 arquivos: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Dois arquivos que contém dados de entrada;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Dois arquivos que contém dados de saída parcialmente ordenados a cada iteração.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Os arquivos usados como entrada e saída se alternam durante a execução. A cada iteração, tem-se um subconjunto ordenado de registros.</a:t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Externo - Algoritmo - i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311700" y="115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Dividir o arquivo original em dois arquivos de origem, referenciados como </a:t>
            </a:r>
            <a:r>
              <a:rPr i="1" lang="pt-BR" sz="2200">
                <a:solidFill>
                  <a:srgbClr val="233A44"/>
                </a:solidFill>
              </a:rPr>
              <a:t>f1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f2</a:t>
            </a:r>
            <a:r>
              <a:rPr lang="pt-BR" sz="2200">
                <a:solidFill>
                  <a:srgbClr val="233A44"/>
                </a:solidFill>
              </a:rPr>
              <a:t>.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Considerar que </a:t>
            </a:r>
            <a:r>
              <a:rPr i="1" lang="pt-BR" sz="2200">
                <a:solidFill>
                  <a:srgbClr val="233A44"/>
                </a:solidFill>
              </a:rPr>
              <a:t>f1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f2</a:t>
            </a:r>
            <a:r>
              <a:rPr lang="pt-BR" sz="2200">
                <a:solidFill>
                  <a:srgbClr val="233A44"/>
                </a:solidFill>
              </a:rPr>
              <a:t> estão organizados e ordenados, elementos a elemento (bloco de tamanho 1)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Inicia-se o processo de intercalação alternando o armazenamento dos blocos analisados nos arquivos de saída </a:t>
            </a:r>
            <a:r>
              <a:rPr i="1" lang="pt-BR" sz="2200">
                <a:solidFill>
                  <a:srgbClr val="233A44"/>
                </a:solidFill>
              </a:rPr>
              <a:t>s1 </a:t>
            </a:r>
            <a:r>
              <a:rPr lang="pt-BR" sz="2200">
                <a:solidFill>
                  <a:srgbClr val="233A44"/>
                </a:solidFill>
              </a:rPr>
              <a:t>e </a:t>
            </a:r>
            <a:r>
              <a:rPr i="1" lang="pt-BR" sz="2200">
                <a:solidFill>
                  <a:srgbClr val="233A44"/>
                </a:solidFill>
              </a:rPr>
              <a:t>s2</a:t>
            </a:r>
            <a:r>
              <a:rPr lang="pt-BR" sz="2200">
                <a:solidFill>
                  <a:srgbClr val="233A44"/>
                </a:solidFill>
              </a:rPr>
              <a:t> (primeira rodada)</a:t>
            </a:r>
            <a:r>
              <a:rPr i="1" lang="pt-BR" sz="2200">
                <a:solidFill>
                  <a:srgbClr val="233A44"/>
                </a:solidFill>
              </a:rPr>
              <a:t>.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i="1" lang="pt-BR" sz="2200">
                <a:solidFill>
                  <a:srgbClr val="233A44"/>
                </a:solidFill>
              </a:rPr>
              <a:t>s1 </a:t>
            </a:r>
            <a:r>
              <a:rPr lang="pt-BR" sz="2200">
                <a:solidFill>
                  <a:srgbClr val="233A44"/>
                </a:solidFill>
              </a:rPr>
              <a:t>e</a:t>
            </a:r>
            <a:r>
              <a:rPr i="1" lang="pt-BR" sz="2200">
                <a:solidFill>
                  <a:srgbClr val="233A44"/>
                </a:solidFill>
              </a:rPr>
              <a:t> s2</a:t>
            </a:r>
            <a:r>
              <a:rPr lang="pt-BR" sz="2200">
                <a:solidFill>
                  <a:srgbClr val="233A44"/>
                </a:solidFill>
              </a:rPr>
              <a:t> estão organizados e ordenados em blocos com o dobro do tamanho dos arquivos </a:t>
            </a:r>
            <a:r>
              <a:rPr i="1" lang="pt-BR" sz="2200">
                <a:solidFill>
                  <a:srgbClr val="233A44"/>
                </a:solidFill>
              </a:rPr>
              <a:t>f1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f2</a:t>
            </a:r>
            <a:r>
              <a:rPr lang="pt-BR" sz="2200">
                <a:solidFill>
                  <a:srgbClr val="233A44"/>
                </a:solidFill>
              </a:rPr>
              <a:t>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 Sort Externo - Algoritmo - ii</a:t>
            </a:r>
            <a:endParaRPr/>
          </a:p>
        </p:txBody>
      </p:sp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311700" y="115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Repete-se o processo de intercalação, agora considerando os arquivos </a:t>
            </a:r>
            <a:r>
              <a:rPr i="1" lang="pt-BR" sz="2200">
                <a:solidFill>
                  <a:srgbClr val="233A44"/>
                </a:solidFill>
              </a:rPr>
              <a:t>f1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f2</a:t>
            </a:r>
            <a:r>
              <a:rPr lang="pt-BR" sz="2200">
                <a:solidFill>
                  <a:srgbClr val="233A44"/>
                </a:solidFill>
              </a:rPr>
              <a:t> como arquivos de saída e </a:t>
            </a:r>
            <a:r>
              <a:rPr i="1" lang="pt-BR" sz="2200">
                <a:solidFill>
                  <a:srgbClr val="233A44"/>
                </a:solidFill>
              </a:rPr>
              <a:t>s1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s2</a:t>
            </a:r>
            <a:r>
              <a:rPr lang="pt-BR" sz="2200">
                <a:solidFill>
                  <a:srgbClr val="233A44"/>
                </a:solidFill>
              </a:rPr>
              <a:t> como arquivos de entrada, ordenados em blocos de tamanho 2 (segunda rodada).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Repete-se o processo até que todos os elementos estejam ordenados.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do método</a:t>
            </a:r>
            <a:endParaRPr/>
          </a:p>
        </p:txBody>
      </p:sp>
      <p:sp>
        <p:nvSpPr>
          <p:cNvPr id="431" name="Google Shape;431;p50"/>
          <p:cNvSpPr txBox="1"/>
          <p:nvPr>
            <p:ph idx="1" type="body"/>
          </p:nvPr>
        </p:nvSpPr>
        <p:spPr>
          <a:xfrm>
            <a:off x="311700" y="115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O número de rodadas de </a:t>
            </a:r>
            <a:r>
              <a:rPr i="1" lang="pt-BR" sz="2200">
                <a:solidFill>
                  <a:srgbClr val="233A44"/>
                </a:solidFill>
              </a:rPr>
              <a:t>f1</a:t>
            </a:r>
            <a:r>
              <a:rPr lang="pt-BR" sz="2200">
                <a:solidFill>
                  <a:srgbClr val="233A44"/>
                </a:solidFill>
              </a:rPr>
              <a:t> e </a:t>
            </a:r>
            <a:r>
              <a:rPr i="1" lang="pt-BR" sz="2200">
                <a:solidFill>
                  <a:srgbClr val="233A44"/>
                </a:solidFill>
              </a:rPr>
              <a:t>f2</a:t>
            </a:r>
            <a:r>
              <a:rPr lang="pt-BR" sz="2200">
                <a:solidFill>
                  <a:srgbClr val="233A44"/>
                </a:solidFill>
              </a:rPr>
              <a:t> difere em no máximo 1.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No máximo um dentre os arquivos de entrada possui uma cauda - um número incompleto de registros em uma rodada.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O tamanho das rodadas dobra a cada iteração.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1/6</a:t>
            </a:r>
            <a:r>
              <a:rPr lang="pt-BR"/>
              <a:t>)</a:t>
            </a:r>
            <a:endParaRPr/>
          </a:p>
        </p:txBody>
      </p:sp>
      <p:sp>
        <p:nvSpPr>
          <p:cNvPr id="437" name="Google Shape;437;p51"/>
          <p:cNvSpPr txBox="1"/>
          <p:nvPr>
            <p:ph idx="1" type="body"/>
          </p:nvPr>
        </p:nvSpPr>
        <p:spPr>
          <a:xfrm>
            <a:off x="137775" y="1152475"/>
            <a:ext cx="88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33A44"/>
                </a:solidFill>
              </a:rPr>
              <a:t>Arquivo de origem</a:t>
            </a:r>
            <a:endParaRPr b="1"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33A44"/>
                </a:solidFill>
              </a:rPr>
              <a:t>23   45   78   90   12   64   9   11   35   5    27   10   26   8   4   6   25   49   12</a:t>
            </a:r>
            <a:endParaRPr sz="20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F1	</a:t>
            </a:r>
            <a:r>
              <a:rPr lang="pt-BR" sz="2000">
                <a:solidFill>
                  <a:srgbClr val="000000"/>
                </a:solidFill>
              </a:rPr>
              <a:t>23   78   12   9   35   27   26   4   25   12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F2	</a:t>
            </a:r>
            <a:r>
              <a:rPr lang="pt-BR" sz="2000">
                <a:solidFill>
                  <a:srgbClr val="000000"/>
                </a:solidFill>
              </a:rPr>
              <a:t>45   90   64   11   5   10   8   6   49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233A44"/>
                </a:solidFill>
              </a:rPr>
              <a:t>Não há uma regra sobre como realizar a divisão dos elementos nos dois arquivos, apenas que o número de elementos em cada um deve ser igual (ou com no máximo um elemento de diferença).</a:t>
            </a:r>
            <a:endParaRPr sz="20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Iniciais - iii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Duas medidas estão relacionadas ao desempenho da memória secundária: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Latência</a:t>
            </a:r>
            <a:r>
              <a:rPr lang="pt-BR"/>
              <a:t> ou </a:t>
            </a:r>
            <a:r>
              <a:rPr b="1" lang="pt-BR"/>
              <a:t>tempo de acesso</a:t>
            </a:r>
            <a:r>
              <a:rPr lang="pt-BR"/>
              <a:t>: tempo necessário para acessar o primeiro trecho em que está o dado solicitado;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Taxa de transferência</a:t>
            </a:r>
            <a:r>
              <a:rPr lang="pt-BR"/>
              <a:t>: quantidade de bits ou bytes transferidos por segundo, pode ser diferente para leitura e escrita.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Obs: B/s (byte/s) ≠ b/s (bit/s). Em geral é necessário dividir velocidade em b/s por 8 para se obter a velocidade em B/s.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(2/6)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311700" y="1152475"/>
            <a:ext cx="86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F1	</a:t>
            </a:r>
            <a:r>
              <a:rPr lang="pt-BR" sz="2200">
                <a:solidFill>
                  <a:srgbClr val="000000"/>
                </a:solidFill>
              </a:rPr>
              <a:t>23   78   12   9   35   27   26   4   25   12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F2	</a:t>
            </a:r>
            <a:r>
              <a:rPr lang="pt-BR" sz="2200">
                <a:solidFill>
                  <a:srgbClr val="000000"/>
                </a:solidFill>
              </a:rPr>
              <a:t>45   90   64   11   5   10   8   6   49	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S1</a:t>
            </a:r>
            <a:r>
              <a:rPr lang="pt-BR" sz="2200">
                <a:solidFill>
                  <a:srgbClr val="000000"/>
                </a:solidFill>
              </a:rPr>
              <a:t>	</a:t>
            </a:r>
            <a:r>
              <a:rPr lang="pt-BR" sz="2200">
                <a:solidFill>
                  <a:srgbClr val="000000"/>
                </a:solidFill>
              </a:rPr>
              <a:t>23   45	| 12   64 </a:t>
            </a:r>
            <a:r>
              <a:rPr lang="pt-BR" sz="2200">
                <a:solidFill>
                  <a:srgbClr val="000000"/>
                </a:solidFill>
              </a:rPr>
              <a:t>| </a:t>
            </a:r>
            <a:r>
              <a:rPr lang="pt-BR" sz="2200">
                <a:solidFill>
                  <a:srgbClr val="000000"/>
                </a:solidFill>
              </a:rPr>
              <a:t>5 	35 | 8	 26 | 25   </a:t>
            </a:r>
            <a:r>
              <a:rPr lang="pt-BR" sz="2200">
                <a:solidFill>
                  <a:srgbClr val="000000"/>
                </a:solidFill>
              </a:rPr>
              <a:t>49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S2</a:t>
            </a:r>
            <a:r>
              <a:rPr lang="pt-BR" sz="2200">
                <a:solidFill>
                  <a:srgbClr val="000000"/>
                </a:solidFill>
              </a:rPr>
              <a:t>	78   90	| 9     11 | 10	27 | 4   6   | 12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2206325" y="2358000"/>
            <a:ext cx="1296300" cy="42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(3/6)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311700" y="1152475"/>
            <a:ext cx="86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F1	</a:t>
            </a:r>
            <a:r>
              <a:rPr lang="pt-BR" sz="2200">
                <a:solidFill>
                  <a:srgbClr val="000000"/>
                </a:solidFill>
              </a:rPr>
              <a:t>23   45   78    90 | 5  10   27   35 | 12   25   49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F2	</a:t>
            </a:r>
            <a:r>
              <a:rPr lang="pt-BR" sz="2200">
                <a:solidFill>
                  <a:srgbClr val="000000"/>
                </a:solidFill>
              </a:rPr>
              <a:t>9     11   12    64 | 4   6    8     26	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S1</a:t>
            </a:r>
            <a:r>
              <a:rPr lang="pt-BR" sz="2200"/>
              <a:t>	23   45	| 12   64 | 5 	35 | 8	 26 | 25   49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S2</a:t>
            </a:r>
            <a:r>
              <a:rPr lang="pt-BR" sz="2200"/>
              <a:t>	78   90	| 9     11 | 10	27 | 4   6   | 12</a:t>
            </a:r>
            <a:endParaRPr i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221550" y="2330400"/>
            <a:ext cx="1337700" cy="48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(4/6)</a:t>
            </a:r>
            <a:endParaRPr/>
          </a:p>
        </p:txBody>
      </p:sp>
      <p:sp>
        <p:nvSpPr>
          <p:cNvPr id="457" name="Google Shape;457;p54"/>
          <p:cNvSpPr txBox="1"/>
          <p:nvPr>
            <p:ph idx="1" type="body"/>
          </p:nvPr>
        </p:nvSpPr>
        <p:spPr>
          <a:xfrm>
            <a:off x="311700" y="1152475"/>
            <a:ext cx="86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F1	</a:t>
            </a:r>
            <a:r>
              <a:rPr lang="pt-BR" sz="2200"/>
              <a:t>23   45   78    90 | 5  10   27   35 | 12   25   49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F2	</a:t>
            </a:r>
            <a:r>
              <a:rPr lang="pt-BR" sz="2200"/>
              <a:t>9     11   12    64 | 4   6    8     26	</a:t>
            </a:r>
            <a:endParaRPr i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S1</a:t>
            </a:r>
            <a:r>
              <a:rPr lang="pt-BR" sz="2200">
                <a:solidFill>
                  <a:srgbClr val="000000"/>
                </a:solidFill>
              </a:rPr>
              <a:t>	9   11   12   23   45   64   78	90 | 12   25   49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S2</a:t>
            </a:r>
            <a:r>
              <a:rPr lang="pt-BR" sz="2200">
                <a:solidFill>
                  <a:srgbClr val="000000"/>
                </a:solidFill>
              </a:rPr>
              <a:t>	4   5     6     8     10    26   27   35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2206325" y="2358000"/>
            <a:ext cx="1378800" cy="4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5/6</a:t>
            </a:r>
            <a:r>
              <a:rPr lang="pt-BR"/>
              <a:t>)</a:t>
            </a:r>
            <a:endParaRPr/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F1	</a:t>
            </a:r>
            <a:r>
              <a:rPr lang="pt-BR" sz="2200">
                <a:solidFill>
                  <a:srgbClr val="000000"/>
                </a:solidFill>
              </a:rPr>
              <a:t>4     5     6   8   9   10   11   12   23   26   27   35   45   64   78   90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F2	</a:t>
            </a:r>
            <a:r>
              <a:rPr lang="pt-BR" sz="2200">
                <a:solidFill>
                  <a:srgbClr val="000000"/>
                </a:solidFill>
              </a:rPr>
              <a:t>12   25   49	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S1</a:t>
            </a:r>
            <a:r>
              <a:rPr lang="pt-BR" sz="2200"/>
              <a:t>	9   11   12   23   45   64   78	90 | 12   25   49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/>
              <a:t>S2</a:t>
            </a:r>
            <a:r>
              <a:rPr lang="pt-BR" sz="2200"/>
              <a:t>	4   5     6     8     10    26   27   35</a:t>
            </a:r>
            <a:endParaRPr i="1" sz="2200">
              <a:solidFill>
                <a:srgbClr val="000000"/>
              </a:solidFill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1916750" y="2330400"/>
            <a:ext cx="1337700" cy="48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-125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/>
              <a:t>F1	</a:t>
            </a:r>
            <a:r>
              <a:rPr lang="pt-BR" sz="2000"/>
              <a:t>4     5     6   8   9   10   11   12   23   26   27   35   45   64   78   90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/>
              <a:t>F2	</a:t>
            </a:r>
            <a:r>
              <a:rPr lang="pt-BR" sz="2000"/>
              <a:t>12   25   49	</a:t>
            </a:r>
            <a:r>
              <a:rPr lang="pt-BR" sz="2000">
                <a:solidFill>
                  <a:srgbClr val="000000"/>
                </a:solidFill>
              </a:rPr>
              <a:t>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S1</a:t>
            </a:r>
            <a:r>
              <a:rPr lang="pt-BR" sz="2000">
                <a:solidFill>
                  <a:srgbClr val="000000"/>
                </a:solidFill>
              </a:rPr>
              <a:t>	4   5   6   8   9   10   11   12   12   23   25   26   27    35   45   49   64   78   90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S2</a:t>
            </a:r>
            <a:r>
              <a:rPr lang="pt-BR" sz="2200">
                <a:solidFill>
                  <a:srgbClr val="000000"/>
                </a:solidFill>
              </a:rPr>
              <a:t>	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2206325" y="2358000"/>
            <a:ext cx="1378800" cy="4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 ao Merge Sort Externo</a:t>
            </a:r>
            <a:endParaRPr/>
          </a:p>
        </p:txBody>
      </p:sp>
      <p:sp>
        <p:nvSpPr>
          <p:cNvPr id="478" name="Google Shape;478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melhorar os resultados do Merge Sort, ordenando parte dos dados em memória principal, de acordo com a capacidade disponível.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Mesmo que não seja possível ordenar todo o arquivo, acelera-se o processo, utilizando-se um método de ordenação em memória primária (quick sort ou o próprio merge sort).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Uma dificuldade de implementação é que o algoritmo precisa antes descobrir e não superestimar a quantidade de memória disponível.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Outra possibilidade de melhoria é utilizar vários arquivos para entrada e saída.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Multi-caminhos</a:t>
            </a:r>
            <a:endParaRPr/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Uma outra abordagem para a ordenação de arquivos grandes é a divisão em </a:t>
            </a:r>
            <a:r>
              <a:rPr i="1" lang="pt-BR" sz="2200">
                <a:solidFill>
                  <a:srgbClr val="233A44"/>
                </a:solidFill>
              </a:rPr>
              <a:t>n</a:t>
            </a:r>
            <a:r>
              <a:rPr lang="pt-BR" sz="2200">
                <a:solidFill>
                  <a:srgbClr val="233A44"/>
                </a:solidFill>
              </a:rPr>
              <a:t> arquivos menores, que podem ser parcialmente ordenados em RAM, seguida da intercalação desses arquivos. 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Nesse caso, são utilizados mais que 2 arquivos de entrada e 2 arquivos de saída.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A essa abordagem dá-se o nome de Intercalação Multi-caminhos (</a:t>
            </a:r>
            <a:r>
              <a:rPr i="1" lang="pt-BR" sz="2200">
                <a:solidFill>
                  <a:srgbClr val="233A44"/>
                </a:solidFill>
              </a:rPr>
              <a:t>Multi-way merging</a:t>
            </a:r>
            <a:r>
              <a:rPr lang="pt-BR" sz="2200">
                <a:solidFill>
                  <a:srgbClr val="233A44"/>
                </a:solidFill>
              </a:rPr>
              <a:t>).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Limitação</a:t>
            </a:r>
            <a:endParaRPr/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Apesar da possibilidade de aumento de eficiência, é importante levar  em conta que a ordenação multi-caminhos só é vantajosa quando </a:t>
            </a:r>
            <a:r>
              <a:rPr b="1" i="1" lang="pt-BR" sz="2200">
                <a:solidFill>
                  <a:srgbClr val="233A44"/>
                </a:solidFill>
              </a:rPr>
              <a:t>vários dispositivos</a:t>
            </a:r>
            <a:r>
              <a:rPr lang="pt-BR" sz="2200">
                <a:solidFill>
                  <a:srgbClr val="233A44"/>
                </a:solidFill>
              </a:rPr>
              <a:t> de entrada e saída estão disponíveis ou quando o dispositivo possui facilidade de leitura e entrada em </a:t>
            </a:r>
            <a:r>
              <a:rPr b="1" i="1" lang="pt-BR" sz="2200">
                <a:solidFill>
                  <a:srgbClr val="233A44"/>
                </a:solidFill>
              </a:rPr>
              <a:t>vários locais</a:t>
            </a:r>
            <a:r>
              <a:rPr i="1" lang="pt-BR" sz="2200">
                <a:solidFill>
                  <a:srgbClr val="233A44"/>
                </a:solidFill>
              </a:rPr>
              <a:t>.</a:t>
            </a:r>
            <a:r>
              <a:rPr lang="pt-BR" sz="2200">
                <a:solidFill>
                  <a:srgbClr val="233A44"/>
                </a:solidFill>
              </a:rPr>
              <a:t> 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rgbClr val="233A44"/>
                </a:solidFill>
              </a:rPr>
              <a:t>Em caso contrário, o tempo de busca irá tornar o método inviável, pior que o merge sort tradicional. </a:t>
            </a:r>
            <a:endParaRPr sz="2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1/3</a:t>
            </a:r>
            <a:r>
              <a:rPr lang="pt-BR"/>
              <a:t>)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235500" y="1207650"/>
            <a:ext cx="87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Arquivo origem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23   45   78   90   12   64   9   11   35   5   27   10   26   8   4   6   25   49   12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f1</a:t>
            </a:r>
            <a:r>
              <a:rPr lang="pt-BR" sz="2000">
                <a:solidFill>
                  <a:srgbClr val="000000"/>
                </a:solidFill>
              </a:rPr>
              <a:t> 	23   90   9     5     26   6   12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f2	</a:t>
            </a:r>
            <a:r>
              <a:rPr lang="pt-BR" sz="2000">
                <a:solidFill>
                  <a:srgbClr val="000000"/>
                </a:solidFill>
              </a:rPr>
              <a:t>45   12   11   27   8     25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f3	</a:t>
            </a:r>
            <a:r>
              <a:rPr lang="pt-BR" sz="2000">
                <a:solidFill>
                  <a:srgbClr val="000000"/>
                </a:solidFill>
              </a:rPr>
              <a:t>78   64   35   10   4     49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s1</a:t>
            </a:r>
            <a:r>
              <a:rPr lang="pt-BR" sz="2000">
                <a:solidFill>
                  <a:srgbClr val="000000"/>
                </a:solidFill>
              </a:rPr>
              <a:t>	23   45   78 | 5   10   27 | 12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s2</a:t>
            </a:r>
            <a:r>
              <a:rPr lang="pt-BR" sz="2000">
                <a:solidFill>
                  <a:srgbClr val="000000"/>
                </a:solidFill>
              </a:rPr>
              <a:t>	12   64   90 | 4   8     26 |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s3</a:t>
            </a:r>
            <a:r>
              <a:rPr lang="pt-BR" sz="2000">
                <a:solidFill>
                  <a:srgbClr val="000000"/>
                </a:solidFill>
              </a:rPr>
              <a:t>	9     11   35 | 6   25   49 |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1709900" y="3079450"/>
            <a:ext cx="786000" cy="2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2/3</a:t>
            </a:r>
            <a:r>
              <a:rPr lang="pt-BR"/>
              <a:t>)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235500" y="1207650"/>
            <a:ext cx="87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f1</a:t>
            </a:r>
            <a:r>
              <a:rPr lang="pt-BR" sz="2200">
                <a:solidFill>
                  <a:srgbClr val="000000"/>
                </a:solidFill>
              </a:rPr>
              <a:t> 	9    11   12   23   35   45   64   78   90 |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f2	</a:t>
            </a:r>
            <a:r>
              <a:rPr lang="pt-BR" sz="2200">
                <a:solidFill>
                  <a:srgbClr val="000000"/>
                </a:solidFill>
              </a:rPr>
              <a:t>4     5     6    8     10    25   26   27   49 |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00000"/>
                </a:solidFill>
              </a:rPr>
              <a:t>f3	</a:t>
            </a:r>
            <a:r>
              <a:rPr lang="pt-BR" sz="2200">
                <a:solidFill>
                  <a:srgbClr val="000000"/>
                </a:solidFill>
              </a:rPr>
              <a:t>12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rgbClr val="000000"/>
                </a:solidFill>
              </a:rPr>
              <a:t>s1	</a:t>
            </a:r>
            <a:r>
              <a:rPr lang="pt-BR" sz="2200">
                <a:solidFill>
                  <a:srgbClr val="000000"/>
                </a:solidFill>
              </a:rPr>
              <a:t>23   45   78 | 5   10   27 | 12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rgbClr val="000000"/>
                </a:solidFill>
              </a:rPr>
              <a:t>s2	</a:t>
            </a:r>
            <a:r>
              <a:rPr lang="pt-BR" sz="2200">
                <a:solidFill>
                  <a:srgbClr val="000000"/>
                </a:solidFill>
              </a:rPr>
              <a:t>12   64   90 | 4   8     26 |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rgbClr val="000000"/>
                </a:solidFill>
              </a:rPr>
              <a:t>s3	</a:t>
            </a:r>
            <a:r>
              <a:rPr lang="pt-BR" sz="2200">
                <a:solidFill>
                  <a:srgbClr val="000000"/>
                </a:solidFill>
              </a:rPr>
              <a:t>9     11   35 | 6   25   49 |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000000"/>
              </a:solidFill>
            </a:endParaRPr>
          </a:p>
        </p:txBody>
      </p:sp>
      <p:sp>
        <p:nvSpPr>
          <p:cNvPr id="504" name="Google Shape;504;p61"/>
          <p:cNvSpPr/>
          <p:nvPr/>
        </p:nvSpPr>
        <p:spPr>
          <a:xfrm flipH="1" rot="10800000">
            <a:off x="1709900" y="2533750"/>
            <a:ext cx="786000" cy="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Von Neumman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dos sistemas computacionais</a:t>
            </a:r>
            <a:br>
              <a:rPr lang="pt-BR"/>
            </a:br>
            <a:r>
              <a:rPr lang="pt-BR"/>
              <a:t>atuais, por questões tecnológicas, inclusive.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Dados são transferidos da unidade de</a:t>
            </a:r>
            <a:br>
              <a:rPr lang="pt-BR"/>
            </a:br>
            <a:r>
              <a:rPr lang="pt-BR"/>
              <a:t>armazenamento (HD, etc.) para memória de</a:t>
            </a:r>
            <a:br>
              <a:rPr lang="pt-BR"/>
            </a:br>
            <a:r>
              <a:rPr lang="pt-BR"/>
              <a:t>trabalho e processados na CPU, usando</a:t>
            </a:r>
            <a:br>
              <a:rPr lang="pt-BR"/>
            </a:br>
            <a:r>
              <a:rPr lang="pt-BR"/>
              <a:t>os registradores.</a:t>
            </a:r>
            <a:br>
              <a:rPr lang="pt-BR"/>
            </a:br>
            <a:br>
              <a:rPr lang="pt-BR"/>
            </a:br>
            <a:r>
              <a:rPr lang="pt-BR"/>
              <a:t>Implica em uma série de questões e em</a:t>
            </a:r>
            <a:br>
              <a:rPr lang="pt-BR"/>
            </a:br>
            <a:r>
              <a:rPr lang="pt-BR"/>
              <a:t>hierarquia de memória.</a:t>
            </a:r>
            <a:endParaRPr/>
          </a:p>
        </p:txBody>
      </p:sp>
      <p:pic>
        <p:nvPicPr>
          <p:cNvPr descr="Arquitetura+von+Neumann+genérica.jpg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75" y="1045688"/>
            <a:ext cx="3591301" cy="3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10" name="Google Shape;510;p62"/>
          <p:cNvSpPr txBox="1"/>
          <p:nvPr>
            <p:ph idx="1" type="body"/>
          </p:nvPr>
        </p:nvSpPr>
        <p:spPr>
          <a:xfrm>
            <a:off x="83100" y="1207650"/>
            <a:ext cx="89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/>
              <a:t>f1</a:t>
            </a:r>
            <a:r>
              <a:rPr lang="pt-BR" sz="2000"/>
              <a:t> 	9    11   12   23   35   45   64   78   90 |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/>
              <a:t>f2	</a:t>
            </a:r>
            <a:r>
              <a:rPr lang="pt-BR" sz="2000"/>
              <a:t>4     5     6    8     10    25   26   27   49 |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/>
              <a:t>f3	</a:t>
            </a:r>
            <a:r>
              <a:rPr lang="pt-BR" sz="2000"/>
              <a:t>12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s1</a:t>
            </a:r>
            <a:r>
              <a:rPr lang="pt-BR" sz="2000">
                <a:solidFill>
                  <a:srgbClr val="000000"/>
                </a:solidFill>
              </a:rPr>
              <a:t>   4   </a:t>
            </a:r>
            <a:r>
              <a:rPr lang="pt-BR" sz="2000">
                <a:solidFill>
                  <a:srgbClr val="000000"/>
                </a:solidFill>
              </a:rPr>
              <a:t>5   </a:t>
            </a:r>
            <a:r>
              <a:rPr lang="pt-BR" sz="2000">
                <a:solidFill>
                  <a:srgbClr val="000000"/>
                </a:solidFill>
              </a:rPr>
              <a:t>6   8   9   10   11   12   12   23   25   26   27   35   45   49   64   78   90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s2</a:t>
            </a:r>
            <a:r>
              <a:rPr lang="pt-BR" sz="2000">
                <a:solidFill>
                  <a:srgbClr val="000000"/>
                </a:solidFill>
              </a:rPr>
              <a:t>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0000"/>
                </a:solidFill>
              </a:rPr>
              <a:t>s3</a:t>
            </a:r>
            <a:r>
              <a:rPr lang="pt-BR" sz="2200">
                <a:solidFill>
                  <a:srgbClr val="000000"/>
                </a:solidFill>
              </a:rPr>
              <a:t>	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1709900" y="2317450"/>
            <a:ext cx="786000" cy="37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por Substituição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por Substituição</a:t>
            </a:r>
            <a:endParaRPr/>
          </a:p>
        </p:txBody>
      </p:sp>
      <p:sp>
        <p:nvSpPr>
          <p:cNvPr id="522" name="Google Shape;522;p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pt-BR" sz="2300"/>
              <a:t>A quebra do arquivo pode ser realizada de maneira mais “eficiente”.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pt-BR" sz="2300"/>
              <a:t>A estrutura ideal para isso é o heap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pt-BR" sz="1900"/>
              <a:t>Retira-se o menor item da fila de prioridades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pt-BR" sz="1900"/>
              <a:t>Coloca-se um novo item no lugar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pt-BR" sz="1900"/>
              <a:t>Reconstrói-sei o heap</a:t>
            </a:r>
            <a:endParaRPr sz="1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528" name="Google Shape;528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São inseridos </a:t>
            </a:r>
            <a:r>
              <a:rPr b="1" lang="pt-BR"/>
              <a:t>m</a:t>
            </a:r>
            <a:r>
              <a:rPr lang="pt-BR"/>
              <a:t> itens são inseridos na fila de prioridades inicialmente vazia.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O menor item da fila deve ser retirado e substituído pelo próximo item de entrada.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Se o próximo item a ser inserido é menor que o que está sendo retirado, então ele deve ser marcado como membro do próximo bloco e ser considerado como o maior do que todos os itens do bloco corrente.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Quando um item marcado vai para o topo da fila, o bloco corrente é encerrado e um novo bloco ordenado é iniciado.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1/4</a:t>
            </a:r>
            <a:r>
              <a:rPr lang="pt-BR"/>
              <a:t>)</a:t>
            </a:r>
            <a:endParaRPr/>
          </a:p>
        </p:txBody>
      </p:sp>
      <p:sp>
        <p:nvSpPr>
          <p:cNvPr id="534" name="Google Shape;534;p66"/>
          <p:cNvSpPr txBox="1"/>
          <p:nvPr>
            <p:ph idx="1" type="body"/>
          </p:nvPr>
        </p:nvSpPr>
        <p:spPr>
          <a:xfrm>
            <a:off x="311700" y="1152475"/>
            <a:ext cx="86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23   45   78   90   12   64   9   11   35   5   27   10   26   8   4   6   25   49   12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Entrada</a:t>
            </a:r>
            <a:r>
              <a:rPr lang="pt-BR"/>
              <a:t>		</a:t>
            </a:r>
            <a:r>
              <a:rPr lang="pt-BR">
                <a:solidFill>
                  <a:srgbClr val="434343"/>
                </a:solidFill>
              </a:rPr>
              <a:t>23	45	78		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90	45	78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r>
              <a:rPr lang="pt-BR">
                <a:solidFill>
                  <a:srgbClr val="434343"/>
                </a:solidFill>
              </a:rPr>
              <a:t>90	</a:t>
            </a:r>
            <a:r>
              <a:rPr b="1" lang="pt-BR">
                <a:solidFill>
                  <a:srgbClr val="FF0000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78					</a:t>
            </a:r>
            <a:r>
              <a:rPr lang="pt-BR" u="sng">
                <a:solidFill>
                  <a:srgbClr val="434343"/>
                </a:solidFill>
              </a:rPr>
              <a:t>Bloco1</a:t>
            </a:r>
            <a:r>
              <a:rPr lang="pt-BR">
                <a:solidFill>
                  <a:srgbClr val="434343"/>
                </a:solidFill>
              </a:rPr>
              <a:t>	23   45   78   90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90	</a:t>
            </a:r>
            <a:r>
              <a:rPr b="1" lang="pt-BR">
                <a:solidFill>
                  <a:srgbClr val="FF0000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FF0000"/>
                </a:solidFill>
              </a:rPr>
              <a:t>64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			9	12	64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(2/4)</a:t>
            </a:r>
            <a:endParaRPr/>
          </a:p>
        </p:txBody>
      </p:sp>
      <p:sp>
        <p:nvSpPr>
          <p:cNvPr id="540" name="Google Shape;540;p67"/>
          <p:cNvSpPr txBox="1"/>
          <p:nvPr>
            <p:ph idx="1" type="body"/>
          </p:nvPr>
        </p:nvSpPr>
        <p:spPr>
          <a:xfrm>
            <a:off x="311700" y="1152475"/>
            <a:ext cx="86913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23   45   78   90   12   64   9   11   35   5   27   10   26   8   4   6   25   49   12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Entrada</a:t>
            </a:r>
            <a:r>
              <a:rPr lang="pt-BR"/>
              <a:t>		</a:t>
            </a:r>
            <a:r>
              <a:rPr lang="pt-BR">
                <a:solidFill>
                  <a:srgbClr val="434343"/>
                </a:solidFill>
              </a:rPr>
              <a:t>9	12	64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11	12	64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35	12	64				</a:t>
            </a:r>
            <a:r>
              <a:rPr lang="pt-BR" u="sng">
                <a:solidFill>
                  <a:srgbClr val="434343"/>
                </a:solidFill>
              </a:rPr>
              <a:t>Bloco2</a:t>
            </a:r>
            <a:r>
              <a:rPr lang="pt-BR">
                <a:solidFill>
                  <a:srgbClr val="434343"/>
                </a:solidFill>
              </a:rPr>
              <a:t>	9   11   12   35   64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35	</a:t>
            </a:r>
            <a:r>
              <a:rPr b="1" lang="pt-BR">
                <a:solidFill>
                  <a:srgbClr val="FF0000"/>
                </a:solidFill>
              </a:rPr>
              <a:t>5	</a:t>
            </a:r>
            <a:r>
              <a:rPr lang="pt-BR">
                <a:solidFill>
                  <a:srgbClr val="434343"/>
                </a:solidFill>
              </a:rPr>
              <a:t>64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</a:t>
            </a:r>
            <a:r>
              <a:rPr b="1" lang="pt-BR">
                <a:solidFill>
                  <a:srgbClr val="FF0000"/>
                </a:solidFill>
              </a:rPr>
              <a:t>27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FF0000"/>
                </a:solidFill>
              </a:rPr>
              <a:t>5	</a:t>
            </a:r>
            <a:r>
              <a:rPr lang="pt-BR">
                <a:solidFill>
                  <a:srgbClr val="434343"/>
                </a:solidFill>
              </a:rPr>
              <a:t>64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</a:t>
            </a:r>
            <a:r>
              <a:rPr b="1" lang="pt-BR">
                <a:solidFill>
                  <a:srgbClr val="FF0000"/>
                </a:solidFill>
              </a:rPr>
              <a:t>27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FF0000"/>
                </a:solidFill>
              </a:rPr>
              <a:t>5	10</a:t>
            </a:r>
            <a:r>
              <a:rPr lang="pt-BR">
                <a:solidFill>
                  <a:srgbClr val="434343"/>
                </a:solidFill>
              </a:rPr>
              <a:t>				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</a:t>
            </a:r>
            <a:r>
              <a:rPr lang="pt-BR"/>
              <a:t>3/4</a:t>
            </a:r>
            <a:r>
              <a:rPr lang="pt-BR"/>
              <a:t>)</a:t>
            </a:r>
            <a:endParaRPr/>
          </a:p>
        </p:txBody>
      </p:sp>
      <p:sp>
        <p:nvSpPr>
          <p:cNvPr id="546" name="Google Shape;546;p68"/>
          <p:cNvSpPr txBox="1"/>
          <p:nvPr>
            <p:ph idx="1" type="body"/>
          </p:nvPr>
        </p:nvSpPr>
        <p:spPr>
          <a:xfrm>
            <a:off x="311700" y="1152475"/>
            <a:ext cx="86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23   45   78   90   12   64   9   11   35   5   27   10   26   8   4   6   25   49   12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Entrada</a:t>
            </a:r>
            <a:r>
              <a:rPr lang="pt-BR"/>
              <a:t>		27	5	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27	26	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27	26	</a:t>
            </a:r>
            <a:r>
              <a:rPr b="1" lang="pt-BR">
                <a:solidFill>
                  <a:srgbClr val="FF0000"/>
                </a:solidFill>
              </a:rPr>
              <a:t>8			</a:t>
            </a:r>
            <a:r>
              <a:rPr lang="pt-BR" u="sng">
                <a:solidFill>
                  <a:srgbClr val="434343"/>
                </a:solidFill>
              </a:rPr>
              <a:t>Bloco3</a:t>
            </a:r>
            <a:r>
              <a:rPr lang="pt-BR">
                <a:solidFill>
                  <a:srgbClr val="434343"/>
                </a:solidFill>
              </a:rPr>
              <a:t>	5   10   26   27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27	</a:t>
            </a:r>
            <a:r>
              <a:rPr b="1" lang="pt-BR">
                <a:solidFill>
                  <a:srgbClr val="FF0000"/>
                </a:solidFill>
              </a:rPr>
              <a:t>4	8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			6	4	8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por Substituição</a:t>
            </a:r>
            <a:endParaRPr/>
          </a:p>
        </p:txBody>
      </p:sp>
      <p:sp>
        <p:nvSpPr>
          <p:cNvPr id="552" name="Google Shape;552;p69"/>
          <p:cNvSpPr txBox="1"/>
          <p:nvPr>
            <p:ph idx="1" type="body"/>
          </p:nvPr>
        </p:nvSpPr>
        <p:spPr>
          <a:xfrm>
            <a:off x="311700" y="1152475"/>
            <a:ext cx="86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23   45   78   90   12   64   9   11   35   5   27   10   26   8   4   6   25   49   12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Entrada</a:t>
            </a:r>
            <a:r>
              <a:rPr lang="pt-BR"/>
              <a:t>		</a:t>
            </a:r>
            <a:r>
              <a:rPr lang="pt-BR">
                <a:solidFill>
                  <a:srgbClr val="434343"/>
                </a:solidFill>
              </a:rPr>
              <a:t>6	4	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6	25	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49	25	8			</a:t>
            </a:r>
            <a:r>
              <a:rPr lang="pt-BR" u="sng">
                <a:solidFill>
                  <a:srgbClr val="434343"/>
                </a:solidFill>
              </a:rPr>
              <a:t>Bloco4</a:t>
            </a:r>
            <a:r>
              <a:rPr lang="pt-BR">
                <a:solidFill>
                  <a:srgbClr val="434343"/>
                </a:solidFill>
              </a:rPr>
              <a:t>	4   6   8   12   25   49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49	25	12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49	25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			49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Ordenados Gerados</a:t>
            </a:r>
            <a:endParaRPr/>
          </a:p>
        </p:txBody>
      </p:sp>
      <p:sp>
        <p:nvSpPr>
          <p:cNvPr id="558" name="Google Shape;558;p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</a:rPr>
              <a:t>Bloco1</a:t>
            </a:r>
            <a:r>
              <a:rPr lang="pt-BR">
                <a:solidFill>
                  <a:srgbClr val="434343"/>
                </a:solidFill>
              </a:rPr>
              <a:t>	23   45   78   90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</a:rPr>
              <a:t>Bloco2</a:t>
            </a:r>
            <a:r>
              <a:rPr lang="pt-BR">
                <a:solidFill>
                  <a:srgbClr val="434343"/>
                </a:solidFill>
              </a:rPr>
              <a:t>	9     11   12   35   64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</a:rPr>
              <a:t>Bloco3</a:t>
            </a:r>
            <a:r>
              <a:rPr lang="pt-BR">
                <a:solidFill>
                  <a:srgbClr val="434343"/>
                </a:solidFill>
              </a:rPr>
              <a:t>	5     10   26   27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</a:rPr>
              <a:t>Bloco4</a:t>
            </a:r>
            <a:r>
              <a:rPr lang="pt-BR">
                <a:solidFill>
                  <a:srgbClr val="434343"/>
                </a:solidFill>
              </a:rPr>
              <a:t>	4     6     8     12   25   49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 os blocos ordenados, procede-se a intercalação normalmente.</a:t>
            </a:r>
            <a:endParaRPr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de Memória - Registradores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highlight>
                  <a:srgbClr val="0000FF"/>
                </a:highlight>
              </a:rPr>
              <a:t>Processador XXX com Cache 8MB 4.2GHz - Aprox. R$ 1.500.00 em fev/2017.</a:t>
            </a:r>
            <a:r>
              <a:rPr lang="pt-BR">
                <a:highlight>
                  <a:srgbClr val="0000FF"/>
                </a:highlight>
              </a:rPr>
              <a:t> </a:t>
            </a:r>
            <a:endParaRPr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Este processador possui 8 registradores em modo de 32 bits e 16 registradores em modo de 64 bits.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Registradores são unidades básicas de memória de trabalho e operam na velocidade do processador, sem qualquer atraso. A tecnologia utilizada permite alta velocidade, mas com altíssimo custo (por isso a quantidade minúscula).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minimizar esse fato, não é incomum processadores possuírem cache em até 3 níveis (L1, L2 e L3), com tamanhos e desempenhos diferentes.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69" name="Google Shape;569;p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Os blocos ordenados pela seleção por substituição são distribuídos de forma desigual entre as fitas disponíveis.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Uma fita deve permanecer livre.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Em seguida, a intercalação dos blocos deve ocorrer até que uma das fitas de entrada fique vazia.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A fita vazia torna-se a próxima fita de saída.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75" name="Google Shape;575;p73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45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</a:t>
            </a:r>
            <a:r>
              <a:rPr b="1" lang="pt-BR">
                <a:solidFill>
                  <a:srgbClr val="0000FF"/>
                </a:solidFill>
              </a:rPr>
              <a:t>4</a:t>
            </a:r>
            <a:r>
              <a:rPr lang="pt-BR">
                <a:solidFill>
                  <a:srgbClr val="434343"/>
                </a:solidFill>
              </a:rPr>
              <a:t>	6	8	12	25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81" name="Google Shape;581;p74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45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</a:t>
            </a:r>
            <a:r>
              <a:rPr b="1" lang="pt-BR">
                <a:solidFill>
                  <a:srgbClr val="0000FF"/>
                </a:solidFill>
              </a:rPr>
              <a:t>6</a:t>
            </a:r>
            <a:r>
              <a:rPr lang="pt-BR">
                <a:solidFill>
                  <a:srgbClr val="434343"/>
                </a:solidFill>
              </a:rPr>
              <a:t>	8	12	25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87" name="Google Shape;587;p75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45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0000FF"/>
                </a:solidFill>
              </a:rPr>
              <a:t>8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12	25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93" name="Google Shape;593;p76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45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25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599" name="Google Shape;599;p77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45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0000FF"/>
                </a:solidFill>
              </a:rPr>
              <a:t>25</a:t>
            </a:r>
            <a:r>
              <a:rPr lang="pt-BR">
                <a:solidFill>
                  <a:srgbClr val="434343"/>
                </a:solidFill>
              </a:rPr>
              <a:t>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23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05" name="Google Shape;605;p78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45</a:t>
            </a:r>
            <a:r>
              <a:rPr lang="pt-BR">
                <a:solidFill>
                  <a:srgbClr val="434343"/>
                </a:solidFill>
              </a:rPr>
              <a:t>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0000FF"/>
                </a:solidFill>
              </a:rPr>
              <a:t>25</a:t>
            </a:r>
            <a:r>
              <a:rPr lang="pt-BR">
                <a:solidFill>
                  <a:srgbClr val="434343"/>
                </a:solidFill>
              </a:rPr>
              <a:t>	49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23	25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11" name="Google Shape;611;p79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45</a:t>
            </a:r>
            <a:r>
              <a:rPr lang="pt-BR">
                <a:solidFill>
                  <a:srgbClr val="434343"/>
                </a:solidFill>
              </a:rPr>
              <a:t>	78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r>
              <a:rPr b="1" lang="pt-BR">
                <a:solidFill>
                  <a:srgbClr val="0000FF"/>
                </a:solidFill>
              </a:rPr>
              <a:t>49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23	25	45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17" name="Google Shape;617;p80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78</a:t>
            </a:r>
            <a:r>
              <a:rPr lang="pt-BR">
                <a:solidFill>
                  <a:srgbClr val="434343"/>
                </a:solidFill>
              </a:rPr>
              <a:t>	90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r>
              <a:rPr b="1" lang="pt-BR">
                <a:solidFill>
                  <a:srgbClr val="0000FF"/>
                </a:solidFill>
              </a:rPr>
              <a:t>49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23	25	45	49	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23" name="Google Shape;623;p81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78</a:t>
            </a:r>
            <a:r>
              <a:rPr lang="pt-BR">
                <a:solidFill>
                  <a:srgbClr val="434343"/>
                </a:solidFill>
              </a:rPr>
              <a:t>	</a:t>
            </a:r>
            <a:r>
              <a:rPr b="1" lang="pt-BR">
                <a:solidFill>
                  <a:srgbClr val="0000FF"/>
                </a:solidFill>
              </a:rPr>
              <a:t>90</a:t>
            </a:r>
            <a:r>
              <a:rPr lang="pt-BR">
                <a:solidFill>
                  <a:srgbClr val="434343"/>
                </a:solidFill>
              </a:rPr>
              <a:t>		9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4	6	8	12	23	25	45	49	78	90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de Memória - Memória RAM	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highlight>
                  <a:srgbClr val="0000FF"/>
                </a:highlight>
              </a:rPr>
              <a:t>Memória YYY 8GB 2400Mhz DDR4 CL15 - Aprox. 400,00 em fev/2017.</a:t>
            </a: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Esta memória, classe PC4-19200, possui latência de 12ns e taxa de transferência de 19.200 MB/s, ou 19,2 GB/s.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armazena informações entre desligamentos.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29" name="Google Shape;629;p82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9</a:t>
            </a:r>
            <a:r>
              <a:rPr lang="pt-BR">
                <a:solidFill>
                  <a:srgbClr val="434343"/>
                </a:solidFill>
              </a:rPr>
              <a:t>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rgbClr val="0000FF"/>
                </a:solidFill>
              </a:rPr>
              <a:t>4</a:t>
            </a:r>
            <a:r>
              <a:rPr lang="pt-BR">
                <a:solidFill>
                  <a:srgbClr val="434343"/>
                </a:solidFill>
              </a:rPr>
              <a:t>	6	8	12	23	25	45	49	78	90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35" name="Google Shape;635;p83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9</a:t>
            </a:r>
            <a:r>
              <a:rPr lang="pt-BR">
                <a:solidFill>
                  <a:srgbClr val="434343"/>
                </a:solidFill>
              </a:rPr>
              <a:t>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</a:t>
            </a:r>
            <a:r>
              <a:rPr b="1" lang="pt-BR">
                <a:solidFill>
                  <a:srgbClr val="0000FF"/>
                </a:solidFill>
              </a:rPr>
              <a:t>6</a:t>
            </a:r>
            <a:r>
              <a:rPr lang="pt-BR">
                <a:solidFill>
                  <a:srgbClr val="434343"/>
                </a:solidFill>
              </a:rPr>
              <a:t>	8	12	23	25	45	49	78	90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41" name="Google Shape;641;p84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9</a:t>
            </a:r>
            <a:r>
              <a:rPr lang="pt-BR">
                <a:solidFill>
                  <a:srgbClr val="434343"/>
                </a:solidFill>
              </a:rPr>
              <a:t>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</a:t>
            </a:r>
            <a:r>
              <a:rPr b="1" lang="pt-BR">
                <a:solidFill>
                  <a:srgbClr val="0000FF"/>
                </a:solidFill>
              </a:rPr>
              <a:t>8</a:t>
            </a:r>
            <a:r>
              <a:rPr lang="pt-BR">
                <a:solidFill>
                  <a:srgbClr val="434343"/>
                </a:solidFill>
              </a:rPr>
              <a:t>	12	23	25	45	49	78	90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47" name="Google Shape;647;p85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9</a:t>
            </a:r>
            <a:r>
              <a:rPr lang="pt-BR">
                <a:solidFill>
                  <a:srgbClr val="434343"/>
                </a:solidFill>
              </a:rPr>
              <a:t>	11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23	25	45	49	78	90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11</a:t>
            </a:r>
            <a:r>
              <a:rPr lang="pt-BR">
                <a:solidFill>
                  <a:srgbClr val="434343"/>
                </a:solidFill>
              </a:rPr>
              <a:t>	12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23	25	45	49	78	90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59" name="Google Shape;659;p87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35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23	25	45	49	78	90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23	25	45	49	78	90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71" name="Google Shape;671;p89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25	45	49	78	90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77" name="Google Shape;677;p90"/>
          <p:cNvSpPr txBox="1"/>
          <p:nvPr>
            <p:ph idx="1" type="body"/>
          </p:nvPr>
        </p:nvSpPr>
        <p:spPr>
          <a:xfrm>
            <a:off x="311700" y="1951025"/>
            <a:ext cx="85206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</a:t>
            </a:r>
            <a:r>
              <a:rPr b="1" lang="pt-BR">
                <a:solidFill>
                  <a:srgbClr val="0000FF"/>
                </a:solidFill>
              </a:rPr>
              <a:t>25</a:t>
            </a:r>
            <a:r>
              <a:rPr lang="pt-BR">
                <a:solidFill>
                  <a:srgbClr val="434343"/>
                </a:solidFill>
              </a:rPr>
              <a:t>	45	49	78	90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83" name="Google Shape;683;p91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64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	</a:t>
            </a:r>
            <a:r>
              <a:rPr b="1" lang="pt-BR">
                <a:solidFill>
                  <a:srgbClr val="0000FF"/>
                </a:solidFill>
              </a:rPr>
              <a:t>45</a:t>
            </a:r>
            <a:r>
              <a:rPr lang="pt-BR">
                <a:solidFill>
                  <a:srgbClr val="434343"/>
                </a:solidFill>
              </a:rPr>
              <a:t>	49	78	90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de Memória - Disco Rígido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highlight>
                  <a:srgbClr val="0000FF"/>
                </a:highlight>
              </a:rPr>
              <a:t>HD ZZZ 1TB 7200RPM 64MB Cache SATA 6Gb/s - Aprox. R$ 250,00 em fev/2017.</a:t>
            </a: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Disco com taxa média de dados para leitura/gravação de 156MB/s. Taxa máxima para leitura/gravação: 210MB/s. Desempenho varia por conta do cache de 64MB.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Fabricante não informa tempo de acesso, mas testes apontam que velocidade média para acesso aleatório é de 12MB/s.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89" name="Google Shape;689;p92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	</a:t>
            </a:r>
            <a:r>
              <a:rPr b="1" lang="pt-BR">
                <a:solidFill>
                  <a:srgbClr val="0000FF"/>
                </a:solidFill>
              </a:rPr>
              <a:t>64</a:t>
            </a:r>
            <a:r>
              <a:rPr lang="pt-BR">
                <a:solidFill>
                  <a:srgbClr val="434343"/>
                </a:solidFill>
              </a:rPr>
              <a:t>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	</a:t>
            </a:r>
            <a:r>
              <a:rPr b="1" lang="pt-BR">
                <a:solidFill>
                  <a:srgbClr val="0000FF"/>
                </a:solidFill>
              </a:rPr>
              <a:t>45</a:t>
            </a:r>
            <a:r>
              <a:rPr lang="pt-BR">
                <a:solidFill>
                  <a:srgbClr val="434343"/>
                </a:solidFill>
              </a:rPr>
              <a:t>	49	78	90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695" name="Google Shape;695;p93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	</a:t>
            </a:r>
            <a:r>
              <a:rPr b="1" lang="pt-BR">
                <a:solidFill>
                  <a:srgbClr val="0000FF"/>
                </a:solidFill>
              </a:rPr>
              <a:t>64</a:t>
            </a:r>
            <a:r>
              <a:rPr lang="pt-BR">
                <a:solidFill>
                  <a:srgbClr val="434343"/>
                </a:solidFill>
              </a:rPr>
              <a:t>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		</a:t>
            </a:r>
            <a:r>
              <a:rPr b="1" lang="pt-BR">
                <a:solidFill>
                  <a:srgbClr val="0000FF"/>
                </a:solidFill>
              </a:rPr>
              <a:t>49</a:t>
            </a:r>
            <a:r>
              <a:rPr lang="pt-BR">
                <a:solidFill>
                  <a:srgbClr val="434343"/>
                </a:solidFill>
              </a:rPr>
              <a:t>	78	90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01" name="Google Shape;701;p94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	</a:t>
            </a:r>
            <a:r>
              <a:rPr b="1" lang="pt-BR">
                <a:solidFill>
                  <a:srgbClr val="0000FF"/>
                </a:solidFill>
              </a:rPr>
              <a:t>64</a:t>
            </a:r>
            <a:r>
              <a:rPr lang="pt-BR">
                <a:solidFill>
                  <a:srgbClr val="434343"/>
                </a:solidFill>
              </a:rPr>
              <a:t>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			</a:t>
            </a:r>
            <a:r>
              <a:rPr b="1" lang="pt-BR">
                <a:solidFill>
                  <a:srgbClr val="0000FF"/>
                </a:solidFill>
              </a:rPr>
              <a:t>78</a:t>
            </a:r>
            <a:r>
              <a:rPr lang="pt-BR">
                <a:solidFill>
                  <a:srgbClr val="434343"/>
                </a:solidFill>
              </a:rPr>
              <a:t>	90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07" name="Google Shape;707;p95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			5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4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								</a:t>
            </a:r>
            <a:r>
              <a:rPr b="1" lang="pt-BR">
                <a:solidFill>
                  <a:srgbClr val="0000FF"/>
                </a:solidFill>
              </a:rPr>
              <a:t>78	90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13" name="Google Shape;713;p96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0000FF"/>
                </a:solidFill>
              </a:rPr>
              <a:t>5</a:t>
            </a:r>
            <a:r>
              <a:rPr lang="pt-BR">
                <a:solidFill>
                  <a:srgbClr val="434343"/>
                </a:solidFill>
              </a:rPr>
              <a:t>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</a:t>
            </a:r>
            <a:r>
              <a:rPr b="1" lang="pt-BR">
                <a:solidFill>
                  <a:srgbClr val="0000FF"/>
                </a:solidFill>
              </a:rPr>
              <a:t>4</a:t>
            </a:r>
            <a:r>
              <a:rPr lang="pt-BR">
                <a:solidFill>
                  <a:srgbClr val="434343"/>
                </a:solidFill>
              </a:rPr>
              <a:t>	6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19" name="Google Shape;719;p97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</a:t>
            </a:r>
            <a:r>
              <a:rPr b="1" lang="pt-BR">
                <a:solidFill>
                  <a:srgbClr val="4A86E8"/>
                </a:solidFill>
              </a:rPr>
              <a:t>5</a:t>
            </a:r>
            <a:r>
              <a:rPr lang="pt-BR">
                <a:solidFill>
                  <a:srgbClr val="434343"/>
                </a:solidFill>
              </a:rPr>
              <a:t>	10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</a:t>
            </a:r>
            <a:r>
              <a:rPr b="1" lang="pt-BR">
                <a:solidFill>
                  <a:srgbClr val="4A86E8"/>
                </a:solidFill>
              </a:rPr>
              <a:t>6</a:t>
            </a:r>
            <a:r>
              <a:rPr lang="pt-BR">
                <a:solidFill>
                  <a:srgbClr val="434343"/>
                </a:solidFill>
              </a:rPr>
              <a:t>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6"/>
                </a:solidFill>
              </a:rPr>
              <a:t>4	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25" name="Google Shape;725;p98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10</a:t>
            </a:r>
            <a:r>
              <a:rPr lang="pt-BR">
                <a:solidFill>
                  <a:srgbClr val="434343"/>
                </a:solidFill>
              </a:rPr>
              <a:t>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</a:t>
            </a:r>
            <a:r>
              <a:rPr b="1" lang="pt-BR">
                <a:solidFill>
                  <a:srgbClr val="0000FF"/>
                </a:solidFill>
              </a:rPr>
              <a:t>6</a:t>
            </a:r>
            <a:r>
              <a:rPr lang="pt-BR">
                <a:solidFill>
                  <a:srgbClr val="434343"/>
                </a:solidFill>
              </a:rPr>
              <a:t>	8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31" name="Google Shape;731;p99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10</a:t>
            </a:r>
            <a:r>
              <a:rPr lang="pt-BR">
                <a:solidFill>
                  <a:srgbClr val="434343"/>
                </a:solidFill>
              </a:rPr>
              <a:t>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</a:t>
            </a:r>
            <a:r>
              <a:rPr b="1" lang="pt-BR">
                <a:solidFill>
                  <a:srgbClr val="0000FF"/>
                </a:solidFill>
              </a:rPr>
              <a:t>8</a:t>
            </a:r>
            <a:r>
              <a:rPr lang="pt-BR">
                <a:solidFill>
                  <a:srgbClr val="434343"/>
                </a:solidFill>
              </a:rPr>
              <a:t>	9</a:t>
            </a:r>
            <a:r>
              <a:rPr b="1" lang="pt-BR">
                <a:solidFill>
                  <a:srgbClr val="434343"/>
                </a:solidFill>
              </a:rPr>
              <a:t>	</a:t>
            </a:r>
            <a:r>
              <a:rPr lang="pt-BR">
                <a:solidFill>
                  <a:srgbClr val="434343"/>
                </a:solidFill>
              </a:rPr>
              <a:t>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37" name="Google Shape;737;p100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10</a:t>
            </a:r>
            <a:r>
              <a:rPr lang="pt-BR">
                <a:solidFill>
                  <a:srgbClr val="434343"/>
                </a:solidFill>
              </a:rPr>
              <a:t>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</a:t>
            </a:r>
            <a:r>
              <a:rPr b="1" lang="pt-BR">
                <a:solidFill>
                  <a:srgbClr val="0000FF"/>
                </a:solidFill>
              </a:rPr>
              <a:t>9</a:t>
            </a:r>
            <a:r>
              <a:rPr lang="pt-BR">
                <a:solidFill>
                  <a:srgbClr val="434343"/>
                </a:solidFill>
              </a:rPr>
              <a:t>	11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</a:t>
            </a:r>
            <a:r>
              <a:rPr b="1" lang="pt-BR">
                <a:solidFill>
                  <a:schemeClr val="accent6"/>
                </a:solidFill>
              </a:rPr>
              <a:t>	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43" name="Google Shape;743;p101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</a:t>
            </a:r>
            <a:r>
              <a:rPr b="1" lang="pt-BR">
                <a:solidFill>
                  <a:srgbClr val="0000FF"/>
                </a:solidFill>
              </a:rPr>
              <a:t>10</a:t>
            </a:r>
            <a:r>
              <a:rPr lang="pt-BR">
                <a:solidFill>
                  <a:srgbClr val="434343"/>
                </a:solidFill>
              </a:rPr>
              <a:t>	26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</a:t>
            </a:r>
            <a:r>
              <a:rPr b="1" lang="pt-BR">
                <a:solidFill>
                  <a:srgbClr val="0000FF"/>
                </a:solidFill>
              </a:rPr>
              <a:t>11</a:t>
            </a:r>
            <a:r>
              <a:rPr lang="pt-BR">
                <a:solidFill>
                  <a:srgbClr val="434343"/>
                </a:solidFill>
              </a:rPr>
              <a:t>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de Memória - Alternativa ao HD, o SSD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highlight>
                  <a:srgbClr val="0000FF"/>
                </a:highlight>
              </a:rPr>
              <a:t>SSD WWW SATA III 6Gb/s 240GB - Aprox. 450,00 em fev/2017.</a:t>
            </a: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Latência é mínima comparada às velocidades de leitura e gravação: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Leituras: 530MB/s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Gravações: 440MB/s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muito melhor que HDD, mas ainda assim é muito inferior à memória principal.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Hierarquia de Memória</a:t>
            </a:r>
            <a:r>
              <a:rPr lang="pt-BR"/>
              <a:t>: quanto mais veloz, mais cara e em menor quantidade disponível.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49" name="Google Shape;749;p102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</a:t>
            </a:r>
            <a:r>
              <a:rPr b="1" lang="pt-BR">
                <a:solidFill>
                  <a:srgbClr val="0000FF"/>
                </a:solidFill>
              </a:rPr>
              <a:t>11</a:t>
            </a:r>
            <a:r>
              <a:rPr lang="pt-BR">
                <a:solidFill>
                  <a:srgbClr val="434343"/>
                </a:solidFill>
              </a:rPr>
              <a:t>	12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55" name="Google Shape;755;p103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12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61" name="Google Shape;761;p104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</a:t>
            </a:r>
            <a:r>
              <a:rPr b="1" lang="pt-BR">
                <a:solidFill>
                  <a:srgbClr val="0000FF"/>
                </a:solidFill>
              </a:rPr>
              <a:t>12</a:t>
            </a:r>
            <a:r>
              <a:rPr lang="pt-BR">
                <a:solidFill>
                  <a:srgbClr val="434343"/>
                </a:solidFill>
              </a:rPr>
              <a:t>	23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67" name="Google Shape;767;p105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</a:t>
            </a:r>
            <a:r>
              <a:rPr b="1" lang="pt-BR">
                <a:solidFill>
                  <a:srgbClr val="0000FF"/>
                </a:solidFill>
              </a:rPr>
              <a:t>23</a:t>
            </a:r>
            <a:r>
              <a:rPr lang="pt-BR">
                <a:solidFill>
                  <a:srgbClr val="434343"/>
                </a:solidFill>
              </a:rPr>
              <a:t>	25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73" name="Google Shape;773;p106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	</a:t>
            </a:r>
            <a:r>
              <a:rPr b="1" lang="pt-BR">
                <a:solidFill>
                  <a:srgbClr val="0000FF"/>
                </a:solidFill>
              </a:rPr>
              <a:t>25</a:t>
            </a:r>
            <a:r>
              <a:rPr lang="pt-BR">
                <a:solidFill>
                  <a:srgbClr val="434343"/>
                </a:solidFill>
              </a:rPr>
              <a:t>	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	23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79" name="Google Shape;779;p107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</a:t>
            </a:r>
            <a:r>
              <a:rPr b="1" lang="pt-BR">
                <a:solidFill>
                  <a:srgbClr val="0000FF"/>
                </a:solidFill>
              </a:rPr>
              <a:t>26</a:t>
            </a:r>
            <a:r>
              <a:rPr lang="pt-BR">
                <a:solidFill>
                  <a:srgbClr val="434343"/>
                </a:solidFill>
              </a:rPr>
              <a:t>	27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	23	25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85" name="Google Shape;785;p108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r>
              <a:rPr b="1" lang="pt-BR">
                <a:solidFill>
                  <a:srgbClr val="0000FF"/>
                </a:solidFill>
              </a:rPr>
              <a:t>27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		</a:t>
            </a:r>
            <a:r>
              <a:rPr b="1" lang="pt-BR">
                <a:solidFill>
                  <a:srgbClr val="0000FF"/>
                </a:solidFill>
              </a:rPr>
              <a:t>35</a:t>
            </a:r>
            <a:r>
              <a:rPr lang="pt-BR">
                <a:solidFill>
                  <a:srgbClr val="434343"/>
                </a:solidFill>
              </a:rPr>
              <a:t>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	23	25	26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91" name="Google Shape;791;p109"/>
          <p:cNvSpPr txBox="1"/>
          <p:nvPr>
            <p:ph idx="1" type="body"/>
          </p:nvPr>
        </p:nvSpPr>
        <p:spPr>
          <a:xfrm>
            <a:off x="311700" y="195102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		</a:t>
            </a:r>
            <a:r>
              <a:rPr b="1" lang="pt-BR">
                <a:solidFill>
                  <a:srgbClr val="0000FF"/>
                </a:solidFill>
              </a:rPr>
              <a:t>35	45	49	64	78	90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	23	25	26	27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Intercalação Polifásica</a:t>
            </a:r>
            <a:endParaRPr/>
          </a:p>
        </p:txBody>
      </p:sp>
      <p:sp>
        <p:nvSpPr>
          <p:cNvPr id="797" name="Google Shape;797;p110"/>
          <p:cNvSpPr txBox="1"/>
          <p:nvPr>
            <p:ph idx="1" type="body"/>
          </p:nvPr>
        </p:nvSpPr>
        <p:spPr>
          <a:xfrm>
            <a:off x="311700" y="1951025"/>
            <a:ext cx="86778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F1	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F2										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F3	</a:t>
            </a:r>
            <a:r>
              <a:rPr b="1" lang="pt-BR">
                <a:solidFill>
                  <a:schemeClr val="accent4"/>
                </a:solidFill>
              </a:rPr>
              <a:t>4	5	6	8	9	10	11	12	12	23	25	26	27	35	45	49	64	78	90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