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 Light" charset="1" panose="00000400000000000000"/>
      <p:regular r:id="rId10"/>
    </p:embeddedFont>
    <p:embeddedFont>
      <p:font typeface="HK Grotesk Light Bold" charset="1" panose="00000500000000000000"/>
      <p:regular r:id="rId11"/>
    </p:embeddedFont>
    <p:embeddedFont>
      <p:font typeface="HK Grotesk Light Italics" charset="1" panose="00000400000000000000"/>
      <p:regular r:id="rId12"/>
    </p:embeddedFont>
    <p:embeddedFont>
      <p:font typeface="HK Grotesk Light Bold Italics" charset="1" panose="00000500000000000000"/>
      <p:regular r:id="rId13"/>
    </p:embeddedFont>
    <p:embeddedFont>
      <p:font typeface="HK Grotesk Bold" charset="1" panose="00000800000000000000"/>
      <p:regular r:id="rId14"/>
    </p:embeddedFont>
    <p:embeddedFont>
      <p:font typeface="HK Grotesk Bold Italics" charset="1" panose="000008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30" Target="slides/slide15.xml" Type="http://schemas.openxmlformats.org/officeDocument/2006/relationships/slide"/><Relationship Id="rId31" Target="slides/slide16.xml" Type="http://schemas.openxmlformats.org/officeDocument/2006/relationships/slide"/><Relationship Id="rId32" Target="slides/slide17.xml" Type="http://schemas.openxmlformats.org/officeDocument/2006/relationships/slide"/><Relationship Id="rId33" Target="slides/slide18.xml" Type="http://schemas.openxmlformats.org/officeDocument/2006/relationships/slide"/><Relationship Id="rId34" Target="slides/slide19.xml" Type="http://schemas.openxmlformats.org/officeDocument/2006/relationships/slide"/><Relationship Id="rId35" Target="slides/slide20.xml" Type="http://schemas.openxmlformats.org/officeDocument/2006/relationships/slide"/><Relationship Id="rId36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30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32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33.png" Type="http://schemas.openxmlformats.org/officeDocument/2006/relationships/image"/><Relationship Id="rId5" Target="../media/image34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7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8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9.pn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14912">
            <a:off x="-1534103" y="1801518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0"/>
                </a:moveTo>
                <a:lnTo>
                  <a:pt x="21356206" y="0"/>
                </a:lnTo>
                <a:lnTo>
                  <a:pt x="21356206" y="6874464"/>
                </a:lnTo>
                <a:lnTo>
                  <a:pt x="0" y="6874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330652" y="7061766"/>
            <a:ext cx="1928648" cy="2074442"/>
            <a:chOff x="0" y="0"/>
            <a:chExt cx="2571531" cy="2765923"/>
          </a:xfrm>
        </p:grpSpPr>
        <p:sp>
          <p:nvSpPr>
            <p:cNvPr name="AutoShape 4" id="4"/>
            <p:cNvSpPr/>
            <p:nvPr/>
          </p:nvSpPr>
          <p:spPr>
            <a:xfrm rot="0">
              <a:off x="2508031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2310295"/>
              <a:ext cx="2571531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01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1372525"/>
            <a:ext cx="10316071" cy="1860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340"/>
              </a:lnSpc>
            </a:pPr>
            <a:r>
              <a:rPr lang="en-US" sz="12919" spc="-387">
                <a:solidFill>
                  <a:srgbClr val="FFFFFF"/>
                </a:solidFill>
                <a:latin typeface="HK Grotesk Bold"/>
              </a:rPr>
              <a:t>Shellso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012856"/>
            <a:ext cx="10510488" cy="459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51"/>
              </a:lnSpc>
            </a:pPr>
            <a:r>
              <a:rPr lang="en-US" sz="3199">
                <a:solidFill>
                  <a:srgbClr val="57FFDC"/>
                </a:solidFill>
                <a:latin typeface="HK Grotesk Light"/>
              </a:rPr>
              <a:t>UM INTERPRETADOR DE COMANDOS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92369" y="7186111"/>
            <a:ext cx="7150976" cy="91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52"/>
              </a:lnSpc>
            </a:pPr>
            <a:r>
              <a:rPr lang="en-US" sz="3200">
                <a:solidFill>
                  <a:srgbClr val="FFFFFF"/>
                </a:solidFill>
                <a:latin typeface="HK Grotesk Light"/>
              </a:rPr>
              <a:t>GIOVANNA MENDES GARBÁCIO</a:t>
            </a:r>
          </a:p>
          <a:p>
            <a:pPr algn="r">
              <a:lnSpc>
                <a:spcPts val="3552"/>
              </a:lnSpc>
            </a:pPr>
            <a:r>
              <a:rPr lang="en-US" sz="3200">
                <a:solidFill>
                  <a:srgbClr val="FFFFFF"/>
                </a:solidFill>
                <a:latin typeface="HK Grotesk Light"/>
              </a:rPr>
              <a:t>MARCOS VINÍCIUS TENACOL COÊLHO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42084"/>
            <a:ext cx="10510488" cy="372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86"/>
              </a:lnSpc>
            </a:pPr>
            <a:r>
              <a:rPr lang="en-US" sz="2600">
                <a:solidFill>
                  <a:srgbClr val="57FFDC"/>
                </a:solidFill>
                <a:latin typeface="HK Grotesk Light"/>
              </a:rPr>
              <a:t>SISTEMAS OPERACIONAIS 2023.1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14912">
            <a:off x="-1938719" y="921806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0"/>
                </a:moveTo>
                <a:lnTo>
                  <a:pt x="21356205" y="0"/>
                </a:lnTo>
                <a:lnTo>
                  <a:pt x="21356205" y="6874465"/>
                </a:lnTo>
                <a:lnTo>
                  <a:pt x="0" y="6874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2229" y="3036871"/>
            <a:ext cx="15587071" cy="6496725"/>
          </a:xfrm>
          <a:custGeom>
            <a:avLst/>
            <a:gdLst/>
            <a:ahLst/>
            <a:cxnLst/>
            <a:rect r="r" b="b" t="t" l="l"/>
            <a:pathLst>
              <a:path h="6496725" w="15587071">
                <a:moveTo>
                  <a:pt x="0" y="0"/>
                </a:moveTo>
                <a:lnTo>
                  <a:pt x="15587071" y="0"/>
                </a:lnTo>
                <a:lnTo>
                  <a:pt x="15587071" y="6496725"/>
                </a:lnTo>
                <a:lnTo>
                  <a:pt x="0" y="64967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2707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54955" y="908332"/>
            <a:ext cx="10793147" cy="1148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80"/>
              </a:lnSpc>
            </a:pPr>
            <a:r>
              <a:rPr lang="en-US" sz="8000" spc="-240">
                <a:solidFill>
                  <a:srgbClr val="FFFFFF"/>
                </a:solidFill>
                <a:latin typeface="HK Grotesk Bold"/>
              </a:rPr>
              <a:t>Main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72229" y="841657"/>
            <a:ext cx="616957" cy="2079240"/>
            <a:chOff x="0" y="0"/>
            <a:chExt cx="822610" cy="2772321"/>
          </a:xfrm>
        </p:grpSpPr>
        <p:sp>
          <p:nvSpPr>
            <p:cNvPr name="AutoShape 6" id="6"/>
            <p:cNvSpPr/>
            <p:nvPr/>
          </p:nvSpPr>
          <p:spPr>
            <a:xfrm rot="0"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2310295"/>
              <a:ext cx="822610" cy="4620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4"/>
                </a:lnSpc>
              </a:pPr>
              <a:r>
                <a:rPr lang="en-US" sz="2400">
                  <a:solidFill>
                    <a:srgbClr val="FFFFFF"/>
                  </a:solidFill>
                  <a:latin typeface="HK Grotesk Bold"/>
                </a:rPr>
                <a:t>10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7179060"/>
            <a:ext cx="47625" cy="1325731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720221" y="8916543"/>
            <a:ext cx="616957" cy="341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64"/>
              </a:lnSpc>
            </a:pPr>
            <a:r>
              <a:rPr lang="en-US" sz="2400">
                <a:solidFill>
                  <a:srgbClr val="FFFFFF"/>
                </a:solidFill>
                <a:latin typeface="HK Grotesk Bold"/>
              </a:rPr>
              <a:t>11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537134" y="-1294388"/>
            <a:ext cx="19036434" cy="6437888"/>
          </a:xfrm>
          <a:custGeom>
            <a:avLst/>
            <a:gdLst/>
            <a:ahLst/>
            <a:cxnLst/>
            <a:rect r="r" b="b" t="t" l="l"/>
            <a:pathLst>
              <a:path h="6437888" w="19036434">
                <a:moveTo>
                  <a:pt x="0" y="0"/>
                </a:moveTo>
                <a:lnTo>
                  <a:pt x="19036434" y="0"/>
                </a:lnTo>
                <a:lnTo>
                  <a:pt x="19036434" y="6437888"/>
                </a:lnTo>
                <a:lnTo>
                  <a:pt x="0" y="64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972178" y="1096258"/>
            <a:ext cx="13160002" cy="8162042"/>
          </a:xfrm>
          <a:custGeom>
            <a:avLst/>
            <a:gdLst/>
            <a:ahLst/>
            <a:cxnLst/>
            <a:rect r="r" b="b" t="t" l="l"/>
            <a:pathLst>
              <a:path h="8162042" w="13160002">
                <a:moveTo>
                  <a:pt x="0" y="0"/>
                </a:moveTo>
                <a:lnTo>
                  <a:pt x="13160001" y="0"/>
                </a:lnTo>
                <a:lnTo>
                  <a:pt x="13160001" y="8162042"/>
                </a:lnTo>
                <a:lnTo>
                  <a:pt x="0" y="81620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515869"/>
            <a:ext cx="10793147" cy="227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80"/>
              </a:lnSpc>
            </a:pPr>
            <a:r>
              <a:rPr lang="en-US" sz="8000" spc="-240">
                <a:solidFill>
                  <a:srgbClr val="FFFFFF"/>
                </a:solidFill>
                <a:latin typeface="HK Grotesk Bold"/>
              </a:rPr>
              <a:t>Algumas </a:t>
            </a:r>
          </a:p>
          <a:p>
            <a:pPr>
              <a:lnSpc>
                <a:spcPts val="8880"/>
              </a:lnSpc>
            </a:pPr>
            <a:r>
              <a:rPr lang="en-US" sz="8000" spc="-240">
                <a:solidFill>
                  <a:srgbClr val="FFFFFF"/>
                </a:solidFill>
                <a:latin typeface="HK Grotesk Bold"/>
              </a:rPr>
              <a:t>funções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024141" y="-553291"/>
            <a:ext cx="19036434" cy="6437888"/>
          </a:xfrm>
          <a:custGeom>
            <a:avLst/>
            <a:gdLst/>
            <a:ahLst/>
            <a:cxnLst/>
            <a:rect r="r" b="b" t="t" l="l"/>
            <a:pathLst>
              <a:path h="6437888" w="19036434">
                <a:moveTo>
                  <a:pt x="0" y="0"/>
                </a:moveTo>
                <a:lnTo>
                  <a:pt x="19036434" y="0"/>
                </a:lnTo>
                <a:lnTo>
                  <a:pt x="19036434" y="6437888"/>
                </a:lnTo>
                <a:lnTo>
                  <a:pt x="0" y="64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70243" y="457615"/>
            <a:ext cx="13725108" cy="9371770"/>
          </a:xfrm>
          <a:custGeom>
            <a:avLst/>
            <a:gdLst/>
            <a:ahLst/>
            <a:cxnLst/>
            <a:rect r="r" b="b" t="t" l="l"/>
            <a:pathLst>
              <a:path h="9371770" w="13725108">
                <a:moveTo>
                  <a:pt x="0" y="0"/>
                </a:moveTo>
                <a:lnTo>
                  <a:pt x="13725109" y="0"/>
                </a:lnTo>
                <a:lnTo>
                  <a:pt x="13725109" y="9371770"/>
                </a:lnTo>
                <a:lnTo>
                  <a:pt x="0" y="93717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1028700" y="7179060"/>
            <a:ext cx="47625" cy="1325731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720221" y="8916543"/>
            <a:ext cx="616957" cy="341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64"/>
              </a:lnSpc>
            </a:pPr>
            <a:r>
              <a:rPr lang="en-US" sz="2400">
                <a:solidFill>
                  <a:srgbClr val="FFFFFF"/>
                </a:solidFill>
                <a:latin typeface="HK Grotesk Bold"/>
              </a:rPr>
              <a:t>12</a:t>
            </a:r>
          </a:p>
        </p:txBody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3957583" y="-923839"/>
            <a:ext cx="19036434" cy="6437888"/>
          </a:xfrm>
          <a:custGeom>
            <a:avLst/>
            <a:gdLst/>
            <a:ahLst/>
            <a:cxnLst/>
            <a:rect r="r" b="b" t="t" l="l"/>
            <a:pathLst>
              <a:path h="6437888" w="19036434">
                <a:moveTo>
                  <a:pt x="0" y="6437888"/>
                </a:moveTo>
                <a:lnTo>
                  <a:pt x="19036434" y="6437888"/>
                </a:lnTo>
                <a:lnTo>
                  <a:pt x="19036434" y="0"/>
                </a:lnTo>
                <a:lnTo>
                  <a:pt x="0" y="0"/>
                </a:lnTo>
                <a:lnTo>
                  <a:pt x="0" y="643788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27933" y="301578"/>
            <a:ext cx="15600200" cy="9683845"/>
          </a:xfrm>
          <a:custGeom>
            <a:avLst/>
            <a:gdLst/>
            <a:ahLst/>
            <a:cxnLst/>
            <a:rect r="r" b="b" t="t" l="l"/>
            <a:pathLst>
              <a:path h="9683845" w="15600200">
                <a:moveTo>
                  <a:pt x="0" y="0"/>
                </a:moveTo>
                <a:lnTo>
                  <a:pt x="15600200" y="0"/>
                </a:lnTo>
                <a:lnTo>
                  <a:pt x="15600200" y="9683844"/>
                </a:lnTo>
                <a:lnTo>
                  <a:pt x="0" y="96838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1028700" y="7179060"/>
            <a:ext cx="47625" cy="1325731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720221" y="8916543"/>
            <a:ext cx="616957" cy="341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64"/>
              </a:lnSpc>
            </a:pPr>
            <a:r>
              <a:rPr lang="en-US" sz="2400">
                <a:solidFill>
                  <a:srgbClr val="FFFFFF"/>
                </a:solidFill>
                <a:latin typeface="HK Grotesk Bold"/>
              </a:rPr>
              <a:t>13</a:t>
            </a:r>
          </a:p>
        </p:txBody>
      </p:sp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37134" y="-1294388"/>
            <a:ext cx="19036434" cy="6437888"/>
          </a:xfrm>
          <a:custGeom>
            <a:avLst/>
            <a:gdLst/>
            <a:ahLst/>
            <a:cxnLst/>
            <a:rect r="r" b="b" t="t" l="l"/>
            <a:pathLst>
              <a:path h="6437888" w="19036434">
                <a:moveTo>
                  <a:pt x="0" y="0"/>
                </a:moveTo>
                <a:lnTo>
                  <a:pt x="19036434" y="0"/>
                </a:lnTo>
                <a:lnTo>
                  <a:pt x="19036434" y="6437888"/>
                </a:lnTo>
                <a:lnTo>
                  <a:pt x="0" y="64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444495" y="0"/>
            <a:ext cx="14874658" cy="10287000"/>
          </a:xfrm>
          <a:custGeom>
            <a:avLst/>
            <a:gdLst/>
            <a:ahLst/>
            <a:cxnLst/>
            <a:rect r="r" b="b" t="t" l="l"/>
            <a:pathLst>
              <a:path h="10287000" w="14874658">
                <a:moveTo>
                  <a:pt x="0" y="0"/>
                </a:moveTo>
                <a:lnTo>
                  <a:pt x="14874658" y="0"/>
                </a:lnTo>
                <a:lnTo>
                  <a:pt x="148746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1028700" y="7179060"/>
            <a:ext cx="47625" cy="1325731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720221" y="8916543"/>
            <a:ext cx="616957" cy="341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64"/>
              </a:lnSpc>
            </a:pPr>
            <a:r>
              <a:rPr lang="en-US" sz="2400">
                <a:solidFill>
                  <a:srgbClr val="FFFFFF"/>
                </a:solidFill>
                <a:latin typeface="HK Grotesk Bold"/>
              </a:rPr>
              <a:t>14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515869"/>
            <a:ext cx="10793147" cy="227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80"/>
              </a:lnSpc>
            </a:pPr>
            <a:r>
              <a:rPr lang="en-US" sz="8000" spc="-240">
                <a:solidFill>
                  <a:srgbClr val="FFFFFF"/>
                </a:solidFill>
                <a:latin typeface="HK Grotesk Bold"/>
              </a:rPr>
              <a:t>Algumas </a:t>
            </a:r>
          </a:p>
          <a:p>
            <a:pPr>
              <a:lnSpc>
                <a:spcPts val="8880"/>
              </a:lnSpc>
            </a:pPr>
            <a:r>
              <a:rPr lang="en-US" sz="8000" spc="-240">
                <a:solidFill>
                  <a:srgbClr val="FFFFFF"/>
                </a:solidFill>
                <a:latin typeface="HK Grotesk Bold"/>
              </a:rPr>
              <a:t>funções</a:t>
            </a:r>
          </a:p>
        </p:txBody>
      </p:sp>
    </p:spTree>
  </p:cSld>
  <p:clrMapOvr>
    <a:masterClrMapping/>
  </p:clrMapOvr>
  <p:transition spd="fast">
    <p:fad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246948" y="0"/>
            <a:ext cx="19036434" cy="6437888"/>
          </a:xfrm>
          <a:custGeom>
            <a:avLst/>
            <a:gdLst/>
            <a:ahLst/>
            <a:cxnLst/>
            <a:rect r="r" b="b" t="t" l="l"/>
            <a:pathLst>
              <a:path h="6437888" w="19036434">
                <a:moveTo>
                  <a:pt x="0" y="0"/>
                </a:moveTo>
                <a:lnTo>
                  <a:pt x="19036434" y="0"/>
                </a:lnTo>
                <a:lnTo>
                  <a:pt x="19036434" y="6437888"/>
                </a:lnTo>
                <a:lnTo>
                  <a:pt x="0" y="64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609465" y="0"/>
            <a:ext cx="11678535" cy="10287000"/>
            <a:chOff x="0" y="0"/>
            <a:chExt cx="15571381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571381" cy="9781660"/>
            </a:xfrm>
            <a:custGeom>
              <a:avLst/>
              <a:gdLst/>
              <a:ahLst/>
              <a:cxnLst/>
              <a:rect r="r" b="b" t="t" l="l"/>
              <a:pathLst>
                <a:path h="9781660" w="15571381">
                  <a:moveTo>
                    <a:pt x="0" y="0"/>
                  </a:moveTo>
                  <a:lnTo>
                    <a:pt x="15571381" y="0"/>
                  </a:lnTo>
                  <a:lnTo>
                    <a:pt x="15571381" y="9781660"/>
                  </a:lnTo>
                  <a:lnTo>
                    <a:pt x="0" y="97816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12731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9268919"/>
              <a:ext cx="15571381" cy="4447081"/>
            </a:xfrm>
            <a:custGeom>
              <a:avLst/>
              <a:gdLst/>
              <a:ahLst/>
              <a:cxnLst/>
              <a:rect r="r" b="b" t="t" l="l"/>
              <a:pathLst>
                <a:path h="4447081" w="15571381">
                  <a:moveTo>
                    <a:pt x="0" y="0"/>
                  </a:moveTo>
                  <a:lnTo>
                    <a:pt x="15571381" y="0"/>
                  </a:lnTo>
                  <a:lnTo>
                    <a:pt x="15571381" y="4447081"/>
                  </a:lnTo>
                  <a:lnTo>
                    <a:pt x="0" y="44470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720221" y="644674"/>
            <a:ext cx="10793147" cy="227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80"/>
              </a:lnSpc>
            </a:pPr>
            <a:r>
              <a:rPr lang="en-US" sz="8000" spc="-240">
                <a:solidFill>
                  <a:srgbClr val="FFFFFF"/>
                </a:solidFill>
                <a:latin typeface="HK Grotesk Bold"/>
              </a:rPr>
              <a:t>Processos </a:t>
            </a:r>
          </a:p>
          <a:p>
            <a:pPr>
              <a:lnSpc>
                <a:spcPts val="8880"/>
              </a:lnSpc>
            </a:pPr>
            <a:r>
              <a:rPr lang="en-US" sz="8000" spc="-240">
                <a:solidFill>
                  <a:srgbClr val="FFFFFF"/>
                </a:solidFill>
                <a:latin typeface="HK Grotesk Bold"/>
              </a:rPr>
              <a:t>sem pipe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1028700" y="7179060"/>
            <a:ext cx="47625" cy="1325731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720221" y="8916543"/>
            <a:ext cx="616957" cy="341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64"/>
              </a:lnSpc>
            </a:pPr>
            <a:r>
              <a:rPr lang="en-US" sz="2400">
                <a:solidFill>
                  <a:srgbClr val="FFFFFF"/>
                </a:solidFill>
                <a:latin typeface="HK Grotesk Bold"/>
              </a:rPr>
              <a:t>15</a:t>
            </a:r>
          </a:p>
        </p:txBody>
      </p:sp>
    </p:spTree>
  </p:cSld>
  <p:clrMapOvr>
    <a:masterClrMapping/>
  </p:clrMapOvr>
  <p:transition spd="fast">
    <p:fad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14912">
            <a:off x="-3271151" y="95198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0"/>
                </a:moveTo>
                <a:lnTo>
                  <a:pt x="21356205" y="0"/>
                </a:lnTo>
                <a:lnTo>
                  <a:pt x="21356205" y="6874465"/>
                </a:lnTo>
                <a:lnTo>
                  <a:pt x="0" y="6874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20960" y="1773610"/>
            <a:ext cx="12410638" cy="7777678"/>
          </a:xfrm>
          <a:custGeom>
            <a:avLst/>
            <a:gdLst/>
            <a:ahLst/>
            <a:cxnLst/>
            <a:rect r="r" b="b" t="t" l="l"/>
            <a:pathLst>
              <a:path h="7777678" w="12410638">
                <a:moveTo>
                  <a:pt x="0" y="0"/>
                </a:moveTo>
                <a:lnTo>
                  <a:pt x="12410638" y="0"/>
                </a:lnTo>
                <a:lnTo>
                  <a:pt x="12410638" y="7777678"/>
                </a:lnTo>
                <a:lnTo>
                  <a:pt x="0" y="77776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20221" y="644674"/>
            <a:ext cx="10793147" cy="227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80"/>
              </a:lnSpc>
            </a:pPr>
            <a:r>
              <a:rPr lang="en-US" sz="8000" spc="-240">
                <a:solidFill>
                  <a:srgbClr val="FFFFFF"/>
                </a:solidFill>
                <a:latin typeface="HK Grotesk Bold"/>
              </a:rPr>
              <a:t>Processos </a:t>
            </a:r>
          </a:p>
          <a:p>
            <a:pPr>
              <a:lnSpc>
                <a:spcPts val="8880"/>
              </a:lnSpc>
            </a:pPr>
            <a:r>
              <a:rPr lang="en-US" sz="8000" spc="-240">
                <a:solidFill>
                  <a:srgbClr val="FFFFFF"/>
                </a:solidFill>
                <a:latin typeface="HK Grotesk Bold"/>
              </a:rPr>
              <a:t>sem pipe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028700" y="7179060"/>
            <a:ext cx="47625" cy="1325731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720221" y="8916543"/>
            <a:ext cx="616957" cy="341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64"/>
              </a:lnSpc>
            </a:pPr>
            <a:r>
              <a:rPr lang="en-US" sz="2400">
                <a:solidFill>
                  <a:srgbClr val="FFFFFF"/>
                </a:solidFill>
                <a:latin typeface="HK Grotesk Bold"/>
              </a:rPr>
              <a:t>16</a:t>
            </a:r>
          </a:p>
        </p:txBody>
      </p:sp>
    </p:spTree>
  </p:cSld>
  <p:clrMapOvr>
    <a:masterClrMapping/>
  </p:clrMapOvr>
  <p:transition spd="fast">
    <p:fade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309604">
            <a:off x="55054" y="122634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0"/>
                </a:moveTo>
                <a:lnTo>
                  <a:pt x="21356206" y="0"/>
                </a:lnTo>
                <a:lnTo>
                  <a:pt x="21356206" y="6874465"/>
                </a:lnTo>
                <a:lnTo>
                  <a:pt x="0" y="6874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33752" y="1659202"/>
            <a:ext cx="12046340" cy="7418694"/>
          </a:xfrm>
          <a:custGeom>
            <a:avLst/>
            <a:gdLst/>
            <a:ahLst/>
            <a:cxnLst/>
            <a:rect r="r" b="b" t="t" l="l"/>
            <a:pathLst>
              <a:path h="7418694" w="12046340">
                <a:moveTo>
                  <a:pt x="0" y="0"/>
                </a:moveTo>
                <a:lnTo>
                  <a:pt x="12046340" y="0"/>
                </a:lnTo>
                <a:lnTo>
                  <a:pt x="12046340" y="7418694"/>
                </a:lnTo>
                <a:lnTo>
                  <a:pt x="0" y="74186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37179" y="3113474"/>
            <a:ext cx="10793147" cy="227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80"/>
              </a:lnSpc>
            </a:pPr>
            <a:r>
              <a:rPr lang="en-US" sz="8000" spc="-240">
                <a:solidFill>
                  <a:srgbClr val="FFFFFF"/>
                </a:solidFill>
                <a:latin typeface="HK Grotesk Bold"/>
              </a:rPr>
              <a:t>Processos </a:t>
            </a:r>
          </a:p>
          <a:p>
            <a:pPr>
              <a:lnSpc>
                <a:spcPts val="8880"/>
              </a:lnSpc>
            </a:pPr>
            <a:r>
              <a:rPr lang="en-US" sz="8000" spc="-240">
                <a:solidFill>
                  <a:srgbClr val="FFFFFF"/>
                </a:solidFill>
                <a:latin typeface="HK Grotesk Bold"/>
              </a:rPr>
              <a:t>COM pipe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028700" y="7179060"/>
            <a:ext cx="47625" cy="1325731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720221" y="8916543"/>
            <a:ext cx="616957" cy="341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64"/>
              </a:lnSpc>
            </a:pPr>
            <a:r>
              <a:rPr lang="en-US" sz="2400">
                <a:solidFill>
                  <a:srgbClr val="FFFFFF"/>
                </a:solidFill>
                <a:latin typeface="HK Grotesk Bold"/>
              </a:rPr>
              <a:t>17</a:t>
            </a:r>
          </a:p>
        </p:txBody>
      </p:sp>
    </p:spTree>
  </p:cSld>
  <p:clrMapOvr>
    <a:masterClrMapping/>
  </p:clrMapOvr>
  <p:transition spd="fast">
    <p:fade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14912">
            <a:off x="-6783232" y="5640664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0"/>
                </a:moveTo>
                <a:lnTo>
                  <a:pt x="21356206" y="0"/>
                </a:lnTo>
                <a:lnTo>
                  <a:pt x="21356206" y="6874465"/>
                </a:lnTo>
                <a:lnTo>
                  <a:pt x="0" y="6874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33752" y="0"/>
            <a:ext cx="16084335" cy="10287000"/>
          </a:xfrm>
          <a:custGeom>
            <a:avLst/>
            <a:gdLst/>
            <a:ahLst/>
            <a:cxnLst/>
            <a:rect r="r" b="b" t="t" l="l"/>
            <a:pathLst>
              <a:path h="10287000" w="16084335">
                <a:moveTo>
                  <a:pt x="0" y="0"/>
                </a:moveTo>
                <a:lnTo>
                  <a:pt x="16084335" y="0"/>
                </a:lnTo>
                <a:lnTo>
                  <a:pt x="1608433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37179" y="3113474"/>
            <a:ext cx="10793147" cy="227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80"/>
              </a:lnSpc>
            </a:pPr>
            <a:r>
              <a:rPr lang="en-US" sz="8000" spc="-240">
                <a:solidFill>
                  <a:srgbClr val="FFFFFF"/>
                </a:solidFill>
                <a:latin typeface="HK Grotesk Bold"/>
              </a:rPr>
              <a:t>Processos </a:t>
            </a:r>
          </a:p>
          <a:p>
            <a:pPr>
              <a:lnSpc>
                <a:spcPts val="8880"/>
              </a:lnSpc>
            </a:pPr>
            <a:r>
              <a:rPr lang="en-US" sz="8000" spc="-240">
                <a:solidFill>
                  <a:srgbClr val="FFFFFF"/>
                </a:solidFill>
                <a:latin typeface="HK Grotesk Bold"/>
              </a:rPr>
              <a:t>COM pipe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028700" y="7179060"/>
            <a:ext cx="47625" cy="1325731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720221" y="8916543"/>
            <a:ext cx="616957" cy="341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64"/>
              </a:lnSpc>
            </a:pPr>
            <a:r>
              <a:rPr lang="en-US" sz="2400">
                <a:solidFill>
                  <a:srgbClr val="FFFFFF"/>
                </a:solidFill>
                <a:latin typeface="HK Grotesk Bold"/>
              </a:rPr>
              <a:t>18</a:t>
            </a:r>
          </a:p>
        </p:txBody>
      </p:sp>
    </p:spTree>
  </p:cSld>
  <p:clrMapOvr>
    <a:masterClrMapping/>
  </p:clrMapOvr>
  <p:transition spd="fast">
    <p:fade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1914912">
            <a:off x="-12415151" y="1706268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6874464"/>
                </a:moveTo>
                <a:lnTo>
                  <a:pt x="21356205" y="6874464"/>
                </a:lnTo>
                <a:lnTo>
                  <a:pt x="21356205" y="0"/>
                </a:lnTo>
                <a:lnTo>
                  <a:pt x="0" y="0"/>
                </a:lnTo>
                <a:lnTo>
                  <a:pt x="0" y="687446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33752" y="0"/>
            <a:ext cx="12950477" cy="10287000"/>
          </a:xfrm>
          <a:custGeom>
            <a:avLst/>
            <a:gdLst/>
            <a:ahLst/>
            <a:cxnLst/>
            <a:rect r="r" b="b" t="t" l="l"/>
            <a:pathLst>
              <a:path h="10287000" w="12950477">
                <a:moveTo>
                  <a:pt x="0" y="0"/>
                </a:moveTo>
                <a:lnTo>
                  <a:pt x="12950477" y="0"/>
                </a:lnTo>
                <a:lnTo>
                  <a:pt x="1295047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37179" y="3113474"/>
            <a:ext cx="10793147" cy="227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80"/>
              </a:lnSpc>
            </a:pPr>
            <a:r>
              <a:rPr lang="en-US" sz="8000" spc="-240">
                <a:solidFill>
                  <a:srgbClr val="FFFFFF"/>
                </a:solidFill>
                <a:latin typeface="HK Grotesk Bold"/>
              </a:rPr>
              <a:t>Processos </a:t>
            </a:r>
          </a:p>
          <a:p>
            <a:pPr>
              <a:lnSpc>
                <a:spcPts val="8880"/>
              </a:lnSpc>
            </a:pPr>
            <a:r>
              <a:rPr lang="en-US" sz="8000" spc="-240">
                <a:solidFill>
                  <a:srgbClr val="FFFFFF"/>
                </a:solidFill>
                <a:latin typeface="HK Grotesk Bold"/>
              </a:rPr>
              <a:t>COM pipe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028700" y="7179060"/>
            <a:ext cx="47625" cy="1325731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720221" y="8916543"/>
            <a:ext cx="616957" cy="341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64"/>
              </a:lnSpc>
            </a:pPr>
            <a:r>
              <a:rPr lang="en-US" sz="2400">
                <a:solidFill>
                  <a:srgbClr val="FFFFFF"/>
                </a:solidFill>
                <a:latin typeface="HK Grotesk Bold"/>
              </a:rPr>
              <a:t>19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76197" y="2576401"/>
            <a:ext cx="9742417" cy="4576164"/>
            <a:chOff x="0" y="0"/>
            <a:chExt cx="2565904" cy="12052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65904" cy="1205245"/>
            </a:xfrm>
            <a:custGeom>
              <a:avLst/>
              <a:gdLst/>
              <a:ahLst/>
              <a:cxnLst/>
              <a:rect r="r" b="b" t="t" l="l"/>
              <a:pathLst>
                <a:path h="1205245" w="2565904">
                  <a:moveTo>
                    <a:pt x="40528" y="0"/>
                  </a:moveTo>
                  <a:lnTo>
                    <a:pt x="2525376" y="0"/>
                  </a:lnTo>
                  <a:cubicBezTo>
                    <a:pt x="2536125" y="0"/>
                    <a:pt x="2546434" y="4270"/>
                    <a:pt x="2554034" y="11870"/>
                  </a:cubicBezTo>
                  <a:cubicBezTo>
                    <a:pt x="2561634" y="19471"/>
                    <a:pt x="2565904" y="29779"/>
                    <a:pt x="2565904" y="40528"/>
                  </a:cubicBezTo>
                  <a:lnTo>
                    <a:pt x="2565904" y="1164717"/>
                  </a:lnTo>
                  <a:cubicBezTo>
                    <a:pt x="2565904" y="1187100"/>
                    <a:pt x="2547759" y="1205245"/>
                    <a:pt x="2525376" y="1205245"/>
                  </a:cubicBezTo>
                  <a:lnTo>
                    <a:pt x="40528" y="1205245"/>
                  </a:lnTo>
                  <a:cubicBezTo>
                    <a:pt x="29779" y="1205245"/>
                    <a:pt x="19471" y="1200975"/>
                    <a:pt x="11870" y="1193375"/>
                  </a:cubicBezTo>
                  <a:cubicBezTo>
                    <a:pt x="4270" y="1185774"/>
                    <a:pt x="0" y="1175466"/>
                    <a:pt x="0" y="1164717"/>
                  </a:cubicBezTo>
                  <a:lnTo>
                    <a:pt x="0" y="40528"/>
                  </a:lnTo>
                  <a:cubicBezTo>
                    <a:pt x="0" y="29779"/>
                    <a:pt x="4270" y="19471"/>
                    <a:pt x="11870" y="11870"/>
                  </a:cubicBezTo>
                  <a:cubicBezTo>
                    <a:pt x="19471" y="4270"/>
                    <a:pt x="29779" y="0"/>
                    <a:pt x="40528" y="0"/>
                  </a:cubicBezTo>
                  <a:close/>
                </a:path>
              </a:pathLst>
            </a:custGeom>
            <a:solidFill>
              <a:srgbClr val="E4E4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8401603">
            <a:off x="5328173" y="-816435"/>
            <a:ext cx="18528255" cy="5642970"/>
          </a:xfrm>
          <a:custGeom>
            <a:avLst/>
            <a:gdLst/>
            <a:ahLst/>
            <a:cxnLst/>
            <a:rect r="r" b="b" t="t" l="l"/>
            <a:pathLst>
              <a:path h="5642970" w="18528255">
                <a:moveTo>
                  <a:pt x="0" y="0"/>
                </a:moveTo>
                <a:lnTo>
                  <a:pt x="18528254" y="0"/>
                </a:lnTo>
                <a:lnTo>
                  <a:pt x="18528254" y="5642970"/>
                </a:lnTo>
                <a:lnTo>
                  <a:pt x="0" y="5642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84960" y="7183858"/>
            <a:ext cx="616957" cy="2074442"/>
            <a:chOff x="0" y="0"/>
            <a:chExt cx="822610" cy="2765923"/>
          </a:xfrm>
        </p:grpSpPr>
        <p:sp>
          <p:nvSpPr>
            <p:cNvPr name="AutoShape 7" id="7"/>
            <p:cNvSpPr/>
            <p:nvPr/>
          </p:nvSpPr>
          <p:spPr>
            <a:xfrm rot="0"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02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74725" y="2893151"/>
            <a:ext cx="7807256" cy="3942664"/>
          </a:xfrm>
          <a:custGeom>
            <a:avLst/>
            <a:gdLst/>
            <a:ahLst/>
            <a:cxnLst/>
            <a:rect r="r" b="b" t="t" l="l"/>
            <a:pathLst>
              <a:path h="3942664" w="7807256">
                <a:moveTo>
                  <a:pt x="0" y="0"/>
                </a:moveTo>
                <a:lnTo>
                  <a:pt x="7807257" y="0"/>
                </a:lnTo>
                <a:lnTo>
                  <a:pt x="7807257" y="3942665"/>
                </a:lnTo>
                <a:lnTo>
                  <a:pt x="0" y="39426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095375"/>
            <a:ext cx="8115300" cy="1143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79"/>
              </a:lnSpc>
            </a:pPr>
            <a:r>
              <a:rPr lang="en-US" sz="7999" spc="-239">
                <a:solidFill>
                  <a:srgbClr val="FFFFFF"/>
                </a:solidFill>
                <a:latin typeface="HK Grotesk Bold"/>
              </a:rPr>
              <a:t>O que é um shell?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3438" y="3588082"/>
            <a:ext cx="8056925" cy="530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92"/>
              </a:lnSpc>
            </a:pPr>
            <a:r>
              <a:rPr lang="en-US" sz="3302">
                <a:solidFill>
                  <a:srgbClr val="57FFDC"/>
                </a:solidFill>
                <a:latin typeface="HK Grotesk Bold Bold"/>
              </a:rPr>
              <a:t>INTERPRETADOR DE COMANDOS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3438" y="4029632"/>
            <a:ext cx="8056925" cy="2033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4"/>
              </a:lnSpc>
            </a:pPr>
            <a:r>
              <a:rPr lang="en-US" sz="3119" spc="-62">
                <a:solidFill>
                  <a:srgbClr val="FFFFFF"/>
                </a:solidFill>
                <a:latin typeface="HK Grotesk Light"/>
              </a:rPr>
              <a:t>Interface que permite a interação do usuário com o sistema operacional por meio de linhas de comando, que são interpretadas e executadas pelo Kernel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93438" y="5897462"/>
            <a:ext cx="8056925" cy="2544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4"/>
              </a:lnSpc>
            </a:pPr>
          </a:p>
          <a:p>
            <a:pPr>
              <a:lnSpc>
                <a:spcPts val="4054"/>
              </a:lnSpc>
            </a:pPr>
            <a:r>
              <a:rPr lang="en-US" sz="3119" spc="-62">
                <a:solidFill>
                  <a:srgbClr val="FFFFFF"/>
                </a:solidFill>
                <a:latin typeface="HK Grotesk Light"/>
              </a:rPr>
              <a:t>Outros nomes: </a:t>
            </a:r>
          </a:p>
          <a:p>
            <a:pPr>
              <a:lnSpc>
                <a:spcPts val="4054"/>
              </a:lnSpc>
            </a:pPr>
            <a:r>
              <a:rPr lang="en-US" sz="3119" spc="-62">
                <a:solidFill>
                  <a:srgbClr val="FFFFFF"/>
                </a:solidFill>
                <a:latin typeface="HK Grotesk Light"/>
              </a:rPr>
              <a:t>CLI (Command Line Interface), interface de usuário do Console, Terminal, Processador de comandos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654111" y="7385268"/>
            <a:ext cx="6427870" cy="336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63"/>
              </a:lnSpc>
            </a:pPr>
            <a:r>
              <a:rPr lang="en-US" sz="2399">
                <a:solidFill>
                  <a:srgbClr val="57FFDC"/>
                </a:solidFill>
                <a:latin typeface="HK Grotesk Bold"/>
              </a:rPr>
              <a:t>PROMPT DE COMANDO DO WINDOWS</a:t>
            </a:r>
          </a:p>
        </p:txBody>
      </p:sp>
    </p:spTree>
  </p:cSld>
  <p:clrMapOvr>
    <a:masterClrMapping/>
  </p:clrMapOvr>
  <p:transition spd="fast">
    <p:cover dir="r"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267732" y="-653376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0"/>
                </a:moveTo>
                <a:lnTo>
                  <a:pt x="21356206" y="0"/>
                </a:lnTo>
                <a:lnTo>
                  <a:pt x="21356206" y="6874465"/>
                </a:lnTo>
                <a:lnTo>
                  <a:pt x="0" y="6874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57884" y="2375619"/>
            <a:ext cx="11972232" cy="7690941"/>
          </a:xfrm>
          <a:custGeom>
            <a:avLst/>
            <a:gdLst/>
            <a:ahLst/>
            <a:cxnLst/>
            <a:rect r="r" b="b" t="t" l="l"/>
            <a:pathLst>
              <a:path h="7690941" w="11972232">
                <a:moveTo>
                  <a:pt x="0" y="0"/>
                </a:moveTo>
                <a:lnTo>
                  <a:pt x="11972232" y="0"/>
                </a:lnTo>
                <a:lnTo>
                  <a:pt x="11972232" y="7690941"/>
                </a:lnTo>
                <a:lnTo>
                  <a:pt x="0" y="76909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53734" y="871183"/>
            <a:ext cx="8180533" cy="1148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80"/>
              </a:lnSpc>
            </a:pPr>
            <a:r>
              <a:rPr lang="en-US" sz="8000" spc="-240">
                <a:solidFill>
                  <a:srgbClr val="FFFFFF"/>
                </a:solidFill>
                <a:latin typeface="HK Grotesk Bold"/>
              </a:rPr>
              <a:t>Iniciando execução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028700" y="7179060"/>
            <a:ext cx="47625" cy="1325731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720221" y="8916543"/>
            <a:ext cx="616957" cy="341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64"/>
              </a:lnSpc>
            </a:pPr>
            <a:r>
              <a:rPr lang="en-US" sz="2400">
                <a:solidFill>
                  <a:srgbClr val="FFFFFF"/>
                </a:solidFill>
                <a:latin typeface="HK Grotesk Bold"/>
              </a:rPr>
              <a:t>20</a:t>
            </a:r>
          </a:p>
        </p:txBody>
      </p:sp>
    </p:spTree>
  </p:cSld>
  <p:clrMapOvr>
    <a:masterClrMapping/>
  </p:clrMapOvr>
  <p:transition spd="fast">
    <p:fade/>
  </p:transition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14912">
            <a:off x="-5644205" y="-1329989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0"/>
                </a:moveTo>
                <a:lnTo>
                  <a:pt x="21356205" y="0"/>
                </a:lnTo>
                <a:lnTo>
                  <a:pt x="21356205" y="6874465"/>
                </a:lnTo>
                <a:lnTo>
                  <a:pt x="0" y="6874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88756" y="4143122"/>
            <a:ext cx="10316071" cy="186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40"/>
              </a:lnSpc>
            </a:pPr>
            <a:r>
              <a:rPr lang="en-US" sz="12919" spc="-387">
                <a:solidFill>
                  <a:srgbClr val="FFFFFF"/>
                </a:solidFill>
                <a:latin typeface="HK Grotesk Bold"/>
              </a:rPr>
              <a:t>OBRIGADO!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88756" y="5783452"/>
            <a:ext cx="10510488" cy="465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2"/>
              </a:lnSpc>
            </a:pPr>
            <a:r>
              <a:rPr lang="en-US" sz="3200">
                <a:solidFill>
                  <a:srgbClr val="57FFDC"/>
                </a:solidFill>
                <a:latin typeface="HK Grotesk Light"/>
              </a:rPr>
              <a:t>A EQUIPE SHELLSO AGRADECE A ATENÇÃO</a:t>
            </a:r>
          </a:p>
        </p:txBody>
      </p:sp>
      <p:sp>
        <p:nvSpPr>
          <p:cNvPr name="Freeform 5" id="5"/>
          <p:cNvSpPr/>
          <p:nvPr/>
        </p:nvSpPr>
        <p:spPr>
          <a:xfrm flipH="true" flipV="true" rot="-3117100">
            <a:off x="2695780" y="5215904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21356206" y="6874465"/>
                </a:moveTo>
                <a:lnTo>
                  <a:pt x="0" y="6874465"/>
                </a:lnTo>
                <a:lnTo>
                  <a:pt x="0" y="0"/>
                </a:lnTo>
                <a:lnTo>
                  <a:pt x="21356206" y="0"/>
                </a:lnTo>
                <a:lnTo>
                  <a:pt x="21356206" y="687446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642343" y="7183858"/>
            <a:ext cx="616957" cy="2074442"/>
            <a:chOff x="0" y="0"/>
            <a:chExt cx="822610" cy="2765923"/>
          </a:xfrm>
        </p:grpSpPr>
        <p:sp>
          <p:nvSpPr>
            <p:cNvPr name="AutoShape 7" id="7"/>
            <p:cNvSpPr/>
            <p:nvPr/>
          </p:nvSpPr>
          <p:spPr>
            <a:xfrm rot="0"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21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84960" y="7183858"/>
            <a:ext cx="47625" cy="1325731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Freeform 3" id="3"/>
          <p:cNvSpPr/>
          <p:nvPr/>
        </p:nvSpPr>
        <p:spPr>
          <a:xfrm flipH="false" flipV="false" rot="-792178">
            <a:off x="-3184334" y="-1644671"/>
            <a:ext cx="11135343" cy="3391383"/>
          </a:xfrm>
          <a:custGeom>
            <a:avLst/>
            <a:gdLst/>
            <a:ahLst/>
            <a:cxnLst/>
            <a:rect r="r" b="b" t="t" l="l"/>
            <a:pathLst>
              <a:path h="3391383" w="11135343">
                <a:moveTo>
                  <a:pt x="0" y="0"/>
                </a:moveTo>
                <a:lnTo>
                  <a:pt x="11135343" y="0"/>
                </a:lnTo>
                <a:lnTo>
                  <a:pt x="11135343" y="3391383"/>
                </a:lnTo>
                <a:lnTo>
                  <a:pt x="0" y="3391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8138756" y="1028700"/>
            <a:ext cx="52381" cy="8229600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984960" y="5349414"/>
            <a:ext cx="5910916" cy="1143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79"/>
              </a:lnSpc>
            </a:pPr>
            <a:r>
              <a:rPr lang="en-US" sz="7999" spc="-239">
                <a:solidFill>
                  <a:srgbClr val="FFFFFF"/>
                </a:solidFill>
                <a:latin typeface="HK Grotesk Bold"/>
              </a:rPr>
              <a:t>Exemplos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633196" y="828412"/>
            <a:ext cx="8905679" cy="1202627"/>
            <a:chOff x="0" y="0"/>
            <a:chExt cx="11874238" cy="160350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23827"/>
              <a:ext cx="11874238" cy="6749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4"/>
                </a:lnSpc>
              </a:pPr>
              <a:r>
                <a:rPr lang="en-US" sz="3203">
                  <a:solidFill>
                    <a:srgbClr val="57FFDC"/>
                  </a:solidFill>
                  <a:latin typeface="HK Grotesk Bold Bold"/>
                </a:rPr>
                <a:t>PROMPT DE COMANDO DO WINDOWS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037023"/>
              <a:ext cx="11874238" cy="4898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1"/>
                </a:lnSpc>
              </a:pPr>
              <a:r>
                <a:rPr lang="en-US" sz="2362" spc="-47">
                  <a:solidFill>
                    <a:srgbClr val="FFFFFF"/>
                  </a:solidFill>
                  <a:latin typeface="HK Grotesk Light"/>
                </a:rPr>
                <a:t>Terminal padrão do windows.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633196" y="2777779"/>
            <a:ext cx="8905679" cy="1202627"/>
            <a:chOff x="0" y="0"/>
            <a:chExt cx="11874238" cy="1603503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23827"/>
              <a:ext cx="11874238" cy="6749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4"/>
                </a:lnSpc>
              </a:pPr>
              <a:r>
                <a:rPr lang="en-US" sz="3203">
                  <a:solidFill>
                    <a:srgbClr val="57FFDC"/>
                  </a:solidFill>
                  <a:latin typeface="HK Grotesk Bold Bold"/>
                </a:rPr>
                <a:t>POWERSHELL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037023"/>
              <a:ext cx="11874238" cy="4898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1"/>
                </a:lnSpc>
              </a:pPr>
              <a:r>
                <a:rPr lang="en-US" sz="2362" spc="-47">
                  <a:solidFill>
                    <a:srgbClr val="FFFFFF"/>
                  </a:solidFill>
                  <a:latin typeface="HK Grotesk Light"/>
                </a:rPr>
                <a:t>Mais sofisticado que o Prompt</a:t>
              </a:r>
              <a:r>
                <a:rPr lang="en-US" sz="2362" spc="-47">
                  <a:solidFill>
                    <a:srgbClr val="FFFFFF"/>
                  </a:solidFill>
                  <a:latin typeface="HK Grotesk Light"/>
                </a:rPr>
                <a:t>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633196" y="4727146"/>
            <a:ext cx="8905679" cy="1202627"/>
            <a:chOff x="0" y="0"/>
            <a:chExt cx="11874238" cy="1603503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23827"/>
              <a:ext cx="11874238" cy="6749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4"/>
                </a:lnSpc>
              </a:pPr>
              <a:r>
                <a:rPr lang="en-US" sz="3203">
                  <a:solidFill>
                    <a:srgbClr val="57FFDC"/>
                  </a:solidFill>
                  <a:latin typeface="HK Grotesk Bold Bold"/>
                </a:rPr>
                <a:t>BASH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037023"/>
              <a:ext cx="11874238" cy="4898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1"/>
                </a:lnSpc>
              </a:pPr>
              <a:r>
                <a:rPr lang="en-US" sz="2362" spc="-47">
                  <a:solidFill>
                    <a:srgbClr val="FFFFFF"/>
                  </a:solidFill>
                  <a:latin typeface="HK Grotesk Light"/>
                </a:rPr>
                <a:t>Terminal mais comumente encontrado em distritos Linux</a:t>
              </a:r>
              <a:r>
                <a:rPr lang="en-US" sz="2362" spc="-47">
                  <a:solidFill>
                    <a:srgbClr val="FFFFFF"/>
                  </a:solidFill>
                  <a:latin typeface="HK Grotesk Light"/>
                </a:rPr>
                <a:t>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633196" y="6484955"/>
            <a:ext cx="8905679" cy="1585741"/>
            <a:chOff x="0" y="0"/>
            <a:chExt cx="11874238" cy="2114322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23827"/>
              <a:ext cx="11874238" cy="6749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4"/>
                </a:lnSpc>
              </a:pPr>
              <a:r>
                <a:rPr lang="en-US" sz="3203">
                  <a:solidFill>
                    <a:srgbClr val="57FFDC"/>
                  </a:solidFill>
                  <a:latin typeface="HK Grotesk Bold Bold"/>
                </a:rPr>
                <a:t>KORN SHELL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037023"/>
              <a:ext cx="11874238" cy="1000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1"/>
                </a:lnSpc>
              </a:pPr>
              <a:r>
                <a:rPr lang="en-US" sz="2362" spc="-47">
                  <a:solidFill>
                    <a:srgbClr val="FFFFFF"/>
                  </a:solidFill>
                  <a:latin typeface="HK Grotesk Light"/>
                </a:rPr>
                <a:t>Nos padrões POSIX (Interface do Sistema Operacional Portátil para Ambientes de Informática)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633196" y="8625879"/>
            <a:ext cx="8905679" cy="1202627"/>
            <a:chOff x="0" y="0"/>
            <a:chExt cx="11874238" cy="1603503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23827"/>
              <a:ext cx="11874238" cy="6749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4"/>
                </a:lnSpc>
              </a:pPr>
              <a:r>
                <a:rPr lang="en-US" sz="3203">
                  <a:solidFill>
                    <a:srgbClr val="57FFDC"/>
                  </a:solidFill>
                  <a:latin typeface="HK Grotesk Bold Bold"/>
                </a:rPr>
                <a:t>FISH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1037023"/>
              <a:ext cx="11874238" cy="4898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1"/>
                </a:lnSpc>
              </a:pPr>
              <a:r>
                <a:rPr lang="en-US" sz="2362" spc="-47">
                  <a:solidFill>
                    <a:srgbClr val="FFFFFF"/>
                  </a:solidFill>
                  <a:latin typeface="HK Grotesk Light"/>
                </a:rPr>
                <a:t>User-friendly e não segue o padrão POSIX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984960" y="8921341"/>
            <a:ext cx="616957" cy="336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63"/>
              </a:lnSpc>
            </a:pPr>
            <a:r>
              <a:rPr lang="en-US" sz="2399">
                <a:solidFill>
                  <a:srgbClr val="FFFFFF"/>
                </a:solidFill>
                <a:latin typeface="HK Grotesk Bold"/>
              </a:rPr>
              <a:t>03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124252" y="6575947"/>
            <a:ext cx="2085752" cy="336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63"/>
              </a:lnSpc>
            </a:pPr>
            <a:r>
              <a:rPr lang="en-US" sz="2399">
                <a:solidFill>
                  <a:srgbClr val="57FFDC"/>
                </a:solidFill>
                <a:latin typeface="HK Grotesk Bold"/>
              </a:rPr>
              <a:t>DE TERMINAIS</a:t>
            </a:r>
          </a:p>
        </p:txBody>
      </p: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7979987" y="1405820"/>
            <a:ext cx="369918" cy="369918"/>
            <a:chOff x="6705600" y="1371600"/>
            <a:chExt cx="10972800" cy="1097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7979987" y="3182180"/>
            <a:ext cx="369918" cy="369918"/>
            <a:chOff x="6705600" y="1371600"/>
            <a:chExt cx="10972800" cy="1097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97EE"/>
            </a:solidFill>
          </p:spPr>
        </p:sp>
      </p:grp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7979987" y="4958541"/>
            <a:ext cx="369918" cy="369918"/>
            <a:chOff x="6705600" y="1371600"/>
            <a:chExt cx="10972800" cy="1097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7979987" y="6734901"/>
            <a:ext cx="369918" cy="369918"/>
            <a:chOff x="6705600" y="1371600"/>
            <a:chExt cx="10972800" cy="1097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97EE"/>
            </a:solidFill>
          </p:spPr>
        </p:sp>
      </p:grp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7979987" y="8511262"/>
            <a:ext cx="369918" cy="369918"/>
            <a:chOff x="6705600" y="1371600"/>
            <a:chExt cx="10972800" cy="1097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  <p:transition spd="fast">
    <p:cover dir="r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57431">
            <a:off x="4873989" y="3953029"/>
            <a:ext cx="17016201" cy="6180151"/>
          </a:xfrm>
          <a:custGeom>
            <a:avLst/>
            <a:gdLst/>
            <a:ahLst/>
            <a:cxnLst/>
            <a:rect r="r" b="b" t="t" l="l"/>
            <a:pathLst>
              <a:path h="6180151" w="17016201">
                <a:moveTo>
                  <a:pt x="0" y="0"/>
                </a:moveTo>
                <a:lnTo>
                  <a:pt x="17016201" y="0"/>
                </a:lnTo>
                <a:lnTo>
                  <a:pt x="17016201" y="6180151"/>
                </a:lnTo>
                <a:lnTo>
                  <a:pt x="0" y="61801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642343" y="7183858"/>
            <a:ext cx="616957" cy="2074442"/>
            <a:chOff x="0" y="0"/>
            <a:chExt cx="822610" cy="2765923"/>
          </a:xfrm>
        </p:grpSpPr>
        <p:sp>
          <p:nvSpPr>
            <p:cNvPr name="AutoShape 4" id="4"/>
            <p:cNvSpPr/>
            <p:nvPr/>
          </p:nvSpPr>
          <p:spPr>
            <a:xfrm rot="0"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04</a:t>
              </a: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35354" y="1028700"/>
            <a:ext cx="1770940" cy="1770940"/>
            <a:chOff x="6705600" y="1371600"/>
            <a:chExt cx="10972800" cy="1097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57FFDC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35354" y="3181587"/>
            <a:ext cx="1770940" cy="1770940"/>
            <a:chOff x="6705600" y="1371600"/>
            <a:chExt cx="10972800" cy="1097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97EE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035354" y="5334473"/>
            <a:ext cx="1770940" cy="1770940"/>
            <a:chOff x="6705600" y="1371600"/>
            <a:chExt cx="10972800" cy="1097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57FFDC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035354" y="7487360"/>
            <a:ext cx="1770940" cy="1770940"/>
            <a:chOff x="6705600" y="1371600"/>
            <a:chExt cx="10972800" cy="1097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97EE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436413" y="1387487"/>
            <a:ext cx="968822" cy="1063179"/>
          </a:xfrm>
          <a:custGeom>
            <a:avLst/>
            <a:gdLst/>
            <a:ahLst/>
            <a:cxnLst/>
            <a:rect r="r" b="b" t="t" l="l"/>
            <a:pathLst>
              <a:path h="1063179" w="968822">
                <a:moveTo>
                  <a:pt x="0" y="0"/>
                </a:moveTo>
                <a:lnTo>
                  <a:pt x="968822" y="0"/>
                </a:lnTo>
                <a:lnTo>
                  <a:pt x="968822" y="1063178"/>
                </a:lnTo>
                <a:lnTo>
                  <a:pt x="0" y="10631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92146" y="3560512"/>
            <a:ext cx="1013089" cy="1013089"/>
          </a:xfrm>
          <a:custGeom>
            <a:avLst/>
            <a:gdLst/>
            <a:ahLst/>
            <a:cxnLst/>
            <a:rect r="r" b="b" t="t" l="l"/>
            <a:pathLst>
              <a:path h="1013089" w="1013089">
                <a:moveTo>
                  <a:pt x="0" y="0"/>
                </a:moveTo>
                <a:lnTo>
                  <a:pt x="1013089" y="0"/>
                </a:lnTo>
                <a:lnTo>
                  <a:pt x="1013089" y="1013089"/>
                </a:lnTo>
                <a:lnTo>
                  <a:pt x="0" y="10130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69222" y="5714527"/>
            <a:ext cx="703204" cy="1053848"/>
          </a:xfrm>
          <a:custGeom>
            <a:avLst/>
            <a:gdLst/>
            <a:ahLst/>
            <a:cxnLst/>
            <a:rect r="r" b="b" t="t" l="l"/>
            <a:pathLst>
              <a:path h="1053848" w="703204">
                <a:moveTo>
                  <a:pt x="0" y="0"/>
                </a:moveTo>
                <a:lnTo>
                  <a:pt x="703204" y="0"/>
                </a:lnTo>
                <a:lnTo>
                  <a:pt x="703204" y="1053847"/>
                </a:lnTo>
                <a:lnTo>
                  <a:pt x="0" y="10538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36413" y="7867413"/>
            <a:ext cx="1069286" cy="1063453"/>
          </a:xfrm>
          <a:custGeom>
            <a:avLst/>
            <a:gdLst/>
            <a:ahLst/>
            <a:cxnLst/>
            <a:rect r="r" b="b" t="t" l="l"/>
            <a:pathLst>
              <a:path h="1063453" w="1069286">
                <a:moveTo>
                  <a:pt x="0" y="0"/>
                </a:moveTo>
                <a:lnTo>
                  <a:pt x="1069286" y="0"/>
                </a:lnTo>
                <a:lnTo>
                  <a:pt x="1069286" y="1063453"/>
                </a:lnTo>
                <a:lnTo>
                  <a:pt x="0" y="10634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7654474" y="1095375"/>
            <a:ext cx="8278143" cy="2263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879"/>
              </a:lnSpc>
            </a:pPr>
            <a:r>
              <a:rPr lang="en-US" sz="7999" spc="-239">
                <a:solidFill>
                  <a:srgbClr val="FFFFFF"/>
                </a:solidFill>
                <a:latin typeface="HK Grotesk Bold"/>
              </a:rPr>
              <a:t>Principais funções de um terminal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798767" y="8921341"/>
            <a:ext cx="4133850" cy="336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63"/>
              </a:lnSpc>
            </a:pPr>
            <a:r>
              <a:rPr lang="en-US" sz="2399">
                <a:solidFill>
                  <a:srgbClr val="57FFDC"/>
                </a:solidFill>
                <a:latin typeface="HK Grotesk Bold"/>
              </a:rPr>
              <a:t>SHELLSO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075413" y="1358912"/>
            <a:ext cx="4579061" cy="936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94"/>
              </a:lnSpc>
            </a:pPr>
            <a:r>
              <a:rPr lang="en-US" sz="2919" spc="-58">
                <a:solidFill>
                  <a:srgbClr val="FFFFFF"/>
                </a:solidFill>
                <a:latin typeface="HK Grotesk Light"/>
              </a:rPr>
              <a:t>receber e analisar comandos inseridos pelo usuário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075413" y="3511798"/>
            <a:ext cx="4183406" cy="936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94"/>
              </a:lnSpc>
            </a:pPr>
            <a:r>
              <a:rPr lang="en-US" sz="2919" spc="-58">
                <a:solidFill>
                  <a:srgbClr val="FFFFFF"/>
                </a:solidFill>
                <a:latin typeface="HK Grotesk Light"/>
              </a:rPr>
              <a:t>executar comandos internos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075413" y="5664685"/>
            <a:ext cx="3857572" cy="936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94"/>
              </a:lnSpc>
            </a:pPr>
            <a:r>
              <a:rPr lang="en-US" sz="2919" spc="-58">
                <a:solidFill>
                  <a:srgbClr val="FFFFFF"/>
                </a:solidFill>
                <a:latin typeface="HK Grotesk Light"/>
              </a:rPr>
              <a:t>localizar e executar programas externos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075413" y="7817572"/>
            <a:ext cx="3857572" cy="936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94"/>
              </a:lnSpc>
            </a:pPr>
            <a:r>
              <a:rPr lang="en-US" sz="2919" spc="-58">
                <a:solidFill>
                  <a:srgbClr val="FFFFFF"/>
                </a:solidFill>
                <a:latin typeface="HK Grotesk Light"/>
              </a:rPr>
              <a:t>gerenciar processos no sistema operacional</a:t>
            </a:r>
          </a:p>
        </p:txBody>
      </p:sp>
    </p:spTree>
  </p:cSld>
  <p:clrMapOvr>
    <a:masterClrMapping/>
  </p:clrMapOvr>
  <p:transition spd="fast">
    <p:cover dir="r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3785642">
            <a:off x="-5250131" y="450298"/>
            <a:ext cx="17016201" cy="6180151"/>
          </a:xfrm>
          <a:custGeom>
            <a:avLst/>
            <a:gdLst/>
            <a:ahLst/>
            <a:cxnLst/>
            <a:rect r="r" b="b" t="t" l="l"/>
            <a:pathLst>
              <a:path h="6180151" w="17016201">
                <a:moveTo>
                  <a:pt x="0" y="6180151"/>
                </a:moveTo>
                <a:lnTo>
                  <a:pt x="17016202" y="6180151"/>
                </a:lnTo>
                <a:lnTo>
                  <a:pt x="17016202" y="0"/>
                </a:lnTo>
                <a:lnTo>
                  <a:pt x="0" y="0"/>
                </a:lnTo>
                <a:lnTo>
                  <a:pt x="0" y="618015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642343" y="7183858"/>
            <a:ext cx="616957" cy="2074442"/>
            <a:chOff x="0" y="0"/>
            <a:chExt cx="822610" cy="2765923"/>
          </a:xfrm>
        </p:grpSpPr>
        <p:sp>
          <p:nvSpPr>
            <p:cNvPr name="AutoShape 4" id="4"/>
            <p:cNvSpPr/>
            <p:nvPr/>
          </p:nvSpPr>
          <p:spPr>
            <a:xfrm rot="0"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05</a:t>
              </a: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331701" y="520291"/>
            <a:ext cx="1770940" cy="1770940"/>
            <a:chOff x="6705600" y="1371600"/>
            <a:chExt cx="10972800" cy="1097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57FFDC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331701" y="2673178"/>
            <a:ext cx="1770940" cy="1770940"/>
            <a:chOff x="6705600" y="1371600"/>
            <a:chExt cx="10972800" cy="1097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97EE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0331701" y="4826065"/>
            <a:ext cx="1770940" cy="1770940"/>
            <a:chOff x="6705600" y="1371600"/>
            <a:chExt cx="10972800" cy="1097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57FFDC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0535677" y="1028700"/>
            <a:ext cx="1263090" cy="756275"/>
          </a:xfrm>
          <a:custGeom>
            <a:avLst/>
            <a:gdLst/>
            <a:ahLst/>
            <a:cxnLst/>
            <a:rect r="r" b="b" t="t" l="l"/>
            <a:pathLst>
              <a:path h="756275" w="1263090">
                <a:moveTo>
                  <a:pt x="0" y="0"/>
                </a:moveTo>
                <a:lnTo>
                  <a:pt x="1263090" y="0"/>
                </a:lnTo>
                <a:lnTo>
                  <a:pt x="1263090" y="756275"/>
                </a:lnTo>
                <a:lnTo>
                  <a:pt x="0" y="7562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753019" y="3036942"/>
            <a:ext cx="928303" cy="1043413"/>
          </a:xfrm>
          <a:custGeom>
            <a:avLst/>
            <a:gdLst/>
            <a:ahLst/>
            <a:cxnLst/>
            <a:rect r="r" b="b" t="t" l="l"/>
            <a:pathLst>
              <a:path h="1043413" w="928303">
                <a:moveTo>
                  <a:pt x="0" y="0"/>
                </a:moveTo>
                <a:lnTo>
                  <a:pt x="928304" y="0"/>
                </a:lnTo>
                <a:lnTo>
                  <a:pt x="928304" y="1043413"/>
                </a:lnTo>
                <a:lnTo>
                  <a:pt x="0" y="10434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828567" y="5234454"/>
            <a:ext cx="777207" cy="954161"/>
          </a:xfrm>
          <a:custGeom>
            <a:avLst/>
            <a:gdLst/>
            <a:ahLst/>
            <a:cxnLst/>
            <a:rect r="r" b="b" t="t" l="l"/>
            <a:pathLst>
              <a:path h="954161" w="777207">
                <a:moveTo>
                  <a:pt x="0" y="0"/>
                </a:moveTo>
                <a:lnTo>
                  <a:pt x="777208" y="0"/>
                </a:lnTo>
                <a:lnTo>
                  <a:pt x="777208" y="954161"/>
                </a:lnTo>
                <a:lnTo>
                  <a:pt x="0" y="9541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65857" y="6995107"/>
            <a:ext cx="8278143" cy="227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80"/>
              </a:lnSpc>
            </a:pPr>
            <a:r>
              <a:rPr lang="en-US" sz="8000" spc="-240">
                <a:solidFill>
                  <a:srgbClr val="FFFFFF"/>
                </a:solidFill>
                <a:latin typeface="HK Grotesk Bold"/>
              </a:rPr>
              <a:t>Principais funções de um terminal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798767" y="8921341"/>
            <a:ext cx="4133850" cy="336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63"/>
              </a:lnSpc>
            </a:pPr>
            <a:r>
              <a:rPr lang="en-US" sz="2399">
                <a:solidFill>
                  <a:srgbClr val="57FFDC"/>
                </a:solidFill>
                <a:latin typeface="HK Grotesk Bold"/>
              </a:rPr>
              <a:t>SHELLSO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371760" y="850503"/>
            <a:ext cx="4579061" cy="936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94"/>
              </a:lnSpc>
            </a:pPr>
            <a:r>
              <a:rPr lang="en-US" sz="2919" spc="-58">
                <a:solidFill>
                  <a:srgbClr val="FFFFFF"/>
                </a:solidFill>
                <a:latin typeface="HK Grotesk Light"/>
              </a:rPr>
              <a:t>redirecionar entrada e saída dos comandos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71760" y="3294170"/>
            <a:ext cx="4183406" cy="463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94"/>
              </a:lnSpc>
            </a:pPr>
            <a:r>
              <a:rPr lang="en-US" sz="2919" spc="-58">
                <a:solidFill>
                  <a:srgbClr val="FFFFFF"/>
                </a:solidFill>
                <a:latin typeface="HK Grotesk Light"/>
              </a:rPr>
              <a:t>suporte a wildcards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371760" y="5465332"/>
            <a:ext cx="3857572" cy="463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94"/>
              </a:lnSpc>
            </a:pPr>
            <a:r>
              <a:rPr lang="en-US" sz="2919" spc="-58">
                <a:solidFill>
                  <a:srgbClr val="FFFFFF"/>
                </a:solidFill>
                <a:latin typeface="HK Grotesk Light"/>
              </a:rPr>
              <a:t>execução de scripts</a:t>
            </a:r>
          </a:p>
        </p:txBody>
      </p:sp>
    </p:spTree>
  </p:cSld>
  <p:clrMapOvr>
    <a:masterClrMapping/>
  </p:clrMapOvr>
  <p:transition spd="fast">
    <p:cover dir="r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37134" y="-1294388"/>
            <a:ext cx="19036434" cy="6437888"/>
          </a:xfrm>
          <a:custGeom>
            <a:avLst/>
            <a:gdLst/>
            <a:ahLst/>
            <a:cxnLst/>
            <a:rect r="r" b="b" t="t" l="l"/>
            <a:pathLst>
              <a:path h="6437888" w="19036434">
                <a:moveTo>
                  <a:pt x="0" y="0"/>
                </a:moveTo>
                <a:lnTo>
                  <a:pt x="19036434" y="0"/>
                </a:lnTo>
                <a:lnTo>
                  <a:pt x="19036434" y="6437888"/>
                </a:lnTo>
                <a:lnTo>
                  <a:pt x="0" y="64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000" y="1095375"/>
            <a:ext cx="8115300" cy="1143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879"/>
              </a:lnSpc>
            </a:pPr>
            <a:r>
              <a:rPr lang="en-US" sz="7999" spc="-239">
                <a:solidFill>
                  <a:srgbClr val="FFFFFF"/>
                </a:solidFill>
                <a:latin typeface="HK Grotesk Bold"/>
              </a:rPr>
              <a:t>Implementação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25260" y="5505847"/>
            <a:ext cx="4790891" cy="3020112"/>
            <a:chOff x="0" y="0"/>
            <a:chExt cx="6387855" cy="402681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38100"/>
              <a:ext cx="6387855" cy="8463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224"/>
                </a:lnSpc>
              </a:pPr>
              <a:r>
                <a:rPr lang="en-US" sz="4019">
                  <a:solidFill>
                    <a:srgbClr val="57FFDC"/>
                  </a:solidFill>
                  <a:latin typeface="HK Grotesk Bold Bold"/>
                </a:rPr>
                <a:t>PARSER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091851"/>
              <a:ext cx="6387855" cy="27241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69"/>
                </a:lnSpc>
              </a:pPr>
              <a:r>
                <a:rPr lang="en-US" sz="2514" spc="-50">
                  <a:solidFill>
                    <a:srgbClr val="FFFFFF"/>
                  </a:solidFill>
                  <a:latin typeface="HK Grotesk Light"/>
                </a:rPr>
                <a:t>Analisa os comandos do usuário com base na Tabela de Comandos e interpreta a sua sintaxe e guardá-os em uma lista de comandos a serem executados.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449601" y="5505847"/>
            <a:ext cx="4790891" cy="4252274"/>
            <a:chOff x="0" y="0"/>
            <a:chExt cx="6387855" cy="566969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38100"/>
              <a:ext cx="6387855" cy="8463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224"/>
                </a:lnSpc>
              </a:pPr>
              <a:r>
                <a:rPr lang="en-US" sz="4019">
                  <a:solidFill>
                    <a:srgbClr val="57FFDC"/>
                  </a:solidFill>
                  <a:latin typeface="HK Grotesk Bold Bold"/>
                </a:rPr>
                <a:t>EXECUTOR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091851"/>
              <a:ext cx="6387855" cy="43670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69"/>
                </a:lnSpc>
              </a:pPr>
              <a:r>
                <a:rPr lang="en-US" sz="2514" spc="-50">
                  <a:solidFill>
                    <a:srgbClr val="FFFFFF"/>
                  </a:solidFill>
                  <a:latin typeface="HK Grotesk Light"/>
                </a:rPr>
                <a:t>Cria processos para executar os comandos analisados pelo parser e garante que eles sejam realizados.</a:t>
              </a:r>
            </a:p>
            <a:p>
              <a:pPr>
                <a:lnSpc>
                  <a:spcPts val="3269"/>
                </a:lnSpc>
              </a:pPr>
            </a:p>
            <a:p>
              <a:pPr>
                <a:lnSpc>
                  <a:spcPts val="3269"/>
                </a:lnSpc>
              </a:pPr>
              <a:r>
                <a:rPr lang="en-US" sz="2514" spc="-50">
                  <a:solidFill>
                    <a:srgbClr val="FFFFFF"/>
                  </a:solidFill>
                  <a:latin typeface="HK Grotesk Light"/>
                </a:rPr>
                <a:t>Pode estabelecer pipes para permitir a comunicação entre a saída de um processo e a entrada de outro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169455" y="5505847"/>
            <a:ext cx="4790891" cy="3430833"/>
            <a:chOff x="0" y="0"/>
            <a:chExt cx="6387855" cy="4574443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38100"/>
              <a:ext cx="6387855" cy="8463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224"/>
                </a:lnSpc>
              </a:pPr>
              <a:r>
                <a:rPr lang="en-US" sz="4019">
                  <a:solidFill>
                    <a:srgbClr val="57FFDC"/>
                  </a:solidFill>
                  <a:latin typeface="HK Grotesk Bold Bold"/>
                </a:rPr>
                <a:t>SUBSISTEMAS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091851"/>
              <a:ext cx="6387855" cy="32717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69"/>
                </a:lnSpc>
              </a:pPr>
              <a:r>
                <a:rPr lang="en-US" sz="2514" spc="-50">
                  <a:solidFill>
                    <a:srgbClr val="FFFFFF"/>
                  </a:solidFill>
                  <a:latin typeface="HK Grotesk Light"/>
                </a:rPr>
                <a:t>Componentes adicionais que fornecem funcionalidades e recurso ao shell, como manipulação de variáveis, histórico, wildcards, autocompletar, etc.</a:t>
              </a:r>
            </a:p>
            <a:p>
              <a:pPr>
                <a:lnSpc>
                  <a:spcPts val="326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651868" y="7183858"/>
            <a:ext cx="616957" cy="2074442"/>
            <a:chOff x="0" y="0"/>
            <a:chExt cx="822610" cy="2765923"/>
          </a:xfrm>
        </p:grpSpPr>
        <p:sp>
          <p:nvSpPr>
            <p:cNvPr name="AutoShape 14" id="14"/>
            <p:cNvSpPr/>
            <p:nvPr/>
          </p:nvSpPr>
          <p:spPr>
            <a:xfrm rot="0"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06</a:t>
              </a:r>
            </a:p>
          </p:txBody>
        </p:sp>
      </p:grpSp>
    </p:spTree>
  </p:cSld>
  <p:clrMapOvr>
    <a:masterClrMapping/>
  </p:clrMapOvr>
  <p:transition spd="fast">
    <p:cover dir="r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14912">
            <a:off x="-5644205" y="-1329989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0"/>
                </a:moveTo>
                <a:lnTo>
                  <a:pt x="21356205" y="0"/>
                </a:lnTo>
                <a:lnTo>
                  <a:pt x="21356205" y="6874465"/>
                </a:lnTo>
                <a:lnTo>
                  <a:pt x="0" y="6874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88756" y="4143122"/>
            <a:ext cx="10316071" cy="186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40"/>
              </a:lnSpc>
            </a:pPr>
            <a:r>
              <a:rPr lang="en-US" sz="12919" spc="-387">
                <a:solidFill>
                  <a:srgbClr val="FFFFFF"/>
                </a:solidFill>
                <a:latin typeface="HK Grotesk Bold"/>
              </a:rPr>
              <a:t>Shellso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88756" y="5783452"/>
            <a:ext cx="10510488" cy="465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2"/>
              </a:lnSpc>
            </a:pPr>
            <a:r>
              <a:rPr lang="en-US" sz="3200">
                <a:solidFill>
                  <a:srgbClr val="57FFDC"/>
                </a:solidFill>
                <a:latin typeface="HK Grotesk Light"/>
              </a:rPr>
              <a:t>UM INTERPRETADOR DE COMANDOS</a:t>
            </a:r>
          </a:p>
        </p:txBody>
      </p:sp>
      <p:sp>
        <p:nvSpPr>
          <p:cNvPr name="Freeform 5" id="5"/>
          <p:cNvSpPr/>
          <p:nvPr/>
        </p:nvSpPr>
        <p:spPr>
          <a:xfrm flipH="true" flipV="true" rot="-3117100">
            <a:off x="2695780" y="5215904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21356206" y="6874465"/>
                </a:moveTo>
                <a:lnTo>
                  <a:pt x="0" y="6874465"/>
                </a:lnTo>
                <a:lnTo>
                  <a:pt x="0" y="0"/>
                </a:lnTo>
                <a:lnTo>
                  <a:pt x="21356206" y="0"/>
                </a:lnTo>
                <a:lnTo>
                  <a:pt x="21356206" y="687446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rot="0">
            <a:off x="17221200" y="7183858"/>
            <a:ext cx="47625" cy="1325731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16651868" y="8921341"/>
            <a:ext cx="616957" cy="336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63"/>
              </a:lnSpc>
            </a:pPr>
            <a:r>
              <a:rPr lang="en-US" sz="2399">
                <a:solidFill>
                  <a:srgbClr val="FFFFFF"/>
                </a:solidFill>
                <a:latin typeface="HK Grotesk Bold"/>
              </a:rPr>
              <a:t>07</a:t>
            </a:r>
          </a:p>
        </p:txBody>
      </p:sp>
    </p:spTree>
  </p:cSld>
  <p:clrMapOvr>
    <a:masterClrMapping/>
  </p:clrMapOvr>
  <p:transition spd="fast">
    <p:cover dir="r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910161">
            <a:off x="3821047" y="208766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0"/>
                </a:moveTo>
                <a:lnTo>
                  <a:pt x="21356205" y="0"/>
                </a:lnTo>
                <a:lnTo>
                  <a:pt x="21356205" y="6874465"/>
                </a:lnTo>
                <a:lnTo>
                  <a:pt x="0" y="6874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642343" y="7183858"/>
            <a:ext cx="616957" cy="2074442"/>
            <a:chOff x="0" y="0"/>
            <a:chExt cx="822610" cy="2765923"/>
          </a:xfrm>
        </p:grpSpPr>
        <p:sp>
          <p:nvSpPr>
            <p:cNvPr name="AutoShape 4" id="4"/>
            <p:cNvSpPr/>
            <p:nvPr/>
          </p:nvSpPr>
          <p:spPr>
            <a:xfrm rot="0"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08</a:t>
              </a:r>
            </a:p>
          </p:txBody>
        </p:sp>
      </p:grp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28700" y="2563627"/>
          <a:ext cx="6410818" cy="6343650"/>
        </p:xfrm>
        <a:graphic>
          <a:graphicData uri="http://schemas.openxmlformats.org/drawingml/2006/table">
            <a:tbl>
              <a:tblPr/>
              <a:tblGrid>
                <a:gridCol w="1282999"/>
                <a:gridCol w="5127819"/>
              </a:tblGrid>
              <a:tr h="8528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HK Grotesk Bold"/>
                        </a:rPr>
                        <a:t>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HK Grotesk Bold"/>
                        </a:rPr>
                        <a:t>Lista todos os arquivos do diretório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28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HK Grotesk Bold"/>
                        </a:rPr>
                        <a:t>cd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HK Grotesk Bold"/>
                        </a:rPr>
                        <a:t>Acessa um diretório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28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HK Grotesk Bold"/>
                        </a:rPr>
                        <a:t>mkdir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HK Grotesk Bold"/>
                        </a:rPr>
                        <a:t>Cria um diretório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28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HK Grotesk Bold"/>
                        </a:rPr>
                        <a:t>rm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HK Grotesk Bold"/>
                        </a:rPr>
                        <a:t>Remove um arquivo/diretório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656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HK Grotesk Bold"/>
                        </a:rPr>
                        <a:t>df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HK Grotesk Bold"/>
                        </a:rPr>
                        <a:t>Mostra a quantidade de espaço usada no disco rígido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28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HK Grotesk Bold"/>
                        </a:rPr>
                        <a:t>fim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HK Grotesk Bold"/>
                        </a:rPr>
                        <a:t>Encerra shellso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28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HK Grotesk Bold"/>
                        </a:rPr>
                        <a:t>sh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HK Grotesk Bold"/>
                        </a:rPr>
                        <a:t>Executa scripts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7" id="7"/>
          <p:cNvGrpSpPr/>
          <p:nvPr/>
        </p:nvGrpSpPr>
        <p:grpSpPr>
          <a:xfrm rot="0">
            <a:off x="1028700" y="1073472"/>
            <a:ext cx="6881334" cy="8680132"/>
            <a:chOff x="0" y="0"/>
            <a:chExt cx="9175112" cy="1157350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66675"/>
              <a:ext cx="9175112" cy="18125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337"/>
                </a:lnSpc>
              </a:pPr>
              <a:r>
                <a:rPr lang="en-US" sz="9313" spc="-279">
                  <a:solidFill>
                    <a:srgbClr val="FFFFFF"/>
                  </a:solidFill>
                  <a:latin typeface="HK Grotesk Bold"/>
                </a:rPr>
                <a:t>Comandos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669076"/>
              <a:ext cx="9175112" cy="87785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17"/>
                </a:lnSpc>
              </a:pPr>
            </a:p>
            <a:p>
              <a:pPr>
                <a:lnSpc>
                  <a:spcPts val="4417"/>
                </a:lnSpc>
              </a:pPr>
            </a:p>
            <a:p>
              <a:pPr>
                <a:lnSpc>
                  <a:spcPts val="4417"/>
                </a:lnSpc>
              </a:pPr>
            </a:p>
            <a:p>
              <a:pPr>
                <a:lnSpc>
                  <a:spcPts val="4417"/>
                </a:lnSpc>
              </a:pPr>
            </a:p>
            <a:p>
              <a:pPr>
                <a:lnSpc>
                  <a:spcPts val="4417"/>
                </a:lnSpc>
              </a:pPr>
            </a:p>
            <a:p>
              <a:pPr>
                <a:lnSpc>
                  <a:spcPts val="4417"/>
                </a:lnSpc>
              </a:pPr>
            </a:p>
            <a:p>
              <a:pPr>
                <a:lnSpc>
                  <a:spcPts val="4417"/>
                </a:lnSpc>
              </a:pPr>
            </a:p>
            <a:p>
              <a:pPr>
                <a:lnSpc>
                  <a:spcPts val="4417"/>
                </a:lnSpc>
              </a:pPr>
            </a:p>
            <a:p>
              <a:pPr>
                <a:lnSpc>
                  <a:spcPts val="4417"/>
                </a:lnSpc>
              </a:pPr>
            </a:p>
            <a:p>
              <a:pPr>
                <a:lnSpc>
                  <a:spcPts val="4417"/>
                </a:lnSpc>
              </a:pPr>
            </a:p>
            <a:p>
              <a:pPr>
                <a:lnSpc>
                  <a:spcPts val="4417"/>
                </a:lnSpc>
              </a:pPr>
            </a:p>
            <a:p>
              <a:pPr>
                <a:lnSpc>
                  <a:spcPts val="4417"/>
                </a:lnSpc>
              </a:pPr>
              <a:r>
                <a:rPr lang="en-US" sz="3398" spc="-67">
                  <a:solidFill>
                    <a:srgbClr val="FFFFFF"/>
                  </a:solidFill>
                  <a:latin typeface="HK Grotesk Light"/>
                </a:rPr>
                <a:t>Entre outros padrões do Linux.</a:t>
              </a:r>
            </a:p>
          </p:txBody>
        </p:sp>
      </p:grpSp>
    </p:spTree>
  </p:cSld>
  <p:clrMapOvr>
    <a:masterClrMapping/>
  </p:clrMapOvr>
  <p:transition spd="fast">
    <p:cover dir="r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37134" y="-1294388"/>
            <a:ext cx="19036434" cy="6437888"/>
          </a:xfrm>
          <a:custGeom>
            <a:avLst/>
            <a:gdLst/>
            <a:ahLst/>
            <a:cxnLst/>
            <a:rect r="r" b="b" t="t" l="l"/>
            <a:pathLst>
              <a:path h="6437888" w="19036434">
                <a:moveTo>
                  <a:pt x="0" y="0"/>
                </a:moveTo>
                <a:lnTo>
                  <a:pt x="19036434" y="0"/>
                </a:lnTo>
                <a:lnTo>
                  <a:pt x="19036434" y="6437888"/>
                </a:lnTo>
                <a:lnTo>
                  <a:pt x="0" y="64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642343" y="7183858"/>
            <a:ext cx="616957" cy="2074442"/>
            <a:chOff x="0" y="0"/>
            <a:chExt cx="822610" cy="2765923"/>
          </a:xfrm>
        </p:grpSpPr>
        <p:sp>
          <p:nvSpPr>
            <p:cNvPr name="AutoShape 4" id="4"/>
            <p:cNvSpPr/>
            <p:nvPr/>
          </p:nvSpPr>
          <p:spPr>
            <a:xfrm rot="0"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09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36767" y="6444427"/>
            <a:ext cx="2914557" cy="2813873"/>
          </a:xfrm>
          <a:custGeom>
            <a:avLst/>
            <a:gdLst/>
            <a:ahLst/>
            <a:cxnLst/>
            <a:rect r="r" b="b" t="t" l="l"/>
            <a:pathLst>
              <a:path h="2813873" w="2914557">
                <a:moveTo>
                  <a:pt x="0" y="0"/>
                </a:moveTo>
                <a:lnTo>
                  <a:pt x="2914557" y="0"/>
                </a:lnTo>
                <a:lnTo>
                  <a:pt x="2914557" y="2813873"/>
                </a:lnTo>
                <a:lnTo>
                  <a:pt x="0" y="28138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358086" y="6515149"/>
            <a:ext cx="10793147" cy="227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80"/>
              </a:lnSpc>
            </a:pPr>
            <a:r>
              <a:rPr lang="en-US" sz="8000" spc="-240">
                <a:solidFill>
                  <a:srgbClr val="FFFFFF"/>
                </a:solidFill>
                <a:latin typeface="HK Grotesk Bold"/>
              </a:rPr>
              <a:t>Vamos ver os highlights do código!</a:t>
            </a:r>
          </a:p>
        </p:txBody>
      </p:sp>
    </p:spTree>
  </p:cSld>
  <p:clrMapOvr>
    <a:masterClrMapping/>
  </p:clrMapOvr>
  <p:transition spd="fast">
    <p:cover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DAFm4WSjvbs</dc:identifier>
  <dcterms:modified xsi:type="dcterms:W3CDTF">2011-08-01T06:04:30Z</dcterms:modified>
  <cp:revision>1</cp:revision>
  <dc:title>Shellso </dc:title>
</cp:coreProperties>
</file>