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Playfair Display"/>
      <p:regular r:id="rId25"/>
      <p:bold r:id="rId26"/>
      <p:italic r:id="rId27"/>
      <p:boldItalic r:id="rId28"/>
    </p:embeddedFont>
    <p:embeddedFont>
      <p:font typeface="Maven Pro"/>
      <p:regular r:id="rId29"/>
      <p:bold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db74efe4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db74efe4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6db74efe4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6db74efe4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6db74efe4_1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6db74efe4_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6db74efe4_18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6db74efe4_18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db74e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db74e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a:t>
            </a:r>
            <a:r>
              <a:rPr lang="en"/>
              <a:t>backwards</a:t>
            </a:r>
            <a:r>
              <a:rPr lang="en"/>
              <a:t>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db74efe4_1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db74efe4_1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backwards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db74efe4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db74efe4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db74efe4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db74efe4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db74efe4_1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db74efe4_1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sends request </a:t>
            </a:r>
            <a:r>
              <a:rPr lang="en"/>
              <a:t>using</a:t>
            </a:r>
            <a:r>
              <a:rPr lang="en"/>
              <a:t> HTTP method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6db74efe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db74efe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db74efe4_1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db74efe4_1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jsonapi.org/format/#document-compound-documents" TargetMode="External"/><Relationship Id="rId4" Type="http://schemas.openxmlformats.org/officeDocument/2006/relationships/hyperlink" Target="http://jsonapi.org/format/#fetching-sparse-fieldse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rdicapis.com/optimizing-the-api-response-pack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38125" y="2520550"/>
            <a:ext cx="5923351" cy="21407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p:txBody>
      </p:sp>
      <p:sp>
        <p:nvSpPr>
          <p:cNvPr id="333" name="Google Shape;333;p22"/>
          <p:cNvSpPr txBox="1"/>
          <p:nvPr>
            <p:ph idx="1" type="body"/>
          </p:nvPr>
        </p:nvSpPr>
        <p:spPr>
          <a:xfrm>
            <a:off x="221400" y="1464475"/>
            <a:ext cx="8701200" cy="3119400"/>
          </a:xfrm>
          <a:prstGeom prst="rect">
            <a:avLst/>
          </a:prstGeom>
        </p:spPr>
        <p:txBody>
          <a:bodyPr anchorCtr="0" anchor="b" bIns="91425" lIns="91425" spcFirstLastPara="1" rIns="91425" wrap="square" tIns="91425">
            <a:normAutofit/>
          </a:bodyPr>
          <a:lstStyle/>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respond to clients requests</a:t>
            </a:r>
            <a:endParaRPr sz="2191">
              <a:solidFill>
                <a:srgbClr val="292929"/>
              </a:solidFill>
              <a:highlight>
                <a:srgbClr val="FFFFFF"/>
              </a:highlight>
              <a:latin typeface="Georgia"/>
              <a:ea typeface="Georgia"/>
              <a:cs typeface="Georgia"/>
              <a:sym typeface="Georgia"/>
            </a:endParaRPr>
          </a:p>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MUST send all JSON:API data in response documents with the header </a:t>
            </a:r>
            <a:r>
              <a:rPr b="1" lang="en" sz="2191">
                <a:solidFill>
                  <a:srgbClr val="CC0000"/>
                </a:solidFill>
                <a:highlight>
                  <a:srgbClr val="FFFFFF"/>
                </a:highlight>
                <a:latin typeface="Georgia"/>
                <a:ea typeface="Georgia"/>
                <a:cs typeface="Georgia"/>
                <a:sym typeface="Georgia"/>
              </a:rPr>
              <a:t>Content-Type: application/vnd.api+json</a:t>
            </a:r>
            <a:r>
              <a:rPr b="1" lang="en" sz="2191">
                <a:solidFill>
                  <a:srgbClr val="292929"/>
                </a:solidFill>
                <a:highlight>
                  <a:srgbClr val="FFFFFF"/>
                </a:highlight>
                <a:latin typeface="Georgia"/>
                <a:ea typeface="Georgia"/>
                <a:cs typeface="Georgia"/>
                <a:sym typeface="Georgia"/>
              </a:rPr>
              <a:t> </a:t>
            </a:r>
            <a:r>
              <a:rPr lang="en" sz="2191">
                <a:solidFill>
                  <a:srgbClr val="292929"/>
                </a:solidFill>
                <a:highlight>
                  <a:srgbClr val="FFFFFF"/>
                </a:highlight>
                <a:latin typeface="Georgia"/>
                <a:ea typeface="Georgia"/>
                <a:cs typeface="Georgia"/>
                <a:sym typeface="Georgia"/>
              </a:rPr>
              <a:t>without any media type parameters.</a:t>
            </a:r>
            <a:endParaRPr sz="2191">
              <a:solidFill>
                <a:srgbClr val="292929"/>
              </a:solidFill>
              <a:highlight>
                <a:srgbClr val="FFFFFF"/>
              </a:highlight>
              <a:latin typeface="Georgia"/>
              <a:ea typeface="Georgia"/>
              <a:cs typeface="Georgia"/>
              <a:sym typeface="Georgia"/>
            </a:endParaRPr>
          </a:p>
          <a:p>
            <a:pPr indent="0" lvl="0" marL="457200" rtl="0" algn="l">
              <a:lnSpc>
                <a:spcPct val="163330"/>
              </a:lnSpc>
              <a:spcBef>
                <a:spcPts val="1000"/>
              </a:spcBef>
              <a:spcAft>
                <a:spcPts val="1000"/>
              </a:spcAft>
              <a:buSzPts val="1018"/>
              <a:buNone/>
            </a:pPr>
            <a:r>
              <a:t/>
            </a:r>
            <a:endParaRPr sz="120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ppt_w</p:attrName>
                                        </p:attrNameLst>
                                      </p:cBhvr>
                                      <p:tavLst>
                                        <p:tav fmla="" tm="0">
                                          <p:val>
                                            <p:strVal val="0"/>
                                          </p:val>
                                        </p:tav>
                                        <p:tav fmla="" tm="100000">
                                          <p:val>
                                            <p:strVal val="#ppt_w"/>
                                          </p:val>
                                        </p:tav>
                                      </p:tavLst>
                                    </p:anim>
                                    <p:anim calcmode="lin" valueType="num">
                                      <p:cBhvr additive="base">
                                        <p:cTn dur="1000"/>
                                        <p:tgtEl>
                                          <p:spTgt spid="33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1000"/>
                                        <p:tgtEl>
                                          <p:spTgt spid="3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6890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4800"/>
          </a:p>
          <a:p>
            <a:pPr indent="0" lvl="0" marL="0" rtl="0" algn="l">
              <a:spcBef>
                <a:spcPts val="0"/>
              </a:spcBef>
              <a:spcAft>
                <a:spcPts val="0"/>
              </a:spcAft>
              <a:buNone/>
            </a:pPr>
            <a:r>
              <a:t/>
            </a:r>
            <a:endParaRPr/>
          </a:p>
        </p:txBody>
      </p:sp>
      <p:sp>
        <p:nvSpPr>
          <p:cNvPr id="339" name="Google Shape;339;p23"/>
          <p:cNvSpPr txBox="1"/>
          <p:nvPr>
            <p:ph idx="1" type="body"/>
          </p:nvPr>
        </p:nvSpPr>
        <p:spPr>
          <a:xfrm>
            <a:off x="225900" y="12884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a:t>
            </a:r>
            <a:r>
              <a:rPr lang="en" sz="2000">
                <a:solidFill>
                  <a:srgbClr val="000000"/>
                </a:solidFill>
                <a:highlight>
                  <a:srgbClr val="FFFFFF"/>
                </a:highlight>
              </a:rPr>
              <a:t>f proper JSON:API  media type is not </a:t>
            </a:r>
            <a:r>
              <a:rPr lang="en" sz="2000">
                <a:solidFill>
                  <a:srgbClr val="000000"/>
                </a:solidFill>
                <a:highlight>
                  <a:srgbClr val="FFFFFF"/>
                </a:highlight>
              </a:rPr>
              <a:t>present in client request header 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lang="en" sz="2000">
                <a:solidFill>
                  <a:srgbClr val="000000"/>
                </a:solidFill>
                <a:highlight>
                  <a:srgbClr val="FFFFFF"/>
                </a:highlight>
              </a:rPr>
              <a:t> </a:t>
            </a: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415 Unsupported Media Type</a:t>
            </a:r>
            <a:endParaRPr sz="2000">
              <a:solidFill>
                <a:srgbClr val="000000"/>
              </a:solidFill>
              <a:highlight>
                <a:srgbClr val="FFD966"/>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If the request Accept: header is not </a:t>
            </a:r>
            <a:r>
              <a:rPr b="1" lang="en" sz="2000">
                <a:solidFill>
                  <a:srgbClr val="000000"/>
                </a:solidFill>
                <a:highlight>
                  <a:srgbClr val="FFFFFF"/>
                </a:highlight>
              </a:rPr>
              <a:t>application/vnd.api+json, </a:t>
            </a:r>
            <a:r>
              <a:rPr lang="en" sz="2000">
                <a:solidFill>
                  <a:srgbClr val="000000"/>
                </a:solidFill>
                <a:highlight>
                  <a:srgbClr val="FFFFFF"/>
                </a:highlight>
              </a:rPr>
              <a:t>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406 Not Acceptable</a:t>
            </a:r>
            <a:endParaRPr sz="2000">
              <a:solidFill>
                <a:srgbClr val="000000"/>
              </a:solidFill>
              <a:highlight>
                <a:srgbClr val="FFD966"/>
              </a:highlight>
            </a:endParaRPr>
          </a:p>
        </p:txBody>
      </p:sp>
      <p:pic>
        <p:nvPicPr>
          <p:cNvPr id="340" name="Google Shape;340;p23"/>
          <p:cNvPicPr preferRelativeResize="0"/>
          <p:nvPr/>
        </p:nvPicPr>
        <p:blipFill>
          <a:blip r:embed="rId3">
            <a:alphaModFix/>
          </a:blip>
          <a:stretch>
            <a:fillRect/>
          </a:stretch>
        </p:blipFill>
        <p:spPr>
          <a:xfrm>
            <a:off x="393338" y="3643325"/>
            <a:ext cx="8357326" cy="132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1000"/>
                                        <p:tgtEl>
                                          <p:spTgt spid="338"/>
                                        </p:tgtEl>
                                        <p:attrNameLst>
                                          <p:attrName>ppt_w</p:attrName>
                                        </p:attrNameLst>
                                      </p:cBhvr>
                                      <p:tavLst>
                                        <p:tav fmla="" tm="0">
                                          <p:val>
                                            <p:strVal val="0"/>
                                          </p:val>
                                        </p:tav>
                                        <p:tav fmla="" tm="100000">
                                          <p:val>
                                            <p:strVal val="#ppt_w"/>
                                          </p:val>
                                        </p:tav>
                                      </p:tavLst>
                                    </p:anim>
                                    <p:anim calcmode="lin" valueType="num">
                                      <p:cBhvr additive="base">
                                        <p:cTn dur="1000"/>
                                        <p:tgtEl>
                                          <p:spTgt spid="33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1000"/>
                                        <p:tgtEl>
                                          <p:spTgt spid="33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1000"/>
                                        <p:tgtEl>
                                          <p:spTgt spid="340"/>
                                        </p:tgtEl>
                                        <p:attrNameLst>
                                          <p:attrName>ppt_w</p:attrName>
                                        </p:attrNameLst>
                                      </p:cBhvr>
                                      <p:tavLst>
                                        <p:tav fmla="" tm="0">
                                          <p:val>
                                            <p:strVal val="0"/>
                                          </p:val>
                                        </p:tav>
                                        <p:tav fmla="" tm="100000">
                                          <p:val>
                                            <p:strVal val="#ppt_w"/>
                                          </p:val>
                                        </p:tav>
                                      </p:tavLst>
                                    </p:anim>
                                    <p:anim calcmode="lin" valueType="num">
                                      <p:cBhvr additive="base">
                                        <p:cTn dur="1000"/>
                                        <p:tgtEl>
                                          <p:spTgt spid="3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895425" y="703600"/>
            <a:ext cx="2406300" cy="6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59">
                <a:solidFill>
                  <a:srgbClr val="38761D"/>
                </a:solidFill>
                <a:latin typeface="Playfair Display"/>
                <a:ea typeface="Playfair Display"/>
                <a:cs typeface="Playfair Display"/>
                <a:sym typeface="Playfair Display"/>
              </a:rPr>
              <a:t>Status</a:t>
            </a:r>
            <a:endParaRPr sz="3559">
              <a:solidFill>
                <a:srgbClr val="38761D"/>
              </a:solidFill>
              <a:latin typeface="Playfair Display"/>
              <a:ea typeface="Playfair Display"/>
              <a:cs typeface="Playfair Display"/>
              <a:sym typeface="Playfair Display"/>
            </a:endParaRPr>
          </a:p>
        </p:txBody>
      </p:sp>
      <p:sp>
        <p:nvSpPr>
          <p:cNvPr id="283" name="Google Shape;283;p14"/>
          <p:cNvSpPr txBox="1"/>
          <p:nvPr>
            <p:ph idx="1" type="body"/>
          </p:nvPr>
        </p:nvSpPr>
        <p:spPr>
          <a:xfrm>
            <a:off x="1303800" y="1906700"/>
            <a:ext cx="7030500" cy="25416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Current Version: 1.0</a:t>
            </a:r>
            <a:endParaRPr sz="2300">
              <a:solidFill>
                <a:srgbClr val="292929"/>
              </a:solidFill>
              <a:latin typeface="Georgia"/>
              <a:ea typeface="Georgia"/>
              <a:cs typeface="Georgia"/>
              <a:sym typeface="Georgia"/>
            </a:endParaRPr>
          </a:p>
          <a:p>
            <a:pPr indent="-374650" lvl="1" marL="9144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Version 1.1 in development </a:t>
            </a:r>
            <a:endParaRPr sz="2300">
              <a:solidFill>
                <a:srgbClr val="292929"/>
              </a:solidFill>
              <a:latin typeface="Georgia"/>
              <a:ea typeface="Georgia"/>
              <a:cs typeface="Georgia"/>
              <a:sym typeface="Georgia"/>
            </a:endParaRPr>
          </a:p>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New versions will </a:t>
            </a:r>
            <a:r>
              <a:rPr lang="en" sz="2300" u="sng">
                <a:solidFill>
                  <a:srgbClr val="292929"/>
                </a:solidFill>
                <a:latin typeface="Georgia"/>
                <a:ea typeface="Georgia"/>
                <a:cs typeface="Georgia"/>
                <a:sym typeface="Georgia"/>
              </a:rPr>
              <a:t>always </a:t>
            </a:r>
            <a:r>
              <a:rPr lang="en" sz="2300">
                <a:solidFill>
                  <a:srgbClr val="292929"/>
                </a:solidFill>
                <a:latin typeface="Georgia"/>
                <a:ea typeface="Georgia"/>
                <a:cs typeface="Georgia"/>
                <a:sym typeface="Georgia"/>
              </a:rPr>
              <a:t>be backwards compatible</a:t>
            </a:r>
            <a:endParaRPr/>
          </a:p>
        </p:txBody>
      </p:sp>
      <p:pic>
        <p:nvPicPr>
          <p:cNvPr id="284" name="Google Shape;284;p14"/>
          <p:cNvPicPr preferRelativeResize="0"/>
          <p:nvPr/>
        </p:nvPicPr>
        <p:blipFill>
          <a:blip r:embed="rId3">
            <a:alphaModFix/>
          </a:blip>
          <a:stretch>
            <a:fillRect/>
          </a:stretch>
        </p:blipFill>
        <p:spPr>
          <a:xfrm>
            <a:off x="5497125" y="323750"/>
            <a:ext cx="2837175" cy="149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ppt_w</p:attrName>
                                        </p:attrNameLst>
                                      </p:cBhvr>
                                      <p:tavLst>
                                        <p:tav fmla="" tm="0">
                                          <p:val>
                                            <p:strVal val="0"/>
                                          </p:val>
                                        </p:tav>
                                        <p:tav fmla="" tm="100000">
                                          <p:val>
                                            <p:strVal val="#ppt_w"/>
                                          </p:val>
                                        </p:tav>
                                      </p:tavLst>
                                    </p:anim>
                                    <p:anim calcmode="lin" valueType="num">
                                      <p:cBhvr additive="base">
                                        <p:cTn dur="1000"/>
                                        <p:tgtEl>
                                          <p:spTgt spid="28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ppt_w</p:attrName>
                                        </p:attrNameLst>
                                      </p:cBhvr>
                                      <p:tavLst>
                                        <p:tav fmla="" tm="0">
                                          <p:val>
                                            <p:strVal val="0"/>
                                          </p:val>
                                        </p:tav>
                                        <p:tav fmla="" tm="100000">
                                          <p:val>
                                            <p:strVal val="#ppt_w"/>
                                          </p:val>
                                        </p:tav>
                                      </p:tavLst>
                                    </p:anim>
                                    <p:anim calcmode="lin" valueType="num">
                                      <p:cBhvr additive="base">
                                        <p:cTn dur="1000"/>
                                        <p:tgtEl>
                                          <p:spTgt spid="28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500625" y="602150"/>
            <a:ext cx="42984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11">
                <a:solidFill>
                  <a:srgbClr val="38761D"/>
                </a:solidFill>
                <a:latin typeface="Playfair Display"/>
                <a:ea typeface="Playfair Display"/>
                <a:cs typeface="Playfair Display"/>
                <a:sym typeface="Playfair Display"/>
              </a:rPr>
              <a:t>What is JSON:API?</a:t>
            </a:r>
            <a:endParaRPr sz="3711">
              <a:solidFill>
                <a:srgbClr val="38761D"/>
              </a:solidFill>
              <a:latin typeface="Playfair Display"/>
              <a:ea typeface="Playfair Display"/>
              <a:cs typeface="Playfair Display"/>
              <a:sym typeface="Playfair Display"/>
            </a:endParaRPr>
          </a:p>
        </p:txBody>
      </p:sp>
      <p:sp>
        <p:nvSpPr>
          <p:cNvPr id="290" name="Google Shape;290;p15"/>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marR="0" rtl="0" algn="l">
              <a:lnSpc>
                <a:spcPct val="130000"/>
              </a:lnSpc>
              <a:spcBef>
                <a:spcPts val="0"/>
              </a:spcBef>
              <a:spcAft>
                <a:spcPts val="0"/>
              </a:spcAft>
              <a:buSzPts val="275"/>
              <a:buNone/>
            </a:pPr>
            <a:r>
              <a:rPr b="1" lang="en" sz="2800">
                <a:solidFill>
                  <a:srgbClr val="B45F06"/>
                </a:solidFill>
                <a:latin typeface="Roboto"/>
                <a:ea typeface="Roboto"/>
                <a:cs typeface="Roboto"/>
                <a:sym typeface="Roboto"/>
              </a:rPr>
              <a:t>JSON</a:t>
            </a:r>
            <a:r>
              <a:rPr b="1" lang="en" sz="2400">
                <a:solidFill>
                  <a:srgbClr val="B45F06"/>
                </a:solidFill>
                <a:latin typeface="Roboto"/>
                <a:ea typeface="Roboto"/>
                <a:cs typeface="Roboto"/>
                <a:sym typeface="Roboto"/>
              </a:rPr>
              <a:t>:</a:t>
            </a:r>
            <a:r>
              <a:rPr lang="en" sz="2100">
                <a:solidFill>
                  <a:srgbClr val="292929"/>
                </a:solidFill>
                <a:latin typeface="Roboto"/>
                <a:ea typeface="Roboto"/>
                <a:cs typeface="Roboto"/>
                <a:sym typeface="Roboto"/>
              </a:rPr>
              <a:t> </a:t>
            </a:r>
            <a:r>
              <a:rPr lang="en" sz="13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JavaScript Object Notation is a  language-independent text format that is mainly used to transmit data between a server and a browser. </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rPr b="1" lang="en" sz="2900">
                <a:solidFill>
                  <a:srgbClr val="B45F06"/>
                </a:solidFill>
                <a:latin typeface="Roboto"/>
                <a:ea typeface="Roboto"/>
                <a:cs typeface="Roboto"/>
                <a:sym typeface="Roboto"/>
              </a:rPr>
              <a:t>API:</a:t>
            </a:r>
            <a:r>
              <a:rPr lang="en" sz="14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is a very useful mechanism that allows two pieces of software to exchange messages or data in </a:t>
            </a:r>
            <a:r>
              <a:rPr lang="en" sz="1700">
                <a:solidFill>
                  <a:srgbClr val="292929"/>
                </a:solidFill>
                <a:latin typeface="Roboto"/>
                <a:ea typeface="Roboto"/>
                <a:cs typeface="Roboto"/>
                <a:sym typeface="Roboto"/>
              </a:rPr>
              <a:t>strand</a:t>
            </a:r>
            <a:r>
              <a:rPr lang="en" sz="1700">
                <a:solidFill>
                  <a:srgbClr val="292929"/>
                </a:solidFill>
                <a:latin typeface="Roboto"/>
                <a:ea typeface="Roboto"/>
                <a:cs typeface="Roboto"/>
                <a:sym typeface="Roboto"/>
              </a:rPr>
              <a:t> format.</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ppt_w</p:attrName>
                                        </p:attrNameLst>
                                      </p:cBhvr>
                                      <p:tavLst>
                                        <p:tav fmla="" tm="0">
                                          <p:val>
                                            <p:strVal val="0"/>
                                          </p:val>
                                        </p:tav>
                                        <p:tav fmla="" tm="100000">
                                          <p:val>
                                            <p:strVal val="#ppt_w"/>
                                          </p:val>
                                        </p:tav>
                                      </p:tavLst>
                                    </p:anim>
                                    <p:anim calcmode="lin" valueType="num">
                                      <p:cBhvr additive="base">
                                        <p:cTn dur="1000"/>
                                        <p:tgtEl>
                                          <p:spTgt spid="28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483213" y="515525"/>
            <a:ext cx="43332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11">
                <a:solidFill>
                  <a:srgbClr val="38761D"/>
                </a:solidFill>
                <a:latin typeface="Playfair Display"/>
                <a:ea typeface="Playfair Display"/>
                <a:cs typeface="Playfair Display"/>
                <a:sym typeface="Playfair Display"/>
              </a:rPr>
              <a:t>What</a:t>
            </a:r>
            <a:r>
              <a:rPr lang="en" sz="3200">
                <a:solidFill>
                  <a:srgbClr val="38761D"/>
                </a:solidFill>
                <a:latin typeface="Playfair Display"/>
                <a:ea typeface="Playfair Display"/>
                <a:cs typeface="Playfair Display"/>
                <a:sym typeface="Playfair Display"/>
              </a:rPr>
              <a:t> is JSON:API?</a:t>
            </a:r>
            <a:endParaRPr sz="3200">
              <a:solidFill>
                <a:srgbClr val="38761D"/>
              </a:solidFill>
              <a:latin typeface="Playfair Display"/>
              <a:ea typeface="Playfair Display"/>
              <a:cs typeface="Playfair Display"/>
              <a:sym typeface="Playfair Display"/>
            </a:endParaRPr>
          </a:p>
        </p:txBody>
      </p:sp>
      <p:sp>
        <p:nvSpPr>
          <p:cNvPr id="296" name="Google Shape;296;p16"/>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B45F06"/>
                </a:solidFill>
                <a:latin typeface="Oswald"/>
                <a:ea typeface="Oswald"/>
                <a:cs typeface="Oswald"/>
                <a:sym typeface="Oswald"/>
              </a:rPr>
              <a:t>JSON:API</a:t>
            </a:r>
            <a:endParaRPr b="1" sz="3000">
              <a:solidFill>
                <a:srgbClr val="B45F06"/>
              </a:solidFill>
              <a:latin typeface="Oswald"/>
              <a:ea typeface="Oswald"/>
              <a:cs typeface="Oswald"/>
              <a:sym typeface="Oswald"/>
            </a:endParaRPr>
          </a:p>
          <a:p>
            <a:pPr indent="0" lvl="0" marL="0" rtl="0" algn="ctr">
              <a:lnSpc>
                <a:spcPct val="100000"/>
              </a:lnSpc>
              <a:spcBef>
                <a:spcPts val="0"/>
              </a:spcBef>
              <a:spcAft>
                <a:spcPts val="0"/>
              </a:spcAft>
              <a:buNone/>
            </a:pPr>
            <a:r>
              <a:rPr lang="en" sz="1500">
                <a:solidFill>
                  <a:srgbClr val="202124"/>
                </a:solidFill>
                <a:highlight>
                  <a:schemeClr val="lt1"/>
                </a:highlight>
                <a:latin typeface="Roboto"/>
                <a:ea typeface="Roboto"/>
                <a:cs typeface="Roboto"/>
                <a:sym typeface="Roboto"/>
              </a:rPr>
              <a:t> is a format that works with HTTP. It delineates how clients should request or edit data from a server, and how the server should respond to said requests</a:t>
            </a:r>
            <a:endParaRPr b="1" sz="2800">
              <a:solidFill>
                <a:srgbClr val="B45F06"/>
              </a:solidFill>
              <a:latin typeface="Roboto"/>
              <a:ea typeface="Roboto"/>
              <a:cs typeface="Roboto"/>
              <a:sym typeface="Roboto"/>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pic>
        <p:nvPicPr>
          <p:cNvPr id="297" name="Google Shape;297;p16"/>
          <p:cNvPicPr preferRelativeResize="0"/>
          <p:nvPr/>
        </p:nvPicPr>
        <p:blipFill>
          <a:blip r:embed="rId3">
            <a:alphaModFix/>
          </a:blip>
          <a:stretch>
            <a:fillRect/>
          </a:stretch>
        </p:blipFill>
        <p:spPr>
          <a:xfrm>
            <a:off x="449300" y="2614625"/>
            <a:ext cx="8401026" cy="243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ppt_w</p:attrName>
                                        </p:attrNameLst>
                                      </p:cBhvr>
                                      <p:tavLst>
                                        <p:tav fmla="" tm="0">
                                          <p:val>
                                            <p:strVal val="0"/>
                                          </p:val>
                                        </p:tav>
                                        <p:tav fmla="" tm="100000">
                                          <p:val>
                                            <p:strVal val="#ppt_w"/>
                                          </p:val>
                                        </p:tav>
                                      </p:tavLst>
                                    </p:anim>
                                    <p:anim calcmode="lin" valueType="num">
                                      <p:cBhvr additive="base">
                                        <p:cTn dur="1000"/>
                                        <p:tgtEl>
                                          <p:spTgt spid="29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2465225" y="609300"/>
            <a:ext cx="41034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520"/>
          </a:p>
        </p:txBody>
      </p:sp>
      <p:sp>
        <p:nvSpPr>
          <p:cNvPr id="303" name="Google Shape;303;p17"/>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0000" lnSpcReduction="20000"/>
          </a:bodyPr>
          <a:lstStyle/>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Compound Documents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9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Compound documents</a:t>
            </a:r>
            <a:r>
              <a:rPr lang="en" sz="3900">
                <a:solidFill>
                  <a:srgbClr val="000000"/>
                </a:solidFill>
                <a:highlight>
                  <a:srgbClr val="FFFFFF"/>
                </a:highlight>
                <a:latin typeface="Arial"/>
                <a:ea typeface="Arial"/>
                <a:cs typeface="Arial"/>
                <a:sym typeface="Arial"/>
              </a:rPr>
              <a:t> </a:t>
            </a:r>
            <a:r>
              <a:rPr lang="en" sz="3900">
                <a:solidFill>
                  <a:srgbClr val="3D4A4C"/>
                </a:solidFill>
                <a:highlight>
                  <a:srgbClr val="FFFFFF"/>
                </a:highlight>
                <a:latin typeface="Arial"/>
                <a:ea typeface="Arial"/>
                <a:cs typeface="Arial"/>
                <a:sym typeface="Arial"/>
              </a:rPr>
              <a:t>is a unique ability in JSON API, allowing servers to send related resources alongside the requested primary resources — if implemented correctly this could </a:t>
            </a:r>
            <a:r>
              <a:rPr b="1" lang="en" sz="3900">
                <a:solidFill>
                  <a:srgbClr val="3D4A4C"/>
                </a:solidFill>
                <a:highlight>
                  <a:srgbClr val="FFFFFF"/>
                </a:highlight>
                <a:latin typeface="Arial"/>
                <a:ea typeface="Arial"/>
                <a:cs typeface="Arial"/>
                <a:sym typeface="Arial"/>
              </a:rPr>
              <a:t>decrease</a:t>
            </a:r>
            <a:r>
              <a:rPr lang="en" sz="3900">
                <a:solidFill>
                  <a:srgbClr val="3D4A4C"/>
                </a:solidFill>
                <a:highlight>
                  <a:srgbClr val="FFFFFF"/>
                </a:highlight>
                <a:latin typeface="Arial"/>
                <a:ea typeface="Arial"/>
                <a:cs typeface="Arial"/>
                <a:sym typeface="Arial"/>
              </a:rPr>
              <a:t> the number of necessary HTTP requests. </a:t>
            </a:r>
            <a:endParaRPr sz="390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Sparse Fieldsets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If you’re using compound documents to include related resources, you could run into an issue of having </a:t>
            </a:r>
            <a:r>
              <a:rPr b="1" lang="en" sz="3500">
                <a:solidFill>
                  <a:srgbClr val="3D4A4C"/>
                </a:solidFill>
                <a:highlight>
                  <a:srgbClr val="FFFFFF"/>
                </a:highlight>
                <a:latin typeface="Arial"/>
                <a:ea typeface="Arial"/>
                <a:cs typeface="Arial"/>
                <a:sym typeface="Arial"/>
              </a:rPr>
              <a:t>large responses</a:t>
            </a:r>
            <a:r>
              <a:rPr lang="en" sz="3500">
                <a:solidFill>
                  <a:srgbClr val="3D4A4C"/>
                </a:solidFill>
                <a:highlight>
                  <a:srgbClr val="FFFFFF"/>
                </a:highlight>
                <a:latin typeface="Arial"/>
                <a:ea typeface="Arial"/>
                <a:cs typeface="Arial"/>
                <a:sym typeface="Arial"/>
              </a:rPr>
              <a:t>. Once again, JSON API has a solution.</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Another unique aspect of JSON API are </a:t>
            </a:r>
            <a:r>
              <a:rPr lang="en" sz="3750">
                <a:solidFill>
                  <a:srgbClr val="CC0000"/>
                </a:solidFill>
                <a:highlight>
                  <a:srgbClr val="FFFFFF"/>
                </a:highlight>
                <a:uFill>
                  <a:noFill/>
                </a:uFill>
                <a:latin typeface="Arial"/>
                <a:ea typeface="Arial"/>
                <a:cs typeface="Arial"/>
                <a:sym typeface="Arial"/>
                <a:hlinkClick r:id="rId4">
                  <a:extLst>
                    <a:ext uri="{A12FA001-AC4F-418D-AE19-62706E023703}">
                      <ahyp:hlinkClr val="tx"/>
                    </a:ext>
                  </a:extLst>
                </a:hlinkClick>
              </a:rPr>
              <a:t>sparse fieldsets</a:t>
            </a:r>
            <a:r>
              <a:rPr lang="en" sz="3500">
                <a:solidFill>
                  <a:srgbClr val="3D4A4C"/>
                </a:solidFill>
                <a:highlight>
                  <a:srgbClr val="FFFFFF"/>
                </a:highlight>
                <a:latin typeface="Arial"/>
                <a:ea typeface="Arial"/>
                <a:cs typeface="Arial"/>
                <a:sym typeface="Arial"/>
              </a:rPr>
              <a:t>, which enable clients to only request data from </a:t>
            </a:r>
            <a:r>
              <a:rPr b="1" lang="en" sz="3500">
                <a:solidFill>
                  <a:srgbClr val="3D4A4C"/>
                </a:solidFill>
                <a:highlight>
                  <a:srgbClr val="FFFFFF"/>
                </a:highlight>
                <a:latin typeface="Arial"/>
                <a:ea typeface="Arial"/>
                <a:cs typeface="Arial"/>
                <a:sym typeface="Arial"/>
              </a:rPr>
              <a:t>specific fields</a:t>
            </a:r>
            <a:r>
              <a:rPr lang="en" sz="3500">
                <a:solidFill>
                  <a:srgbClr val="3D4A4C"/>
                </a:solidFill>
                <a:highlight>
                  <a:srgbClr val="FFFFFF"/>
                </a:highlight>
                <a:latin typeface="Arial"/>
                <a:ea typeface="Arial"/>
                <a:cs typeface="Arial"/>
                <a:sym typeface="Arial"/>
              </a:rPr>
              <a:t>. It works by adding the field you want to retrieve to the URI parameter with the resource name and the fields you want. </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ppt_w</p:attrName>
                                        </p:attrNameLst>
                                      </p:cBhvr>
                                      <p:tavLst>
                                        <p:tav fmla="" tm="0">
                                          <p:val>
                                            <p:strVal val="0"/>
                                          </p:val>
                                        </p:tav>
                                        <p:tav fmla="" tm="100000">
                                          <p:val>
                                            <p:strVal val="#ppt_w"/>
                                          </p:val>
                                        </p:tav>
                                      </p:tavLst>
                                    </p:anim>
                                    <p:anim calcmode="lin" valueType="num">
                                      <p:cBhvr additive="base">
                                        <p:cTn dur="1000"/>
                                        <p:tgtEl>
                                          <p:spTgt spid="30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2393700" y="702175"/>
            <a:ext cx="43566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920"/>
          </a:p>
        </p:txBody>
      </p:sp>
      <p:sp>
        <p:nvSpPr>
          <p:cNvPr id="309" name="Google Shape;309;p18"/>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7500" lnSpcReduction="20000"/>
          </a:bodyPr>
          <a:lstStyle/>
          <a:p>
            <a:pPr indent="0" lvl="0" marL="0" rtl="0" algn="l">
              <a:lnSpc>
                <a:spcPct val="110000"/>
              </a:lnSpc>
              <a:spcBef>
                <a:spcPts val="1800"/>
              </a:spcBef>
              <a:spcAft>
                <a:spcPts val="0"/>
              </a:spcAft>
              <a:buNone/>
            </a:pPr>
            <a:r>
              <a:rPr b="1" lang="en" sz="3997">
                <a:solidFill>
                  <a:srgbClr val="B45F06"/>
                </a:solidFill>
                <a:highlight>
                  <a:srgbClr val="FFFFFF"/>
                </a:highlight>
                <a:latin typeface="Arial"/>
                <a:ea typeface="Arial"/>
                <a:cs typeface="Arial"/>
                <a:sym typeface="Arial"/>
              </a:rPr>
              <a:t>O</a:t>
            </a:r>
            <a:r>
              <a:rPr b="1" lang="en" sz="3997">
                <a:solidFill>
                  <a:srgbClr val="B45F06"/>
                </a:solidFill>
                <a:highlight>
                  <a:srgbClr val="FFFFFF"/>
                </a:highlight>
                <a:latin typeface="Arial"/>
                <a:ea typeface="Arial"/>
                <a:cs typeface="Arial"/>
                <a:sym typeface="Arial"/>
              </a:rPr>
              <a:t>ptionality</a:t>
            </a:r>
            <a:endParaRPr b="1" sz="3997">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Many of the features in JSONAPI.org are purely </a:t>
            </a:r>
            <a:r>
              <a:rPr b="1" lang="en" sz="2910">
                <a:solidFill>
                  <a:srgbClr val="3D4A4C"/>
                </a:solidFill>
                <a:highlight>
                  <a:srgbClr val="FFFFFF"/>
                </a:highlight>
                <a:latin typeface="Arial"/>
                <a:ea typeface="Arial"/>
                <a:cs typeface="Arial"/>
                <a:sym typeface="Arial"/>
              </a:rPr>
              <a:t>optional</a:t>
            </a:r>
            <a:r>
              <a:rPr lang="en" sz="2910">
                <a:solidFill>
                  <a:srgbClr val="3D4A4C"/>
                </a:solidFill>
                <a:highlight>
                  <a:srgbClr val="FFFFFF"/>
                </a:highlight>
                <a:latin typeface="Arial"/>
                <a:ea typeface="Arial"/>
                <a:cs typeface="Arial"/>
                <a:sym typeface="Arial"/>
              </a:rPr>
              <a:t>; you can turn them off or on.</a:t>
            </a:r>
            <a:endParaRPr sz="291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3786">
                <a:solidFill>
                  <a:srgbClr val="B45F06"/>
                </a:solidFill>
                <a:highlight>
                  <a:srgbClr val="FFFFFF"/>
                </a:highlight>
                <a:latin typeface="Arial"/>
                <a:ea typeface="Arial"/>
                <a:cs typeface="Arial"/>
                <a:sym typeface="Arial"/>
              </a:rPr>
              <a:t>Optimization Features</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JSON API comes equipped with many features to </a:t>
            </a:r>
            <a:r>
              <a:rPr lang="en" sz="2910">
                <a:solidFill>
                  <a:srgbClr val="1666A8"/>
                </a:solidFill>
                <a:highlight>
                  <a:srgbClr val="FFFFFF"/>
                </a:highlight>
                <a:uFill>
                  <a:noFill/>
                </a:uFill>
                <a:latin typeface="Arial"/>
                <a:ea typeface="Arial"/>
                <a:cs typeface="Arial"/>
                <a:sym typeface="Arial"/>
                <a:hlinkClick r:id="rId3">
                  <a:extLst>
                    <a:ext uri="{A12FA001-AC4F-418D-AE19-62706E023703}">
                      <ahyp:hlinkClr val="tx"/>
                    </a:ext>
                  </a:extLst>
                </a:hlinkClick>
              </a:rPr>
              <a:t>optimize the API return package</a:t>
            </a:r>
            <a:r>
              <a:rPr lang="en" sz="2910">
                <a:solidFill>
                  <a:srgbClr val="3D4A4C"/>
                </a:solidFill>
                <a:highlight>
                  <a:srgbClr val="FFFFFF"/>
                </a:highlight>
                <a:latin typeface="Arial"/>
                <a:ea typeface="Arial"/>
                <a:cs typeface="Arial"/>
                <a:sym typeface="Arial"/>
              </a:rPr>
              <a:t>. Special </a:t>
            </a:r>
            <a:r>
              <a:rPr b="1" lang="en" sz="2910">
                <a:solidFill>
                  <a:srgbClr val="3D4A4C"/>
                </a:solidFill>
                <a:highlight>
                  <a:srgbClr val="FFFFFF"/>
                </a:highlight>
                <a:latin typeface="Arial"/>
                <a:ea typeface="Arial"/>
                <a:cs typeface="Arial"/>
                <a:sym typeface="Arial"/>
              </a:rPr>
              <a:t>server</a:t>
            </a:r>
            <a:r>
              <a:rPr lang="en" sz="2910">
                <a:solidFill>
                  <a:srgbClr val="3D4A4C"/>
                </a:solidFill>
                <a:highlight>
                  <a:srgbClr val="FFFFFF"/>
                </a:highlight>
                <a:latin typeface="Arial"/>
                <a:ea typeface="Arial"/>
                <a:cs typeface="Arial"/>
                <a:sym typeface="Arial"/>
              </a:rPr>
              <a:t> side operations in JSON API include </a:t>
            </a:r>
            <a:r>
              <a:rPr b="1" lang="en" sz="2910">
                <a:solidFill>
                  <a:srgbClr val="3D4A4C"/>
                </a:solidFill>
                <a:highlight>
                  <a:srgbClr val="FFFFFF"/>
                </a:highlight>
                <a:latin typeface="Arial"/>
                <a:ea typeface="Arial"/>
                <a:cs typeface="Arial"/>
                <a:sym typeface="Arial"/>
              </a:rPr>
              <a:t>sorting</a:t>
            </a:r>
            <a:r>
              <a:rPr lang="en" sz="2910">
                <a:solidFill>
                  <a:srgbClr val="3D4A4C"/>
                </a:solidFill>
                <a:highlight>
                  <a:srgbClr val="FFFFFF"/>
                </a:highlight>
                <a:latin typeface="Arial"/>
                <a:ea typeface="Arial"/>
                <a:cs typeface="Arial"/>
                <a:sym typeface="Arial"/>
              </a:rPr>
              <a:t>, as well as </a:t>
            </a:r>
            <a:r>
              <a:rPr b="1" lang="en" sz="2910">
                <a:solidFill>
                  <a:srgbClr val="3D4A4C"/>
                </a:solidFill>
                <a:highlight>
                  <a:srgbClr val="FFFFFF"/>
                </a:highlight>
                <a:latin typeface="Arial"/>
                <a:ea typeface="Arial"/>
                <a:cs typeface="Arial"/>
                <a:sym typeface="Arial"/>
              </a:rPr>
              <a:t>pagination</a:t>
            </a:r>
            <a:r>
              <a:rPr lang="en" sz="2910">
                <a:solidFill>
                  <a:srgbClr val="3D4A4C"/>
                </a:solidFill>
                <a:highlight>
                  <a:srgbClr val="FFFFFF"/>
                </a:highlight>
                <a:latin typeface="Arial"/>
                <a:ea typeface="Arial"/>
                <a:cs typeface="Arial"/>
                <a:sym typeface="Arial"/>
              </a:rPr>
              <a:t>; the ability to limit the number of returned resources to a subset, with </a:t>
            </a:r>
            <a:r>
              <a:rPr lang="en" sz="3010">
                <a:solidFill>
                  <a:srgbClr val="06467A"/>
                </a:solidFill>
                <a:highlight>
                  <a:srgbClr val="F5F9FA"/>
                </a:highlight>
                <a:latin typeface="Courier New"/>
                <a:ea typeface="Courier New"/>
                <a:cs typeface="Courier New"/>
                <a:sym typeface="Courier New"/>
              </a:rPr>
              <a:t>first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last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next</a:t>
            </a:r>
            <a:r>
              <a:rPr lang="en" sz="2910">
                <a:solidFill>
                  <a:srgbClr val="3D4A4C"/>
                </a:solidFill>
                <a:highlight>
                  <a:srgbClr val="FFFFFF"/>
                </a:highlight>
                <a:latin typeface="Arial"/>
                <a:ea typeface="Arial"/>
                <a:cs typeface="Arial"/>
                <a:sym typeface="Arial"/>
              </a:rPr>
              <a:t>, and </a:t>
            </a:r>
            <a:r>
              <a:rPr lang="en" sz="3010">
                <a:solidFill>
                  <a:srgbClr val="06467A"/>
                </a:solidFill>
                <a:highlight>
                  <a:srgbClr val="F5F9FA"/>
                </a:highlight>
                <a:latin typeface="Courier New"/>
                <a:ea typeface="Courier New"/>
                <a:cs typeface="Courier New"/>
                <a:sym typeface="Courier New"/>
              </a:rPr>
              <a:t>prev</a:t>
            </a:r>
            <a:r>
              <a:rPr lang="en" sz="2910">
                <a:solidFill>
                  <a:srgbClr val="3D4A4C"/>
                </a:solidFill>
                <a:highlight>
                  <a:srgbClr val="FFFFFF"/>
                </a:highlight>
                <a:latin typeface="Arial"/>
                <a:ea typeface="Arial"/>
                <a:cs typeface="Arial"/>
                <a:sym typeface="Arial"/>
              </a:rPr>
              <a:t> links.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b="1" lang="en" sz="3786">
                <a:solidFill>
                  <a:srgbClr val="B45F06"/>
                </a:solidFill>
                <a:highlight>
                  <a:srgbClr val="FFFFFF"/>
                </a:highlight>
                <a:latin typeface="Arial"/>
                <a:ea typeface="Arial"/>
                <a:cs typeface="Arial"/>
                <a:sym typeface="Arial"/>
              </a:rPr>
              <a:t>Caching</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In JSON API use cases, caching is in essence built into HTTP. Since clients using JSON API access data in the same way, they don’t need to store data in various locations. This design may require a shift in thought, yet if used correctly can bring significant optimization benefits.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ppt_w</p:attrName>
                                        </p:attrNameLst>
                                      </p:cBhvr>
                                      <p:tavLst>
                                        <p:tav fmla="" tm="0">
                                          <p:val>
                                            <p:strVal val="0"/>
                                          </p:val>
                                        </p:tav>
                                        <p:tav fmla="" tm="100000">
                                          <p:val>
                                            <p:strVal val="#ppt_w"/>
                                          </p:val>
                                        </p:tav>
                                      </p:tavLst>
                                    </p:anim>
                                    <p:anim calcmode="lin" valueType="num">
                                      <p:cBhvr additive="base">
                                        <p:cTn dur="1000"/>
                                        <p:tgtEl>
                                          <p:spTgt spid="30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1182575" y="369100"/>
            <a:ext cx="6858000" cy="442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2700" fill="hold"/>
                                        <p:tgtEl>
                                          <p:spTgt spid="3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14525" y="4592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700">
                <a:solidFill>
                  <a:srgbClr val="38761D"/>
                </a:solidFill>
                <a:latin typeface="Playfair Display"/>
                <a:ea typeface="Playfair Display"/>
                <a:cs typeface="Playfair Display"/>
                <a:sym typeface="Playfair Display"/>
              </a:rPr>
              <a:t>Client Responsibilities</a:t>
            </a:r>
            <a:endParaRPr sz="1700">
              <a:solidFill>
                <a:srgbClr val="38761D"/>
              </a:solidFill>
              <a:latin typeface="Playfair Display"/>
              <a:ea typeface="Playfair Display"/>
              <a:cs typeface="Playfair Display"/>
              <a:sym typeface="Playfair Display"/>
            </a:endParaRPr>
          </a:p>
        </p:txBody>
      </p:sp>
      <p:sp>
        <p:nvSpPr>
          <p:cNvPr id="320" name="Google Shape;320;p20"/>
          <p:cNvSpPr txBox="1"/>
          <p:nvPr>
            <p:ph idx="1" type="body"/>
          </p:nvPr>
        </p:nvSpPr>
        <p:spPr>
          <a:xfrm>
            <a:off x="311700" y="1329600"/>
            <a:ext cx="8520600" cy="3512100"/>
          </a:xfrm>
          <a:prstGeom prst="rect">
            <a:avLst/>
          </a:prstGeom>
        </p:spPr>
        <p:txBody>
          <a:bodyPr anchorCtr="0" anchor="b" bIns="91425" lIns="91425" spcFirstLastPara="1" rIns="91425" wrap="square" tIns="91425">
            <a:normAutofit fontScale="25000" lnSpcReduction="20000"/>
          </a:bodyPr>
          <a:lstStyle/>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request data from the server.</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send all JSON:API data in request documents with the header </a:t>
            </a:r>
            <a:r>
              <a:rPr b="1" lang="en" sz="6889">
                <a:solidFill>
                  <a:srgbClr val="CC0000"/>
                </a:solidFill>
                <a:highlight>
                  <a:srgbClr val="FFFFFF"/>
                </a:highlight>
                <a:latin typeface="Georgia"/>
                <a:ea typeface="Georgia"/>
                <a:cs typeface="Georgia"/>
                <a:sym typeface="Georgia"/>
              </a:rPr>
              <a:t>Content-Type: application/vnd.api+json</a:t>
            </a:r>
            <a:r>
              <a:rPr lang="en" sz="6889">
                <a:solidFill>
                  <a:srgbClr val="292929"/>
                </a:solidFill>
                <a:highlight>
                  <a:srgbClr val="FFFFFF"/>
                </a:highlight>
                <a:latin typeface="Georgia"/>
                <a:ea typeface="Georgia"/>
                <a:cs typeface="Georgia"/>
                <a:sym typeface="Georgia"/>
              </a:rPr>
              <a:t>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that include the JSON:API media type in their Accept header </a:t>
            </a:r>
            <a:r>
              <a:rPr b="1" lang="en" sz="6889">
                <a:solidFill>
                  <a:srgbClr val="292929"/>
                </a:solidFill>
                <a:highlight>
                  <a:srgbClr val="FFFFFF"/>
                </a:highlight>
                <a:latin typeface="Georgia"/>
                <a:ea typeface="Georgia"/>
                <a:cs typeface="Georgia"/>
                <a:sym typeface="Georgia"/>
              </a:rPr>
              <a:t>MUST</a:t>
            </a:r>
            <a:r>
              <a:rPr lang="en" sz="6889">
                <a:solidFill>
                  <a:srgbClr val="292929"/>
                </a:solidFill>
                <a:highlight>
                  <a:srgbClr val="FFFFFF"/>
                </a:highlight>
                <a:latin typeface="Georgia"/>
                <a:ea typeface="Georgia"/>
                <a:cs typeface="Georgia"/>
                <a:sym typeface="Georgia"/>
              </a:rPr>
              <a:t> specify the media type there at least once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ignore any parameters for the </a:t>
            </a:r>
            <a:r>
              <a:rPr b="1" lang="en" sz="6889">
                <a:solidFill>
                  <a:srgbClr val="CC0000"/>
                </a:solidFill>
                <a:highlight>
                  <a:srgbClr val="FFFFFF"/>
                </a:highlight>
                <a:latin typeface="Georgia"/>
                <a:ea typeface="Georgia"/>
                <a:cs typeface="Georgia"/>
                <a:sym typeface="Georgia"/>
              </a:rPr>
              <a:t>application/vnd.api+json</a:t>
            </a:r>
            <a:r>
              <a:rPr lang="en" sz="6889">
                <a:solidFill>
                  <a:srgbClr val="292929"/>
                </a:solidFill>
                <a:highlight>
                  <a:srgbClr val="FFFFFF"/>
                </a:highlight>
                <a:latin typeface="Georgia"/>
                <a:ea typeface="Georgia"/>
                <a:cs typeface="Georgia"/>
                <a:sym typeface="Georgia"/>
              </a:rPr>
              <a:t> media type received in the Content-Type header of response documents.</a:t>
            </a:r>
            <a:endParaRPr sz="6889">
              <a:solidFill>
                <a:srgbClr val="292929"/>
              </a:solidFill>
              <a:highlight>
                <a:srgbClr val="FFFFFF"/>
              </a:highlight>
              <a:latin typeface="Georgia"/>
              <a:ea typeface="Georgia"/>
              <a:cs typeface="Georgia"/>
              <a:sym typeface="Georgia"/>
            </a:endParaRPr>
          </a:p>
          <a:p>
            <a:pPr indent="0" lvl="0" marL="0" rtl="0" algn="l">
              <a:spcBef>
                <a:spcPts val="10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ppt_w</p:attrName>
                                        </p:attrNameLst>
                                      </p:cBhvr>
                                      <p:tavLst>
                                        <p:tav fmla="" tm="0">
                                          <p:val>
                                            <p:strVal val="0"/>
                                          </p:val>
                                        </p:tav>
                                        <p:tav fmla="" tm="100000">
                                          <p:val>
                                            <p:strVal val="#ppt_w"/>
                                          </p:val>
                                        </p:tav>
                                      </p:tavLst>
                                    </p:anim>
                                    <p:anim calcmode="lin" valueType="num">
                                      <p:cBhvr additive="base">
                                        <p:cTn dur="1000"/>
                                        <p:tgtEl>
                                          <p:spTgt spid="31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000"/>
                                        <p:tgtEl>
                                          <p:spTgt spid="3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38761D"/>
                </a:solidFill>
                <a:latin typeface="Playfair Display"/>
                <a:ea typeface="Playfair Display"/>
                <a:cs typeface="Playfair Display"/>
                <a:sym typeface="Playfair Display"/>
              </a:rPr>
              <a:t>Example</a:t>
            </a:r>
            <a:endParaRPr sz="3000">
              <a:solidFill>
                <a:srgbClr val="38761D"/>
              </a:solidFill>
              <a:latin typeface="Playfair Display"/>
              <a:ea typeface="Playfair Display"/>
              <a:cs typeface="Playfair Display"/>
              <a:sym typeface="Playfair Display"/>
            </a:endParaRPr>
          </a:p>
        </p:txBody>
      </p:sp>
      <p:pic>
        <p:nvPicPr>
          <p:cNvPr id="326" name="Google Shape;326;p21"/>
          <p:cNvPicPr preferRelativeResize="0"/>
          <p:nvPr/>
        </p:nvPicPr>
        <p:blipFill rotWithShape="1">
          <a:blip r:embed="rId3">
            <a:alphaModFix/>
          </a:blip>
          <a:srcRect b="21644" l="4644" r="51034" t="19441"/>
          <a:stretch/>
        </p:blipFill>
        <p:spPr>
          <a:xfrm>
            <a:off x="2545600" y="1330525"/>
            <a:ext cx="4052798" cy="3030099"/>
          </a:xfrm>
          <a:prstGeom prst="rect">
            <a:avLst/>
          </a:prstGeom>
          <a:noFill/>
          <a:ln>
            <a:noFill/>
          </a:ln>
        </p:spPr>
      </p:pic>
      <p:sp>
        <p:nvSpPr>
          <p:cNvPr id="327" name="Google Shape;327;p21"/>
          <p:cNvSpPr txBox="1"/>
          <p:nvPr/>
        </p:nvSpPr>
        <p:spPr>
          <a:xfrm>
            <a:off x="490075" y="4432100"/>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Will be discussed in further detail with other groups’ presentations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ppt_w</p:attrName>
                                        </p:attrNameLst>
                                      </p:cBhvr>
                                      <p:tavLst>
                                        <p:tav fmla="" tm="0">
                                          <p:val>
                                            <p:strVal val="0"/>
                                          </p:val>
                                        </p:tav>
                                        <p:tav fmla="" tm="100000">
                                          <p:val>
                                            <p:strVal val="#ppt_w"/>
                                          </p:val>
                                        </p:tav>
                                      </p:tavLst>
                                    </p:anim>
                                    <p:anim calcmode="lin" valueType="num">
                                      <p:cBhvr additive="base">
                                        <p:cTn dur="1000"/>
                                        <p:tgtEl>
                                          <p:spTgt spid="32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2400" fill="hold"/>
                                        <p:tgtEl>
                                          <p:spTgt spid="32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