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0"/>
  </p:notesMasterIdLst>
  <p:handoutMasterIdLst>
    <p:handoutMasterId r:id="rId11"/>
  </p:handoutMasterIdLst>
  <p:sldIdLst>
    <p:sldId id="256" r:id="rId5"/>
    <p:sldId id="267" r:id="rId6"/>
    <p:sldId id="262" r:id="rId7"/>
    <p:sldId id="268"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2A35EE-73E3-0FC1-5342-68BF365FC68C}" v="5" dt="2025-03-03T16:19:09.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3/3/2025</a:t>
            </a:fld>
            <a:endParaRPr lang="en-US"/>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3/3/2025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a:p>
        </p:txBody>
      </p:sp>
    </p:spTree>
    <p:extLst>
      <p:ext uri="{BB962C8B-B14F-4D97-AF65-F5344CB8AC3E}">
        <p14:creationId xmlns:p14="http://schemas.microsoft.com/office/powerpoint/2010/main" val="326430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3/3/2025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3/3/2025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p14="http://schemas.microsoft.com/office/powerpoint/2010/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sz="2700" b="1">
                <a:solidFill>
                  <a:srgbClr val="FFFFFF"/>
                </a:solidFill>
                <a:ea typeface="+mj-lt"/>
                <a:cs typeface="+mj-lt"/>
              </a:rPr>
              <a:t>Revolutionizing Industries with AI-Driven Drone Technology</a:t>
            </a:r>
            <a:endParaRPr lang="en-US" sz="2700">
              <a:solidFill>
                <a:srgbClr val="FFFFFF"/>
              </a:solidFill>
              <a:ea typeface="+mj-lt"/>
              <a:cs typeface="+mj-lt"/>
            </a:endParaRP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vert="horz" lIns="91440" tIns="45720" rIns="91440" bIns="45720" rtlCol="0" anchor="t">
            <a:normAutofit/>
          </a:bodyPr>
          <a:lstStyle/>
          <a:p>
            <a:pPr algn="ctr"/>
            <a:r>
              <a:rPr lang="en-US"/>
              <a:t>TEAM pathfinder</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928E-311C-25BA-39D3-545C8682F8CE}"/>
              </a:ext>
            </a:extLst>
          </p:cNvPr>
          <p:cNvSpPr>
            <a:spLocks noGrp="1"/>
          </p:cNvSpPr>
          <p:nvPr>
            <p:ph type="title"/>
          </p:nvPr>
        </p:nvSpPr>
        <p:spPr/>
        <p:txBody>
          <a:bodyPr>
            <a:normAutofit fontScale="90000"/>
          </a:bodyPr>
          <a:lstStyle/>
          <a:p>
            <a:br>
              <a:rPr lang="en-US" b="1">
                <a:ea typeface="+mj-lt"/>
                <a:cs typeface="+mj-lt"/>
              </a:rPr>
            </a:br>
            <a:br>
              <a:rPr lang="en-US" b="1">
                <a:ea typeface="+mj-lt"/>
                <a:cs typeface="+mj-lt"/>
              </a:rPr>
            </a:br>
            <a:r>
              <a:rPr lang="en-US" b="1">
                <a:ea typeface="+mj-lt"/>
                <a:cs typeface="+mj-lt"/>
              </a:rPr>
              <a:t>Introduction to AI in Drones</a:t>
            </a:r>
            <a:endParaRPr lang="en-US">
              <a:ea typeface="+mj-lt"/>
              <a:cs typeface="+mj-lt"/>
            </a:endParaRPr>
          </a:p>
        </p:txBody>
      </p:sp>
      <p:sp>
        <p:nvSpPr>
          <p:cNvPr id="3" name="Content Placeholder 2">
            <a:extLst>
              <a:ext uri="{FF2B5EF4-FFF2-40B4-BE49-F238E27FC236}">
                <a16:creationId xmlns:a16="http://schemas.microsoft.com/office/drawing/2014/main" id="{5D457C3A-0CA9-3422-605F-F2103C073157}"/>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ptos"/>
                <a:ea typeface="+mn-lt"/>
                <a:cs typeface="+mn-lt"/>
              </a:rPr>
              <a:t>AI-driven drones integrate machine learning, computer vision, and decision-making to perform complex tasks automatic or with minimal human intervention. These technologies enable drones to process vast amounts of data in real-time, adapt to dynamic environments, and execute precision tasks that were previously unattainable. Their applications span agriculture, logistics, disaster response, environmental conservation, and infrastructure management, delivering solutions that improve efficiency, accuracy, and sustainability in diverse industries.</a:t>
            </a:r>
            <a:endParaRPr lang="en-US" sz="1600" dirty="0">
              <a:latin typeface="Aptos"/>
            </a:endParaRPr>
          </a:p>
        </p:txBody>
      </p:sp>
    </p:spTree>
    <p:extLst>
      <p:ext uri="{BB962C8B-B14F-4D97-AF65-F5344CB8AC3E}">
        <p14:creationId xmlns:p14="http://schemas.microsoft.com/office/powerpoint/2010/main" val="416123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B3B4-F8A6-FDF6-7C05-A3DF719717B6}"/>
              </a:ext>
            </a:extLst>
          </p:cNvPr>
          <p:cNvSpPr>
            <a:spLocks noGrp="1"/>
          </p:cNvSpPr>
          <p:nvPr>
            <p:ph type="title"/>
          </p:nvPr>
        </p:nvSpPr>
        <p:spPr/>
        <p:txBody>
          <a:bodyPr/>
          <a:lstStyle/>
          <a:p>
            <a:pPr>
              <a:lnSpc>
                <a:spcPct val="100000"/>
              </a:lnSpc>
              <a:spcBef>
                <a:spcPts val="0"/>
              </a:spcBef>
            </a:pPr>
            <a:r>
              <a:rPr lang="en-US">
                <a:ea typeface="+mj-lt"/>
                <a:cs typeface="+mj-lt"/>
              </a:rPr>
              <a:t>Applications in Agriculture</a:t>
            </a:r>
            <a:endParaRPr lang="en-US"/>
          </a:p>
        </p:txBody>
      </p:sp>
      <p:sp>
        <p:nvSpPr>
          <p:cNvPr id="4" name="Text Placeholder 3">
            <a:extLst>
              <a:ext uri="{FF2B5EF4-FFF2-40B4-BE49-F238E27FC236}">
                <a16:creationId xmlns:a16="http://schemas.microsoft.com/office/drawing/2014/main" id="{3A84B491-2F3E-019B-6E1C-F01BD866AF74}"/>
              </a:ext>
            </a:extLst>
          </p:cNvPr>
          <p:cNvSpPr>
            <a:spLocks noGrp="1"/>
          </p:cNvSpPr>
          <p:nvPr>
            <p:ph type="body" sz="half" idx="2"/>
          </p:nvPr>
        </p:nvSpPr>
        <p:spPr/>
        <p:txBody>
          <a:bodyPr vert="horz" lIns="91440" tIns="45720" rIns="91440" bIns="45720" rtlCol="0" anchor="t">
            <a:noAutofit/>
          </a:bodyPr>
          <a:lstStyle/>
          <a:p>
            <a:r>
              <a:rPr lang="en-US" sz="1200" b="1">
                <a:solidFill>
                  <a:schemeClr val="tx1">
                    <a:lumMod val="85000"/>
                  </a:schemeClr>
                </a:solidFill>
                <a:latin typeface="Aptos"/>
              </a:rPr>
              <a:t>Crop Health Monitoring</a:t>
            </a:r>
            <a:endParaRPr lang="en-US" sz="1200">
              <a:solidFill>
                <a:schemeClr val="tx1">
                  <a:lumMod val="85000"/>
                </a:schemeClr>
              </a:solidFill>
              <a:latin typeface="Aptos"/>
            </a:endParaRPr>
          </a:p>
          <a:p>
            <a:pPr marL="285750" indent="-285750">
              <a:buFont typeface="Symbol"/>
              <a:buChar char="•"/>
            </a:pPr>
            <a:r>
              <a:rPr lang="en-US" sz="1200" b="1">
                <a:latin typeface="Aptos"/>
              </a:rPr>
              <a:t>Multispectral Imaging:</a:t>
            </a:r>
            <a:r>
              <a:rPr lang="en-US" sz="1200">
                <a:latin typeface="Aptos"/>
              </a:rPr>
              <a:t> Drones equipped with multispectral cameras analyze crop conditions by capturing detailed images across multiple light spectrums, identifying issues such as nutrient deficiencies, water stress, or pest infestations.</a:t>
            </a:r>
          </a:p>
          <a:p>
            <a:pPr marL="285750" indent="-285750">
              <a:buFont typeface="Symbol"/>
              <a:buChar char="•"/>
            </a:pPr>
            <a:r>
              <a:rPr lang="en-US" sz="1200" b="1">
                <a:latin typeface="Aptos"/>
              </a:rPr>
              <a:t>Disease Detection:</a:t>
            </a:r>
            <a:r>
              <a:rPr lang="en-US" sz="1200">
                <a:latin typeface="Aptos"/>
              </a:rPr>
              <a:t> AI algorithms analyze captured data to detect early signs of crop diseases, enabling proactive interventions.</a:t>
            </a:r>
          </a:p>
          <a:p>
            <a:r>
              <a:rPr lang="en-US" sz="1200" b="1">
                <a:solidFill>
                  <a:schemeClr val="tx1">
                    <a:lumMod val="85000"/>
                  </a:schemeClr>
                </a:solidFill>
                <a:latin typeface="Aptos"/>
              </a:rPr>
              <a:t>Precision Irrigation</a:t>
            </a:r>
            <a:endParaRPr lang="en-US" sz="1200">
              <a:solidFill>
                <a:schemeClr val="tx1">
                  <a:lumMod val="85000"/>
                </a:schemeClr>
              </a:solidFill>
              <a:latin typeface="Aptos"/>
            </a:endParaRPr>
          </a:p>
          <a:p>
            <a:pPr marL="285750" indent="-285750">
              <a:buFont typeface="Symbol"/>
              <a:buChar char="•"/>
            </a:pPr>
            <a:r>
              <a:rPr lang="en-US" sz="1200">
                <a:latin typeface="Aptos"/>
              </a:rPr>
              <a:t>Drones identify areas with inconsistent water distribution, optimizing irrigation systems to reduce water wastage and improve crop yields.</a:t>
            </a:r>
          </a:p>
          <a:p>
            <a:r>
              <a:rPr lang="en-US" sz="1200" b="1">
                <a:solidFill>
                  <a:schemeClr val="tx1">
                    <a:lumMod val="85000"/>
                  </a:schemeClr>
                </a:solidFill>
                <a:latin typeface="Aptos"/>
              </a:rPr>
              <a:t>Pollination and Yield Prediction</a:t>
            </a:r>
            <a:endParaRPr lang="en-US" sz="1200">
              <a:solidFill>
                <a:schemeClr val="tx1">
                  <a:lumMod val="85000"/>
                </a:schemeClr>
              </a:solidFill>
              <a:latin typeface="Aptos"/>
            </a:endParaRPr>
          </a:p>
          <a:p>
            <a:pPr marL="285750" indent="-285750">
              <a:buFont typeface="Symbol"/>
              <a:buChar char="•"/>
            </a:pPr>
            <a:r>
              <a:rPr lang="en-US" sz="1200">
                <a:latin typeface="Aptos"/>
              </a:rPr>
              <a:t>AI-driven drones aid in monitoring pollination patterns, especially crucial in regions facing declining bee populations, and predict crop yields based on data trends.</a:t>
            </a:r>
          </a:p>
          <a:p>
            <a:endParaRPr lang="en-US"/>
          </a:p>
        </p:txBody>
      </p:sp>
      <p:sp>
        <p:nvSpPr>
          <p:cNvPr id="5" name="TextBox 4">
            <a:extLst>
              <a:ext uri="{FF2B5EF4-FFF2-40B4-BE49-F238E27FC236}">
                <a16:creationId xmlns:a16="http://schemas.microsoft.com/office/drawing/2014/main" id="{526EEFD1-A822-E38C-1505-3F0A776B66EB}"/>
              </a:ext>
            </a:extLst>
          </p:cNvPr>
          <p:cNvSpPr txBox="1"/>
          <p:nvPr/>
        </p:nvSpPr>
        <p:spPr>
          <a:xfrm>
            <a:off x="7375742" y="1436318"/>
            <a:ext cx="378703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lumMod val="85000"/>
                  </a:schemeClr>
                </a:solidFill>
                <a:latin typeface="Aptos"/>
              </a:rPr>
              <a:t>Examples:</a:t>
            </a:r>
            <a:r>
              <a:rPr lang="en-US">
                <a:solidFill>
                  <a:schemeClr val="tx1">
                    <a:lumMod val="85000"/>
                  </a:schemeClr>
                </a:solidFill>
                <a:latin typeface="Aptos"/>
              </a:rPr>
              <a:t> </a:t>
            </a:r>
          </a:p>
          <a:p>
            <a:pPr marL="228600" indent="-228600">
              <a:buFont typeface="Symbol"/>
              <a:buChar char="•"/>
            </a:pPr>
            <a:r>
              <a:rPr lang="en-US">
                <a:latin typeface="Aptos"/>
              </a:rPr>
              <a:t>Farmers in India reduced pesticide usage by 30% with targeted spraying systems. </a:t>
            </a:r>
          </a:p>
          <a:p>
            <a:endParaRPr lang="en-US">
              <a:latin typeface="Aptos"/>
            </a:endParaRPr>
          </a:p>
          <a:p>
            <a:pPr marL="228600" indent="-228600">
              <a:buFont typeface="Symbol"/>
              <a:buChar char="•"/>
            </a:pPr>
            <a:r>
              <a:rPr lang="en-US">
                <a:latin typeface="Aptos"/>
              </a:rPr>
              <a:t>Beekeepers in Japan employ drones to ensure efficient pollination. </a:t>
            </a:r>
          </a:p>
        </p:txBody>
      </p:sp>
    </p:spTree>
    <p:extLst>
      <p:ext uri="{BB962C8B-B14F-4D97-AF65-F5344CB8AC3E}">
        <p14:creationId xmlns:p14="http://schemas.microsoft.com/office/powerpoint/2010/main" val="137354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6AAA-CB3D-4BA4-AA6E-F86F60068E09}"/>
              </a:ext>
            </a:extLst>
          </p:cNvPr>
          <p:cNvSpPr>
            <a:spLocks noGrp="1"/>
          </p:cNvSpPr>
          <p:nvPr>
            <p:ph type="title"/>
          </p:nvPr>
        </p:nvSpPr>
        <p:spPr/>
        <p:txBody>
          <a:bodyPr/>
          <a:lstStyle/>
          <a:p>
            <a:r>
              <a:rPr lang="en-US" b="1" dirty="0"/>
              <a:t>Challenges and Future Prospects</a:t>
            </a:r>
            <a:endParaRPr lang="en-US" dirty="0"/>
          </a:p>
        </p:txBody>
      </p:sp>
      <p:sp>
        <p:nvSpPr>
          <p:cNvPr id="3" name="Content Placeholder 2">
            <a:extLst>
              <a:ext uri="{FF2B5EF4-FFF2-40B4-BE49-F238E27FC236}">
                <a16:creationId xmlns:a16="http://schemas.microsoft.com/office/drawing/2014/main" id="{F00D8340-13CE-DC6F-0432-1F36F3D25ADE}"/>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ptos"/>
                <a:ea typeface="+mn-lt"/>
                <a:cs typeface="+mn-lt"/>
              </a:rPr>
              <a:t>Despite their transformative potential, AI-driven drones face challenges such restrictions, limited battery life, and ethical concerns regarding privacy. However, advancements in AI models, coupled with improved battery technology and global regulatory frameworks, promise a future where drones can operate more autonomously and safely. Ongoing research aims to address these barriers, unlocking even greater potential for real-world applications.</a:t>
            </a:r>
            <a:endParaRPr lang="en-US" sz="1600">
              <a:latin typeface="Aptos"/>
            </a:endParaRPr>
          </a:p>
          <a:p>
            <a:endParaRPr lang="en-US" dirty="0"/>
          </a:p>
        </p:txBody>
      </p:sp>
    </p:spTree>
    <p:extLst>
      <p:ext uri="{BB962C8B-B14F-4D97-AF65-F5344CB8AC3E}">
        <p14:creationId xmlns:p14="http://schemas.microsoft.com/office/powerpoint/2010/main" val="114176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43403-E283-8060-3278-C1570C1ADB6E}"/>
              </a:ext>
            </a:extLst>
          </p:cNvPr>
          <p:cNvSpPr>
            <a:spLocks noGrp="1"/>
          </p:cNvSpPr>
          <p:nvPr>
            <p:ph idx="1"/>
          </p:nvPr>
        </p:nvSpPr>
        <p:spPr>
          <a:xfrm>
            <a:off x="1141412" y="610666"/>
            <a:ext cx="9905999" cy="5180535"/>
          </a:xfrm>
        </p:spPr>
        <p:txBody>
          <a:bodyPr vert="horz" lIns="91440" tIns="45720" rIns="91440" bIns="45720" rtlCol="0" anchor="t">
            <a:normAutofit/>
          </a:bodyPr>
          <a:lstStyle/>
          <a:p>
            <a:pPr marL="0" indent="0">
              <a:buNone/>
            </a:pPr>
            <a:r>
              <a:rPr lang="en-US" sz="1600" b="1" dirty="0">
                <a:latin typeface="Aptos"/>
                <a:cs typeface="Times New Roman"/>
              </a:rPr>
              <a:t>Works Cited</a:t>
            </a:r>
            <a:endParaRPr lang="en-US" sz="1600" dirty="0">
              <a:latin typeface="Aptos"/>
              <a:cs typeface="Times New Roman"/>
            </a:endParaRPr>
          </a:p>
          <a:p>
            <a:r>
              <a:rPr lang="en-US" sz="1600" dirty="0">
                <a:latin typeface="Aptos"/>
                <a:cs typeface="Times New Roman"/>
              </a:rPr>
              <a:t>Ali Shah, Imdad, et al. "Use of AI Applications for the Drone Industry." </a:t>
            </a:r>
            <a:r>
              <a:rPr lang="en-US" sz="1600" i="1" dirty="0">
                <a:latin typeface="Aptos"/>
                <a:cs typeface="Times New Roman"/>
              </a:rPr>
              <a:t>Artificial Intelligence and Drone Technology in Industrial Applications</a:t>
            </a:r>
            <a:r>
              <a:rPr lang="en-US" sz="1600" dirty="0">
                <a:latin typeface="Aptos"/>
                <a:cs typeface="Times New Roman"/>
              </a:rPr>
              <a:t>, IGI Global, 2024. pp. 27-40.</a:t>
            </a:r>
          </a:p>
          <a:p>
            <a:r>
              <a:rPr lang="en-US" sz="1600" dirty="0">
                <a:latin typeface="Aptos"/>
                <a:cs typeface="Times New Roman"/>
              </a:rPr>
              <a:t>Caballero-Martin, Daniel, et al. "Artificial Intelligence Applied to Drone Control: A State of the Art." </a:t>
            </a:r>
            <a:r>
              <a:rPr lang="en-US" sz="1600" i="1" dirty="0">
                <a:latin typeface="Aptos"/>
                <a:cs typeface="Times New Roman"/>
              </a:rPr>
              <a:t>Drones</a:t>
            </a:r>
            <a:r>
              <a:rPr lang="en-US" sz="1600" dirty="0">
                <a:latin typeface="Aptos"/>
                <a:cs typeface="Times New Roman"/>
              </a:rPr>
              <a:t>, vol. 8, no. 296, 2024, pp. 1-31, doi:10.3390/drones8070296.</a:t>
            </a:r>
          </a:p>
          <a:p>
            <a:r>
              <a:rPr lang="en-US" sz="1600" dirty="0">
                <a:latin typeface="Aptos"/>
                <a:cs typeface="Times New Roman"/>
              </a:rPr>
              <a:t>Buchelt, Alexander, et al. "Exploring artificial intelligence for applications of drones in forest ecology and management." </a:t>
            </a:r>
            <a:r>
              <a:rPr lang="en-US" sz="1600" i="1" dirty="0">
                <a:latin typeface="Aptos"/>
                <a:cs typeface="Times New Roman"/>
              </a:rPr>
              <a:t>Forest Ecology and Management</a:t>
            </a:r>
            <a:r>
              <a:rPr lang="en-US" sz="1600" dirty="0">
                <a:latin typeface="Aptos"/>
                <a:cs typeface="Times New Roman"/>
              </a:rPr>
              <a:t> 551 (2024): 121530.</a:t>
            </a:r>
          </a:p>
          <a:p>
            <a:r>
              <a:rPr lang="en-US" sz="1600" err="1">
                <a:latin typeface="Aptos"/>
                <a:cs typeface="Times New Roman"/>
              </a:rPr>
              <a:t>Bekmurzaeva</a:t>
            </a:r>
            <a:r>
              <a:rPr lang="en-US" sz="1600" dirty="0">
                <a:latin typeface="Aptos"/>
                <a:cs typeface="Times New Roman"/>
              </a:rPr>
              <a:t>, Rashiya, Rustem </a:t>
            </a:r>
            <a:r>
              <a:rPr lang="en-US" sz="1600" err="1">
                <a:latin typeface="Aptos"/>
                <a:cs typeface="Times New Roman"/>
              </a:rPr>
              <a:t>Kalimullin</a:t>
            </a:r>
            <a:r>
              <a:rPr lang="en-US" sz="1600" dirty="0">
                <a:latin typeface="Aptos"/>
                <a:cs typeface="Times New Roman"/>
              </a:rPr>
              <a:t>, and Fatima </a:t>
            </a:r>
            <a:r>
              <a:rPr lang="en-US" sz="1600" err="1">
                <a:latin typeface="Aptos"/>
                <a:cs typeface="Times New Roman"/>
              </a:rPr>
              <a:t>Aguzarova</a:t>
            </a:r>
            <a:r>
              <a:rPr lang="en-US" sz="1600" dirty="0">
                <a:latin typeface="Aptos"/>
                <a:cs typeface="Times New Roman"/>
              </a:rPr>
              <a:t>. "Application of drones and artificial intelligence to monitor and protect natural ecosystems." </a:t>
            </a:r>
            <a:r>
              <a:rPr lang="en-US" sz="1600" i="1" dirty="0">
                <a:latin typeface="Aptos"/>
                <a:cs typeface="Times New Roman"/>
              </a:rPr>
              <a:t>BIO Web of Conferences</a:t>
            </a:r>
            <a:r>
              <a:rPr lang="en-US" sz="1600" dirty="0">
                <a:latin typeface="Aptos"/>
                <a:cs typeface="Times New Roman"/>
              </a:rPr>
              <a:t>. Vol. 140. EDP Sciences, 2024.</a:t>
            </a:r>
          </a:p>
          <a:p>
            <a:r>
              <a:rPr lang="en-US" sz="1600" dirty="0">
                <a:latin typeface="Aptos"/>
                <a:cs typeface="Times New Roman"/>
              </a:rPr>
              <a:t>Shah, Imdad Ali, Noor Zaman </a:t>
            </a:r>
            <a:r>
              <a:rPr lang="en-US" sz="1600" err="1">
                <a:latin typeface="Aptos"/>
                <a:cs typeface="Times New Roman"/>
              </a:rPr>
              <a:t>Jhanjhi</a:t>
            </a:r>
            <a:r>
              <a:rPr lang="en-US" sz="1600" dirty="0">
                <a:latin typeface="Aptos"/>
                <a:cs typeface="Times New Roman"/>
              </a:rPr>
              <a:t>, and Sarfraz Nawaz </a:t>
            </a:r>
            <a:r>
              <a:rPr lang="en-US" sz="1600" err="1">
                <a:latin typeface="Aptos"/>
                <a:cs typeface="Times New Roman"/>
              </a:rPr>
              <a:t>Brohi</a:t>
            </a:r>
            <a:r>
              <a:rPr lang="en-US" sz="1600" dirty="0">
                <a:latin typeface="Aptos"/>
                <a:cs typeface="Times New Roman"/>
              </a:rPr>
              <a:t>. "Use of AI-Based Drones in Smart Cities." </a:t>
            </a:r>
            <a:r>
              <a:rPr lang="en-US" sz="1600" i="1" dirty="0">
                <a:latin typeface="Aptos"/>
                <a:cs typeface="Times New Roman"/>
              </a:rPr>
              <a:t>Cybersecurity Issues and Challenges in the Drone Industry</a:t>
            </a:r>
            <a:r>
              <a:rPr lang="en-US" sz="1600" dirty="0">
                <a:latin typeface="Aptos"/>
                <a:cs typeface="Times New Roman"/>
              </a:rPr>
              <a:t>. IGI Global, 2024. 362-380.</a:t>
            </a:r>
          </a:p>
          <a:p>
            <a:endParaRPr lang="en-US" dirty="0"/>
          </a:p>
        </p:txBody>
      </p:sp>
    </p:spTree>
    <p:extLst>
      <p:ext uri="{BB962C8B-B14F-4D97-AF65-F5344CB8AC3E}">
        <p14:creationId xmlns:p14="http://schemas.microsoft.com/office/powerpoint/2010/main" val="3252772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C60B4F-BC3B-4500-94A0-12B650EB3A96}">
  <ds:schemaRefs>
    <ds:schemaRef ds:uri="http://schemas.microsoft.com/sharepoint/v3/contenttype/forms"/>
  </ds:schemaRefs>
</ds:datastoreItem>
</file>

<file path=customXml/itemProps2.xml><?xml version="1.0" encoding="utf-8"?>
<ds:datastoreItem xmlns:ds="http://schemas.openxmlformats.org/officeDocument/2006/customXml" ds:itemID="{78B1A62B-AC56-4FF8-A85C-85C0B480DAF8}">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6E2ACFD-A954-4AE5-A646-04099F7008FA}">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5</Slides>
  <Notes>1</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Circuit</vt:lpstr>
      <vt:lpstr>Revolutionizing Industries with AI-Driven Drone Technology</vt:lpstr>
      <vt:lpstr>  Introduction to AI in Drones</vt:lpstr>
      <vt:lpstr>Applications in Agriculture</vt:lpstr>
      <vt:lpstr>Challenges and Future Prospects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45</cp:revision>
  <dcterms:created xsi:type="dcterms:W3CDTF">2025-01-27T02:36:16Z</dcterms:created>
  <dcterms:modified xsi:type="dcterms:W3CDTF">2025-03-03T16:19:54Z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