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4"/>
  </p:notesMasterIdLst>
  <p:handoutMasterIdLst>
    <p:handoutMasterId r:id="rId25"/>
  </p:handoutMasterIdLst>
  <p:sldIdLst>
    <p:sldId id="256" r:id="rId5"/>
    <p:sldId id="257" r:id="rId6"/>
    <p:sldId id="269" r:id="rId7"/>
    <p:sldId id="273" r:id="rId8"/>
    <p:sldId id="274" r:id="rId9"/>
    <p:sldId id="275" r:id="rId10"/>
    <p:sldId id="276" r:id="rId11"/>
    <p:sldId id="277" r:id="rId12"/>
    <p:sldId id="278" r:id="rId13"/>
    <p:sldId id="272" r:id="rId14"/>
    <p:sldId id="286" r:id="rId15"/>
    <p:sldId id="279" r:id="rId16"/>
    <p:sldId id="280" r:id="rId17"/>
    <p:sldId id="281" r:id="rId18"/>
    <p:sldId id="282" r:id="rId19"/>
    <p:sldId id="283" r:id="rId20"/>
    <p:sldId id="284" r:id="rId21"/>
    <p:sldId id="268"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78" d="100"/>
          <a:sy n="78" d="100"/>
        </p:scale>
        <p:origin x="456" y="8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12/29/2023</a:t>
            </a:fld>
            <a:endParaRPr lang="en-US"/>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12/29/2023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DE18-D564-6E2B-135F-31EBF34700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7103C-6B80-C978-BCE7-BCB331F35B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E1BE84-1973-4E93-3FD5-1FAF13C2F528}"/>
              </a:ext>
            </a:extLst>
          </p:cNvPr>
          <p:cNvSpPr>
            <a:spLocks noGrp="1"/>
          </p:cNvSpPr>
          <p:nvPr>
            <p:ph type="dt" sz="half" idx="10"/>
          </p:nvPr>
        </p:nvSpPr>
        <p:spPr/>
        <p:txBody>
          <a:bodyPr/>
          <a:lstStyle/>
          <a:p>
            <a:fld id="{0CCCF5CA-FBEA-4800-8380-9DD0BBE7EFFD}" type="datetimeFigureOut">
              <a:rPr lang="en-IN" smtClean="0"/>
              <a:t>29-12-2023</a:t>
            </a:fld>
            <a:endParaRPr lang="en-IN"/>
          </a:p>
        </p:txBody>
      </p:sp>
      <p:sp>
        <p:nvSpPr>
          <p:cNvPr id="5" name="Footer Placeholder 4">
            <a:extLst>
              <a:ext uri="{FF2B5EF4-FFF2-40B4-BE49-F238E27FC236}">
                <a16:creationId xmlns:a16="http://schemas.microsoft.com/office/drawing/2014/main" id="{0C732A43-5BBD-E023-F867-98977606E0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34F88A-7F1D-B54E-8866-3C94156230E4}"/>
              </a:ext>
            </a:extLst>
          </p:cNvPr>
          <p:cNvSpPr>
            <a:spLocks noGrp="1"/>
          </p:cNvSpPr>
          <p:nvPr>
            <p:ph type="sldNum" sz="quarter" idx="12"/>
          </p:nvPr>
        </p:nvSpPr>
        <p:spPr/>
        <p:txBody>
          <a:bodyPr/>
          <a:lstStyle/>
          <a:p>
            <a:fld id="{FB5A5279-DA2E-4A85-A3DC-1D0B3420DB2F}" type="slidenum">
              <a:rPr lang="en-IN" smtClean="0"/>
              <a:t>‹#›</a:t>
            </a:fld>
            <a:endParaRPr lang="en-IN"/>
          </a:p>
        </p:txBody>
      </p:sp>
    </p:spTree>
    <p:extLst>
      <p:ext uri="{BB962C8B-B14F-4D97-AF65-F5344CB8AC3E}">
        <p14:creationId xmlns:p14="http://schemas.microsoft.com/office/powerpoint/2010/main" val="345666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Picture Placeholder 23">
            <a:extLst>
              <a:ext uri="{FF2B5EF4-FFF2-40B4-BE49-F238E27FC236}">
                <a16:creationId xmlns:a16="http://schemas.microsoft.com/office/drawing/2014/main" id="{3B9690E8-0AA0-453A-A2BA-3C4A02401F33}"/>
              </a:ext>
            </a:extLst>
          </p:cNvPr>
          <p:cNvSpPr>
            <a:spLocks noGrp="1"/>
          </p:cNvSpPr>
          <p:nvPr>
            <p:ph type="pic" sz="quarter" idx="13"/>
          </p:nvPr>
        </p:nvSpPr>
        <p:spPr>
          <a:xfrm>
            <a:off x="588612" y="2800318"/>
            <a:ext cx="2560320" cy="1764792"/>
          </a:xfrm>
        </p:spPr>
        <p:txBody>
          <a:bodyPr/>
          <a:lstStyle>
            <a:lvl1pPr marL="0" indent="0">
              <a:buNone/>
              <a:defRPr/>
            </a:lvl1pPr>
          </a:lstStyle>
          <a:p>
            <a:r>
              <a:rPr lang="en-US"/>
              <a:t>Click icon to add picture</a:t>
            </a:r>
          </a:p>
        </p:txBody>
      </p:sp>
      <p:sp>
        <p:nvSpPr>
          <p:cNvPr id="11" name="Text Placeholder 28">
            <a:extLst>
              <a:ext uri="{FF2B5EF4-FFF2-40B4-BE49-F238E27FC236}">
                <a16:creationId xmlns:a16="http://schemas.microsoft.com/office/drawing/2014/main" id="{97CAE430-B148-4FE1-B142-E196CFFEBAB1}"/>
              </a:ext>
            </a:extLst>
          </p:cNvPr>
          <p:cNvSpPr>
            <a:spLocks noGrp="1"/>
          </p:cNvSpPr>
          <p:nvPr>
            <p:ph type="body" sz="quarter" idx="17" hasCustomPrompt="1"/>
          </p:nvPr>
        </p:nvSpPr>
        <p:spPr>
          <a:xfrm>
            <a:off x="588612"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2" name="Text Placeholder 28">
            <a:extLst>
              <a:ext uri="{FF2B5EF4-FFF2-40B4-BE49-F238E27FC236}">
                <a16:creationId xmlns:a16="http://schemas.microsoft.com/office/drawing/2014/main" id="{F34D7C92-7171-4768-A26F-CE08A04FAAA2}"/>
              </a:ext>
            </a:extLst>
          </p:cNvPr>
          <p:cNvSpPr>
            <a:spLocks noGrp="1"/>
          </p:cNvSpPr>
          <p:nvPr>
            <p:ph type="body" sz="quarter" idx="18" hasCustomPrompt="1"/>
          </p:nvPr>
        </p:nvSpPr>
        <p:spPr>
          <a:xfrm>
            <a:off x="588612"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91EBE236-D9BF-46C4-8CE2-60F7CD40E76D}"/>
              </a:ext>
            </a:extLst>
          </p:cNvPr>
          <p:cNvSpPr>
            <a:spLocks noGrp="1"/>
          </p:cNvSpPr>
          <p:nvPr>
            <p:ph type="pic" sz="quarter" idx="14"/>
          </p:nvPr>
        </p:nvSpPr>
        <p:spPr>
          <a:xfrm>
            <a:off x="3413623" y="2800318"/>
            <a:ext cx="2560320" cy="1764792"/>
          </a:xfrm>
        </p:spPr>
        <p:txBody>
          <a:bodyPr/>
          <a:lstStyle>
            <a:lvl1pPr marL="0" indent="0">
              <a:buNone/>
              <a:defRPr/>
            </a:lvl1pPr>
          </a:lstStyle>
          <a:p>
            <a:r>
              <a:rPr lang="en-US"/>
              <a:t>Click icon to add picture</a:t>
            </a:r>
          </a:p>
        </p:txBody>
      </p:sp>
      <p:sp>
        <p:nvSpPr>
          <p:cNvPr id="14" name="Text Placeholder 28">
            <a:extLst>
              <a:ext uri="{FF2B5EF4-FFF2-40B4-BE49-F238E27FC236}">
                <a16:creationId xmlns:a16="http://schemas.microsoft.com/office/drawing/2014/main" id="{3755B2FB-A969-40D9-919A-8DBCA8B76552}"/>
              </a:ext>
            </a:extLst>
          </p:cNvPr>
          <p:cNvSpPr>
            <a:spLocks noGrp="1"/>
          </p:cNvSpPr>
          <p:nvPr>
            <p:ph type="body" sz="quarter" idx="19" hasCustomPrompt="1"/>
          </p:nvPr>
        </p:nvSpPr>
        <p:spPr>
          <a:xfrm>
            <a:off x="3413623"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C047E0AE-451F-4E70-A217-3D51A5FCA8D0}"/>
              </a:ext>
            </a:extLst>
          </p:cNvPr>
          <p:cNvSpPr>
            <a:spLocks noGrp="1"/>
          </p:cNvSpPr>
          <p:nvPr>
            <p:ph type="body" sz="quarter" idx="20" hasCustomPrompt="1"/>
          </p:nvPr>
        </p:nvSpPr>
        <p:spPr>
          <a:xfrm>
            <a:off x="3413623"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92DC936D-218B-4AB2-A141-83C839EE378E}"/>
              </a:ext>
            </a:extLst>
          </p:cNvPr>
          <p:cNvSpPr>
            <a:spLocks noGrp="1"/>
          </p:cNvSpPr>
          <p:nvPr>
            <p:ph type="pic" sz="quarter" idx="15"/>
          </p:nvPr>
        </p:nvSpPr>
        <p:spPr>
          <a:xfrm>
            <a:off x="6224179" y="2800318"/>
            <a:ext cx="2560320" cy="1764792"/>
          </a:xfrm>
        </p:spPr>
        <p:txBody>
          <a:bodyPr/>
          <a:lstStyle>
            <a:lvl1pPr marL="0" indent="0">
              <a:buNone/>
              <a:defRPr/>
            </a:lvl1pPr>
          </a:lstStyle>
          <a:p>
            <a:r>
              <a:rPr lang="en-US"/>
              <a:t>Click icon to add picture</a:t>
            </a:r>
          </a:p>
        </p:txBody>
      </p:sp>
      <p:sp>
        <p:nvSpPr>
          <p:cNvPr id="17" name="Text Placeholder 28">
            <a:extLst>
              <a:ext uri="{FF2B5EF4-FFF2-40B4-BE49-F238E27FC236}">
                <a16:creationId xmlns:a16="http://schemas.microsoft.com/office/drawing/2014/main" id="{5085FD65-394A-47FA-BF7A-013D84C8706A}"/>
              </a:ext>
            </a:extLst>
          </p:cNvPr>
          <p:cNvSpPr>
            <a:spLocks noGrp="1"/>
          </p:cNvSpPr>
          <p:nvPr>
            <p:ph type="body" sz="quarter" idx="21" hasCustomPrompt="1"/>
          </p:nvPr>
        </p:nvSpPr>
        <p:spPr>
          <a:xfrm>
            <a:off x="6224179"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8" name="Text Placeholder 28">
            <a:extLst>
              <a:ext uri="{FF2B5EF4-FFF2-40B4-BE49-F238E27FC236}">
                <a16:creationId xmlns:a16="http://schemas.microsoft.com/office/drawing/2014/main" id="{23417874-DD14-461C-B278-0DE8032D272B}"/>
              </a:ext>
            </a:extLst>
          </p:cNvPr>
          <p:cNvSpPr>
            <a:spLocks noGrp="1"/>
          </p:cNvSpPr>
          <p:nvPr>
            <p:ph type="body" sz="quarter" idx="22" hasCustomPrompt="1"/>
          </p:nvPr>
        </p:nvSpPr>
        <p:spPr>
          <a:xfrm>
            <a:off x="6224179"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9" name="Picture Placeholder 23">
            <a:extLst>
              <a:ext uri="{FF2B5EF4-FFF2-40B4-BE49-F238E27FC236}">
                <a16:creationId xmlns:a16="http://schemas.microsoft.com/office/drawing/2014/main" id="{A8685BFC-DF7F-4414-8D3E-652C9EF13554}"/>
              </a:ext>
            </a:extLst>
          </p:cNvPr>
          <p:cNvSpPr>
            <a:spLocks noGrp="1"/>
          </p:cNvSpPr>
          <p:nvPr>
            <p:ph type="pic" sz="quarter" idx="16"/>
          </p:nvPr>
        </p:nvSpPr>
        <p:spPr>
          <a:xfrm>
            <a:off x="9028350" y="2801105"/>
            <a:ext cx="2560320" cy="1764792"/>
          </a:xfrm>
        </p:spPr>
        <p:txBody>
          <a:bodyPr/>
          <a:lstStyle>
            <a:lvl1pPr marL="0" indent="0">
              <a:buNone/>
              <a:defRPr/>
            </a:lvl1pPr>
          </a:lstStyle>
          <a:p>
            <a:r>
              <a:rPr lang="en-US"/>
              <a:t>Click icon to add picture</a:t>
            </a:r>
          </a:p>
        </p:txBody>
      </p:sp>
      <p:sp>
        <p:nvSpPr>
          <p:cNvPr id="20" name="Text Placeholder 28">
            <a:extLst>
              <a:ext uri="{FF2B5EF4-FFF2-40B4-BE49-F238E27FC236}">
                <a16:creationId xmlns:a16="http://schemas.microsoft.com/office/drawing/2014/main" id="{801A82CD-E0FD-4C28-B287-439356FAE8D1}"/>
              </a:ext>
            </a:extLst>
          </p:cNvPr>
          <p:cNvSpPr>
            <a:spLocks noGrp="1"/>
          </p:cNvSpPr>
          <p:nvPr>
            <p:ph type="body" sz="quarter" idx="23" hasCustomPrompt="1"/>
          </p:nvPr>
        </p:nvSpPr>
        <p:spPr>
          <a:xfrm>
            <a:off x="9028350"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C1ACEAC1-C62C-4024-9525-268AB724274D}"/>
              </a:ext>
            </a:extLst>
          </p:cNvPr>
          <p:cNvSpPr>
            <a:spLocks noGrp="1"/>
          </p:cNvSpPr>
          <p:nvPr>
            <p:ph type="body" sz="quarter" idx="24" hasCustomPrompt="1"/>
          </p:nvPr>
        </p:nvSpPr>
        <p:spPr>
          <a:xfrm>
            <a:off x="9028350"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132758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a:t>20XX</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5" r:id="rId6"/>
    <p:sldLayoutId id="2147483783" r:id="rId7"/>
    <p:sldLayoutId id="2147483784" r:id="rId8"/>
    <p:sldLayoutId id="2147483767" r:id="rId9"/>
    <p:sldLayoutId id="2147483782" r:id="rId10"/>
    <p:sldLayoutId id="2147483778" r:id="rId11"/>
    <p:sldLayoutId id="2147483779" r:id="rId12"/>
    <p:sldLayoutId id="2147483765" r:id="rId13"/>
    <p:sldLayoutId id="2147483766" r:id="rId14"/>
    <p:sldLayoutId id="2147483769" r:id="rId15"/>
    <p:sldLayoutId id="2147483770" r:id="rId16"/>
    <p:sldLayoutId id="2147483771" r:id="rId17"/>
    <p:sldLayoutId id="2147483786" r:id="rId18"/>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src.nist.gov/csrc/media/projects/cryptographic-standards-and-guidelines/documents/aes-development/rijndael-ammended.pdf" TargetMode="External"/><Relationship Id="rId2" Type="http://schemas.openxmlformats.org/officeDocument/2006/relationships/hyperlink" Target="https://link.springer.com/book/10.1007/978-3-662-04722-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494694" y="3616329"/>
            <a:ext cx="10993546" cy="468233"/>
          </a:xfrm>
        </p:spPr>
        <p:txBody>
          <a:bodyPr>
            <a:noAutofit/>
          </a:bodyPr>
          <a:lstStyle/>
          <a:p>
            <a:r>
              <a:rPr lang="en-US" sz="4000" dirty="0"/>
              <a:t>BATCH A_GROUP 6</a:t>
            </a:r>
          </a:p>
        </p:txBody>
      </p:sp>
      <p:sp>
        <p:nvSpPr>
          <p:cNvPr id="6" name="TextBox 5">
            <a:extLst>
              <a:ext uri="{FF2B5EF4-FFF2-40B4-BE49-F238E27FC236}">
                <a16:creationId xmlns:a16="http://schemas.microsoft.com/office/drawing/2014/main" id="{64E3397D-311E-44B9-B51E-FB7C9AFAC7FF}"/>
              </a:ext>
            </a:extLst>
          </p:cNvPr>
          <p:cNvSpPr txBox="1"/>
          <p:nvPr/>
        </p:nvSpPr>
        <p:spPr>
          <a:xfrm>
            <a:off x="494691" y="4325314"/>
            <a:ext cx="8550452" cy="584775"/>
          </a:xfrm>
          <a:prstGeom prst="rect">
            <a:avLst/>
          </a:prstGeom>
          <a:noFill/>
        </p:spPr>
        <p:txBody>
          <a:bodyPr wrap="square" rtlCol="0">
            <a:spAutoFit/>
          </a:bodyPr>
          <a:lstStyle/>
          <a:p>
            <a:r>
              <a:rPr lang="en-US" sz="3200" dirty="0"/>
              <a:t>21AIE431 APPLIED CRYPTOGRAPHY</a:t>
            </a:r>
            <a:endParaRPr lang="en-IN" sz="3200" dirty="0"/>
          </a:p>
        </p:txBody>
      </p:sp>
      <p:sp>
        <p:nvSpPr>
          <p:cNvPr id="7" name="TextBox 6">
            <a:extLst>
              <a:ext uri="{FF2B5EF4-FFF2-40B4-BE49-F238E27FC236}">
                <a16:creationId xmlns:a16="http://schemas.microsoft.com/office/drawing/2014/main" id="{62C1C222-B2E8-4E91-DA29-E8A78CC41ED8}"/>
              </a:ext>
            </a:extLst>
          </p:cNvPr>
          <p:cNvSpPr txBox="1"/>
          <p:nvPr/>
        </p:nvSpPr>
        <p:spPr>
          <a:xfrm>
            <a:off x="2079812" y="1025569"/>
            <a:ext cx="7126941" cy="1231106"/>
          </a:xfrm>
          <a:prstGeom prst="rect">
            <a:avLst/>
          </a:prstGeom>
          <a:noFill/>
        </p:spPr>
        <p:txBody>
          <a:bodyPr wrap="square" rtlCol="0">
            <a:spAutoFit/>
          </a:bodyPr>
          <a:lstStyle/>
          <a:p>
            <a:pPr algn="ctr"/>
            <a:r>
              <a:rPr lang="en-US" sz="3600" dirty="0"/>
              <a:t>PASSWORD MANAGER</a:t>
            </a:r>
          </a:p>
          <a:p>
            <a:pPr algn="ctr"/>
            <a:endParaRPr lang="en-US" dirty="0"/>
          </a:p>
          <a:p>
            <a:r>
              <a:rPr lang="en-US" sz="2000" dirty="0"/>
              <a:t>                                            End Sem Project</a:t>
            </a:r>
            <a:endParaRPr lang="en-IN" sz="2000" dirty="0"/>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9B24D8C-AB40-A9D7-84EC-87CC5F0BD6E9}"/>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2" name="TextBox 1">
            <a:extLst>
              <a:ext uri="{FF2B5EF4-FFF2-40B4-BE49-F238E27FC236}">
                <a16:creationId xmlns:a16="http://schemas.microsoft.com/office/drawing/2014/main" id="{9BE3F2C1-33E3-D596-91E6-AB65455AF2A5}"/>
              </a:ext>
            </a:extLst>
          </p:cNvPr>
          <p:cNvSpPr txBox="1"/>
          <p:nvPr/>
        </p:nvSpPr>
        <p:spPr>
          <a:xfrm>
            <a:off x="1271839" y="834828"/>
            <a:ext cx="6096000" cy="5188343"/>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tabLst>
                <a:tab pos="5715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Main Loop:</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Initialize working variables, such as hash values.</a:t>
            </a:r>
          </a:p>
          <a:p>
            <a:pPr marL="742950" marR="0" lvl="1" indent="-285750">
              <a:lnSpc>
                <a:spcPct val="107000"/>
              </a:lnSpc>
              <a:spcBef>
                <a:spcPts val="0"/>
              </a:spcBef>
              <a:spcAft>
                <a:spcPts val="800"/>
              </a:spcAft>
              <a:buFont typeface="Wingdings" panose="05000000000000000000" pitchFamily="2"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 Iterate over 64 rounds (t=0 to 63) within the main loop.</a:t>
            </a:r>
          </a:p>
          <a:p>
            <a:pPr marL="742950" marR="0" lvl="1" indent="-285750">
              <a:lnSpc>
                <a:spcPct val="107000"/>
              </a:lnSpc>
              <a:spcBef>
                <a:spcPts val="0"/>
              </a:spcBef>
              <a:spcAft>
                <a:spcPts val="800"/>
              </a:spcAft>
              <a:buFont typeface="Wingdings" panose="05000000000000000000" pitchFamily="2"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 Update working variables based on the message schedule and constants.</a:t>
            </a:r>
          </a:p>
          <a:p>
            <a:pPr marL="342900" marR="0" lvl="0" indent="-342900">
              <a:lnSpc>
                <a:spcPct val="107000"/>
              </a:lnSpc>
              <a:spcBef>
                <a:spcPts val="0"/>
              </a:spcBef>
              <a:spcAft>
                <a:spcPts val="800"/>
              </a:spcAft>
              <a:buFont typeface="+mj-lt"/>
              <a:buAutoNum type="arabicPeriod"/>
              <a:tabLst>
                <a:tab pos="5715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Intermediate Hash:</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 Update the intermediate hash values after processing each block.</a:t>
            </a:r>
          </a:p>
          <a:p>
            <a:pPr marL="342900" marR="0" lvl="0" indent="-342900">
              <a:lnSpc>
                <a:spcPct val="107000"/>
              </a:lnSpc>
              <a:spcBef>
                <a:spcPts val="0"/>
              </a:spcBef>
              <a:spcAft>
                <a:spcPts val="800"/>
              </a:spcAft>
              <a:buFont typeface="+mj-lt"/>
              <a:buAutoNum type="arabicPeriod"/>
              <a:tabLst>
                <a:tab pos="5715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Result: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 Format the final hash value.</a:t>
            </a:r>
          </a:p>
          <a:p>
            <a:pPr marL="742950" marR="0" lvl="1" indent="-285750">
              <a:lnSpc>
                <a:spcPct val="107000"/>
              </a:lnSpc>
              <a:spcBef>
                <a:spcPts val="0"/>
              </a:spcBef>
              <a:spcAft>
                <a:spcPts val="800"/>
              </a:spcAft>
              <a:buFont typeface="Wingdings" panose="05000000000000000000" pitchFamily="2"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 Return the hash value.</a:t>
            </a:r>
          </a:p>
          <a:p>
            <a:pPr marL="342900" marR="0" lvl="0" indent="-342900">
              <a:lnSpc>
                <a:spcPct val="107000"/>
              </a:lnSpc>
              <a:spcBef>
                <a:spcPts val="0"/>
              </a:spcBef>
              <a:spcAft>
                <a:spcPts val="800"/>
              </a:spcAft>
              <a:buFont typeface="+mj-lt"/>
              <a:buAutoNum type="arabicPeriod"/>
              <a:tabLst>
                <a:tab pos="5715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Print Hash:</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 Print the hash value as a hex string.</a:t>
            </a:r>
          </a:p>
        </p:txBody>
      </p:sp>
    </p:spTree>
    <p:extLst>
      <p:ext uri="{BB962C8B-B14F-4D97-AF65-F5344CB8AC3E}">
        <p14:creationId xmlns:p14="http://schemas.microsoft.com/office/powerpoint/2010/main" val="166584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C0FBA9-47EC-9D0D-8343-C8819769FA17}"/>
              </a:ext>
            </a:extLst>
          </p:cNvPr>
          <p:cNvPicPr>
            <a:picLocks noChangeAspect="1"/>
          </p:cNvPicPr>
          <p:nvPr/>
        </p:nvPicPr>
        <p:blipFill>
          <a:blip r:embed="rId2"/>
          <a:stretch>
            <a:fillRect/>
          </a:stretch>
        </p:blipFill>
        <p:spPr>
          <a:xfrm>
            <a:off x="4019065" y="1696798"/>
            <a:ext cx="3924640" cy="5105842"/>
          </a:xfrm>
          <a:prstGeom prst="rect">
            <a:avLst/>
          </a:prstGeom>
        </p:spPr>
      </p:pic>
      <p:pic>
        <p:nvPicPr>
          <p:cNvPr id="9" name="Picture 8">
            <a:extLst>
              <a:ext uri="{FF2B5EF4-FFF2-40B4-BE49-F238E27FC236}">
                <a16:creationId xmlns:a16="http://schemas.microsoft.com/office/drawing/2014/main" id="{B8ED48A4-EBF1-17AF-E409-8F46385069A9}"/>
              </a:ext>
            </a:extLst>
          </p:cNvPr>
          <p:cNvPicPr>
            <a:picLocks noChangeAspect="1"/>
          </p:cNvPicPr>
          <p:nvPr/>
        </p:nvPicPr>
        <p:blipFill>
          <a:blip r:embed="rId3"/>
          <a:stretch>
            <a:fillRect/>
          </a:stretch>
        </p:blipFill>
        <p:spPr>
          <a:xfrm>
            <a:off x="0" y="0"/>
            <a:ext cx="2681654" cy="3393597"/>
          </a:xfrm>
          <a:prstGeom prst="rect">
            <a:avLst/>
          </a:prstGeom>
        </p:spPr>
      </p:pic>
      <p:pic>
        <p:nvPicPr>
          <p:cNvPr id="11" name="Picture 10">
            <a:extLst>
              <a:ext uri="{FF2B5EF4-FFF2-40B4-BE49-F238E27FC236}">
                <a16:creationId xmlns:a16="http://schemas.microsoft.com/office/drawing/2014/main" id="{1656AC4C-F765-E48E-F4FF-75095EBFA6E9}"/>
              </a:ext>
            </a:extLst>
          </p:cNvPr>
          <p:cNvPicPr>
            <a:picLocks noChangeAspect="1"/>
          </p:cNvPicPr>
          <p:nvPr/>
        </p:nvPicPr>
        <p:blipFill>
          <a:blip r:embed="rId4"/>
          <a:stretch>
            <a:fillRect/>
          </a:stretch>
        </p:blipFill>
        <p:spPr>
          <a:xfrm>
            <a:off x="9617809" y="0"/>
            <a:ext cx="2574191" cy="3688789"/>
          </a:xfrm>
          <a:prstGeom prst="rect">
            <a:avLst/>
          </a:prstGeom>
        </p:spPr>
      </p:pic>
      <p:cxnSp>
        <p:nvCxnSpPr>
          <p:cNvPr id="13" name="Connector: Curved 12">
            <a:extLst>
              <a:ext uri="{FF2B5EF4-FFF2-40B4-BE49-F238E27FC236}">
                <a16:creationId xmlns:a16="http://schemas.microsoft.com/office/drawing/2014/main" id="{718AEDA1-34BF-6834-610D-D659770A3315}"/>
              </a:ext>
            </a:extLst>
          </p:cNvPr>
          <p:cNvCxnSpPr>
            <a:cxnSpLocks/>
          </p:cNvCxnSpPr>
          <p:nvPr/>
        </p:nvCxnSpPr>
        <p:spPr>
          <a:xfrm flipV="1">
            <a:off x="1749669" y="1978270"/>
            <a:ext cx="3622431" cy="1107830"/>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E4C31B0F-3FEE-2FAA-65F4-3B4B12126F94}"/>
              </a:ext>
            </a:extLst>
          </p:cNvPr>
          <p:cNvCxnSpPr/>
          <p:nvPr/>
        </p:nvCxnSpPr>
        <p:spPr>
          <a:xfrm>
            <a:off x="6356838" y="6339254"/>
            <a:ext cx="2540977"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2E15E6A-E3E5-9CB1-3DE3-7CA17FA37E91}"/>
              </a:ext>
            </a:extLst>
          </p:cNvPr>
          <p:cNvCxnSpPr/>
          <p:nvPr/>
        </p:nvCxnSpPr>
        <p:spPr>
          <a:xfrm flipV="1">
            <a:off x="8897815" y="342900"/>
            <a:ext cx="0" cy="599635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3E9D9FB-5050-6F25-8680-BBAB0026436C}"/>
              </a:ext>
            </a:extLst>
          </p:cNvPr>
          <p:cNvCxnSpPr/>
          <p:nvPr/>
        </p:nvCxnSpPr>
        <p:spPr>
          <a:xfrm>
            <a:off x="8897815" y="342900"/>
            <a:ext cx="16793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CCEAF4F9-D38D-1443-3346-16AC578FDB7A}"/>
              </a:ext>
            </a:extLst>
          </p:cNvPr>
          <p:cNvSpPr txBox="1"/>
          <p:nvPr/>
        </p:nvSpPr>
        <p:spPr>
          <a:xfrm>
            <a:off x="2778518" y="2347519"/>
            <a:ext cx="857246" cy="369332"/>
          </a:xfrm>
          <a:prstGeom prst="rect">
            <a:avLst/>
          </a:prstGeom>
          <a:noFill/>
        </p:spPr>
        <p:txBody>
          <a:bodyPr wrap="square" rtlCol="0">
            <a:spAutoFit/>
          </a:bodyPr>
          <a:lstStyle/>
          <a:p>
            <a:r>
              <a:rPr lang="en-US" dirty="0"/>
              <a:t>HTTPS</a:t>
            </a:r>
            <a:endParaRPr lang="en-IN" dirty="0"/>
          </a:p>
        </p:txBody>
      </p:sp>
      <p:sp>
        <p:nvSpPr>
          <p:cNvPr id="38" name="TextBox 37">
            <a:extLst>
              <a:ext uri="{FF2B5EF4-FFF2-40B4-BE49-F238E27FC236}">
                <a16:creationId xmlns:a16="http://schemas.microsoft.com/office/drawing/2014/main" id="{DCDE95A6-1BEB-CE4E-2A33-BDB25F1232E8}"/>
              </a:ext>
            </a:extLst>
          </p:cNvPr>
          <p:cNvSpPr txBox="1"/>
          <p:nvPr/>
        </p:nvSpPr>
        <p:spPr>
          <a:xfrm rot="16200000">
            <a:off x="8227983" y="2593703"/>
            <a:ext cx="970332" cy="369332"/>
          </a:xfrm>
          <a:prstGeom prst="rect">
            <a:avLst/>
          </a:prstGeom>
          <a:noFill/>
        </p:spPr>
        <p:txBody>
          <a:bodyPr wrap="square">
            <a:spAutoFit/>
          </a:bodyPr>
          <a:lstStyle/>
          <a:p>
            <a:r>
              <a:rPr lang="en-US" dirty="0"/>
              <a:t>HTTPS</a:t>
            </a:r>
            <a:endParaRPr lang="en-IN" dirty="0"/>
          </a:p>
        </p:txBody>
      </p:sp>
      <p:sp>
        <p:nvSpPr>
          <p:cNvPr id="39" name="TextBox 38">
            <a:extLst>
              <a:ext uri="{FF2B5EF4-FFF2-40B4-BE49-F238E27FC236}">
                <a16:creationId xmlns:a16="http://schemas.microsoft.com/office/drawing/2014/main" id="{81E7B1E1-DDEA-47AE-68ED-9D53E6199784}"/>
              </a:ext>
            </a:extLst>
          </p:cNvPr>
          <p:cNvSpPr txBox="1"/>
          <p:nvPr/>
        </p:nvSpPr>
        <p:spPr>
          <a:xfrm>
            <a:off x="5010124" y="804469"/>
            <a:ext cx="1962174" cy="369332"/>
          </a:xfrm>
          <a:prstGeom prst="rect">
            <a:avLst/>
          </a:prstGeom>
          <a:noFill/>
        </p:spPr>
        <p:txBody>
          <a:bodyPr wrap="square" rtlCol="0">
            <a:spAutoFit/>
          </a:bodyPr>
          <a:lstStyle/>
          <a:p>
            <a:r>
              <a:rPr lang="en-US" b="1" dirty="0"/>
              <a:t>BLOCK DIAGRAM</a:t>
            </a:r>
            <a:endParaRPr lang="en-IN" b="1" dirty="0"/>
          </a:p>
        </p:txBody>
      </p:sp>
    </p:spTree>
    <p:extLst>
      <p:ext uri="{BB962C8B-B14F-4D97-AF65-F5344CB8AC3E}">
        <p14:creationId xmlns:p14="http://schemas.microsoft.com/office/powerpoint/2010/main" val="391591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7BD20E3-2048-17E3-E0B7-7DC70E94A9DA}"/>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DAC9039-C224-AD87-B968-0299F6C6B9B5}"/>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9" name="TextBox 8">
            <a:extLst>
              <a:ext uri="{FF2B5EF4-FFF2-40B4-BE49-F238E27FC236}">
                <a16:creationId xmlns:a16="http://schemas.microsoft.com/office/drawing/2014/main" id="{35EC3C76-62C0-028D-084D-486686688131}"/>
              </a:ext>
            </a:extLst>
          </p:cNvPr>
          <p:cNvSpPr txBox="1"/>
          <p:nvPr/>
        </p:nvSpPr>
        <p:spPr>
          <a:xfrm>
            <a:off x="502024" y="878541"/>
            <a:ext cx="5844988" cy="369332"/>
          </a:xfrm>
          <a:prstGeom prst="rect">
            <a:avLst/>
          </a:prstGeom>
          <a:noFill/>
        </p:spPr>
        <p:txBody>
          <a:bodyPr wrap="square" rtlCol="0">
            <a:spAutoFit/>
          </a:bodyPr>
          <a:lstStyle/>
          <a:p>
            <a:r>
              <a:rPr lang="en-US" dirty="0"/>
              <a:t>Implementation of  a Graphical User Interface :</a:t>
            </a:r>
            <a:endParaRPr lang="en-IN" dirty="0"/>
          </a:p>
        </p:txBody>
      </p:sp>
      <p:pic>
        <p:nvPicPr>
          <p:cNvPr id="10" name="Picture 9">
            <a:extLst>
              <a:ext uri="{FF2B5EF4-FFF2-40B4-BE49-F238E27FC236}">
                <a16:creationId xmlns:a16="http://schemas.microsoft.com/office/drawing/2014/main" id="{6EC8A763-7758-A0AC-BA7F-0DF0E1E5FC1B}"/>
              </a:ext>
            </a:extLst>
          </p:cNvPr>
          <p:cNvPicPr>
            <a:picLocks noChangeAspect="1"/>
          </p:cNvPicPr>
          <p:nvPr/>
        </p:nvPicPr>
        <p:blipFill>
          <a:blip r:embed="rId2"/>
          <a:stretch>
            <a:fillRect/>
          </a:stretch>
        </p:blipFill>
        <p:spPr>
          <a:xfrm>
            <a:off x="2044158" y="1565456"/>
            <a:ext cx="6839834" cy="3849226"/>
          </a:xfrm>
          <a:prstGeom prst="rect">
            <a:avLst/>
          </a:prstGeom>
        </p:spPr>
      </p:pic>
    </p:spTree>
    <p:extLst>
      <p:ext uri="{BB962C8B-B14F-4D97-AF65-F5344CB8AC3E}">
        <p14:creationId xmlns:p14="http://schemas.microsoft.com/office/powerpoint/2010/main" val="275201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AD58B6D-5D1C-15DA-8D28-D9EB1DDD38BA}"/>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F8202D2-D5E3-EA93-3EBD-A741F6D7082A}"/>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8" name="Picture 7">
            <a:extLst>
              <a:ext uri="{FF2B5EF4-FFF2-40B4-BE49-F238E27FC236}">
                <a16:creationId xmlns:a16="http://schemas.microsoft.com/office/drawing/2014/main" id="{42235418-83BC-1E7F-A55F-31DF31C9CD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15872" y="1456261"/>
            <a:ext cx="8242428" cy="4630773"/>
          </a:xfrm>
          <a:prstGeom prst="rect">
            <a:avLst/>
          </a:prstGeom>
          <a:noFill/>
          <a:ln>
            <a:noFill/>
          </a:ln>
        </p:spPr>
      </p:pic>
      <p:sp>
        <p:nvSpPr>
          <p:cNvPr id="9" name="TextBox 8">
            <a:extLst>
              <a:ext uri="{FF2B5EF4-FFF2-40B4-BE49-F238E27FC236}">
                <a16:creationId xmlns:a16="http://schemas.microsoft.com/office/drawing/2014/main" id="{C4F92F1C-150B-647E-C518-96A4943438BD}"/>
              </a:ext>
            </a:extLst>
          </p:cNvPr>
          <p:cNvSpPr txBox="1"/>
          <p:nvPr/>
        </p:nvSpPr>
        <p:spPr>
          <a:xfrm>
            <a:off x="502024" y="770965"/>
            <a:ext cx="2734235" cy="369332"/>
          </a:xfrm>
          <a:prstGeom prst="rect">
            <a:avLst/>
          </a:prstGeom>
          <a:noFill/>
        </p:spPr>
        <p:txBody>
          <a:bodyPr wrap="square" rtlCol="0">
            <a:spAutoFit/>
          </a:bodyPr>
          <a:lstStyle/>
          <a:p>
            <a:r>
              <a:rPr lang="en-US" dirty="0"/>
              <a:t>Website Overview :</a:t>
            </a:r>
            <a:endParaRPr lang="en-IN" dirty="0"/>
          </a:p>
        </p:txBody>
      </p:sp>
    </p:spTree>
    <p:extLst>
      <p:ext uri="{BB962C8B-B14F-4D97-AF65-F5344CB8AC3E}">
        <p14:creationId xmlns:p14="http://schemas.microsoft.com/office/powerpoint/2010/main" val="113469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62279D69-D6E1-1472-3708-AA6E8F4BD172}"/>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E3780E61-BAC5-BADC-97D2-A919393EC9EE}"/>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8" name="Picture 7">
            <a:extLst>
              <a:ext uri="{FF2B5EF4-FFF2-40B4-BE49-F238E27FC236}">
                <a16:creationId xmlns:a16="http://schemas.microsoft.com/office/drawing/2014/main" id="{82AF8500-EB9B-CF3C-4E6C-520F503B47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4942" y="1513416"/>
            <a:ext cx="6819190" cy="3831167"/>
          </a:xfrm>
          <a:prstGeom prst="rect">
            <a:avLst/>
          </a:prstGeom>
          <a:noFill/>
          <a:ln>
            <a:noFill/>
          </a:ln>
        </p:spPr>
      </p:pic>
      <p:sp>
        <p:nvSpPr>
          <p:cNvPr id="9" name="TextBox 8">
            <a:extLst>
              <a:ext uri="{FF2B5EF4-FFF2-40B4-BE49-F238E27FC236}">
                <a16:creationId xmlns:a16="http://schemas.microsoft.com/office/drawing/2014/main" id="{2D010C91-A227-D6BD-0C0F-312FC3042D82}"/>
              </a:ext>
            </a:extLst>
          </p:cNvPr>
          <p:cNvSpPr txBox="1"/>
          <p:nvPr/>
        </p:nvSpPr>
        <p:spPr>
          <a:xfrm>
            <a:off x="581192" y="779929"/>
            <a:ext cx="4107349" cy="369332"/>
          </a:xfrm>
          <a:prstGeom prst="rect">
            <a:avLst/>
          </a:prstGeom>
          <a:noFill/>
        </p:spPr>
        <p:txBody>
          <a:bodyPr wrap="square" rtlCol="0">
            <a:spAutoFit/>
          </a:bodyPr>
          <a:lstStyle/>
          <a:p>
            <a:r>
              <a:rPr lang="en-US" dirty="0"/>
              <a:t>Website :</a:t>
            </a:r>
            <a:endParaRPr lang="en-IN" dirty="0"/>
          </a:p>
        </p:txBody>
      </p:sp>
    </p:spTree>
    <p:extLst>
      <p:ext uri="{BB962C8B-B14F-4D97-AF65-F5344CB8AC3E}">
        <p14:creationId xmlns:p14="http://schemas.microsoft.com/office/powerpoint/2010/main" val="2593838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0EF23D4-B2B5-063D-0FB7-F6220B872E71}"/>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87F2E9DA-DF7B-73E8-7C81-E3A42F45A481}"/>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9" name="TextBox 8">
            <a:extLst>
              <a:ext uri="{FF2B5EF4-FFF2-40B4-BE49-F238E27FC236}">
                <a16:creationId xmlns:a16="http://schemas.microsoft.com/office/drawing/2014/main" id="{8EA8350E-0D6E-5AB3-94DD-111E18FB1DA5}"/>
              </a:ext>
            </a:extLst>
          </p:cNvPr>
          <p:cNvSpPr txBox="1"/>
          <p:nvPr/>
        </p:nvSpPr>
        <p:spPr>
          <a:xfrm>
            <a:off x="1388015" y="1927413"/>
            <a:ext cx="8885537" cy="2619307"/>
          </a:xfrm>
          <a:prstGeom prst="rect">
            <a:avLst/>
          </a:prstGeom>
          <a:noFill/>
        </p:spPr>
        <p:txBody>
          <a:bodyPr wrap="square">
            <a:spAutoFit/>
          </a:bodyPr>
          <a:lstStyle/>
          <a:p>
            <a:pPr marL="0" marR="0" algn="ctr">
              <a:lnSpc>
                <a:spcPct val="107000"/>
              </a:lnSpc>
              <a:spcBef>
                <a:spcPts val="0"/>
              </a:spcBef>
              <a:spcAft>
                <a:spcPts val="800"/>
              </a:spcAft>
            </a:pPr>
            <a:r>
              <a:rPr lang="en-IN" sz="3200" b="1" u="sng"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implemented password management system using Flask, SHA-256 hashing, PBKDF2 key derivation, and AES encryption provides a robust and secure solution for storing and retrieving passwords. The web application offers a user-friendly interface while prioritizing data confidentiality and master password protection. The choice of cryptographic algorithms and secure coding practices enhances the overall security posture.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877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3F497DB6-E3A7-C65E-7306-BE87FDC99099}"/>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E3EE7B09-17FE-FCDE-50F9-2863ACD679F8}"/>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9" name="TextBox 8">
            <a:extLst>
              <a:ext uri="{FF2B5EF4-FFF2-40B4-BE49-F238E27FC236}">
                <a16:creationId xmlns:a16="http://schemas.microsoft.com/office/drawing/2014/main" id="{778FCAB6-6BB6-58EC-2719-7622B5E1F7B0}"/>
              </a:ext>
            </a:extLst>
          </p:cNvPr>
          <p:cNvSpPr txBox="1"/>
          <p:nvPr/>
        </p:nvSpPr>
        <p:spPr>
          <a:xfrm>
            <a:off x="542364" y="1703293"/>
            <a:ext cx="11107271" cy="3012235"/>
          </a:xfrm>
          <a:prstGeom prst="rect">
            <a:avLst/>
          </a:prstGeom>
          <a:noFill/>
        </p:spPr>
        <p:txBody>
          <a:bodyPr wrap="square">
            <a:spAutoFit/>
          </a:bodyPr>
          <a:lstStyle/>
          <a:p>
            <a:pPr marL="0" marR="0" algn="ctr">
              <a:lnSpc>
                <a:spcPct val="107000"/>
              </a:lnSpc>
              <a:spcBef>
                <a:spcPts val="0"/>
              </a:spcBef>
              <a:spcAft>
                <a:spcPts val="800"/>
              </a:spcAft>
            </a:pPr>
            <a:r>
              <a:rPr lang="en-IN" sz="2800" b="1" u="sng" kern="100" dirty="0">
                <a:effectLst/>
                <a:latin typeface="Times New Roman" panose="02020603050405020304" pitchFamily="18" charset="0"/>
                <a:ea typeface="Calibri" panose="020F0502020204030204" pitchFamily="34" charset="0"/>
                <a:cs typeface="Times New Roman" panose="02020603050405020304" pitchFamily="18" charset="0"/>
              </a:rPr>
              <a:t>Future Work: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advancing this password management system, several key areas warrant exploration. First, the integration of biometric authentication can enhance user convenience and security. Additionally, the implementation of a robust intrusion detection system and anomaly detection algorithms will fortify the application against evolving cyber threats. Enhancing scalability through cloud-based storage solutions and exploring blockchain for decentralized security measures are avenues for consideration. To improve user experience, incorporating a comprehensive password strength evaluation mechanism and refining the user interface for mobile responsiveness will be beneficial. Lastly, continuous security audits and adherence to emerging cryptographic standards will ensure the system remains resilient in the face of emerging threats, contributing to a sustainable and secure password management solution.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5454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DAE35CF-F2D0-0729-9697-AEF2768E668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4858EA3-C536-582A-3878-0DCAF5E77E26}"/>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9" name="TextBox 8">
            <a:extLst>
              <a:ext uri="{FF2B5EF4-FFF2-40B4-BE49-F238E27FC236}">
                <a16:creationId xmlns:a16="http://schemas.microsoft.com/office/drawing/2014/main" id="{F6FF7F3E-16AA-5185-4DA3-3B64054130E0}"/>
              </a:ext>
            </a:extLst>
          </p:cNvPr>
          <p:cNvSpPr txBox="1"/>
          <p:nvPr/>
        </p:nvSpPr>
        <p:spPr>
          <a:xfrm>
            <a:off x="1402402" y="2102558"/>
            <a:ext cx="7992610" cy="2000548"/>
          </a:xfrm>
          <a:prstGeom prst="rect">
            <a:avLst/>
          </a:prstGeom>
          <a:noFill/>
        </p:spPr>
        <p:txBody>
          <a:bodyPr wrap="square">
            <a:spAutoFit/>
          </a:bodyPr>
          <a:lstStyle/>
          <a:p>
            <a:pPr marL="0" marR="0">
              <a:lnSpc>
                <a:spcPct val="107000"/>
              </a:lnSpc>
              <a:spcBef>
                <a:spcPts val="0"/>
              </a:spcBef>
              <a:spcAft>
                <a:spcPts val="800"/>
              </a:spcAft>
            </a:pPr>
            <a:r>
              <a:rPr lang="en-IN" sz="2800" b="1" u="sng"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p>
          <a:p>
            <a:pPr marL="0" marR="0">
              <a:lnSpc>
                <a:spcPct val="107000"/>
              </a:lnSpc>
              <a:spcBef>
                <a:spcPts val="0"/>
              </a:spcBef>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https://link.springer.com/book/10.1007/978-3-662-04722-4</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https://csrc.nist.gov/csrc/media/projects/cryptographic-standards-and-guidelines/documents/aes-development/rijndael-ammended.pdf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219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AA87-9E38-4BCC-9F19-92FC6ABB7B89}"/>
              </a:ext>
            </a:extLst>
          </p:cNvPr>
          <p:cNvSpPr>
            <a:spLocks noGrp="1"/>
          </p:cNvSpPr>
          <p:nvPr>
            <p:ph type="title"/>
          </p:nvPr>
        </p:nvSpPr>
        <p:spPr/>
        <p:txBody>
          <a:bodyPr/>
          <a:lstStyle/>
          <a:p>
            <a:r>
              <a:rPr lang="en-US" dirty="0"/>
              <a:t>CONTRIBUTION:</a:t>
            </a:r>
            <a:endParaRPr lang="en-IN" dirty="0"/>
          </a:p>
        </p:txBody>
      </p:sp>
      <p:sp>
        <p:nvSpPr>
          <p:cNvPr id="10" name="Slide Number Placeholder 9">
            <a:extLst>
              <a:ext uri="{FF2B5EF4-FFF2-40B4-BE49-F238E27FC236}">
                <a16:creationId xmlns:a16="http://schemas.microsoft.com/office/drawing/2014/main" id="{3D5A8FE3-A5C6-46E0-B44B-D41E92B642B9}"/>
              </a:ext>
            </a:extLst>
          </p:cNvPr>
          <p:cNvSpPr>
            <a:spLocks noGrp="1"/>
          </p:cNvSpPr>
          <p:nvPr>
            <p:ph type="sldNum" sz="quarter" idx="12"/>
          </p:nvPr>
        </p:nvSpPr>
        <p:spPr/>
        <p:txBody>
          <a:bodyPr/>
          <a:lstStyle/>
          <a:p>
            <a:fld id="{3A98EE3D-8CD1-4C3F-BD1C-C98C9596463C}" type="slidenum">
              <a:rPr lang="en-US" smtClean="0"/>
              <a:t>18</a:t>
            </a:fld>
            <a:endParaRPr lang="en-US" dirty="0"/>
          </a:p>
        </p:txBody>
      </p:sp>
      <p:graphicFrame>
        <p:nvGraphicFramePr>
          <p:cNvPr id="13" name="Table 13">
            <a:extLst>
              <a:ext uri="{FF2B5EF4-FFF2-40B4-BE49-F238E27FC236}">
                <a16:creationId xmlns:a16="http://schemas.microsoft.com/office/drawing/2014/main" id="{20AAC90E-28A0-41B9-92E0-D4F52124616B}"/>
              </a:ext>
            </a:extLst>
          </p:cNvPr>
          <p:cNvGraphicFramePr>
            <a:graphicFrameLocks noGrp="1"/>
          </p:cNvGraphicFramePr>
          <p:nvPr>
            <p:extLst>
              <p:ext uri="{D42A27DB-BD31-4B8C-83A1-F6EECF244321}">
                <p14:modId xmlns:p14="http://schemas.microsoft.com/office/powerpoint/2010/main" val="1793670394"/>
              </p:ext>
            </p:extLst>
          </p:nvPr>
        </p:nvGraphicFramePr>
        <p:xfrm>
          <a:off x="1871362" y="2459604"/>
          <a:ext cx="8128000" cy="3000230"/>
        </p:xfrm>
        <a:graphic>
          <a:graphicData uri="http://schemas.openxmlformats.org/drawingml/2006/table">
            <a:tbl>
              <a:tblPr firstRow="1" bandRow="1">
                <a:tableStyleId>{8A107856-5554-42FB-B03E-39F5DBC370BA}</a:tableStyleId>
              </a:tblPr>
              <a:tblGrid>
                <a:gridCol w="4064000">
                  <a:extLst>
                    <a:ext uri="{9D8B030D-6E8A-4147-A177-3AD203B41FA5}">
                      <a16:colId xmlns:a16="http://schemas.microsoft.com/office/drawing/2014/main" val="1565430517"/>
                    </a:ext>
                  </a:extLst>
                </a:gridCol>
                <a:gridCol w="4064000">
                  <a:extLst>
                    <a:ext uri="{9D8B030D-6E8A-4147-A177-3AD203B41FA5}">
                      <a16:colId xmlns:a16="http://schemas.microsoft.com/office/drawing/2014/main" val="2760529066"/>
                    </a:ext>
                  </a:extLst>
                </a:gridCol>
              </a:tblGrid>
              <a:tr h="667878">
                <a:tc>
                  <a:txBody>
                    <a:bodyPr/>
                    <a:lstStyle/>
                    <a:p>
                      <a:pPr algn="ctr"/>
                      <a:r>
                        <a:rPr lang="en-US" sz="2400" b="0" dirty="0"/>
                        <a:t>MARREDDY MOHIT SASANK REDDY</a:t>
                      </a:r>
                      <a:endParaRPr lang="en-IN" sz="2400" b="0" dirty="0"/>
                    </a:p>
                  </a:txBody>
                  <a:tcPr/>
                </a:tc>
                <a:tc>
                  <a:txBody>
                    <a:bodyPr/>
                    <a:lstStyle/>
                    <a:p>
                      <a:pPr algn="ctr"/>
                      <a:endParaRPr lang="en-IN" dirty="0"/>
                    </a:p>
                    <a:p>
                      <a:pPr algn="ctr"/>
                      <a:r>
                        <a:rPr lang="en-IN" b="0" dirty="0"/>
                        <a:t>Aes Implementation</a:t>
                      </a:r>
                    </a:p>
                  </a:txBody>
                  <a:tcPr/>
                </a:tc>
                <a:extLst>
                  <a:ext uri="{0D108BD9-81ED-4DB2-BD59-A6C34878D82A}">
                    <a16:rowId xmlns:a16="http://schemas.microsoft.com/office/drawing/2014/main" val="3872749196"/>
                  </a:ext>
                </a:extLst>
              </a:tr>
              <a:tr h="677155">
                <a:tc>
                  <a:txBody>
                    <a:bodyPr/>
                    <a:lstStyle/>
                    <a:p>
                      <a:pPr algn="ctr"/>
                      <a:r>
                        <a:rPr lang="en-IN" sz="2400" dirty="0"/>
                        <a:t>YARRAM SRI SATHWIK REDDY </a:t>
                      </a:r>
                    </a:p>
                  </a:txBody>
                  <a:tcPr/>
                </a:tc>
                <a:tc>
                  <a:txBody>
                    <a:bodyPr/>
                    <a:lstStyle/>
                    <a:p>
                      <a:pPr algn="ctr"/>
                      <a:endParaRPr lang="en-US" dirty="0"/>
                    </a:p>
                    <a:p>
                      <a:pPr algn="ctr"/>
                      <a:r>
                        <a:rPr lang="en-US" dirty="0"/>
                        <a:t>hashing algorithm and client to server</a:t>
                      </a:r>
                      <a:endParaRPr lang="en-IN" dirty="0"/>
                    </a:p>
                  </a:txBody>
                  <a:tcPr/>
                </a:tc>
                <a:extLst>
                  <a:ext uri="{0D108BD9-81ED-4DB2-BD59-A6C34878D82A}">
                    <a16:rowId xmlns:a16="http://schemas.microsoft.com/office/drawing/2014/main" val="3784036669"/>
                  </a:ext>
                </a:extLst>
              </a:tr>
              <a:tr h="677155">
                <a:tc>
                  <a:txBody>
                    <a:bodyPr/>
                    <a:lstStyle/>
                    <a:p>
                      <a:pPr algn="ctr"/>
                      <a:r>
                        <a:rPr lang="en-IN" sz="2400" dirty="0"/>
                        <a:t>B.HARISH BALAJI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hashing algorithm and client to server</a:t>
                      </a:r>
                      <a:endParaRPr lang="en-IN" dirty="0"/>
                    </a:p>
                    <a:p>
                      <a:endParaRPr lang="en-IN" dirty="0"/>
                    </a:p>
                  </a:txBody>
                  <a:tcPr/>
                </a:tc>
                <a:extLst>
                  <a:ext uri="{0D108BD9-81ED-4DB2-BD59-A6C34878D82A}">
                    <a16:rowId xmlns:a16="http://schemas.microsoft.com/office/drawing/2014/main" val="971514810"/>
                  </a:ext>
                </a:extLst>
              </a:tr>
              <a:tr h="677155">
                <a:tc>
                  <a:txBody>
                    <a:bodyPr/>
                    <a:lstStyle/>
                    <a:p>
                      <a:pPr algn="ctr"/>
                      <a:r>
                        <a:rPr lang="en-IN" sz="2400" dirty="0"/>
                        <a:t>PENTYALA SAI VIJAY KUMAR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0" dirty="0"/>
                        <a:t>Aes Implementation</a:t>
                      </a:r>
                    </a:p>
                    <a:p>
                      <a:endParaRPr lang="en-IN" dirty="0"/>
                    </a:p>
                  </a:txBody>
                  <a:tcPr/>
                </a:tc>
                <a:extLst>
                  <a:ext uri="{0D108BD9-81ED-4DB2-BD59-A6C34878D82A}">
                    <a16:rowId xmlns:a16="http://schemas.microsoft.com/office/drawing/2014/main" val="293191633"/>
                  </a:ext>
                </a:extLst>
              </a:tr>
            </a:tbl>
          </a:graphicData>
        </a:graphic>
      </p:graphicFrame>
    </p:spTree>
    <p:extLst>
      <p:ext uri="{BB962C8B-B14F-4D97-AF65-F5344CB8AC3E}">
        <p14:creationId xmlns:p14="http://schemas.microsoft.com/office/powerpoint/2010/main" val="1280042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2394235" y="2365229"/>
            <a:ext cx="7403529" cy="2127541"/>
          </a:xfrm>
        </p:spPr>
        <p:txBody>
          <a:bodyPr>
            <a:noAutofit/>
          </a:bodyPr>
          <a:lstStyle/>
          <a:p>
            <a:r>
              <a:rPr lang="en-US" sz="8000" dirty="0"/>
              <a:t>Thank you</a:t>
            </a:r>
          </a:p>
        </p:txBody>
      </p:sp>
      <p:sp>
        <p:nvSpPr>
          <p:cNvPr id="4" name="Slide Number Placeholder 3">
            <a:extLst>
              <a:ext uri="{FF2B5EF4-FFF2-40B4-BE49-F238E27FC236}">
                <a16:creationId xmlns:a16="http://schemas.microsoft.com/office/drawing/2014/main" id="{5947942D-0E12-44A9-B67B-FD75E0E41F25}"/>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1" y="702155"/>
            <a:ext cx="4163803" cy="595303"/>
          </a:xfrm>
        </p:spPr>
        <p:txBody>
          <a:bodyPr>
            <a:normAutofit/>
          </a:bodyPr>
          <a:lstStyle/>
          <a:p>
            <a:r>
              <a:rPr lang="en-US" dirty="0"/>
              <a:t>Members: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81191" y="1594021"/>
            <a:ext cx="11414977" cy="3669958"/>
          </a:xfrm>
        </p:spPr>
        <p:txBody>
          <a:bodyPr>
            <a:noAutofit/>
          </a:bodyPr>
          <a:lstStyle/>
          <a:p>
            <a:pPr algn="ctr"/>
            <a:endParaRPr lang="en-US" sz="3200" dirty="0">
              <a:latin typeface="+mj-lt"/>
            </a:endParaRPr>
          </a:p>
          <a:p>
            <a:pPr marL="457200" indent="-457200">
              <a:buFont typeface="Arial" panose="020B0604020202020204" pitchFamily="34" charset="0"/>
              <a:buChar char="•"/>
            </a:pPr>
            <a:r>
              <a:rPr lang="en-IN" sz="3200" dirty="0"/>
              <a:t>MARREDDY MOHIT SASANK REDDY CB.EN.U4AIE21031 </a:t>
            </a:r>
          </a:p>
          <a:p>
            <a:pPr marL="457200" indent="-457200">
              <a:buFont typeface="Arial" panose="020B0604020202020204" pitchFamily="34" charset="0"/>
              <a:buChar char="•"/>
            </a:pPr>
            <a:r>
              <a:rPr lang="en-IN" sz="3200" dirty="0"/>
              <a:t> YARRAM SRI SATHWIK REDDY CB.EN.U4AIE21077 </a:t>
            </a:r>
          </a:p>
          <a:p>
            <a:pPr marL="457200" indent="-457200">
              <a:buFont typeface="Arial" panose="020B0604020202020204" pitchFamily="34" charset="0"/>
              <a:buChar char="•"/>
            </a:pPr>
            <a:r>
              <a:rPr lang="en-IN" sz="3200" dirty="0"/>
              <a:t> B.HARISH BALAJI CB.EN.U4AIE21007 </a:t>
            </a:r>
          </a:p>
          <a:p>
            <a:pPr marL="457200" indent="-457200">
              <a:buFont typeface="Arial" panose="020B0604020202020204" pitchFamily="34" charset="0"/>
              <a:buChar char="•"/>
            </a:pPr>
            <a:r>
              <a:rPr lang="en-IN" sz="3200" dirty="0"/>
              <a:t>PENTYALA SAI VIJAY KUMAR CB.EN.U4AIE21040</a:t>
            </a:r>
            <a:endParaRPr lang="en-US" sz="3200" dirty="0">
              <a:latin typeface="+mj-lt"/>
            </a:endParaRP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96A4-317E-9A85-B678-E80EC616EC24}"/>
              </a:ext>
            </a:extLst>
          </p:cNvPr>
          <p:cNvSpPr>
            <a:spLocks noGrp="1"/>
          </p:cNvSpPr>
          <p:nvPr>
            <p:ph type="title"/>
          </p:nvPr>
        </p:nvSpPr>
        <p:spPr>
          <a:xfrm>
            <a:off x="581191" y="702156"/>
            <a:ext cx="6993985" cy="534974"/>
          </a:xfrm>
        </p:spPr>
        <p:txBody>
          <a:bodyPr/>
          <a:lstStyle/>
          <a:p>
            <a:r>
              <a:rPr lang="en-US" dirty="0"/>
              <a:t>Introduction :</a:t>
            </a:r>
            <a:endParaRPr lang="en-IN" dirty="0"/>
          </a:p>
        </p:txBody>
      </p:sp>
      <p:sp>
        <p:nvSpPr>
          <p:cNvPr id="7" name="Slide Number Placeholder 6">
            <a:extLst>
              <a:ext uri="{FF2B5EF4-FFF2-40B4-BE49-F238E27FC236}">
                <a16:creationId xmlns:a16="http://schemas.microsoft.com/office/drawing/2014/main" id="{B0762663-922C-AB24-1300-9BF2BA53E647}"/>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9" name="TextBox 8">
            <a:extLst>
              <a:ext uri="{FF2B5EF4-FFF2-40B4-BE49-F238E27FC236}">
                <a16:creationId xmlns:a16="http://schemas.microsoft.com/office/drawing/2014/main" id="{EEDFF76B-1392-71CF-8456-E0EE299BC93E}"/>
              </a:ext>
            </a:extLst>
          </p:cNvPr>
          <p:cNvSpPr txBox="1"/>
          <p:nvPr/>
        </p:nvSpPr>
        <p:spPr>
          <a:xfrm>
            <a:off x="581191" y="1371088"/>
            <a:ext cx="9646023"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2">
                    <a:lumMod val="50000"/>
                  </a:schemeClr>
                </a:solidFill>
                <a:effectLst/>
                <a:latin typeface="Söhne"/>
              </a:rPr>
              <a:t>The Password Manager is a security-focused tool designed to securely store and manage user credentials and sensitive information. This presentation outlines the key functionalities and implementation details of the project.</a:t>
            </a:r>
          </a:p>
          <a:p>
            <a:pPr marL="285750" indent="-285750">
              <a:buFont typeface="Arial" panose="020B0604020202020204" pitchFamily="34" charset="0"/>
              <a:buChar char="•"/>
            </a:pPr>
            <a:endParaRPr lang="en-US" dirty="0">
              <a:solidFill>
                <a:schemeClr val="tx2">
                  <a:lumMod val="50000"/>
                </a:schemeClr>
              </a:solidFill>
              <a:latin typeface="Söhne"/>
            </a:endParaRPr>
          </a:p>
          <a:p>
            <a:pPr marL="285750" indent="-285750">
              <a:buFont typeface="Arial" panose="020B0604020202020204" pitchFamily="34" charset="0"/>
              <a:buChar char="•"/>
            </a:pPr>
            <a:r>
              <a:rPr lang="en-US" b="0" i="0" dirty="0">
                <a:solidFill>
                  <a:schemeClr val="tx2">
                    <a:lumMod val="50000"/>
                  </a:schemeClr>
                </a:solidFill>
                <a:effectLst/>
                <a:latin typeface="Söhne"/>
              </a:rPr>
              <a:t>Our project addresses the critical need for robust password management through the development of a secure and efficient Password Manager. As a pivotal tool in fortifying online security practices, our Password Manager goes beyond conventional approaches, integrating advanced encryption techniques and a secure client-server model.</a:t>
            </a:r>
          </a:p>
          <a:p>
            <a:pPr marL="285750" indent="-285750">
              <a:buFont typeface="Arial" panose="020B0604020202020204" pitchFamily="34" charset="0"/>
              <a:buChar char="•"/>
            </a:pPr>
            <a:endParaRPr lang="en-US" dirty="0">
              <a:solidFill>
                <a:schemeClr val="tx2">
                  <a:lumMod val="50000"/>
                </a:schemeClr>
              </a:solidFill>
              <a:latin typeface="Söhne"/>
            </a:endParaRPr>
          </a:p>
          <a:p>
            <a:pPr marL="285750" indent="-285750">
              <a:buFont typeface="Arial" panose="020B0604020202020204" pitchFamily="34" charset="0"/>
              <a:buChar char="•"/>
            </a:pPr>
            <a:r>
              <a:rPr lang="en-US" b="0" i="0" dirty="0">
                <a:solidFill>
                  <a:schemeClr val="tx2">
                    <a:lumMod val="50000"/>
                  </a:schemeClr>
                </a:solidFill>
                <a:effectLst/>
                <a:latin typeface="Söhne"/>
              </a:rPr>
              <a:t>Through meticulous implementation of the Advanced Encryption Standard (AES) and a custom SHA-256 hashing algorithm, we establish a formidable defense against unauthorized access and potential data breaches. </a:t>
            </a:r>
          </a:p>
        </p:txBody>
      </p:sp>
      <p:sp>
        <p:nvSpPr>
          <p:cNvPr id="11" name="TextBox 10">
            <a:extLst>
              <a:ext uri="{FF2B5EF4-FFF2-40B4-BE49-F238E27FC236}">
                <a16:creationId xmlns:a16="http://schemas.microsoft.com/office/drawing/2014/main" id="{26C58DA8-157B-1ECC-4EAF-50B3FB693F0B}"/>
              </a:ext>
            </a:extLst>
          </p:cNvPr>
          <p:cNvSpPr txBox="1"/>
          <p:nvPr/>
        </p:nvSpPr>
        <p:spPr>
          <a:xfrm>
            <a:off x="654423" y="4921366"/>
            <a:ext cx="6096000" cy="369332"/>
          </a:xfrm>
          <a:prstGeom prst="rect">
            <a:avLst/>
          </a:prstGeom>
          <a:noFill/>
        </p:spPr>
        <p:txBody>
          <a:bodyPr wrap="square">
            <a:spAutoFit/>
          </a:bodyPr>
          <a:lstStyle/>
          <a:p>
            <a:r>
              <a:rPr lang="en-IN" sz="1800" b="1" i="0" dirty="0">
                <a:effectLst/>
                <a:latin typeface="Söhne"/>
              </a:rPr>
              <a:t>Implementation Overview :</a:t>
            </a:r>
          </a:p>
        </p:txBody>
      </p:sp>
      <p:sp>
        <p:nvSpPr>
          <p:cNvPr id="13" name="TextBox 12">
            <a:extLst>
              <a:ext uri="{FF2B5EF4-FFF2-40B4-BE49-F238E27FC236}">
                <a16:creationId xmlns:a16="http://schemas.microsoft.com/office/drawing/2014/main" id="{0BA48BCD-63FB-67EC-8EF7-109AA971D648}"/>
              </a:ext>
            </a:extLst>
          </p:cNvPr>
          <p:cNvSpPr txBox="1"/>
          <p:nvPr/>
        </p:nvSpPr>
        <p:spPr>
          <a:xfrm>
            <a:off x="654423" y="5424656"/>
            <a:ext cx="9646022" cy="646331"/>
          </a:xfrm>
          <a:prstGeom prst="rect">
            <a:avLst/>
          </a:prstGeom>
          <a:noFill/>
        </p:spPr>
        <p:txBody>
          <a:bodyPr wrap="square">
            <a:spAutoFit/>
          </a:bodyPr>
          <a:lstStyle/>
          <a:p>
            <a:r>
              <a:rPr lang="en-US" b="0" i="0" dirty="0">
                <a:solidFill>
                  <a:schemeClr val="tx2">
                    <a:lumMod val="50000"/>
                  </a:schemeClr>
                </a:solidFill>
                <a:effectLst/>
                <a:latin typeface="Söhne"/>
              </a:rPr>
              <a:t>The Password Manager, which uses a </a:t>
            </a:r>
            <a:r>
              <a:rPr lang="en-US" dirty="0">
                <a:solidFill>
                  <a:schemeClr val="tx2">
                    <a:lumMod val="50000"/>
                  </a:schemeClr>
                </a:solidFill>
                <a:latin typeface="Söhne"/>
              </a:rPr>
              <a:t>Graphical user </a:t>
            </a:r>
            <a:r>
              <a:rPr lang="en-US" b="0" i="0" dirty="0">
                <a:solidFill>
                  <a:schemeClr val="tx2">
                    <a:lumMod val="50000"/>
                  </a:schemeClr>
                </a:solidFill>
                <a:effectLst/>
                <a:latin typeface="Söhne"/>
              </a:rPr>
              <a:t> Interface is implemented with the following key features: Aes Encryption , GUI</a:t>
            </a:r>
            <a:endParaRPr lang="en-IN" dirty="0">
              <a:solidFill>
                <a:schemeClr val="tx2">
                  <a:lumMod val="50000"/>
                </a:schemeClr>
              </a:solidFill>
            </a:endParaRPr>
          </a:p>
        </p:txBody>
      </p:sp>
    </p:spTree>
    <p:extLst>
      <p:ext uri="{BB962C8B-B14F-4D97-AF65-F5344CB8AC3E}">
        <p14:creationId xmlns:p14="http://schemas.microsoft.com/office/powerpoint/2010/main" val="36232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5E67B64-A308-1846-36BB-7FDCBC174051}"/>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9A10B1D1-620B-3FF8-EE4A-0755C94DC1B8}"/>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8" name="TextBox 7">
            <a:extLst>
              <a:ext uri="{FF2B5EF4-FFF2-40B4-BE49-F238E27FC236}">
                <a16:creationId xmlns:a16="http://schemas.microsoft.com/office/drawing/2014/main" id="{D2B6C635-2F98-05D6-5091-FCE6814347E8}"/>
              </a:ext>
            </a:extLst>
          </p:cNvPr>
          <p:cNvSpPr txBox="1"/>
          <p:nvPr/>
        </p:nvSpPr>
        <p:spPr>
          <a:xfrm>
            <a:off x="581192" y="744071"/>
            <a:ext cx="4367326" cy="369332"/>
          </a:xfrm>
          <a:prstGeom prst="rect">
            <a:avLst/>
          </a:prstGeom>
          <a:noFill/>
        </p:spPr>
        <p:txBody>
          <a:bodyPr wrap="square" rtlCol="0">
            <a:spAutoFit/>
          </a:bodyPr>
          <a:lstStyle/>
          <a:p>
            <a:r>
              <a:rPr lang="en-US" dirty="0"/>
              <a:t>AES :</a:t>
            </a:r>
            <a:endParaRPr lang="en-IN" dirty="0"/>
          </a:p>
        </p:txBody>
      </p:sp>
      <p:pic>
        <p:nvPicPr>
          <p:cNvPr id="9" name="Picture 8">
            <a:extLst>
              <a:ext uri="{FF2B5EF4-FFF2-40B4-BE49-F238E27FC236}">
                <a16:creationId xmlns:a16="http://schemas.microsoft.com/office/drawing/2014/main" id="{656D85E6-6B57-4AD6-C34A-552D7C08B54A}"/>
              </a:ext>
            </a:extLst>
          </p:cNvPr>
          <p:cNvPicPr>
            <a:picLocks noChangeAspect="1"/>
          </p:cNvPicPr>
          <p:nvPr/>
        </p:nvPicPr>
        <p:blipFill>
          <a:blip r:embed="rId2"/>
          <a:stretch>
            <a:fillRect/>
          </a:stretch>
        </p:blipFill>
        <p:spPr>
          <a:xfrm>
            <a:off x="1808517" y="744071"/>
            <a:ext cx="6089388" cy="5676519"/>
          </a:xfrm>
          <a:prstGeom prst="rect">
            <a:avLst/>
          </a:prstGeom>
        </p:spPr>
      </p:pic>
    </p:spTree>
    <p:extLst>
      <p:ext uri="{BB962C8B-B14F-4D97-AF65-F5344CB8AC3E}">
        <p14:creationId xmlns:p14="http://schemas.microsoft.com/office/powerpoint/2010/main" val="260567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0374A1E-CE89-8BDE-3922-F50F2A744354}"/>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DE77CA5A-DA04-225E-7C0F-7B7C016192DF}"/>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8" name="TextBox 7">
            <a:extLst>
              <a:ext uri="{FF2B5EF4-FFF2-40B4-BE49-F238E27FC236}">
                <a16:creationId xmlns:a16="http://schemas.microsoft.com/office/drawing/2014/main" id="{2854455D-CFB4-2FE8-FE6B-08C24EC526AF}"/>
              </a:ext>
            </a:extLst>
          </p:cNvPr>
          <p:cNvSpPr txBox="1"/>
          <p:nvPr/>
        </p:nvSpPr>
        <p:spPr>
          <a:xfrm>
            <a:off x="394447" y="1696851"/>
            <a:ext cx="11403106" cy="4727063"/>
          </a:xfrm>
          <a:prstGeom prst="rect">
            <a:avLst/>
          </a:prstGeom>
          <a:noFill/>
        </p:spPr>
        <p:txBody>
          <a:bodyPr wrap="square" rtlCol="0">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first step is to add the plaintext to the initial key (K0). This is followed by nine rounds of transformations, each of which consists of four substeps: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Byte substitution: This step uses a substitution table (S-box) to replace each byte of the data with a different byte. The S-box is designed to be very non-linear, which makes it difficult to reverse the substitution process.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Shift rows: This step shifts the bytes in each row of the data to the left by a different number of positions.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Mix columns: This step mixes the bytes in each column of the data using a matrix multiplication operation.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Key addition: This step adds another subkey (derived from the initial key) to the data.</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the nine rounds of transformations, a final round is performed that consists only of byte substitution and key addition.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output of the final round is the ciphertext, which is the encrypted form of the plaintext.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extBox 1">
            <a:extLst>
              <a:ext uri="{FF2B5EF4-FFF2-40B4-BE49-F238E27FC236}">
                <a16:creationId xmlns:a16="http://schemas.microsoft.com/office/drawing/2014/main" id="{396FD897-C91A-BB82-90F9-EF964DDB2C13}"/>
              </a:ext>
            </a:extLst>
          </p:cNvPr>
          <p:cNvSpPr txBox="1"/>
          <p:nvPr/>
        </p:nvSpPr>
        <p:spPr>
          <a:xfrm>
            <a:off x="502024" y="753035"/>
            <a:ext cx="4240305" cy="369332"/>
          </a:xfrm>
          <a:prstGeom prst="rect">
            <a:avLst/>
          </a:prstGeom>
          <a:noFill/>
        </p:spPr>
        <p:txBody>
          <a:bodyPr wrap="square" rtlCol="0">
            <a:spAutoFit/>
          </a:bodyPr>
          <a:lstStyle/>
          <a:p>
            <a:r>
              <a:rPr lang="en-US" dirty="0"/>
              <a:t>Introduction :</a:t>
            </a:r>
            <a:endParaRPr lang="en-IN" dirty="0"/>
          </a:p>
        </p:txBody>
      </p:sp>
    </p:spTree>
    <p:extLst>
      <p:ext uri="{BB962C8B-B14F-4D97-AF65-F5344CB8AC3E}">
        <p14:creationId xmlns:p14="http://schemas.microsoft.com/office/powerpoint/2010/main" val="120168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4972FC3-7795-B0A3-97BB-562703DD3E2A}"/>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DA2287AC-D30A-5FF5-680E-07135DD39C6B}"/>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9" name="TextBox 8">
            <a:extLst>
              <a:ext uri="{FF2B5EF4-FFF2-40B4-BE49-F238E27FC236}">
                <a16:creationId xmlns:a16="http://schemas.microsoft.com/office/drawing/2014/main" id="{8BEE4E2F-BC95-81CC-DD2A-6219F722F899}"/>
              </a:ext>
            </a:extLst>
          </p:cNvPr>
          <p:cNvSpPr txBox="1"/>
          <p:nvPr/>
        </p:nvSpPr>
        <p:spPr>
          <a:xfrm>
            <a:off x="502023" y="712648"/>
            <a:ext cx="4966447" cy="1264642"/>
          </a:xfrm>
          <a:prstGeom prst="rect">
            <a:avLst/>
          </a:prstGeom>
          <a:noFill/>
        </p:spPr>
        <p:txBody>
          <a:bodyPr wrap="square">
            <a:spAutoFit/>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flowchart also shows that there are different transformations used for different rounds of the AES algorithm. This is done to make the algorithm more resistant to attack.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39D965C1-8D6F-63EE-50B3-DC435C774E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3234" y="499447"/>
            <a:ext cx="4161065" cy="6289592"/>
          </a:xfrm>
          <a:prstGeom prst="rect">
            <a:avLst/>
          </a:prstGeom>
          <a:noFill/>
          <a:ln>
            <a:noFill/>
          </a:ln>
        </p:spPr>
      </p:pic>
    </p:spTree>
    <p:extLst>
      <p:ext uri="{BB962C8B-B14F-4D97-AF65-F5344CB8AC3E}">
        <p14:creationId xmlns:p14="http://schemas.microsoft.com/office/powerpoint/2010/main" val="219152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D09FB9D-7AF3-252B-1E50-CC0874AD9FE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E729EAEB-3AB7-FD56-BB9F-EDE39BB087C8}"/>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8" name="TextBox 7">
            <a:extLst>
              <a:ext uri="{FF2B5EF4-FFF2-40B4-BE49-F238E27FC236}">
                <a16:creationId xmlns:a16="http://schemas.microsoft.com/office/drawing/2014/main" id="{34920C31-7692-348E-BCA9-D5BA0980113F}"/>
              </a:ext>
            </a:extLst>
          </p:cNvPr>
          <p:cNvSpPr txBox="1"/>
          <p:nvPr/>
        </p:nvSpPr>
        <p:spPr>
          <a:xfrm>
            <a:off x="464650" y="661928"/>
            <a:ext cx="4501796" cy="5534144"/>
          </a:xfrm>
          <a:prstGeom prst="rect">
            <a:avLst/>
          </a:prstGeom>
          <a:noFill/>
        </p:spPr>
        <p:txBody>
          <a:bodyPr wrap="square">
            <a:spAutoFit/>
          </a:bodyPr>
          <a:lstStyle/>
          <a:p>
            <a:pPr marL="0" marR="0">
              <a:lnSpc>
                <a:spcPct val="107000"/>
              </a:lnSpc>
              <a:spcBef>
                <a:spcPts val="0"/>
              </a:spcBef>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Explanation: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Key Expansion (B):</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Input: The process starts with the user providing a key and plaintext.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Operation: The key expansion process expands the provided key into round keys for AES encryption.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Output: The expanded key is used in the subsequent AES encryption process.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Add Padding (C):</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Input: The expanded key and plaintext.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Operation: Padding is added to the plaintext to ensure it's a multiple of the block size (16 bytes) for AES encryption.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Output: Padded plaintext ready for encryption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AES Encryption (D):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Input: Padded plaintext and IV (Initialization Vector).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Operation: AES encryption is performed on the padded plaintext using the expanded key and IV. The encryption is performed in blocks.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Output: Ciphertext after AES encryption.</a:t>
            </a:r>
          </a:p>
          <a:p>
            <a:pPr marL="742950" marR="0" lvl="1" indent="-285750">
              <a:lnSpc>
                <a:spcPct val="107000"/>
              </a:lnSpc>
              <a:spcBef>
                <a:spcPts val="0"/>
              </a:spcBef>
              <a:spcAft>
                <a:spcPts val="800"/>
              </a:spcAft>
              <a:buFont typeface="Wingdings" panose="05000000000000000000" pitchFamily="2" charset="2"/>
              <a:buChar char=""/>
            </a:pP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F807D58-EADB-2EF0-9BDE-3CF7ADCB00D6}"/>
              </a:ext>
            </a:extLst>
          </p:cNvPr>
          <p:cNvSpPr txBox="1"/>
          <p:nvPr/>
        </p:nvSpPr>
        <p:spPr>
          <a:xfrm>
            <a:off x="5127812" y="1219330"/>
            <a:ext cx="6482998" cy="3074240"/>
          </a:xfrm>
          <a:prstGeom prst="rect">
            <a:avLst/>
          </a:prstGeom>
          <a:noFill/>
        </p:spPr>
        <p:txBody>
          <a:bodyPr wrap="square">
            <a:spAutoFit/>
          </a:bodyPr>
          <a:lstStyle/>
          <a:p>
            <a:pPr marL="342900" marR="0" lvl="0" indent="-342900">
              <a:lnSpc>
                <a:spcPct val="107000"/>
              </a:lnSpc>
              <a:spcBef>
                <a:spcPts val="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HMAC Computation (F):</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Input: HMAC Key, Salt, and Ciphertext.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Operation: HMAC (Hash-based Message Authentication Code) is computed using the HMAC key, salt, and the ciphertext obtained from AES encryption.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Output: Computed HMAC.</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Concatenate for Output (H):</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Input: Computed HMAC, Salt, and Ciphertext.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Operation: The HMAC, salt, and ciphertext are concatenated to form the final output.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Output: Final output ready to be presented or transmitted.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End (I):</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 process concludes, and the final output is the result of the encryption process.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209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BB2938F-6D34-4E0A-39C9-D2A7A051F4A1}"/>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3AE905EF-845B-D8C5-629D-7747F91786EF}"/>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9" name="TextBox 8">
            <a:extLst>
              <a:ext uri="{FF2B5EF4-FFF2-40B4-BE49-F238E27FC236}">
                <a16:creationId xmlns:a16="http://schemas.microsoft.com/office/drawing/2014/main" id="{65071206-08C2-936D-5528-FE448354B206}"/>
              </a:ext>
            </a:extLst>
          </p:cNvPr>
          <p:cNvSpPr txBox="1"/>
          <p:nvPr/>
        </p:nvSpPr>
        <p:spPr>
          <a:xfrm>
            <a:off x="448235" y="686283"/>
            <a:ext cx="6096000" cy="375552"/>
          </a:xfrm>
          <a:prstGeom prst="rect">
            <a:avLst/>
          </a:prstGeom>
          <a:noFill/>
        </p:spPr>
        <p:txBody>
          <a:bodyPr wrap="square">
            <a:spAutoFit/>
          </a:bodyPr>
          <a:lstStyle/>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SHA 256: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BCB0BCF6-C15C-ECA9-27DB-32B01588B2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1415" y="686283"/>
            <a:ext cx="7102868" cy="5876448"/>
          </a:xfrm>
          <a:prstGeom prst="rect">
            <a:avLst/>
          </a:prstGeom>
          <a:noFill/>
          <a:ln>
            <a:noFill/>
          </a:ln>
        </p:spPr>
      </p:pic>
    </p:spTree>
    <p:extLst>
      <p:ext uri="{BB962C8B-B14F-4D97-AF65-F5344CB8AC3E}">
        <p14:creationId xmlns:p14="http://schemas.microsoft.com/office/powerpoint/2010/main" val="169124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116F30-EADF-3E40-50B3-6E490B5500BA}"/>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9" name="TextBox 8">
            <a:extLst>
              <a:ext uri="{FF2B5EF4-FFF2-40B4-BE49-F238E27FC236}">
                <a16:creationId xmlns:a16="http://schemas.microsoft.com/office/drawing/2014/main" id="{853F926B-C0B7-5E7C-C9E6-F88463D02042}"/>
              </a:ext>
            </a:extLst>
          </p:cNvPr>
          <p:cNvSpPr txBox="1"/>
          <p:nvPr/>
        </p:nvSpPr>
        <p:spPr>
          <a:xfrm>
            <a:off x="500509" y="897151"/>
            <a:ext cx="6302188" cy="4846263"/>
          </a:xfrm>
          <a:prstGeom prst="rect">
            <a:avLst/>
          </a:prstGeom>
          <a:noFill/>
        </p:spPr>
        <p:txBody>
          <a:bodyPr wrap="square">
            <a:spAutoFit/>
          </a:bodyPr>
          <a:lstStyle/>
          <a:p>
            <a:pPr marL="0" marR="0">
              <a:lnSpc>
                <a:spcPct val="107000"/>
              </a:lnSpc>
              <a:spcBef>
                <a:spcPts val="0"/>
              </a:spcBef>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Explanation: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Prepare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Check the type of the message (e.g., if it's a string).</a:t>
            </a: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Convert the message to a bytearray.</a:t>
            </a: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Calculate the length of the message.</a:t>
            </a:r>
          </a:p>
          <a:p>
            <a:pPr marL="342900" marR="0" lvl="0" indent="-342900">
              <a:lnSpc>
                <a:spcPct val="107000"/>
              </a:lnSpc>
              <a:spcBef>
                <a:spcPts val="0"/>
              </a:spcBef>
              <a:spcAft>
                <a:spcPts val="800"/>
              </a:spcAft>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Padding: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Append the byte 0x80 to the message.</a:t>
            </a: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Pad the message with zeros until it reaches the appropriate length.</a:t>
            </a: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Append the original message length to the padded message.</a:t>
            </a:r>
          </a:p>
          <a:p>
            <a:pPr marL="342900" marR="0" lvl="0" indent="-342900">
              <a:lnSpc>
                <a:spcPct val="107000"/>
              </a:lnSpc>
              <a:spcBef>
                <a:spcPts val="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Initialization: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Set the initial hash values. In the case of SHA-256, these are specific constant values.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Divide Message into Blocks: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Divide the padded message into blocks, typically 512-bit blocks.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Message Schedule: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Prepare the message schedule, which involves breaking each block into 32-bit words and creating a schedule of 64 words.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0656142"/>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design" id="{9B7A93B0-7E75-4B33-9362-9C4D614AECA1}" vid="{3CF9A9D3-49E8-47CC-B06C-73362BD111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5AB925AF-1C2C-47DC-A961-4D6FA16128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CEB89B-922A-4F66-97DB-EDD8F270360B}">
  <ds:schemaRefs>
    <ds:schemaRef ds:uri="http://schemas.microsoft.com/sharepoint/v3/contenttype/forms"/>
  </ds:schemaRefs>
</ds:datastoreItem>
</file>

<file path=customXml/itemProps3.xml><?xml version="1.0" encoding="utf-8"?>
<ds:datastoreItem xmlns:ds="http://schemas.openxmlformats.org/officeDocument/2006/customXml" ds:itemID="{88D7F1A9-0188-45A8-AAB7-D8B3257A9F5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TotalTime>142</TotalTime>
  <Words>1214</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Gill Sans MT</vt:lpstr>
      <vt:lpstr>Söhne</vt:lpstr>
      <vt:lpstr>Symbol</vt:lpstr>
      <vt:lpstr>Times New Roman</vt:lpstr>
      <vt:lpstr>Wingdings</vt:lpstr>
      <vt:lpstr>Wingdings 2</vt:lpstr>
      <vt:lpstr>DividendVTI</vt:lpstr>
      <vt:lpstr>PowerPoint Presentation</vt:lpstr>
      <vt:lpstr>Members: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DEHAZING</dc:title>
  <dc:creator>Marreddy Mohit Sasank Reddy - [CB.EN.U4AIE21031]</dc:creator>
  <cp:lastModifiedBy>Marreddy Mohit Sasank Reddy - [CB.EN.U4AIE21031]</cp:lastModifiedBy>
  <cp:revision>11</cp:revision>
  <dcterms:created xsi:type="dcterms:W3CDTF">2023-12-18T09:05:23Z</dcterms:created>
  <dcterms:modified xsi:type="dcterms:W3CDTF">2023-12-29T16:34:20Z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