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36115"/>
            <a:ext cx="9144000" cy="2484120"/>
          </a:xfrm>
        </p:spPr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DATA ANALYSIS IN HEART FAILURE PREDICTION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4155" y="5738495"/>
            <a:ext cx="6735445" cy="906780"/>
          </a:xfrm>
        </p:spPr>
        <p:txBody>
          <a:bodyPr>
            <a:normAutofit lnSpcReduction="10000"/>
          </a:bodyPr>
          <a:p>
            <a:pPr algn="r"/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MARRIAM JARWAR</a:t>
            </a:r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CSC-21F-059</a:t>
            </a:r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Directions: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0" indent="0">
              <a:buNone/>
            </a:pPr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Steps: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r>
              <a:rPr lang="en-US"/>
              <a:t>Incorporate genetic data.</a:t>
            </a:r>
            <a:endParaRPr lang="en-US"/>
          </a:p>
          <a:p>
            <a:r>
              <a:rPr lang="en-US"/>
              <a:t>Conduct longitudinal studies.</a:t>
            </a:r>
            <a:endParaRPr lang="en-US"/>
          </a:p>
          <a:p>
            <a:r>
              <a:rPr lang="en-US"/>
              <a:t>Further refine predictive accuracy and clinical applicability.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Impact: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03280" cy="4351655"/>
          </a:xfrm>
        </p:spPr>
        <p:txBody>
          <a:bodyPr/>
          <a:p>
            <a:endParaRPr lang="en-US"/>
          </a:p>
          <a:p>
            <a:pPr marL="0" indent="0">
              <a:buNone/>
            </a:pPr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Contribution to Precision Medicine: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r>
              <a:rPr lang="en-US"/>
              <a:t>Enhancing the quality of care for cardiovascular patients through advanced predictive analytics.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>
            <a:alphaModFix amt="6000"/>
          </a:blip>
        </p:blipFill>
        <p:spPr>
          <a:xfrm>
            <a:off x="3252470" y="777875"/>
            <a:ext cx="6163945" cy="5399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sz="8000"/>
              <a:t>                 </a:t>
            </a:r>
            <a:endParaRPr lang="en-US" sz="8000"/>
          </a:p>
          <a:p>
            <a:pPr marL="0" indent="0" algn="l">
              <a:buNone/>
            </a:pPr>
            <a:r>
              <a:rPr lang="en-US" sz="8000"/>
              <a:t>                 </a:t>
            </a:r>
            <a:r>
              <a:rPr lang="en-US" sz="8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END!!</a:t>
            </a:r>
            <a:endParaRPr lang="en-US" sz="8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5095" cy="4351655"/>
          </a:xfrm>
        </p:spPr>
        <p:txBody>
          <a:bodyPr/>
          <a:p>
            <a:pPr marL="0" indent="0">
              <a:buNone/>
            </a:pPr>
            <a:r>
              <a:rPr 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Heart Failure (HF):</a:t>
            </a:r>
            <a:endParaRPr 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/>
          </a:p>
          <a:p>
            <a:pPr algn="l"/>
            <a:r>
              <a:rPr lang="en-US">
                <a:latin typeface="+mn-ea"/>
                <a:cs typeface="+mn-ea"/>
              </a:rPr>
              <a:t>A prevalent cardiovascular condition with high morbidity and mortality.</a:t>
            </a:r>
            <a:endParaRPr lang="en-US">
              <a:latin typeface="+mn-ea"/>
              <a:cs typeface="+mn-ea"/>
            </a:endParaRPr>
          </a:p>
          <a:p>
            <a:pPr algn="l"/>
            <a:endParaRPr lang="en-US">
              <a:latin typeface="+mn-ea"/>
              <a:cs typeface="+mn-ea"/>
            </a:endParaRPr>
          </a:p>
          <a:p>
            <a:pPr algn="l"/>
            <a:r>
              <a:rPr lang="en-US">
                <a:latin typeface="+mn-ea"/>
                <a:cs typeface="+mn-ea"/>
              </a:rPr>
              <a:t>Early detection and prediction can enable timely interventions, improving outcomes and reducing costs.</a:t>
            </a:r>
            <a:endParaRPr lang="en-US">
              <a:latin typeface="+mn-ea"/>
              <a:cs typeface="+mn-ea"/>
            </a:endParaRPr>
          </a:p>
        </p:txBody>
      </p:sp>
      <p:pic>
        <p:nvPicPr>
          <p:cNvPr id="4" name="Picture 3"/>
          <p:cNvPicPr/>
          <p:nvPr/>
        </p:nvPicPr>
        <p:blipFill>
          <a:blip/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</p:blipFill>
        <p:spPr>
          <a:xfrm>
            <a:off x="8629015" y="0"/>
            <a:ext cx="3562985" cy="2435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Study Objective: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165" cy="4351655"/>
          </a:xfrm>
        </p:spPr>
        <p:txBody>
          <a:bodyPr/>
          <a:p>
            <a:pPr marL="0" indent="0">
              <a:buNone/>
            </a:pPr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Goal: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pPr algn="l"/>
            <a:r>
              <a:rPr lang="en-US"/>
              <a:t>Develop a machine learning-based approach to predict heart failure.</a:t>
            </a:r>
            <a:endParaRPr lang="en-US"/>
          </a:p>
          <a:p>
            <a:pPr algn="l"/>
            <a:r>
              <a:rPr lang="en-US"/>
              <a:t>Utilize clinical and demographic variables.</a:t>
            </a:r>
            <a:endParaRPr lang="en-US"/>
          </a:p>
          <a:p>
            <a:pPr algn="l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alphaModFix amt="20000"/>
          </a:blip>
        </p:blipFill>
        <p:spPr>
          <a:xfrm>
            <a:off x="3990340" y="0"/>
            <a:ext cx="6306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655"/>
          </a:xfrm>
        </p:spPr>
        <p:txBody>
          <a:bodyPr/>
          <a:p>
            <a:endParaRPr lang="en-US"/>
          </a:p>
          <a:p>
            <a:pPr marL="0" indent="0">
              <a:buNone/>
            </a:pPr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Sources: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r>
              <a:rPr lang="en-US"/>
              <a:t>Clinical and demographic information of heart failure patients.</a:t>
            </a:r>
            <a:endParaRPr lang="en-US"/>
          </a:p>
          <a:p>
            <a:r>
              <a:rPr lang="en-US"/>
              <a:t>Variables: Age, Gender, Blood Pressure, Ejection Fraction, Comorbidities.]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</p:blipFill>
        <p:spPr>
          <a:xfrm>
            <a:off x="7011670" y="0"/>
            <a:ext cx="5180330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Preprocessing: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655"/>
          </a:xfrm>
        </p:spPr>
        <p:txBody>
          <a:bodyPr/>
          <a:p>
            <a:endParaRPr lang="en-US"/>
          </a:p>
          <a:p>
            <a:pPr marL="0" indent="0">
              <a:buNone/>
            </a:pPr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Steps: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r>
              <a:rPr lang="en-US"/>
              <a:t>Handling missing values.</a:t>
            </a:r>
            <a:endParaRPr lang="en-US"/>
          </a:p>
          <a:p>
            <a:r>
              <a:rPr lang="en-US"/>
              <a:t>Standardizing numerical variables.</a:t>
            </a:r>
            <a:endParaRPr lang="en-US"/>
          </a:p>
          <a:p>
            <a:r>
              <a:rPr lang="en-US"/>
              <a:t>Encoding categorical variables.</a:t>
            </a:r>
            <a:endParaRPr lang="en-US"/>
          </a:p>
          <a:p>
            <a:r>
              <a:rPr lang="en-US"/>
              <a:t>Splitting into training and testing sets.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</p:blipFill>
        <p:spPr>
          <a:xfrm>
            <a:off x="5785485" y="0"/>
            <a:ext cx="6406515" cy="3604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Machine Learning Algorithms: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pPr marL="0" indent="0">
              <a:buNone/>
            </a:pPr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Algorithms Evaluated: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r>
              <a:rPr lang="en-US"/>
              <a:t>Logistic Regression</a:t>
            </a:r>
            <a:endParaRPr lang="en-US"/>
          </a:p>
          <a:p>
            <a:r>
              <a:rPr lang="en-US"/>
              <a:t>Decision Tree</a:t>
            </a:r>
            <a:endParaRPr lang="en-US"/>
          </a:p>
          <a:p>
            <a:r>
              <a:rPr lang="en-US"/>
              <a:t>Random Forest</a:t>
            </a:r>
            <a:endParaRPr lang="en-US"/>
          </a:p>
          <a:p>
            <a:r>
              <a:rPr lang="en-US"/>
              <a:t>Support Vector Machine (SVM)</a:t>
            </a:r>
            <a:endParaRPr lang="en-US"/>
          </a:p>
          <a:p>
            <a:r>
              <a:rPr lang="en-US"/>
              <a:t>K-Nearest Neighbors (KNN)</a:t>
            </a:r>
            <a:endParaRPr lang="en-US"/>
          </a:p>
          <a:p>
            <a:r>
              <a:rPr lang="en-US"/>
              <a:t>Naive Bayes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</p:blipFill>
        <p:spPr>
          <a:xfrm>
            <a:off x="6019800" y="2129473"/>
            <a:ext cx="596265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Performance: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r>
              <a:rPr lang="en-US"/>
              <a:t>Random Forest: 1.00 Accuracy</a:t>
            </a:r>
            <a:endParaRPr lang="en-US"/>
          </a:p>
          <a:p>
            <a:r>
              <a:rPr lang="en-US"/>
              <a:t>Decision Tree: 0.99 Accuracy</a:t>
            </a:r>
            <a:endParaRPr lang="en-US"/>
          </a:p>
          <a:p>
            <a:r>
              <a:rPr lang="en-US"/>
              <a:t>Support Vector Machine: 0.93 Accuracy</a:t>
            </a:r>
            <a:endParaRPr lang="en-US"/>
          </a:p>
          <a:p>
            <a:r>
              <a:rPr lang="en-US"/>
              <a:t>K-Nearest Neighbors: 0.90 Accuracy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</p:blipFill>
        <p:spPr>
          <a:xfrm>
            <a:off x="5966778" y="1905635"/>
            <a:ext cx="52101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Selection: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Techniques Used: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r>
              <a:rPr lang="en-US"/>
              <a:t>Recursive Feature Elimination (RFE)</a:t>
            </a:r>
            <a:endParaRPr lang="en-US"/>
          </a:p>
          <a:p>
            <a:r>
              <a:rPr lang="en-US"/>
              <a:t>Principal Component Analysis (PCA)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/>
              <a:t>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Conclusion: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Findings:</a:t>
            </a:r>
            <a:endParaRPr 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  <a:p>
            <a:r>
              <a:rPr lang="en-US"/>
              <a:t>Random Forest achieved the highest accuracy.</a:t>
            </a:r>
            <a:endParaRPr lang="en-US"/>
          </a:p>
          <a:p>
            <a:r>
              <a:rPr lang="en-US"/>
              <a:t>Effective identification of high-risk individuals.</a:t>
            </a:r>
            <a:endParaRPr lang="en-US"/>
          </a:p>
          <a:p>
            <a:r>
              <a:rPr lang="en-US"/>
              <a:t>Facilitates proactive healthcare measures.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WPS Presentation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Algerian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HEART FAILURE PREDICTION</dc:title>
  <dc:creator>92300</dc:creator>
  <cp:lastModifiedBy>MUHAMMAD JAWAD</cp:lastModifiedBy>
  <cp:revision>1</cp:revision>
  <dcterms:created xsi:type="dcterms:W3CDTF">2024-06-21T13:45:46Z</dcterms:created>
  <dcterms:modified xsi:type="dcterms:W3CDTF">2024-06-21T13:45:46Z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F8B4CF08F8A4407EACF9CA17CA23F8AA_11</vt:lpwstr>
  </property>
  <property fmtid="{D5CDD505-2E9C-101B-9397-08002B2CF9AE}" pid="3" name="KSOProductBuildVer">
    <vt:lpwstr>1033-12.2.0.17119</vt:lpwstr>
  </property>
</Properties>
</file>