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Lst>
  <p:sldSz cx="9144000" cy="57165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8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721057"/>
            <a:ext cx="6858000" cy="136828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079502"/>
            <a:ext cx="6858000" cy="62852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23.09.2025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86201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40311"/>
            <a:ext cx="7886700" cy="68298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823083"/>
            <a:ext cx="7886700" cy="281722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4323297"/>
            <a:ext cx="7885509" cy="568885"/>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24203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5"/>
            <a:ext cx="7886700" cy="2946105"/>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742206"/>
            <a:ext cx="7885509" cy="1251869"/>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0661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04355"/>
            <a:ext cx="6977064" cy="2494780"/>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805410"/>
            <a:ext cx="6564224" cy="457600"/>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752483"/>
            <a:ext cx="7884318" cy="12415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
        <p:nvSpPr>
          <p:cNvPr id="9" name="TextBox 8"/>
          <p:cNvSpPr txBox="1"/>
          <p:nvPr/>
        </p:nvSpPr>
        <p:spPr>
          <a:xfrm>
            <a:off x="833283" y="655869"/>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286635"/>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24552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939679"/>
            <a:ext cx="7886700" cy="2093777"/>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043274"/>
            <a:ext cx="7885509" cy="95080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65520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572062"/>
            <a:ext cx="2210150" cy="48035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143721"/>
            <a:ext cx="2195513"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572062"/>
            <a:ext cx="2202181" cy="48035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143721"/>
            <a:ext cx="2210096"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572062"/>
            <a:ext cx="2199085" cy="48035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143721"/>
            <a:ext cx="2199085"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23.09.2025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64230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582247"/>
            <a:ext cx="2205038"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880817"/>
            <a:ext cx="2205038"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062600"/>
            <a:ext cx="220503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582247"/>
            <a:ext cx="2197894"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880817"/>
            <a:ext cx="2197894"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062599"/>
            <a:ext cx="2200805"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582247"/>
            <a:ext cx="2199085"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880817"/>
            <a:ext cx="2199085"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062597"/>
            <a:ext cx="220199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23.09.2025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90757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23.09.2025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10663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355"/>
            <a:ext cx="1971675" cy="4844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355"/>
            <a:ext cx="5800725" cy="4844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23.09.2025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4662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23.09.2025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20687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721057"/>
            <a:ext cx="6858000" cy="136828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078917"/>
            <a:ext cx="6858000" cy="62852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23.09.2025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648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521777"/>
            <a:ext cx="3768912"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521777"/>
            <a:ext cx="3775470"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0791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6"/>
            <a:ext cx="7886700" cy="11049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401359"/>
            <a:ext cx="3768912" cy="68678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088143"/>
            <a:ext cx="3768912"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401359"/>
            <a:ext cx="3776661" cy="68678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088143"/>
            <a:ext cx="3776661"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23.09.2025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65833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7C0673-4D49-4E82-8C72-D8AA60F272CB}" type="datetimeFigureOut">
              <a:rPr lang="pl-PL" smtClean="0"/>
              <a:t>23.09.2025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40981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C0673-4D49-4E82-8C72-D8AA60F272CB}" type="datetimeFigureOut">
              <a:rPr lang="pl-PL" smtClean="0"/>
              <a:t>23.09.2025</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9248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3083"/>
            <a:ext cx="4629150" cy="40624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02804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3083"/>
            <a:ext cx="4629150" cy="406248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3184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356"/>
            <a:ext cx="7886700" cy="11049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521777"/>
            <a:ext cx="7675350" cy="36271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8431"/>
            <a:ext cx="2057400" cy="30435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17C0673-4D49-4E82-8C72-D8AA60F272CB}" type="datetimeFigureOut">
              <a:rPr lang="pl-PL" smtClean="0"/>
              <a:t>23.09.2025</a:t>
            </a:fld>
            <a:endParaRPr lang="pl-PL"/>
          </a:p>
        </p:txBody>
      </p:sp>
      <p:sp>
        <p:nvSpPr>
          <p:cNvPr id="5" name="Footer Placeholder 4"/>
          <p:cNvSpPr>
            <a:spLocks noGrp="1"/>
          </p:cNvSpPr>
          <p:nvPr>
            <p:ph type="ftr" sz="quarter" idx="3"/>
          </p:nvPr>
        </p:nvSpPr>
        <p:spPr>
          <a:xfrm>
            <a:off x="3028950" y="5298431"/>
            <a:ext cx="3086100" cy="30435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pl-PL"/>
          </a:p>
        </p:txBody>
      </p:sp>
      <p:sp>
        <p:nvSpPr>
          <p:cNvPr id="6" name="Slide Number Placeholder 5"/>
          <p:cNvSpPr>
            <a:spLocks noGrp="1"/>
          </p:cNvSpPr>
          <p:nvPr>
            <p:ph type="sldNum" sz="quarter" idx="4"/>
          </p:nvPr>
        </p:nvSpPr>
        <p:spPr>
          <a:xfrm>
            <a:off x="6457950" y="5298431"/>
            <a:ext cx="2057400" cy="30435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B3C02A4-90D1-453A-B1D5-F9DD7FA81EDB}" type="slidenum">
              <a:rPr lang="pl-PL" smtClean="0"/>
              <a:t>‹#›</a:t>
            </a:fld>
            <a:endParaRPr lang="pl-PL"/>
          </a:p>
        </p:txBody>
      </p:sp>
    </p:spTree>
    <p:extLst>
      <p:ext uri="{BB962C8B-B14F-4D97-AF65-F5344CB8AC3E}">
        <p14:creationId xmlns:p14="http://schemas.microsoft.com/office/powerpoint/2010/main" val="61464641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CAE1-BCC7-DD9D-B738-5501627B5B57}"/>
              </a:ext>
            </a:extLst>
          </p:cNvPr>
          <p:cNvSpPr>
            <a:spLocks noGrp="1"/>
          </p:cNvSpPr>
          <p:nvPr>
            <p:ph type="ctrTitle"/>
          </p:nvPr>
        </p:nvSpPr>
        <p:spPr>
          <a:xfrm>
            <a:off x="1143000" y="1146300"/>
            <a:ext cx="6858000" cy="1368288"/>
          </a:xfrm>
        </p:spPr>
        <p:txBody>
          <a:bodyPr/>
          <a:lstStyle/>
          <a:p>
            <a:pPr algn="ctr"/>
            <a:r>
              <a:rPr lang="en-IE" b="1" dirty="0" err="1"/>
              <a:t>ThingSpace.ts</a:t>
            </a:r>
            <a:endParaRPr lang="pl-PL" b="1" dirty="0"/>
          </a:p>
        </p:txBody>
      </p:sp>
      <p:sp>
        <p:nvSpPr>
          <p:cNvPr id="3" name="Subtitle 2">
            <a:extLst>
              <a:ext uri="{FF2B5EF4-FFF2-40B4-BE49-F238E27FC236}">
                <a16:creationId xmlns:a16="http://schemas.microsoft.com/office/drawing/2014/main" id="{865D3355-14BE-5A87-D1F1-211823936A20}"/>
              </a:ext>
            </a:extLst>
          </p:cNvPr>
          <p:cNvSpPr>
            <a:spLocks noGrp="1"/>
          </p:cNvSpPr>
          <p:nvPr>
            <p:ph type="subTitle" idx="1"/>
          </p:nvPr>
        </p:nvSpPr>
        <p:spPr>
          <a:xfrm>
            <a:off x="1251640" y="2858294"/>
            <a:ext cx="6858000" cy="1368287"/>
          </a:xfrm>
        </p:spPr>
        <p:txBody>
          <a:bodyPr>
            <a:normAutofit lnSpcReduction="10000"/>
          </a:bodyPr>
          <a:lstStyle/>
          <a:p>
            <a:pPr algn="ctr"/>
            <a:r>
              <a:rPr lang="en-IE" i="1" dirty="0"/>
              <a:t>Marek Gryszka</a:t>
            </a:r>
            <a:br>
              <a:rPr lang="en-IE" i="1" dirty="0"/>
            </a:br>
            <a:r>
              <a:rPr lang="en-IE" i="1" dirty="0"/>
              <a:t>Andrew Wang</a:t>
            </a:r>
            <a:br>
              <a:rPr lang="en-IE" i="1" dirty="0"/>
            </a:br>
            <a:r>
              <a:rPr lang="en-IE" i="1" dirty="0"/>
              <a:t>Jeffery Yu</a:t>
            </a:r>
            <a:br>
              <a:rPr lang="en-IE" i="1" dirty="0"/>
            </a:br>
            <a:r>
              <a:rPr lang="en-IE" i="1" dirty="0"/>
              <a:t>Minori </a:t>
            </a:r>
            <a:r>
              <a:rPr lang="en-IE" i="1" dirty="0" err="1"/>
              <a:t>Poedjokerto</a:t>
            </a:r>
            <a:endParaRPr lang="pl-PL" i="1" dirty="0"/>
          </a:p>
        </p:txBody>
      </p:sp>
    </p:spTree>
    <p:extLst>
      <p:ext uri="{BB962C8B-B14F-4D97-AF65-F5344CB8AC3E}">
        <p14:creationId xmlns:p14="http://schemas.microsoft.com/office/powerpoint/2010/main" val="48782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55DF-ACD8-4D38-420E-DB7D99A31656}"/>
              </a:ext>
            </a:extLst>
          </p:cNvPr>
          <p:cNvSpPr>
            <a:spLocks noGrp="1"/>
          </p:cNvSpPr>
          <p:nvPr>
            <p:ph type="title"/>
          </p:nvPr>
        </p:nvSpPr>
        <p:spPr/>
        <p:txBody>
          <a:bodyPr/>
          <a:lstStyle/>
          <a:p>
            <a:pPr algn="ctr"/>
            <a:r>
              <a:rPr lang="en-IE"/>
              <a:t>Overview </a:t>
            </a:r>
            <a:r>
              <a:rPr lang="en-IE" dirty="0"/>
              <a:t>and Target Audience</a:t>
            </a:r>
            <a:endParaRPr lang="pl-PL" dirty="0"/>
          </a:p>
        </p:txBody>
      </p:sp>
      <p:sp>
        <p:nvSpPr>
          <p:cNvPr id="3" name="Content Placeholder 2">
            <a:extLst>
              <a:ext uri="{FF2B5EF4-FFF2-40B4-BE49-F238E27FC236}">
                <a16:creationId xmlns:a16="http://schemas.microsoft.com/office/drawing/2014/main" id="{D8CFC95E-A199-64DA-23B6-778095F1C9D8}"/>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234178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2C4B-3B94-53E4-D298-F0F03C9BA0B0}"/>
              </a:ext>
            </a:extLst>
          </p:cNvPr>
          <p:cNvSpPr>
            <a:spLocks noGrp="1"/>
          </p:cNvSpPr>
          <p:nvPr>
            <p:ph type="title"/>
          </p:nvPr>
        </p:nvSpPr>
        <p:spPr/>
        <p:txBody>
          <a:bodyPr/>
          <a:lstStyle/>
          <a:p>
            <a:pPr algn="ctr"/>
            <a:r>
              <a:rPr lang="en-IE" dirty="0"/>
              <a:t>Main Actors + central Features</a:t>
            </a:r>
            <a:endParaRPr lang="pl-PL" dirty="0"/>
          </a:p>
        </p:txBody>
      </p:sp>
      <p:sp>
        <p:nvSpPr>
          <p:cNvPr id="3" name="Content Placeholder 2">
            <a:extLst>
              <a:ext uri="{FF2B5EF4-FFF2-40B4-BE49-F238E27FC236}">
                <a16:creationId xmlns:a16="http://schemas.microsoft.com/office/drawing/2014/main" id="{D929CF15-71C3-7A9C-6668-C98D46094B49}"/>
              </a:ext>
            </a:extLst>
          </p:cNvPr>
          <p:cNvSpPr>
            <a:spLocks noGrp="1"/>
          </p:cNvSpPr>
          <p:nvPr>
            <p:ph idx="1"/>
          </p:nvPr>
        </p:nvSpPr>
        <p:spPr/>
        <p:txBody>
          <a:bodyPr/>
          <a:lstStyle/>
          <a:p>
            <a:r>
              <a:rPr lang="en-IE" b="1" dirty="0"/>
              <a:t>Actors:</a:t>
            </a:r>
            <a:r>
              <a:rPr lang="en-IE" dirty="0"/>
              <a:t> We have a User who can perform operation on his own notes as well as share the notes with other users and workspaces they are in. Another actor would be workspace owner who can perform editorial tasks inside a workspace.</a:t>
            </a:r>
          </a:p>
          <a:p>
            <a:r>
              <a:rPr lang="en-IE" b="1" dirty="0"/>
              <a:t>Central Features:</a:t>
            </a:r>
            <a:br>
              <a:rPr lang="en-IE" b="1" dirty="0"/>
            </a:br>
            <a:r>
              <a:rPr lang="en-IE" dirty="0"/>
              <a:t>- Note Management (CRUD + sharing)</a:t>
            </a:r>
            <a:br>
              <a:rPr lang="en-IE" dirty="0"/>
            </a:br>
            <a:r>
              <a:rPr lang="en-IE" dirty="0"/>
              <a:t>- Note Retrieval (Filtering + Synonymic Search)</a:t>
            </a:r>
            <a:br>
              <a:rPr lang="en-IE" dirty="0"/>
            </a:br>
            <a:r>
              <a:rPr lang="en-IE" dirty="0"/>
              <a:t>- Workspace Participation (Joining and Managing)</a:t>
            </a:r>
            <a:br>
              <a:rPr lang="en-IE" dirty="0"/>
            </a:br>
            <a:r>
              <a:rPr lang="en-IE" dirty="0"/>
              <a:t>- The selling point: Format Customization with Templates</a:t>
            </a:r>
          </a:p>
        </p:txBody>
      </p:sp>
    </p:spTree>
    <p:extLst>
      <p:ext uri="{BB962C8B-B14F-4D97-AF65-F5344CB8AC3E}">
        <p14:creationId xmlns:p14="http://schemas.microsoft.com/office/powerpoint/2010/main" val="152427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BB6BCC8-A996-1C8F-6312-A4AD4A24C0FE}"/>
              </a:ext>
            </a:extLst>
          </p:cNvPr>
          <p:cNvSpPr/>
          <p:nvPr/>
        </p:nvSpPr>
        <p:spPr>
          <a:xfrm>
            <a:off x="1493441" y="1378965"/>
            <a:ext cx="6065520" cy="34213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8" name="Rectangle 47">
            <a:extLst>
              <a:ext uri="{FF2B5EF4-FFF2-40B4-BE49-F238E27FC236}">
                <a16:creationId xmlns:a16="http://schemas.microsoft.com/office/drawing/2014/main" id="{45B64817-250F-FCE4-CFC3-1F8BD26D0207}"/>
              </a:ext>
            </a:extLst>
          </p:cNvPr>
          <p:cNvSpPr/>
          <p:nvPr/>
        </p:nvSpPr>
        <p:spPr>
          <a:xfrm>
            <a:off x="4618634" y="2873192"/>
            <a:ext cx="2551219" cy="879249"/>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Rectangle 46">
            <a:extLst>
              <a:ext uri="{FF2B5EF4-FFF2-40B4-BE49-F238E27FC236}">
                <a16:creationId xmlns:a16="http://schemas.microsoft.com/office/drawing/2014/main" id="{15243AED-9FC8-98B8-C6D7-CD75A1872574}"/>
              </a:ext>
            </a:extLst>
          </p:cNvPr>
          <p:cNvSpPr/>
          <p:nvPr/>
        </p:nvSpPr>
        <p:spPr>
          <a:xfrm>
            <a:off x="1673255" y="2388420"/>
            <a:ext cx="2789861" cy="2236702"/>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7" name="Rectangle 36">
            <a:extLst>
              <a:ext uri="{FF2B5EF4-FFF2-40B4-BE49-F238E27FC236}">
                <a16:creationId xmlns:a16="http://schemas.microsoft.com/office/drawing/2014/main" id="{8FAAF6E4-3880-0141-E33B-46C52CD321B7}"/>
              </a:ext>
            </a:extLst>
          </p:cNvPr>
          <p:cNvSpPr/>
          <p:nvPr/>
        </p:nvSpPr>
        <p:spPr>
          <a:xfrm>
            <a:off x="5236435" y="3804956"/>
            <a:ext cx="2031054" cy="656595"/>
          </a:xfrm>
          <a:prstGeom prst="rect">
            <a:avLst/>
          </a:prstGeom>
          <a:solidFill>
            <a:schemeClr val="bg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26" name="Rectangle 25">
            <a:extLst>
              <a:ext uri="{FF2B5EF4-FFF2-40B4-BE49-F238E27FC236}">
                <a16:creationId xmlns:a16="http://schemas.microsoft.com/office/drawing/2014/main" id="{A44DA0E5-771C-4ACD-8787-AAE804949F65}"/>
              </a:ext>
            </a:extLst>
          </p:cNvPr>
          <p:cNvSpPr/>
          <p:nvPr/>
        </p:nvSpPr>
        <p:spPr>
          <a:xfrm>
            <a:off x="5097272" y="1530872"/>
            <a:ext cx="1463040" cy="129847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dirty="0"/>
          </a:p>
        </p:txBody>
      </p:sp>
      <p:sp>
        <p:nvSpPr>
          <p:cNvPr id="25" name="Rectangle 24">
            <a:extLst>
              <a:ext uri="{FF2B5EF4-FFF2-40B4-BE49-F238E27FC236}">
                <a16:creationId xmlns:a16="http://schemas.microsoft.com/office/drawing/2014/main" id="{A076507E-F516-3CDE-D96B-907E17D11D1A}"/>
              </a:ext>
            </a:extLst>
          </p:cNvPr>
          <p:cNvSpPr/>
          <p:nvPr/>
        </p:nvSpPr>
        <p:spPr>
          <a:xfrm>
            <a:off x="1908314" y="1530873"/>
            <a:ext cx="2389832" cy="735972"/>
          </a:xfrm>
          <a:prstGeom prst="rect">
            <a:avLst/>
          </a:prstGeom>
          <a:solidFill>
            <a:srgbClr val="FF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2" name="Title 1">
            <a:extLst>
              <a:ext uri="{FF2B5EF4-FFF2-40B4-BE49-F238E27FC236}">
                <a16:creationId xmlns:a16="http://schemas.microsoft.com/office/drawing/2014/main" id="{A6D9024F-5DC4-53ED-6D9D-86A2E68F304B}"/>
              </a:ext>
            </a:extLst>
          </p:cNvPr>
          <p:cNvSpPr>
            <a:spLocks noGrp="1"/>
          </p:cNvSpPr>
          <p:nvPr>
            <p:ph type="title"/>
          </p:nvPr>
        </p:nvSpPr>
        <p:spPr/>
        <p:txBody>
          <a:bodyPr/>
          <a:lstStyle/>
          <a:p>
            <a:pPr algn="ctr"/>
            <a:r>
              <a:rPr lang="en-IE" dirty="0"/>
              <a:t>Use Case Diagram</a:t>
            </a:r>
            <a:endParaRPr lang="pl-PL" dirty="0"/>
          </a:p>
        </p:txBody>
      </p:sp>
      <p:sp>
        <p:nvSpPr>
          <p:cNvPr id="5" name="TextBox 4">
            <a:extLst>
              <a:ext uri="{FF2B5EF4-FFF2-40B4-BE49-F238E27FC236}">
                <a16:creationId xmlns:a16="http://schemas.microsoft.com/office/drawing/2014/main" id="{E519C272-F848-9890-7BE5-A6F8F70084AA}"/>
              </a:ext>
            </a:extLst>
          </p:cNvPr>
          <p:cNvSpPr txBox="1"/>
          <p:nvPr/>
        </p:nvSpPr>
        <p:spPr>
          <a:xfrm>
            <a:off x="1942778" y="1540075"/>
            <a:ext cx="764953" cy="338554"/>
          </a:xfrm>
          <a:prstGeom prst="rect">
            <a:avLst/>
          </a:prstGeom>
          <a:noFill/>
        </p:spPr>
        <p:txBody>
          <a:bodyPr wrap="none" rtlCol="0">
            <a:spAutoFit/>
          </a:bodyPr>
          <a:lstStyle/>
          <a:p>
            <a:r>
              <a:rPr lang="en-IE" sz="1600" dirty="0"/>
              <a:t>Sign In</a:t>
            </a:r>
          </a:p>
        </p:txBody>
      </p:sp>
      <p:sp>
        <p:nvSpPr>
          <p:cNvPr id="6" name="TextBox 5">
            <a:extLst>
              <a:ext uri="{FF2B5EF4-FFF2-40B4-BE49-F238E27FC236}">
                <a16:creationId xmlns:a16="http://schemas.microsoft.com/office/drawing/2014/main" id="{50102270-C95E-D9DE-FCF1-B1FA8B2DFC0C}"/>
              </a:ext>
            </a:extLst>
          </p:cNvPr>
          <p:cNvSpPr txBox="1"/>
          <p:nvPr/>
        </p:nvSpPr>
        <p:spPr>
          <a:xfrm>
            <a:off x="2723299" y="1521482"/>
            <a:ext cx="925253" cy="338554"/>
          </a:xfrm>
          <a:prstGeom prst="rect">
            <a:avLst/>
          </a:prstGeom>
          <a:noFill/>
        </p:spPr>
        <p:txBody>
          <a:bodyPr wrap="none" rtlCol="0">
            <a:spAutoFit/>
          </a:bodyPr>
          <a:lstStyle/>
          <a:p>
            <a:r>
              <a:rPr lang="en-IE" sz="1600" dirty="0"/>
              <a:t>Sign Out</a:t>
            </a:r>
            <a:endParaRPr lang="pl-PL" sz="1600" dirty="0"/>
          </a:p>
        </p:txBody>
      </p:sp>
      <p:sp>
        <p:nvSpPr>
          <p:cNvPr id="7" name="TextBox 6">
            <a:extLst>
              <a:ext uri="{FF2B5EF4-FFF2-40B4-BE49-F238E27FC236}">
                <a16:creationId xmlns:a16="http://schemas.microsoft.com/office/drawing/2014/main" id="{E767BC79-AA64-FE6E-6CB1-AB7580D9A9C9}"/>
              </a:ext>
            </a:extLst>
          </p:cNvPr>
          <p:cNvSpPr txBox="1"/>
          <p:nvPr/>
        </p:nvSpPr>
        <p:spPr>
          <a:xfrm>
            <a:off x="1908314" y="1897873"/>
            <a:ext cx="847091" cy="338554"/>
          </a:xfrm>
          <a:prstGeom prst="rect">
            <a:avLst/>
          </a:prstGeom>
          <a:noFill/>
        </p:spPr>
        <p:txBody>
          <a:bodyPr wrap="none" rtlCol="0">
            <a:spAutoFit/>
          </a:bodyPr>
          <a:lstStyle/>
          <a:p>
            <a:r>
              <a:rPr lang="en-IE" sz="1600" dirty="0"/>
              <a:t>Sign Up</a:t>
            </a:r>
            <a:endParaRPr lang="pl-PL" sz="1600" dirty="0"/>
          </a:p>
        </p:txBody>
      </p:sp>
      <p:sp>
        <p:nvSpPr>
          <p:cNvPr id="8" name="TextBox 7">
            <a:extLst>
              <a:ext uri="{FF2B5EF4-FFF2-40B4-BE49-F238E27FC236}">
                <a16:creationId xmlns:a16="http://schemas.microsoft.com/office/drawing/2014/main" id="{0227D585-A9D1-390B-E0E5-D1EFF005BC6D}"/>
              </a:ext>
            </a:extLst>
          </p:cNvPr>
          <p:cNvSpPr txBox="1"/>
          <p:nvPr/>
        </p:nvSpPr>
        <p:spPr>
          <a:xfrm>
            <a:off x="2735008" y="1928290"/>
            <a:ext cx="1482265" cy="338554"/>
          </a:xfrm>
          <a:prstGeom prst="rect">
            <a:avLst/>
          </a:prstGeom>
          <a:noFill/>
        </p:spPr>
        <p:txBody>
          <a:bodyPr wrap="none" rtlCol="0">
            <a:spAutoFit/>
          </a:bodyPr>
          <a:lstStyle/>
          <a:p>
            <a:r>
              <a:rPr lang="en-IE" sz="1600" dirty="0"/>
              <a:t>Delete Account</a:t>
            </a:r>
            <a:endParaRPr lang="pl-PL" sz="1600" dirty="0"/>
          </a:p>
        </p:txBody>
      </p:sp>
      <p:sp>
        <p:nvSpPr>
          <p:cNvPr id="9" name="TextBox 8">
            <a:extLst>
              <a:ext uri="{FF2B5EF4-FFF2-40B4-BE49-F238E27FC236}">
                <a16:creationId xmlns:a16="http://schemas.microsoft.com/office/drawing/2014/main" id="{6FA1341F-6E0B-7BB6-ABBA-BA26A39D0A4E}"/>
              </a:ext>
            </a:extLst>
          </p:cNvPr>
          <p:cNvSpPr txBox="1"/>
          <p:nvPr/>
        </p:nvSpPr>
        <p:spPr>
          <a:xfrm>
            <a:off x="5201169" y="1492214"/>
            <a:ext cx="1217000" cy="338554"/>
          </a:xfrm>
          <a:prstGeom prst="rect">
            <a:avLst/>
          </a:prstGeom>
          <a:noFill/>
        </p:spPr>
        <p:txBody>
          <a:bodyPr wrap="none" rtlCol="0">
            <a:spAutoFit/>
          </a:bodyPr>
          <a:lstStyle/>
          <a:p>
            <a:r>
              <a:rPr lang="en-IE" sz="1600" dirty="0"/>
              <a:t>Create Note</a:t>
            </a:r>
            <a:endParaRPr lang="pl-PL" sz="1600" dirty="0"/>
          </a:p>
        </p:txBody>
      </p:sp>
      <p:sp>
        <p:nvSpPr>
          <p:cNvPr id="10" name="TextBox 9">
            <a:extLst>
              <a:ext uri="{FF2B5EF4-FFF2-40B4-BE49-F238E27FC236}">
                <a16:creationId xmlns:a16="http://schemas.microsoft.com/office/drawing/2014/main" id="{AD9E5720-B15B-62F6-E4F5-EE70C119C308}"/>
              </a:ext>
            </a:extLst>
          </p:cNvPr>
          <p:cNvSpPr txBox="1"/>
          <p:nvPr/>
        </p:nvSpPr>
        <p:spPr>
          <a:xfrm>
            <a:off x="5139940" y="1728984"/>
            <a:ext cx="1282723" cy="338554"/>
          </a:xfrm>
          <a:prstGeom prst="rect">
            <a:avLst/>
          </a:prstGeom>
          <a:noFill/>
        </p:spPr>
        <p:txBody>
          <a:bodyPr wrap="none" rtlCol="0">
            <a:spAutoFit/>
          </a:bodyPr>
          <a:lstStyle/>
          <a:p>
            <a:r>
              <a:rPr lang="en-IE" sz="1600" dirty="0"/>
              <a:t>Update Note</a:t>
            </a:r>
            <a:endParaRPr lang="pl-PL" sz="1600" dirty="0"/>
          </a:p>
        </p:txBody>
      </p:sp>
      <p:sp>
        <p:nvSpPr>
          <p:cNvPr id="11" name="TextBox 10">
            <a:extLst>
              <a:ext uri="{FF2B5EF4-FFF2-40B4-BE49-F238E27FC236}">
                <a16:creationId xmlns:a16="http://schemas.microsoft.com/office/drawing/2014/main" id="{7BD1AD93-2FC6-BF3C-1585-DECEB3551AFA}"/>
              </a:ext>
            </a:extLst>
          </p:cNvPr>
          <p:cNvSpPr txBox="1"/>
          <p:nvPr/>
        </p:nvSpPr>
        <p:spPr>
          <a:xfrm>
            <a:off x="5255558" y="1977660"/>
            <a:ext cx="1146468" cy="338554"/>
          </a:xfrm>
          <a:prstGeom prst="rect">
            <a:avLst/>
          </a:prstGeom>
          <a:noFill/>
        </p:spPr>
        <p:txBody>
          <a:bodyPr wrap="none" rtlCol="0">
            <a:spAutoFit/>
          </a:bodyPr>
          <a:lstStyle/>
          <a:p>
            <a:r>
              <a:rPr lang="en-IE" sz="1600" dirty="0"/>
              <a:t>Share Note</a:t>
            </a:r>
            <a:endParaRPr lang="pl-PL" sz="1600" dirty="0"/>
          </a:p>
        </p:txBody>
      </p:sp>
      <p:sp>
        <p:nvSpPr>
          <p:cNvPr id="12" name="TextBox 11">
            <a:extLst>
              <a:ext uri="{FF2B5EF4-FFF2-40B4-BE49-F238E27FC236}">
                <a16:creationId xmlns:a16="http://schemas.microsoft.com/office/drawing/2014/main" id="{205C132D-D3FB-9C69-16D6-BEACA95A87E6}"/>
              </a:ext>
            </a:extLst>
          </p:cNvPr>
          <p:cNvSpPr txBox="1"/>
          <p:nvPr/>
        </p:nvSpPr>
        <p:spPr>
          <a:xfrm>
            <a:off x="5171898" y="2210805"/>
            <a:ext cx="1215397" cy="338554"/>
          </a:xfrm>
          <a:prstGeom prst="rect">
            <a:avLst/>
          </a:prstGeom>
          <a:noFill/>
        </p:spPr>
        <p:txBody>
          <a:bodyPr wrap="none" rtlCol="0">
            <a:spAutoFit/>
          </a:bodyPr>
          <a:lstStyle/>
          <a:p>
            <a:r>
              <a:rPr lang="en-IE" sz="1600" dirty="0"/>
              <a:t>Delete Note</a:t>
            </a:r>
            <a:endParaRPr lang="pl-PL" sz="1600" dirty="0"/>
          </a:p>
        </p:txBody>
      </p:sp>
      <p:sp>
        <p:nvSpPr>
          <p:cNvPr id="13" name="TextBox 12">
            <a:extLst>
              <a:ext uri="{FF2B5EF4-FFF2-40B4-BE49-F238E27FC236}">
                <a16:creationId xmlns:a16="http://schemas.microsoft.com/office/drawing/2014/main" id="{76430900-AE9D-3988-6ED0-AE39D4FA0E50}"/>
              </a:ext>
            </a:extLst>
          </p:cNvPr>
          <p:cNvSpPr txBox="1"/>
          <p:nvPr/>
        </p:nvSpPr>
        <p:spPr>
          <a:xfrm>
            <a:off x="4962961" y="2890419"/>
            <a:ext cx="2049151" cy="338554"/>
          </a:xfrm>
          <a:prstGeom prst="rect">
            <a:avLst/>
          </a:prstGeom>
          <a:noFill/>
        </p:spPr>
        <p:txBody>
          <a:bodyPr wrap="none" rtlCol="0">
            <a:spAutoFit/>
          </a:bodyPr>
          <a:lstStyle/>
          <a:p>
            <a:r>
              <a:rPr lang="en-IE" sz="1600" dirty="0"/>
              <a:t>Create Note Template</a:t>
            </a:r>
            <a:endParaRPr lang="pl-PL" sz="1600" dirty="0"/>
          </a:p>
        </p:txBody>
      </p:sp>
      <p:sp>
        <p:nvSpPr>
          <p:cNvPr id="14" name="TextBox 13">
            <a:extLst>
              <a:ext uri="{FF2B5EF4-FFF2-40B4-BE49-F238E27FC236}">
                <a16:creationId xmlns:a16="http://schemas.microsoft.com/office/drawing/2014/main" id="{E324BB1E-7203-83C9-7C79-B762D7F04EF1}"/>
              </a:ext>
            </a:extLst>
          </p:cNvPr>
          <p:cNvSpPr txBox="1"/>
          <p:nvPr/>
        </p:nvSpPr>
        <p:spPr>
          <a:xfrm>
            <a:off x="5308762" y="3853126"/>
            <a:ext cx="1750607" cy="338554"/>
          </a:xfrm>
          <a:prstGeom prst="rect">
            <a:avLst/>
          </a:prstGeom>
          <a:noFill/>
        </p:spPr>
        <p:txBody>
          <a:bodyPr wrap="none" rtlCol="0">
            <a:spAutoFit/>
          </a:bodyPr>
          <a:lstStyle/>
          <a:p>
            <a:r>
              <a:rPr lang="en-IE" sz="1600" dirty="0"/>
              <a:t>Synonymic Search</a:t>
            </a:r>
            <a:endParaRPr lang="pl-PL" sz="1600" dirty="0"/>
          </a:p>
        </p:txBody>
      </p:sp>
      <p:sp>
        <p:nvSpPr>
          <p:cNvPr id="15" name="TextBox 14">
            <a:extLst>
              <a:ext uri="{FF2B5EF4-FFF2-40B4-BE49-F238E27FC236}">
                <a16:creationId xmlns:a16="http://schemas.microsoft.com/office/drawing/2014/main" id="{209EF96E-1A99-E9C7-4323-825DAA7FEF44}"/>
              </a:ext>
            </a:extLst>
          </p:cNvPr>
          <p:cNvSpPr txBox="1"/>
          <p:nvPr/>
        </p:nvSpPr>
        <p:spPr>
          <a:xfrm>
            <a:off x="5710048" y="4122997"/>
            <a:ext cx="1143262" cy="338554"/>
          </a:xfrm>
          <a:prstGeom prst="rect">
            <a:avLst/>
          </a:prstGeom>
          <a:noFill/>
        </p:spPr>
        <p:txBody>
          <a:bodyPr wrap="none" rtlCol="0">
            <a:spAutoFit/>
          </a:bodyPr>
          <a:lstStyle/>
          <a:p>
            <a:r>
              <a:rPr lang="en-IE" sz="1600" dirty="0"/>
              <a:t>Filter notes</a:t>
            </a:r>
            <a:endParaRPr lang="pl-PL" sz="1600" dirty="0"/>
          </a:p>
        </p:txBody>
      </p:sp>
      <p:sp>
        <p:nvSpPr>
          <p:cNvPr id="16" name="TextBox 15">
            <a:extLst>
              <a:ext uri="{FF2B5EF4-FFF2-40B4-BE49-F238E27FC236}">
                <a16:creationId xmlns:a16="http://schemas.microsoft.com/office/drawing/2014/main" id="{E2EE8439-5EEA-CACE-4AB6-23B262E5094E}"/>
              </a:ext>
            </a:extLst>
          </p:cNvPr>
          <p:cNvSpPr txBox="1"/>
          <p:nvPr/>
        </p:nvSpPr>
        <p:spPr>
          <a:xfrm>
            <a:off x="2141513" y="2743564"/>
            <a:ext cx="1847685" cy="338554"/>
          </a:xfrm>
          <a:prstGeom prst="rect">
            <a:avLst/>
          </a:prstGeom>
          <a:noFill/>
        </p:spPr>
        <p:txBody>
          <a:bodyPr wrap="none" rtlCol="0">
            <a:spAutoFit/>
          </a:bodyPr>
          <a:lstStyle/>
          <a:p>
            <a:r>
              <a:rPr lang="en-IE" sz="1600" dirty="0"/>
              <a:t>Invite to Workspace</a:t>
            </a:r>
            <a:endParaRPr lang="pl-PL" sz="1600" dirty="0"/>
          </a:p>
        </p:txBody>
      </p:sp>
      <p:sp>
        <p:nvSpPr>
          <p:cNvPr id="17" name="TextBox 16">
            <a:extLst>
              <a:ext uri="{FF2B5EF4-FFF2-40B4-BE49-F238E27FC236}">
                <a16:creationId xmlns:a16="http://schemas.microsoft.com/office/drawing/2014/main" id="{A68AC190-8C9C-CAFA-52B8-097CD19FBEC5}"/>
              </a:ext>
            </a:extLst>
          </p:cNvPr>
          <p:cNvSpPr txBox="1"/>
          <p:nvPr/>
        </p:nvSpPr>
        <p:spPr>
          <a:xfrm>
            <a:off x="2073363" y="3026509"/>
            <a:ext cx="1989647" cy="338554"/>
          </a:xfrm>
          <a:prstGeom prst="rect">
            <a:avLst/>
          </a:prstGeom>
          <a:noFill/>
        </p:spPr>
        <p:txBody>
          <a:bodyPr wrap="none" rtlCol="0">
            <a:spAutoFit/>
          </a:bodyPr>
          <a:lstStyle/>
          <a:p>
            <a:r>
              <a:rPr lang="en-IE" sz="1600" dirty="0"/>
              <a:t>Send a Chat Message</a:t>
            </a:r>
            <a:endParaRPr lang="pl-PL" sz="1600" dirty="0"/>
          </a:p>
        </p:txBody>
      </p:sp>
      <p:sp>
        <p:nvSpPr>
          <p:cNvPr id="18" name="TextBox 17">
            <a:extLst>
              <a:ext uri="{FF2B5EF4-FFF2-40B4-BE49-F238E27FC236}">
                <a16:creationId xmlns:a16="http://schemas.microsoft.com/office/drawing/2014/main" id="{53B87EC5-E1BC-61E9-7F9E-AA062406065C}"/>
              </a:ext>
            </a:extLst>
          </p:cNvPr>
          <p:cNvSpPr txBox="1"/>
          <p:nvPr/>
        </p:nvSpPr>
        <p:spPr>
          <a:xfrm>
            <a:off x="2132151" y="3347649"/>
            <a:ext cx="1866921" cy="338554"/>
          </a:xfrm>
          <a:prstGeom prst="rect">
            <a:avLst/>
          </a:prstGeom>
          <a:noFill/>
        </p:spPr>
        <p:txBody>
          <a:bodyPr wrap="none" rtlCol="0">
            <a:spAutoFit/>
          </a:bodyPr>
          <a:lstStyle/>
          <a:p>
            <a:r>
              <a:rPr lang="en-IE" sz="1600" dirty="0"/>
              <a:t>Update Workspaces</a:t>
            </a:r>
            <a:endParaRPr lang="pl-PL" sz="1600" dirty="0"/>
          </a:p>
        </p:txBody>
      </p:sp>
      <p:sp>
        <p:nvSpPr>
          <p:cNvPr id="19" name="TextBox 18">
            <a:extLst>
              <a:ext uri="{FF2B5EF4-FFF2-40B4-BE49-F238E27FC236}">
                <a16:creationId xmlns:a16="http://schemas.microsoft.com/office/drawing/2014/main" id="{0282B073-DA9B-3E7B-221F-F052306E5472}"/>
              </a:ext>
            </a:extLst>
          </p:cNvPr>
          <p:cNvSpPr txBox="1"/>
          <p:nvPr/>
        </p:nvSpPr>
        <p:spPr>
          <a:xfrm>
            <a:off x="2235290" y="3654334"/>
            <a:ext cx="1660134" cy="338554"/>
          </a:xfrm>
          <a:prstGeom prst="rect">
            <a:avLst/>
          </a:prstGeom>
          <a:noFill/>
        </p:spPr>
        <p:txBody>
          <a:bodyPr wrap="none" rtlCol="0">
            <a:spAutoFit/>
          </a:bodyPr>
          <a:lstStyle/>
          <a:p>
            <a:r>
              <a:rPr lang="en-IE" sz="1600" dirty="0"/>
              <a:t>Leave Workspace</a:t>
            </a:r>
            <a:endParaRPr lang="pl-PL" sz="1600" dirty="0"/>
          </a:p>
        </p:txBody>
      </p:sp>
      <p:sp>
        <p:nvSpPr>
          <p:cNvPr id="20" name="TextBox 19">
            <a:extLst>
              <a:ext uri="{FF2B5EF4-FFF2-40B4-BE49-F238E27FC236}">
                <a16:creationId xmlns:a16="http://schemas.microsoft.com/office/drawing/2014/main" id="{7FD40246-C709-0F0F-AB81-D5E350D1185F}"/>
              </a:ext>
            </a:extLst>
          </p:cNvPr>
          <p:cNvSpPr txBox="1"/>
          <p:nvPr/>
        </p:nvSpPr>
        <p:spPr>
          <a:xfrm>
            <a:off x="5145698" y="3138342"/>
            <a:ext cx="1648400" cy="338554"/>
          </a:xfrm>
          <a:prstGeom prst="rect">
            <a:avLst/>
          </a:prstGeom>
          <a:noFill/>
        </p:spPr>
        <p:txBody>
          <a:bodyPr wrap="none" rtlCol="0">
            <a:spAutoFit/>
          </a:bodyPr>
          <a:lstStyle/>
          <a:p>
            <a:r>
              <a:rPr lang="en-IE" sz="1600" dirty="0"/>
              <a:t>Update Template</a:t>
            </a:r>
            <a:endParaRPr lang="pl-PL" sz="1600" dirty="0"/>
          </a:p>
        </p:txBody>
      </p:sp>
      <p:sp>
        <p:nvSpPr>
          <p:cNvPr id="21" name="TextBox 20">
            <a:extLst>
              <a:ext uri="{FF2B5EF4-FFF2-40B4-BE49-F238E27FC236}">
                <a16:creationId xmlns:a16="http://schemas.microsoft.com/office/drawing/2014/main" id="{1201BAE8-D5B8-BBB9-DC3F-2B989DA67FE3}"/>
              </a:ext>
            </a:extLst>
          </p:cNvPr>
          <p:cNvSpPr txBox="1"/>
          <p:nvPr/>
        </p:nvSpPr>
        <p:spPr>
          <a:xfrm>
            <a:off x="2222515" y="3944890"/>
            <a:ext cx="1716239" cy="338554"/>
          </a:xfrm>
          <a:prstGeom prst="rect">
            <a:avLst/>
          </a:prstGeom>
          <a:noFill/>
        </p:spPr>
        <p:txBody>
          <a:bodyPr wrap="none" rtlCol="0">
            <a:spAutoFit/>
          </a:bodyPr>
          <a:lstStyle/>
          <a:p>
            <a:r>
              <a:rPr lang="en-IE" sz="1600" dirty="0"/>
              <a:t>Delete Workspace</a:t>
            </a:r>
            <a:endParaRPr lang="pl-PL" sz="1600" dirty="0"/>
          </a:p>
        </p:txBody>
      </p:sp>
      <p:sp>
        <p:nvSpPr>
          <p:cNvPr id="22" name="TextBox 21">
            <a:extLst>
              <a:ext uri="{FF2B5EF4-FFF2-40B4-BE49-F238E27FC236}">
                <a16:creationId xmlns:a16="http://schemas.microsoft.com/office/drawing/2014/main" id="{2D1D3AE1-043B-9C0D-666B-876B03D24BDA}"/>
              </a:ext>
            </a:extLst>
          </p:cNvPr>
          <p:cNvSpPr txBox="1"/>
          <p:nvPr/>
        </p:nvSpPr>
        <p:spPr>
          <a:xfrm>
            <a:off x="348649" y="1357382"/>
            <a:ext cx="643125" cy="369332"/>
          </a:xfrm>
          <a:prstGeom prst="rect">
            <a:avLst/>
          </a:prstGeom>
          <a:noFill/>
        </p:spPr>
        <p:txBody>
          <a:bodyPr wrap="none" rtlCol="0">
            <a:spAutoFit/>
          </a:bodyPr>
          <a:lstStyle/>
          <a:p>
            <a:r>
              <a:rPr lang="en-IE" b="1" i="1" dirty="0"/>
              <a:t>User</a:t>
            </a:r>
            <a:endParaRPr lang="pl-PL" b="1" i="1" dirty="0"/>
          </a:p>
        </p:txBody>
      </p:sp>
      <p:sp>
        <p:nvSpPr>
          <p:cNvPr id="27" name="TextBox 26">
            <a:extLst>
              <a:ext uri="{FF2B5EF4-FFF2-40B4-BE49-F238E27FC236}">
                <a16:creationId xmlns:a16="http://schemas.microsoft.com/office/drawing/2014/main" id="{387A52E6-72D8-4624-5E62-0B31435E9886}"/>
              </a:ext>
            </a:extLst>
          </p:cNvPr>
          <p:cNvSpPr txBox="1"/>
          <p:nvPr/>
        </p:nvSpPr>
        <p:spPr>
          <a:xfrm>
            <a:off x="7581392" y="1418811"/>
            <a:ext cx="1471621" cy="646331"/>
          </a:xfrm>
          <a:prstGeom prst="rect">
            <a:avLst/>
          </a:prstGeom>
          <a:noFill/>
        </p:spPr>
        <p:txBody>
          <a:bodyPr wrap="none" rtlCol="0">
            <a:spAutoFit/>
          </a:bodyPr>
          <a:lstStyle/>
          <a:p>
            <a:pPr algn="ctr"/>
            <a:r>
              <a:rPr lang="en-IE" b="1" i="1" dirty="0">
                <a:solidFill>
                  <a:schemeClr val="accent5">
                    <a:lumMod val="60000"/>
                    <a:lumOff val="40000"/>
                  </a:schemeClr>
                </a:solidFill>
              </a:rPr>
              <a:t>Text2Speech</a:t>
            </a:r>
            <a:br>
              <a:rPr lang="en-IE" b="1" i="1" dirty="0"/>
            </a:br>
            <a:r>
              <a:rPr lang="en-IE" b="1" i="1" dirty="0">
                <a:solidFill>
                  <a:schemeClr val="accent5">
                    <a:lumMod val="60000"/>
                    <a:lumOff val="40000"/>
                  </a:schemeClr>
                </a:solidFill>
              </a:rPr>
              <a:t>API</a:t>
            </a:r>
            <a:endParaRPr lang="pl-PL" b="1" i="1" dirty="0">
              <a:solidFill>
                <a:schemeClr val="accent5">
                  <a:lumMod val="60000"/>
                  <a:lumOff val="40000"/>
                </a:schemeClr>
              </a:solidFill>
            </a:endParaRPr>
          </a:p>
        </p:txBody>
      </p:sp>
      <p:sp>
        <p:nvSpPr>
          <p:cNvPr id="28" name="TextBox 27">
            <a:extLst>
              <a:ext uri="{FF2B5EF4-FFF2-40B4-BE49-F238E27FC236}">
                <a16:creationId xmlns:a16="http://schemas.microsoft.com/office/drawing/2014/main" id="{65BB2F85-60E2-2FB7-A90F-6844D577D817}"/>
              </a:ext>
            </a:extLst>
          </p:cNvPr>
          <p:cNvSpPr txBox="1"/>
          <p:nvPr/>
        </p:nvSpPr>
        <p:spPr>
          <a:xfrm>
            <a:off x="7662100" y="4051237"/>
            <a:ext cx="1208985" cy="646331"/>
          </a:xfrm>
          <a:prstGeom prst="rect">
            <a:avLst/>
          </a:prstGeom>
          <a:noFill/>
        </p:spPr>
        <p:txBody>
          <a:bodyPr wrap="none" rtlCol="0">
            <a:spAutoFit/>
          </a:bodyPr>
          <a:lstStyle/>
          <a:p>
            <a:pPr algn="ctr"/>
            <a:r>
              <a:rPr lang="en-IE" b="1" i="1" dirty="0"/>
              <a:t>Thesaurus</a:t>
            </a:r>
            <a:br>
              <a:rPr lang="en-IE" b="1" i="1" dirty="0"/>
            </a:br>
            <a:r>
              <a:rPr lang="en-IE" b="1" i="1" dirty="0"/>
              <a:t>API</a:t>
            </a:r>
            <a:endParaRPr lang="pl-PL" b="1" i="1" dirty="0"/>
          </a:p>
        </p:txBody>
      </p:sp>
      <p:sp>
        <p:nvSpPr>
          <p:cNvPr id="29" name="TextBox 28">
            <a:extLst>
              <a:ext uri="{FF2B5EF4-FFF2-40B4-BE49-F238E27FC236}">
                <a16:creationId xmlns:a16="http://schemas.microsoft.com/office/drawing/2014/main" id="{FF7E4367-3C4D-BA98-08F2-3D46199DB6E0}"/>
              </a:ext>
            </a:extLst>
          </p:cNvPr>
          <p:cNvSpPr txBox="1"/>
          <p:nvPr/>
        </p:nvSpPr>
        <p:spPr>
          <a:xfrm>
            <a:off x="7718981" y="3411795"/>
            <a:ext cx="1014508" cy="369332"/>
          </a:xfrm>
          <a:prstGeom prst="rect">
            <a:avLst/>
          </a:prstGeom>
          <a:noFill/>
        </p:spPr>
        <p:txBody>
          <a:bodyPr wrap="none" rtlCol="0">
            <a:spAutoFit/>
          </a:bodyPr>
          <a:lstStyle/>
          <a:p>
            <a:r>
              <a:rPr lang="en-IE" b="1" i="1" dirty="0">
                <a:solidFill>
                  <a:schemeClr val="accent5">
                    <a:lumMod val="60000"/>
                    <a:lumOff val="40000"/>
                  </a:schemeClr>
                </a:solidFill>
              </a:rPr>
              <a:t>LLM API</a:t>
            </a:r>
            <a:endParaRPr lang="pl-PL" b="1" i="1" dirty="0">
              <a:solidFill>
                <a:schemeClr val="accent5">
                  <a:lumMod val="60000"/>
                  <a:lumOff val="40000"/>
                </a:schemeClr>
              </a:solidFill>
            </a:endParaRPr>
          </a:p>
        </p:txBody>
      </p:sp>
      <p:cxnSp>
        <p:nvCxnSpPr>
          <p:cNvPr id="52" name="Straight Arrow Connector 51">
            <a:extLst>
              <a:ext uri="{FF2B5EF4-FFF2-40B4-BE49-F238E27FC236}">
                <a16:creationId xmlns:a16="http://schemas.microsoft.com/office/drawing/2014/main" id="{A5B13293-71E5-1CAF-9C41-EEB7D7DC3D61}"/>
              </a:ext>
            </a:extLst>
          </p:cNvPr>
          <p:cNvCxnSpPr>
            <a:cxnSpLocks/>
          </p:cNvCxnSpPr>
          <p:nvPr/>
        </p:nvCxnSpPr>
        <p:spPr>
          <a:xfrm flipV="1">
            <a:off x="7080148" y="3699238"/>
            <a:ext cx="618815" cy="266824"/>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97D5977-93D6-C2CF-D783-368ECA7A40F8}"/>
              </a:ext>
            </a:extLst>
          </p:cNvPr>
          <p:cNvCxnSpPr>
            <a:cxnSpLocks/>
            <a:stCxn id="14" idx="3"/>
            <a:endCxn id="28" idx="1"/>
          </p:cNvCxnSpPr>
          <p:nvPr/>
        </p:nvCxnSpPr>
        <p:spPr>
          <a:xfrm>
            <a:off x="7059369" y="4022403"/>
            <a:ext cx="602731" cy="352000"/>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96755D4B-7D8D-3E8A-76E7-3EF2003709A1}"/>
              </a:ext>
            </a:extLst>
          </p:cNvPr>
          <p:cNvSpPr txBox="1"/>
          <p:nvPr/>
        </p:nvSpPr>
        <p:spPr>
          <a:xfrm>
            <a:off x="-18042" y="1683689"/>
            <a:ext cx="1481624" cy="1600438"/>
          </a:xfrm>
          <a:prstGeom prst="rect">
            <a:avLst/>
          </a:prstGeom>
          <a:noFill/>
        </p:spPr>
        <p:txBody>
          <a:bodyPr wrap="none" rtlCol="0">
            <a:spAutoFit/>
          </a:bodyPr>
          <a:lstStyle/>
          <a:p>
            <a:pPr algn="ctr"/>
            <a:r>
              <a:rPr lang="en-IE" sz="1400" dirty="0"/>
              <a:t>Can perform </a:t>
            </a:r>
          </a:p>
          <a:p>
            <a:pPr algn="ctr"/>
            <a:r>
              <a:rPr lang="en-IE" sz="1400" dirty="0"/>
              <a:t>all use cases</a:t>
            </a:r>
          </a:p>
          <a:p>
            <a:pPr algn="ctr"/>
            <a:r>
              <a:rPr lang="en-IE" sz="1400" dirty="0"/>
              <a:t> other than</a:t>
            </a:r>
          </a:p>
          <a:p>
            <a:pPr algn="ctr"/>
            <a:r>
              <a:rPr lang="en-IE" sz="1400" dirty="0"/>
              <a:t> Workspace </a:t>
            </a:r>
          </a:p>
          <a:p>
            <a:pPr algn="ctr"/>
            <a:r>
              <a:rPr lang="en-IE" sz="1400" dirty="0"/>
              <a:t>Manager. Arrows </a:t>
            </a:r>
          </a:p>
          <a:p>
            <a:pPr algn="ctr"/>
            <a:r>
              <a:rPr lang="en-IE" sz="1400" dirty="0"/>
              <a:t>not shown for </a:t>
            </a:r>
          </a:p>
          <a:p>
            <a:pPr algn="ctr"/>
            <a:r>
              <a:rPr lang="en-IE" sz="1400" dirty="0"/>
              <a:t>Readability.</a:t>
            </a:r>
            <a:endParaRPr lang="pl-PL" sz="1400" dirty="0"/>
          </a:p>
        </p:txBody>
      </p:sp>
      <p:sp>
        <p:nvSpPr>
          <p:cNvPr id="68" name="TextBox 67">
            <a:extLst>
              <a:ext uri="{FF2B5EF4-FFF2-40B4-BE49-F238E27FC236}">
                <a16:creationId xmlns:a16="http://schemas.microsoft.com/office/drawing/2014/main" id="{19384C75-D69C-FAD7-BCF8-1CC9FEBE87D6}"/>
              </a:ext>
            </a:extLst>
          </p:cNvPr>
          <p:cNvSpPr txBox="1"/>
          <p:nvPr/>
        </p:nvSpPr>
        <p:spPr>
          <a:xfrm>
            <a:off x="7539176" y="1898398"/>
            <a:ext cx="1563248" cy="1384995"/>
          </a:xfrm>
          <a:prstGeom prst="rect">
            <a:avLst/>
          </a:prstGeom>
          <a:noFill/>
        </p:spPr>
        <p:txBody>
          <a:bodyPr wrap="none" rtlCol="0">
            <a:spAutoFit/>
          </a:bodyPr>
          <a:lstStyle/>
          <a:p>
            <a:pPr algn="ctr"/>
            <a:r>
              <a:rPr lang="en-IE" sz="1400" dirty="0">
                <a:solidFill>
                  <a:schemeClr val="accent5">
                    <a:lumMod val="60000"/>
                    <a:lumOff val="40000"/>
                  </a:schemeClr>
                </a:solidFill>
              </a:rPr>
              <a:t>Will be used as an </a:t>
            </a:r>
          </a:p>
          <a:p>
            <a:pPr algn="ctr"/>
            <a:r>
              <a:rPr lang="en-IE" sz="1400" dirty="0">
                <a:solidFill>
                  <a:schemeClr val="accent5">
                    <a:lumMod val="60000"/>
                    <a:lumOff val="40000"/>
                  </a:schemeClr>
                </a:solidFill>
              </a:rPr>
              <a:t>alternative to </a:t>
            </a:r>
          </a:p>
          <a:p>
            <a:pPr algn="ctr"/>
            <a:r>
              <a:rPr lang="en-IE" sz="1400" dirty="0">
                <a:solidFill>
                  <a:schemeClr val="accent5">
                    <a:lumMod val="60000"/>
                    <a:lumOff val="40000"/>
                  </a:schemeClr>
                </a:solidFill>
              </a:rPr>
              <a:t>typing in the </a:t>
            </a:r>
          </a:p>
          <a:p>
            <a:pPr algn="ctr"/>
            <a:r>
              <a:rPr lang="en-IE" sz="1400" dirty="0">
                <a:solidFill>
                  <a:schemeClr val="accent5">
                    <a:lumMod val="60000"/>
                    <a:lumOff val="40000"/>
                  </a:schemeClr>
                </a:solidFill>
              </a:rPr>
              <a:t>text fields. </a:t>
            </a:r>
          </a:p>
          <a:p>
            <a:pPr algn="ctr"/>
            <a:r>
              <a:rPr lang="en-IE" sz="1400" dirty="0">
                <a:solidFill>
                  <a:schemeClr val="accent5">
                    <a:lumMod val="60000"/>
                    <a:lumOff val="40000"/>
                  </a:schemeClr>
                </a:solidFill>
              </a:rPr>
              <a:t>Arrows not shown </a:t>
            </a:r>
          </a:p>
          <a:p>
            <a:pPr algn="ctr"/>
            <a:r>
              <a:rPr lang="en-IE" sz="1400" dirty="0">
                <a:solidFill>
                  <a:schemeClr val="accent5">
                    <a:lumMod val="60000"/>
                    <a:lumOff val="40000"/>
                  </a:schemeClr>
                </a:solidFill>
              </a:rPr>
              <a:t>for readability</a:t>
            </a:r>
            <a:endParaRPr lang="pl-PL" sz="1400" dirty="0">
              <a:solidFill>
                <a:schemeClr val="accent5">
                  <a:lumMod val="60000"/>
                  <a:lumOff val="40000"/>
                </a:schemeClr>
              </a:solidFill>
            </a:endParaRPr>
          </a:p>
        </p:txBody>
      </p:sp>
      <p:sp>
        <p:nvSpPr>
          <p:cNvPr id="3" name="TextBox 2">
            <a:extLst>
              <a:ext uri="{FF2B5EF4-FFF2-40B4-BE49-F238E27FC236}">
                <a16:creationId xmlns:a16="http://schemas.microsoft.com/office/drawing/2014/main" id="{5A40573B-BA06-5264-C486-869A5BB55B34}"/>
              </a:ext>
            </a:extLst>
          </p:cNvPr>
          <p:cNvSpPr txBox="1"/>
          <p:nvPr/>
        </p:nvSpPr>
        <p:spPr>
          <a:xfrm>
            <a:off x="5181212" y="3386265"/>
            <a:ext cx="1581074" cy="338554"/>
          </a:xfrm>
          <a:prstGeom prst="rect">
            <a:avLst/>
          </a:prstGeom>
          <a:noFill/>
        </p:spPr>
        <p:txBody>
          <a:bodyPr wrap="none" rtlCol="0">
            <a:spAutoFit/>
          </a:bodyPr>
          <a:lstStyle/>
          <a:p>
            <a:r>
              <a:rPr lang="en-IE" sz="1600" dirty="0"/>
              <a:t>Delete Template</a:t>
            </a:r>
            <a:endParaRPr lang="pl-PL" sz="1600" dirty="0"/>
          </a:p>
        </p:txBody>
      </p:sp>
      <p:sp>
        <p:nvSpPr>
          <p:cNvPr id="24" name="TextBox 23">
            <a:extLst>
              <a:ext uri="{FF2B5EF4-FFF2-40B4-BE49-F238E27FC236}">
                <a16:creationId xmlns:a16="http://schemas.microsoft.com/office/drawing/2014/main" id="{BF9B75BB-ED44-5A7F-A8C5-57B0CD71484F}"/>
              </a:ext>
            </a:extLst>
          </p:cNvPr>
          <p:cNvSpPr txBox="1"/>
          <p:nvPr/>
        </p:nvSpPr>
        <p:spPr>
          <a:xfrm>
            <a:off x="5374228" y="2483908"/>
            <a:ext cx="809837" cy="338554"/>
          </a:xfrm>
          <a:prstGeom prst="rect">
            <a:avLst/>
          </a:prstGeom>
          <a:noFill/>
        </p:spPr>
        <p:txBody>
          <a:bodyPr wrap="none" rtlCol="0">
            <a:spAutoFit/>
          </a:bodyPr>
          <a:lstStyle/>
          <a:p>
            <a:r>
              <a:rPr lang="en-IE" sz="1600" dirty="0">
                <a:solidFill>
                  <a:schemeClr val="accent5">
                    <a:lumMod val="60000"/>
                    <a:lumOff val="40000"/>
                  </a:schemeClr>
                </a:solidFill>
              </a:rPr>
              <a:t>Autofill</a:t>
            </a:r>
            <a:endParaRPr lang="pl-PL" sz="1600" dirty="0">
              <a:solidFill>
                <a:schemeClr val="accent5">
                  <a:lumMod val="60000"/>
                  <a:lumOff val="40000"/>
                </a:schemeClr>
              </a:solidFill>
            </a:endParaRPr>
          </a:p>
        </p:txBody>
      </p:sp>
      <p:cxnSp>
        <p:nvCxnSpPr>
          <p:cNvPr id="40" name="Connector: Elbow 39">
            <a:extLst>
              <a:ext uri="{FF2B5EF4-FFF2-40B4-BE49-F238E27FC236}">
                <a16:creationId xmlns:a16="http://schemas.microsoft.com/office/drawing/2014/main" id="{F2C865DF-1689-6D43-E7F9-64684A4A733A}"/>
              </a:ext>
            </a:extLst>
          </p:cNvPr>
          <p:cNvCxnSpPr>
            <a:cxnSpLocks/>
            <a:stCxn id="29" idx="1"/>
          </p:cNvCxnSpPr>
          <p:nvPr/>
        </p:nvCxnSpPr>
        <p:spPr>
          <a:xfrm rot="10800000">
            <a:off x="6256325" y="2649327"/>
            <a:ext cx="1462656" cy="947135"/>
          </a:xfrm>
          <a:prstGeom prst="bentConnector3">
            <a:avLst>
              <a:gd name="adj1" fmla="val 2608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32" name="TextBox 31">
            <a:extLst>
              <a:ext uri="{FF2B5EF4-FFF2-40B4-BE49-F238E27FC236}">
                <a16:creationId xmlns:a16="http://schemas.microsoft.com/office/drawing/2014/main" id="{BB4F0DE5-DBD7-7E9F-63FA-4F8AAC2DE93B}"/>
              </a:ext>
            </a:extLst>
          </p:cNvPr>
          <p:cNvSpPr txBox="1"/>
          <p:nvPr/>
        </p:nvSpPr>
        <p:spPr>
          <a:xfrm>
            <a:off x="100404" y="4051237"/>
            <a:ext cx="1253035" cy="646331"/>
          </a:xfrm>
          <a:prstGeom prst="rect">
            <a:avLst/>
          </a:prstGeom>
          <a:noFill/>
        </p:spPr>
        <p:txBody>
          <a:bodyPr wrap="none" rtlCol="0">
            <a:spAutoFit/>
          </a:bodyPr>
          <a:lstStyle/>
          <a:p>
            <a:r>
              <a:rPr lang="en-IE" b="1" i="1" dirty="0"/>
              <a:t>Workspace</a:t>
            </a:r>
          </a:p>
          <a:p>
            <a:pPr algn="ctr"/>
            <a:r>
              <a:rPr lang="en-IE" b="1" i="1" dirty="0"/>
              <a:t>Manager</a:t>
            </a:r>
            <a:endParaRPr lang="pl-PL" b="1" i="1" dirty="0"/>
          </a:p>
        </p:txBody>
      </p:sp>
      <p:cxnSp>
        <p:nvCxnSpPr>
          <p:cNvPr id="34" name="Straight Arrow Connector 33">
            <a:extLst>
              <a:ext uri="{FF2B5EF4-FFF2-40B4-BE49-F238E27FC236}">
                <a16:creationId xmlns:a16="http://schemas.microsoft.com/office/drawing/2014/main" id="{4D3E5215-EBA7-15A3-012D-861BA3C51F85}"/>
              </a:ext>
            </a:extLst>
          </p:cNvPr>
          <p:cNvCxnSpPr>
            <a:cxnSpLocks/>
            <a:stCxn id="32" idx="3"/>
            <a:endCxn id="18" idx="1"/>
          </p:cNvCxnSpPr>
          <p:nvPr/>
        </p:nvCxnSpPr>
        <p:spPr>
          <a:xfrm flipV="1">
            <a:off x="1353439" y="3516926"/>
            <a:ext cx="778712" cy="8574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316B09CE-ED15-F81B-92C3-3075B3C74EBA}"/>
              </a:ext>
            </a:extLst>
          </p:cNvPr>
          <p:cNvSpPr txBox="1"/>
          <p:nvPr/>
        </p:nvSpPr>
        <p:spPr>
          <a:xfrm>
            <a:off x="2551240" y="4216840"/>
            <a:ext cx="1028230" cy="338554"/>
          </a:xfrm>
          <a:prstGeom prst="rect">
            <a:avLst/>
          </a:prstGeom>
          <a:noFill/>
        </p:spPr>
        <p:txBody>
          <a:bodyPr wrap="none" rtlCol="0">
            <a:spAutoFit/>
          </a:bodyPr>
          <a:lstStyle/>
          <a:p>
            <a:r>
              <a:rPr lang="en-IE" sz="1600" dirty="0"/>
              <a:t>Ban Users</a:t>
            </a:r>
            <a:endParaRPr lang="pl-PL" sz="1600" dirty="0"/>
          </a:p>
        </p:txBody>
      </p:sp>
      <p:cxnSp>
        <p:nvCxnSpPr>
          <p:cNvPr id="41" name="Straight Arrow Connector 40">
            <a:extLst>
              <a:ext uri="{FF2B5EF4-FFF2-40B4-BE49-F238E27FC236}">
                <a16:creationId xmlns:a16="http://schemas.microsoft.com/office/drawing/2014/main" id="{EA223209-BF8A-2DB0-D54C-B09EA3CD2AAD}"/>
              </a:ext>
            </a:extLst>
          </p:cNvPr>
          <p:cNvCxnSpPr>
            <a:stCxn id="32" idx="3"/>
            <a:endCxn id="21" idx="1"/>
          </p:cNvCxnSpPr>
          <p:nvPr/>
        </p:nvCxnSpPr>
        <p:spPr>
          <a:xfrm flipV="1">
            <a:off x="1353439" y="4114167"/>
            <a:ext cx="869076" cy="2602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3" name="Straight Arrow Connector 42">
            <a:extLst>
              <a:ext uri="{FF2B5EF4-FFF2-40B4-BE49-F238E27FC236}">
                <a16:creationId xmlns:a16="http://schemas.microsoft.com/office/drawing/2014/main" id="{8D4039CE-B76A-9077-6490-957F50721052}"/>
              </a:ext>
            </a:extLst>
          </p:cNvPr>
          <p:cNvCxnSpPr>
            <a:stCxn id="32" idx="3"/>
            <a:endCxn id="35" idx="1"/>
          </p:cNvCxnSpPr>
          <p:nvPr/>
        </p:nvCxnSpPr>
        <p:spPr>
          <a:xfrm>
            <a:off x="1353439" y="4374403"/>
            <a:ext cx="1197801" cy="117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Straight Arrow Connector 68">
            <a:extLst>
              <a:ext uri="{FF2B5EF4-FFF2-40B4-BE49-F238E27FC236}">
                <a16:creationId xmlns:a16="http://schemas.microsoft.com/office/drawing/2014/main" id="{41B4DE46-B178-297A-FDDB-F451C721C9A9}"/>
              </a:ext>
            </a:extLst>
          </p:cNvPr>
          <p:cNvCxnSpPr>
            <a:stCxn id="32" idx="0"/>
            <a:endCxn id="63" idx="2"/>
          </p:cNvCxnSpPr>
          <p:nvPr/>
        </p:nvCxnSpPr>
        <p:spPr>
          <a:xfrm flipH="1" flipV="1">
            <a:off x="722770" y="3284127"/>
            <a:ext cx="4152" cy="767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C8EE690-75B8-8A4B-A1FD-99D49CA54F07}"/>
              </a:ext>
            </a:extLst>
          </p:cNvPr>
          <p:cNvSpPr txBox="1"/>
          <p:nvPr/>
        </p:nvSpPr>
        <p:spPr>
          <a:xfrm>
            <a:off x="3498547" y="5024210"/>
            <a:ext cx="2770182" cy="369332"/>
          </a:xfrm>
          <a:prstGeom prst="rect">
            <a:avLst/>
          </a:prstGeom>
          <a:noFill/>
        </p:spPr>
        <p:txBody>
          <a:bodyPr wrap="none" rtlCol="0">
            <a:spAutoFit/>
          </a:bodyPr>
          <a:lstStyle/>
          <a:p>
            <a:r>
              <a:rPr lang="en-IE" i="1" dirty="0">
                <a:solidFill>
                  <a:schemeClr val="accent5">
                    <a:lumMod val="60000"/>
                    <a:lumOff val="40000"/>
                  </a:schemeClr>
                </a:solidFill>
              </a:rPr>
              <a:t>Optional Features in Yellow</a:t>
            </a:r>
            <a:endParaRPr lang="pl-PL" i="1" dirty="0">
              <a:solidFill>
                <a:schemeClr val="accent5">
                  <a:lumMod val="60000"/>
                  <a:lumOff val="40000"/>
                </a:schemeClr>
              </a:solidFill>
            </a:endParaRPr>
          </a:p>
        </p:txBody>
      </p:sp>
      <p:sp>
        <p:nvSpPr>
          <p:cNvPr id="4" name="TextBox 3">
            <a:extLst>
              <a:ext uri="{FF2B5EF4-FFF2-40B4-BE49-F238E27FC236}">
                <a16:creationId xmlns:a16="http://schemas.microsoft.com/office/drawing/2014/main" id="{C724BB2E-2792-9FEA-7546-926FA512B720}"/>
              </a:ext>
            </a:extLst>
          </p:cNvPr>
          <p:cNvSpPr txBox="1"/>
          <p:nvPr/>
        </p:nvSpPr>
        <p:spPr>
          <a:xfrm>
            <a:off x="2203430" y="2450304"/>
            <a:ext cx="1717843" cy="338554"/>
          </a:xfrm>
          <a:prstGeom prst="rect">
            <a:avLst/>
          </a:prstGeom>
          <a:noFill/>
        </p:spPr>
        <p:txBody>
          <a:bodyPr wrap="none" rtlCol="0">
            <a:spAutoFit/>
          </a:bodyPr>
          <a:lstStyle/>
          <a:p>
            <a:r>
              <a:rPr lang="en-IE" sz="1600" dirty="0"/>
              <a:t>Create Workspace</a:t>
            </a:r>
            <a:endParaRPr lang="pl-PL" sz="1600" dirty="0"/>
          </a:p>
        </p:txBody>
      </p:sp>
      <p:cxnSp>
        <p:nvCxnSpPr>
          <p:cNvPr id="51" name="Straight Arrow Connector 50">
            <a:extLst>
              <a:ext uri="{FF2B5EF4-FFF2-40B4-BE49-F238E27FC236}">
                <a16:creationId xmlns:a16="http://schemas.microsoft.com/office/drawing/2014/main" id="{461FE8CA-1533-77A0-536D-5F6EE148C0E5}"/>
              </a:ext>
            </a:extLst>
          </p:cNvPr>
          <p:cNvCxnSpPr>
            <a:stCxn id="17" idx="3"/>
            <a:endCxn id="9" idx="1"/>
          </p:cNvCxnSpPr>
          <p:nvPr/>
        </p:nvCxnSpPr>
        <p:spPr>
          <a:xfrm flipV="1">
            <a:off x="4063010" y="1661491"/>
            <a:ext cx="1138159" cy="15342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3" name="TextBox 52">
            <a:extLst>
              <a:ext uri="{FF2B5EF4-FFF2-40B4-BE49-F238E27FC236}">
                <a16:creationId xmlns:a16="http://schemas.microsoft.com/office/drawing/2014/main" id="{B2E2D1EE-A95E-1519-BD76-F9F5D5C40F6F}"/>
              </a:ext>
            </a:extLst>
          </p:cNvPr>
          <p:cNvSpPr txBox="1"/>
          <p:nvPr/>
        </p:nvSpPr>
        <p:spPr>
          <a:xfrm rot="18496042">
            <a:off x="4271366" y="1879773"/>
            <a:ext cx="792205" cy="307777"/>
          </a:xfrm>
          <a:prstGeom prst="rect">
            <a:avLst/>
          </a:prstGeom>
          <a:noFill/>
        </p:spPr>
        <p:txBody>
          <a:bodyPr wrap="none" rtlCol="0">
            <a:spAutoFit/>
          </a:bodyPr>
          <a:lstStyle/>
          <a:p>
            <a:r>
              <a:rPr lang="en-IE" sz="1400" i="1" dirty="0"/>
              <a:t>includes</a:t>
            </a:r>
            <a:endParaRPr lang="pl-PL" sz="1400" i="1" dirty="0"/>
          </a:p>
        </p:txBody>
      </p:sp>
    </p:spTree>
    <p:extLst>
      <p:ext uri="{BB962C8B-B14F-4D97-AF65-F5344CB8AC3E}">
        <p14:creationId xmlns:p14="http://schemas.microsoft.com/office/powerpoint/2010/main" val="271720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9C3A-C561-87EA-85BB-01749835BBCF}"/>
              </a:ext>
            </a:extLst>
          </p:cNvPr>
          <p:cNvSpPr>
            <a:spLocks noGrp="1"/>
          </p:cNvSpPr>
          <p:nvPr>
            <p:ph type="title"/>
          </p:nvPr>
        </p:nvSpPr>
        <p:spPr>
          <a:xfrm>
            <a:off x="599771" y="106568"/>
            <a:ext cx="7886700" cy="1104943"/>
          </a:xfrm>
        </p:spPr>
        <p:txBody>
          <a:bodyPr/>
          <a:lstStyle/>
          <a:p>
            <a:pPr algn="ctr"/>
            <a:r>
              <a:rPr lang="en-IE" dirty="0"/>
              <a:t>High-level design diagram</a:t>
            </a:r>
            <a:endParaRPr lang="pl-PL" dirty="0"/>
          </a:p>
        </p:txBody>
      </p:sp>
      <p:sp>
        <p:nvSpPr>
          <p:cNvPr id="4" name="Rectangle 3">
            <a:extLst>
              <a:ext uri="{FF2B5EF4-FFF2-40B4-BE49-F238E27FC236}">
                <a16:creationId xmlns:a16="http://schemas.microsoft.com/office/drawing/2014/main" id="{D9C34263-28B0-DD08-902D-2FDDA8A2A7B0}"/>
              </a:ext>
            </a:extLst>
          </p:cNvPr>
          <p:cNvSpPr/>
          <p:nvPr/>
        </p:nvSpPr>
        <p:spPr>
          <a:xfrm>
            <a:off x="589936" y="3146932"/>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Frontend</a:t>
            </a:r>
            <a:endParaRPr lang="pl-PL" dirty="0"/>
          </a:p>
        </p:txBody>
      </p:sp>
      <p:cxnSp>
        <p:nvCxnSpPr>
          <p:cNvPr id="6" name="Straight Connector 5">
            <a:extLst>
              <a:ext uri="{FF2B5EF4-FFF2-40B4-BE49-F238E27FC236}">
                <a16:creationId xmlns:a16="http://schemas.microsoft.com/office/drawing/2014/main" id="{2CBD12DF-E7E2-E894-E37B-4F0247BDBB4E}"/>
              </a:ext>
            </a:extLst>
          </p:cNvPr>
          <p:cNvCxnSpPr>
            <a:cxnSpLocks/>
          </p:cNvCxnSpPr>
          <p:nvPr/>
        </p:nvCxnSpPr>
        <p:spPr>
          <a:xfrm>
            <a:off x="2625213" y="953729"/>
            <a:ext cx="0" cy="466049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A3DC454F-2EC6-68F9-10DD-9894F7C6C2F1}"/>
              </a:ext>
            </a:extLst>
          </p:cNvPr>
          <p:cNvCxnSpPr>
            <a:cxnSpLocks/>
          </p:cNvCxnSpPr>
          <p:nvPr/>
        </p:nvCxnSpPr>
        <p:spPr>
          <a:xfrm>
            <a:off x="5702710" y="953729"/>
            <a:ext cx="0" cy="466049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9357DB73-474B-2596-5C64-38A4A7EAB8CF}"/>
              </a:ext>
            </a:extLst>
          </p:cNvPr>
          <p:cNvSpPr/>
          <p:nvPr/>
        </p:nvSpPr>
        <p:spPr>
          <a:xfrm>
            <a:off x="589937" y="1875299"/>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Google OAuth</a:t>
            </a:r>
            <a:br>
              <a:rPr lang="en-IE" dirty="0"/>
            </a:br>
            <a:r>
              <a:rPr lang="en-IE" dirty="0"/>
              <a:t>API</a:t>
            </a:r>
            <a:endParaRPr lang="pl-PL" dirty="0"/>
          </a:p>
        </p:txBody>
      </p:sp>
      <p:cxnSp>
        <p:nvCxnSpPr>
          <p:cNvPr id="11" name="Straight Arrow Connector 10">
            <a:extLst>
              <a:ext uri="{FF2B5EF4-FFF2-40B4-BE49-F238E27FC236}">
                <a16:creationId xmlns:a16="http://schemas.microsoft.com/office/drawing/2014/main" id="{1DA8F252-32DE-18A6-696E-87E5C9C3504F}"/>
              </a:ext>
            </a:extLst>
          </p:cNvPr>
          <p:cNvCxnSpPr>
            <a:stCxn id="4" idx="0"/>
            <a:endCxn id="9" idx="2"/>
          </p:cNvCxnSpPr>
          <p:nvPr/>
        </p:nvCxnSpPr>
        <p:spPr>
          <a:xfrm flipV="1">
            <a:off x="1381433" y="2612719"/>
            <a:ext cx="1" cy="5342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Rectangle 14">
            <a:extLst>
              <a:ext uri="{FF2B5EF4-FFF2-40B4-BE49-F238E27FC236}">
                <a16:creationId xmlns:a16="http://schemas.microsoft.com/office/drawing/2014/main" id="{C7751D3B-4E79-FF8B-7591-A50C0FE3E71D}"/>
              </a:ext>
            </a:extLst>
          </p:cNvPr>
          <p:cNvSpPr/>
          <p:nvPr/>
        </p:nvSpPr>
        <p:spPr>
          <a:xfrm>
            <a:off x="589935" y="4418565"/>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Text to Speech</a:t>
            </a:r>
            <a:br>
              <a:rPr lang="en-IE" dirty="0"/>
            </a:br>
            <a:r>
              <a:rPr lang="en-IE" dirty="0"/>
              <a:t>API</a:t>
            </a:r>
            <a:endParaRPr lang="pl-PL" dirty="0"/>
          </a:p>
        </p:txBody>
      </p:sp>
      <p:cxnSp>
        <p:nvCxnSpPr>
          <p:cNvPr id="17" name="Straight Arrow Connector 16">
            <a:extLst>
              <a:ext uri="{FF2B5EF4-FFF2-40B4-BE49-F238E27FC236}">
                <a16:creationId xmlns:a16="http://schemas.microsoft.com/office/drawing/2014/main" id="{16F1D58B-B65E-F122-DBD6-86C2F300F8BB}"/>
              </a:ext>
            </a:extLst>
          </p:cNvPr>
          <p:cNvCxnSpPr>
            <a:stCxn id="4" idx="2"/>
            <a:endCxn id="15" idx="0"/>
          </p:cNvCxnSpPr>
          <p:nvPr/>
        </p:nvCxnSpPr>
        <p:spPr>
          <a:xfrm flipH="1">
            <a:off x="1381432" y="3884352"/>
            <a:ext cx="1" cy="5342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 name="Rectangle 17">
            <a:extLst>
              <a:ext uri="{FF2B5EF4-FFF2-40B4-BE49-F238E27FC236}">
                <a16:creationId xmlns:a16="http://schemas.microsoft.com/office/drawing/2014/main" id="{AB7D5E38-87C7-0F3C-D21D-1F7171246352}"/>
              </a:ext>
            </a:extLst>
          </p:cNvPr>
          <p:cNvSpPr/>
          <p:nvPr/>
        </p:nvSpPr>
        <p:spPr>
          <a:xfrm>
            <a:off x="3441290" y="1665546"/>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Users</a:t>
            </a:r>
            <a:endParaRPr lang="pl-PL" dirty="0"/>
          </a:p>
        </p:txBody>
      </p:sp>
      <p:sp>
        <p:nvSpPr>
          <p:cNvPr id="19" name="Rectangle 18">
            <a:extLst>
              <a:ext uri="{FF2B5EF4-FFF2-40B4-BE49-F238E27FC236}">
                <a16:creationId xmlns:a16="http://schemas.microsoft.com/office/drawing/2014/main" id="{73546E10-6A5D-7BEE-5019-8AA2AC71D40E}"/>
              </a:ext>
            </a:extLst>
          </p:cNvPr>
          <p:cNvSpPr/>
          <p:nvPr/>
        </p:nvSpPr>
        <p:spPr>
          <a:xfrm>
            <a:off x="6234263" y="1409299"/>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Google OAuth</a:t>
            </a:r>
            <a:br>
              <a:rPr lang="en-IE" dirty="0"/>
            </a:br>
            <a:r>
              <a:rPr lang="en-IE" dirty="0"/>
              <a:t>API</a:t>
            </a:r>
            <a:endParaRPr lang="pl-PL" dirty="0"/>
          </a:p>
        </p:txBody>
      </p:sp>
      <p:sp>
        <p:nvSpPr>
          <p:cNvPr id="20" name="Rectangle 19">
            <a:extLst>
              <a:ext uri="{FF2B5EF4-FFF2-40B4-BE49-F238E27FC236}">
                <a16:creationId xmlns:a16="http://schemas.microsoft.com/office/drawing/2014/main" id="{47AB483B-8724-B694-D738-E830006CE9CC}"/>
              </a:ext>
            </a:extLst>
          </p:cNvPr>
          <p:cNvSpPr/>
          <p:nvPr/>
        </p:nvSpPr>
        <p:spPr>
          <a:xfrm>
            <a:off x="6234262" y="4787275"/>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Firebase</a:t>
            </a:r>
            <a:endParaRPr lang="pl-PL" dirty="0"/>
          </a:p>
        </p:txBody>
      </p:sp>
      <p:sp>
        <p:nvSpPr>
          <p:cNvPr id="21" name="Rectangle 20">
            <a:extLst>
              <a:ext uri="{FF2B5EF4-FFF2-40B4-BE49-F238E27FC236}">
                <a16:creationId xmlns:a16="http://schemas.microsoft.com/office/drawing/2014/main" id="{6AEC4D47-ECB4-C361-7FA0-9E5CCA1B72B3}"/>
              </a:ext>
            </a:extLst>
          </p:cNvPr>
          <p:cNvSpPr/>
          <p:nvPr/>
        </p:nvSpPr>
        <p:spPr>
          <a:xfrm>
            <a:off x="6234262" y="3094637"/>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Open AI</a:t>
            </a:r>
            <a:br>
              <a:rPr lang="en-IE" dirty="0"/>
            </a:br>
            <a:r>
              <a:rPr lang="en-IE" dirty="0"/>
              <a:t>API</a:t>
            </a:r>
            <a:endParaRPr lang="pl-PL" dirty="0"/>
          </a:p>
        </p:txBody>
      </p:sp>
      <p:sp>
        <p:nvSpPr>
          <p:cNvPr id="22" name="Rectangle 21">
            <a:extLst>
              <a:ext uri="{FF2B5EF4-FFF2-40B4-BE49-F238E27FC236}">
                <a16:creationId xmlns:a16="http://schemas.microsoft.com/office/drawing/2014/main" id="{C034A743-019A-1BE5-5BAA-1E1BE9465BA0}"/>
              </a:ext>
            </a:extLst>
          </p:cNvPr>
          <p:cNvSpPr/>
          <p:nvPr/>
        </p:nvSpPr>
        <p:spPr>
          <a:xfrm>
            <a:off x="6234262" y="3940956"/>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Main Database</a:t>
            </a:r>
            <a:endParaRPr lang="pl-PL" dirty="0"/>
          </a:p>
        </p:txBody>
      </p:sp>
      <p:sp>
        <p:nvSpPr>
          <p:cNvPr id="23" name="Rectangle 22">
            <a:extLst>
              <a:ext uri="{FF2B5EF4-FFF2-40B4-BE49-F238E27FC236}">
                <a16:creationId xmlns:a16="http://schemas.microsoft.com/office/drawing/2014/main" id="{2C0D9B5E-CAB2-793D-BB4C-C7A04655804B}"/>
              </a:ext>
            </a:extLst>
          </p:cNvPr>
          <p:cNvSpPr/>
          <p:nvPr/>
        </p:nvSpPr>
        <p:spPr>
          <a:xfrm>
            <a:off x="6234262" y="2253241"/>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Vector Database</a:t>
            </a:r>
            <a:endParaRPr lang="pl-PL" dirty="0"/>
          </a:p>
        </p:txBody>
      </p:sp>
      <p:sp>
        <p:nvSpPr>
          <p:cNvPr id="24" name="Rectangle 23">
            <a:extLst>
              <a:ext uri="{FF2B5EF4-FFF2-40B4-BE49-F238E27FC236}">
                <a16:creationId xmlns:a16="http://schemas.microsoft.com/office/drawing/2014/main" id="{B038611A-25D8-7494-C032-65B4159DFA89}"/>
              </a:ext>
            </a:extLst>
          </p:cNvPr>
          <p:cNvSpPr/>
          <p:nvPr/>
        </p:nvSpPr>
        <p:spPr>
          <a:xfrm>
            <a:off x="3441289" y="2670072"/>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Notes</a:t>
            </a:r>
            <a:endParaRPr lang="pl-PL" dirty="0"/>
          </a:p>
        </p:txBody>
      </p:sp>
      <p:sp>
        <p:nvSpPr>
          <p:cNvPr id="25" name="Rectangle 24">
            <a:extLst>
              <a:ext uri="{FF2B5EF4-FFF2-40B4-BE49-F238E27FC236}">
                <a16:creationId xmlns:a16="http://schemas.microsoft.com/office/drawing/2014/main" id="{DDCFF8A7-7821-2989-C2FB-171C6B3AA149}"/>
              </a:ext>
            </a:extLst>
          </p:cNvPr>
          <p:cNvSpPr/>
          <p:nvPr/>
        </p:nvSpPr>
        <p:spPr>
          <a:xfrm>
            <a:off x="3441288" y="3670286"/>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Templates</a:t>
            </a:r>
            <a:endParaRPr lang="pl-PL" dirty="0"/>
          </a:p>
        </p:txBody>
      </p:sp>
      <p:sp>
        <p:nvSpPr>
          <p:cNvPr id="26" name="Rectangle 25">
            <a:extLst>
              <a:ext uri="{FF2B5EF4-FFF2-40B4-BE49-F238E27FC236}">
                <a16:creationId xmlns:a16="http://schemas.microsoft.com/office/drawing/2014/main" id="{A3ED75E3-F6DD-D326-A379-922CC7F18D71}"/>
              </a:ext>
            </a:extLst>
          </p:cNvPr>
          <p:cNvSpPr/>
          <p:nvPr/>
        </p:nvSpPr>
        <p:spPr>
          <a:xfrm>
            <a:off x="3441288" y="4674812"/>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Workspaces</a:t>
            </a:r>
            <a:endParaRPr lang="pl-PL" dirty="0"/>
          </a:p>
        </p:txBody>
      </p:sp>
      <p:cxnSp>
        <p:nvCxnSpPr>
          <p:cNvPr id="28" name="Straight Arrow Connector 27">
            <a:extLst>
              <a:ext uri="{FF2B5EF4-FFF2-40B4-BE49-F238E27FC236}">
                <a16:creationId xmlns:a16="http://schemas.microsoft.com/office/drawing/2014/main" id="{965FFA21-5E22-B151-6508-BB29B9D8A30E}"/>
              </a:ext>
            </a:extLst>
          </p:cNvPr>
          <p:cNvCxnSpPr>
            <a:stCxn id="4" idx="3"/>
            <a:endCxn id="18" idx="1"/>
          </p:cNvCxnSpPr>
          <p:nvPr/>
        </p:nvCxnSpPr>
        <p:spPr>
          <a:xfrm flipV="1">
            <a:off x="2172929" y="2034256"/>
            <a:ext cx="1268361" cy="14813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D3E91A62-12F1-A3F8-2D20-33267FAC2D74}"/>
              </a:ext>
            </a:extLst>
          </p:cNvPr>
          <p:cNvCxnSpPr>
            <a:stCxn id="4" idx="3"/>
            <a:endCxn id="24" idx="1"/>
          </p:cNvCxnSpPr>
          <p:nvPr/>
        </p:nvCxnSpPr>
        <p:spPr>
          <a:xfrm flipV="1">
            <a:off x="2172929" y="3038782"/>
            <a:ext cx="1268360" cy="4768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48EEA1E2-A1ED-6B6A-397E-DEF8EC963AAF}"/>
              </a:ext>
            </a:extLst>
          </p:cNvPr>
          <p:cNvCxnSpPr>
            <a:stCxn id="4" idx="3"/>
            <a:endCxn id="25" idx="1"/>
          </p:cNvCxnSpPr>
          <p:nvPr/>
        </p:nvCxnSpPr>
        <p:spPr>
          <a:xfrm>
            <a:off x="2172929" y="3515642"/>
            <a:ext cx="1268359" cy="52335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a:extLst>
              <a:ext uri="{FF2B5EF4-FFF2-40B4-BE49-F238E27FC236}">
                <a16:creationId xmlns:a16="http://schemas.microsoft.com/office/drawing/2014/main" id="{AD57E261-0E0A-5680-D000-42F750B0845D}"/>
              </a:ext>
            </a:extLst>
          </p:cNvPr>
          <p:cNvCxnSpPr>
            <a:stCxn id="4" idx="3"/>
            <a:endCxn id="26" idx="1"/>
          </p:cNvCxnSpPr>
          <p:nvPr/>
        </p:nvCxnSpPr>
        <p:spPr>
          <a:xfrm>
            <a:off x="2172929" y="3515642"/>
            <a:ext cx="1268359" cy="15278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EBECC58A-7F6A-A26A-1B41-6A7C37DD7526}"/>
              </a:ext>
            </a:extLst>
          </p:cNvPr>
          <p:cNvCxnSpPr>
            <a:stCxn id="18" idx="3"/>
            <a:endCxn id="19" idx="1"/>
          </p:cNvCxnSpPr>
          <p:nvPr/>
        </p:nvCxnSpPr>
        <p:spPr>
          <a:xfrm flipV="1">
            <a:off x="5024283" y="1778009"/>
            <a:ext cx="1209980" cy="25624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Straight Arrow Connector 39">
            <a:extLst>
              <a:ext uri="{FF2B5EF4-FFF2-40B4-BE49-F238E27FC236}">
                <a16:creationId xmlns:a16="http://schemas.microsoft.com/office/drawing/2014/main" id="{3CF6FA8D-4AE2-9DAB-52BA-0FEC93595EF1}"/>
              </a:ext>
            </a:extLst>
          </p:cNvPr>
          <p:cNvCxnSpPr>
            <a:cxnSpLocks/>
            <a:stCxn id="26" idx="3"/>
            <a:endCxn id="20" idx="1"/>
          </p:cNvCxnSpPr>
          <p:nvPr/>
        </p:nvCxnSpPr>
        <p:spPr>
          <a:xfrm>
            <a:off x="5024281" y="5043522"/>
            <a:ext cx="1209981" cy="1124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 name="Straight Arrow Connector 44">
            <a:extLst>
              <a:ext uri="{FF2B5EF4-FFF2-40B4-BE49-F238E27FC236}">
                <a16:creationId xmlns:a16="http://schemas.microsoft.com/office/drawing/2014/main" id="{F2F0443A-A853-30CE-9B55-10E8775B53F0}"/>
              </a:ext>
            </a:extLst>
          </p:cNvPr>
          <p:cNvCxnSpPr>
            <a:stCxn id="24" idx="3"/>
            <a:endCxn id="23" idx="1"/>
          </p:cNvCxnSpPr>
          <p:nvPr/>
        </p:nvCxnSpPr>
        <p:spPr>
          <a:xfrm flipV="1">
            <a:off x="5024282" y="2621951"/>
            <a:ext cx="1209980" cy="41683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 name="Straight Arrow Connector 46">
            <a:extLst>
              <a:ext uri="{FF2B5EF4-FFF2-40B4-BE49-F238E27FC236}">
                <a16:creationId xmlns:a16="http://schemas.microsoft.com/office/drawing/2014/main" id="{8ADCA536-04ED-DA79-A554-66449CF5A6F6}"/>
              </a:ext>
            </a:extLst>
          </p:cNvPr>
          <p:cNvCxnSpPr>
            <a:stCxn id="24" idx="3"/>
            <a:endCxn id="22" idx="1"/>
          </p:cNvCxnSpPr>
          <p:nvPr/>
        </p:nvCxnSpPr>
        <p:spPr>
          <a:xfrm>
            <a:off x="5024282" y="3038782"/>
            <a:ext cx="1209980" cy="1270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6258BE50-82D8-8FD1-5739-D34278C03E60}"/>
              </a:ext>
            </a:extLst>
          </p:cNvPr>
          <p:cNvCxnSpPr>
            <a:stCxn id="24" idx="3"/>
            <a:endCxn id="21" idx="1"/>
          </p:cNvCxnSpPr>
          <p:nvPr/>
        </p:nvCxnSpPr>
        <p:spPr>
          <a:xfrm>
            <a:off x="5024282" y="3038782"/>
            <a:ext cx="1209980" cy="4245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1B28DAD3-8A6E-CA66-5A4D-AB70345B1C4B}"/>
              </a:ext>
            </a:extLst>
          </p:cNvPr>
          <p:cNvCxnSpPr>
            <a:stCxn id="25" idx="3"/>
            <a:endCxn id="22" idx="1"/>
          </p:cNvCxnSpPr>
          <p:nvPr/>
        </p:nvCxnSpPr>
        <p:spPr>
          <a:xfrm>
            <a:off x="5024281" y="4038996"/>
            <a:ext cx="1209981" cy="2706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1" name="Straight Arrow Connector 60">
            <a:extLst>
              <a:ext uri="{FF2B5EF4-FFF2-40B4-BE49-F238E27FC236}">
                <a16:creationId xmlns:a16="http://schemas.microsoft.com/office/drawing/2014/main" id="{68750D0A-984E-6720-0C7E-8276554EDD67}"/>
              </a:ext>
            </a:extLst>
          </p:cNvPr>
          <p:cNvCxnSpPr>
            <a:cxnSpLocks/>
            <a:endCxn id="22" idx="3"/>
          </p:cNvCxnSpPr>
          <p:nvPr/>
        </p:nvCxnSpPr>
        <p:spPr>
          <a:xfrm flipH="1">
            <a:off x="7817255" y="4309666"/>
            <a:ext cx="27469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D5DDFECD-EC93-0107-77FC-0AADAC625837}"/>
              </a:ext>
            </a:extLst>
          </p:cNvPr>
          <p:cNvCxnSpPr>
            <a:stCxn id="26" idx="3"/>
            <a:endCxn id="22" idx="1"/>
          </p:cNvCxnSpPr>
          <p:nvPr/>
        </p:nvCxnSpPr>
        <p:spPr>
          <a:xfrm flipV="1">
            <a:off x="5024281" y="4309666"/>
            <a:ext cx="1209981" cy="73385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7" name="Freeform: Shape 66">
            <a:extLst>
              <a:ext uri="{FF2B5EF4-FFF2-40B4-BE49-F238E27FC236}">
                <a16:creationId xmlns:a16="http://schemas.microsoft.com/office/drawing/2014/main" id="{CCCC0973-6325-50BE-76F7-A8CE35D9AF2A}"/>
              </a:ext>
            </a:extLst>
          </p:cNvPr>
          <p:cNvSpPr/>
          <p:nvPr/>
        </p:nvSpPr>
        <p:spPr>
          <a:xfrm>
            <a:off x="5054396" y="3188129"/>
            <a:ext cx="501436" cy="1700231"/>
          </a:xfrm>
          <a:custGeom>
            <a:avLst/>
            <a:gdLst>
              <a:gd name="connsiteX0" fmla="*/ 9833 w 462117"/>
              <a:gd name="connsiteY0" fmla="*/ 0 h 1789471"/>
              <a:gd name="connsiteX1" fmla="*/ 462117 w 462117"/>
              <a:gd name="connsiteY1" fmla="*/ 973393 h 1789471"/>
              <a:gd name="connsiteX2" fmla="*/ 0 w 462117"/>
              <a:gd name="connsiteY2" fmla="*/ 1789471 h 1789471"/>
            </a:gdLst>
            <a:ahLst/>
            <a:cxnLst>
              <a:cxn ang="0">
                <a:pos x="connsiteX0" y="connsiteY0"/>
              </a:cxn>
              <a:cxn ang="0">
                <a:pos x="connsiteX1" y="connsiteY1"/>
              </a:cxn>
              <a:cxn ang="0">
                <a:pos x="connsiteX2" y="connsiteY2"/>
              </a:cxn>
            </a:cxnLst>
            <a:rect l="l" t="t" r="r" b="b"/>
            <a:pathLst>
              <a:path w="462117" h="1789471">
                <a:moveTo>
                  <a:pt x="9833" y="0"/>
                </a:moveTo>
                <a:lnTo>
                  <a:pt x="462117" y="973393"/>
                </a:lnTo>
                <a:lnTo>
                  <a:pt x="0" y="1789471"/>
                </a:lnTo>
              </a:path>
            </a:pathLst>
          </a:cu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pl-PL"/>
          </a:p>
        </p:txBody>
      </p:sp>
      <p:cxnSp>
        <p:nvCxnSpPr>
          <p:cNvPr id="72" name="Straight Arrow Connector 71">
            <a:extLst>
              <a:ext uri="{FF2B5EF4-FFF2-40B4-BE49-F238E27FC236}">
                <a16:creationId xmlns:a16="http://schemas.microsoft.com/office/drawing/2014/main" id="{41DF3F3B-A0BF-4846-C052-793400107420}"/>
              </a:ext>
            </a:extLst>
          </p:cNvPr>
          <p:cNvCxnSpPr>
            <a:stCxn id="18" idx="2"/>
            <a:endCxn id="24" idx="0"/>
          </p:cNvCxnSpPr>
          <p:nvPr/>
        </p:nvCxnSpPr>
        <p:spPr>
          <a:xfrm flipH="1">
            <a:off x="4232786" y="2402966"/>
            <a:ext cx="1" cy="2671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3" name="TextBox 72">
            <a:extLst>
              <a:ext uri="{FF2B5EF4-FFF2-40B4-BE49-F238E27FC236}">
                <a16:creationId xmlns:a16="http://schemas.microsoft.com/office/drawing/2014/main" id="{89E3DD90-292B-C279-D50F-5DF6181BAA10}"/>
              </a:ext>
            </a:extLst>
          </p:cNvPr>
          <p:cNvSpPr txBox="1"/>
          <p:nvPr/>
        </p:nvSpPr>
        <p:spPr>
          <a:xfrm>
            <a:off x="3684670" y="1136338"/>
            <a:ext cx="1119217" cy="369332"/>
          </a:xfrm>
          <a:prstGeom prst="rect">
            <a:avLst/>
          </a:prstGeom>
          <a:noFill/>
        </p:spPr>
        <p:txBody>
          <a:bodyPr wrap="none" rtlCol="0">
            <a:spAutoFit/>
          </a:bodyPr>
          <a:lstStyle/>
          <a:p>
            <a:r>
              <a:rPr lang="en-IE" b="1" dirty="0"/>
              <a:t>Back-end</a:t>
            </a:r>
            <a:endParaRPr lang="pl-PL" b="1" dirty="0"/>
          </a:p>
        </p:txBody>
      </p:sp>
      <p:sp>
        <p:nvSpPr>
          <p:cNvPr id="103" name="Freeform: Shape 102">
            <a:extLst>
              <a:ext uri="{FF2B5EF4-FFF2-40B4-BE49-F238E27FC236}">
                <a16:creationId xmlns:a16="http://schemas.microsoft.com/office/drawing/2014/main" id="{4C974388-965C-6987-B624-0B271764F816}"/>
              </a:ext>
            </a:extLst>
          </p:cNvPr>
          <p:cNvSpPr/>
          <p:nvPr/>
        </p:nvSpPr>
        <p:spPr>
          <a:xfrm>
            <a:off x="5004619" y="1297858"/>
            <a:ext cx="3106994" cy="3018503"/>
          </a:xfrm>
          <a:custGeom>
            <a:avLst/>
            <a:gdLst>
              <a:gd name="connsiteX0" fmla="*/ 0 w 3106994"/>
              <a:gd name="connsiteY0" fmla="*/ 511277 h 3018503"/>
              <a:gd name="connsiteX1" fmla="*/ 1219200 w 3106994"/>
              <a:gd name="connsiteY1" fmla="*/ 0 h 3018503"/>
              <a:gd name="connsiteX2" fmla="*/ 3097162 w 3106994"/>
              <a:gd name="connsiteY2" fmla="*/ 9832 h 3018503"/>
              <a:gd name="connsiteX3" fmla="*/ 3106994 w 3106994"/>
              <a:gd name="connsiteY3" fmla="*/ 3018503 h 3018503"/>
            </a:gdLst>
            <a:ahLst/>
            <a:cxnLst>
              <a:cxn ang="0">
                <a:pos x="connsiteX0" y="connsiteY0"/>
              </a:cxn>
              <a:cxn ang="0">
                <a:pos x="connsiteX1" y="connsiteY1"/>
              </a:cxn>
              <a:cxn ang="0">
                <a:pos x="connsiteX2" y="connsiteY2"/>
              </a:cxn>
              <a:cxn ang="0">
                <a:pos x="connsiteX3" y="connsiteY3"/>
              </a:cxn>
            </a:cxnLst>
            <a:rect l="l" t="t" r="r" b="b"/>
            <a:pathLst>
              <a:path w="3106994" h="3018503">
                <a:moveTo>
                  <a:pt x="0" y="511277"/>
                </a:moveTo>
                <a:lnTo>
                  <a:pt x="1219200" y="0"/>
                </a:lnTo>
                <a:lnTo>
                  <a:pt x="3097162" y="9832"/>
                </a:lnTo>
                <a:cubicBezTo>
                  <a:pt x="3100439" y="1012722"/>
                  <a:pt x="3103717" y="2015613"/>
                  <a:pt x="3106994" y="3018503"/>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pl-PL"/>
          </a:p>
        </p:txBody>
      </p:sp>
    </p:spTree>
    <p:extLst>
      <p:ext uri="{BB962C8B-B14F-4D97-AF65-F5344CB8AC3E}">
        <p14:creationId xmlns:p14="http://schemas.microsoft.com/office/powerpoint/2010/main" val="2648886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588B-32D1-73C3-2B77-0D4C1E43B738}"/>
              </a:ext>
            </a:extLst>
          </p:cNvPr>
          <p:cNvSpPr>
            <a:spLocks noGrp="1"/>
          </p:cNvSpPr>
          <p:nvPr>
            <p:ph type="title"/>
          </p:nvPr>
        </p:nvSpPr>
        <p:spPr/>
        <p:txBody>
          <a:bodyPr/>
          <a:lstStyle/>
          <a:p>
            <a:pPr algn="ctr"/>
            <a:r>
              <a:rPr lang="en-IE" dirty="0"/>
              <a:t>The main </a:t>
            </a:r>
            <a:r>
              <a:rPr lang="en-IE"/>
              <a:t>technical challenge</a:t>
            </a:r>
            <a:endParaRPr lang="pl-PL"/>
          </a:p>
        </p:txBody>
      </p:sp>
      <p:sp>
        <p:nvSpPr>
          <p:cNvPr id="3" name="Content Placeholder 2">
            <a:extLst>
              <a:ext uri="{FF2B5EF4-FFF2-40B4-BE49-F238E27FC236}">
                <a16:creationId xmlns:a16="http://schemas.microsoft.com/office/drawing/2014/main" id="{5F72ABB2-A1D9-4393-2F21-A0B84DF7BA39}"/>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48812627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188</TotalTime>
  <Words>243</Words>
  <Application>Microsoft Office PowerPoint</Application>
  <PresentationFormat>Custom</PresentationFormat>
  <Paragraphs>64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Depth</vt:lpstr>
      <vt:lpstr>ThingSpace.ts</vt:lpstr>
      <vt:lpstr>Overview and Target Audience</vt:lpstr>
      <vt:lpstr>Main Actors + central Features</vt:lpstr>
      <vt:lpstr>Use Case Diagram</vt:lpstr>
      <vt:lpstr>High-level design diagram</vt:lpstr>
      <vt:lpstr>The main technical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Marek Gryszka</dc:creator>
  <cp:lastModifiedBy>Marek Gryszka</cp:lastModifiedBy>
  <cp:revision>18</cp:revision>
  <dcterms:created xsi:type="dcterms:W3CDTF">2025-09-20T02:13:34Z</dcterms:created>
  <dcterms:modified xsi:type="dcterms:W3CDTF">2025-09-24T01:48:56Z</dcterms:modified>
</cp:coreProperties>
</file>