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571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7" autoAdjust="0"/>
    <p:restoredTop sz="94658"/>
  </p:normalViewPr>
  <p:slideViewPr>
    <p:cSldViewPr snapToGrid="0">
      <p:cViewPr varScale="1">
        <p:scale>
          <a:sx n="144" d="100"/>
          <a:sy n="144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721057"/>
            <a:ext cx="6858000" cy="136828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079502"/>
            <a:ext cx="6858000" cy="62852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01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40311"/>
            <a:ext cx="7886700" cy="6829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823083"/>
            <a:ext cx="7886700" cy="28172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323297"/>
            <a:ext cx="7885509" cy="568885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03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355"/>
            <a:ext cx="7886700" cy="2946105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742206"/>
            <a:ext cx="7885509" cy="1251869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661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04355"/>
            <a:ext cx="6977064" cy="2494780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805410"/>
            <a:ext cx="6564224" cy="45760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752483"/>
            <a:ext cx="7884318" cy="12415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833283" y="655869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286635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527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39679"/>
            <a:ext cx="7886700" cy="2093777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043274"/>
            <a:ext cx="7885509" cy="95080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2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572062"/>
            <a:ext cx="2210150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143721"/>
            <a:ext cx="2195513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572062"/>
            <a:ext cx="2202181" cy="4803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143721"/>
            <a:ext cx="2210096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572062"/>
            <a:ext cx="2199085" cy="4803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143721"/>
            <a:ext cx="2199085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423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582247"/>
            <a:ext cx="2205038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880817"/>
            <a:ext cx="2205038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062600"/>
            <a:ext cx="2205038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582247"/>
            <a:ext cx="2197894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880817"/>
            <a:ext cx="2197894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062599"/>
            <a:ext cx="2200805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582247"/>
            <a:ext cx="2199085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880817"/>
            <a:ext cx="2199085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062597"/>
            <a:ext cx="2201998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57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635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355"/>
            <a:ext cx="1971675" cy="4844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355"/>
            <a:ext cx="5800725" cy="4844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62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87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721057"/>
            <a:ext cx="6858000" cy="136828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078917"/>
            <a:ext cx="6858000" cy="62852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8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521777"/>
            <a:ext cx="3768912" cy="3627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521777"/>
            <a:ext cx="3775470" cy="3627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91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401359"/>
            <a:ext cx="3768912" cy="68678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088143"/>
            <a:ext cx="3768912" cy="3071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401359"/>
            <a:ext cx="3776661" cy="6867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088143"/>
            <a:ext cx="3776661" cy="3071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3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981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48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106"/>
            <a:ext cx="2949178" cy="13338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3083"/>
            <a:ext cx="4629150" cy="40624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976"/>
            <a:ext cx="2739019" cy="3177206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804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106"/>
            <a:ext cx="2949178" cy="13338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3083"/>
            <a:ext cx="4629150" cy="406248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976"/>
            <a:ext cx="2739019" cy="3177206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184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521777"/>
            <a:ext cx="7675350" cy="362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8431"/>
            <a:ext cx="20574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7C0673-4D49-4E82-8C72-D8AA60F272CB}" type="datetimeFigureOut">
              <a:rPr lang="pl-PL" smtClean="0"/>
              <a:t>25.09.2025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8431"/>
            <a:ext cx="30861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8431"/>
            <a:ext cx="20574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64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CAE1-BCC7-DD9D-B738-5501627B5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46300"/>
            <a:ext cx="6858000" cy="1368288"/>
          </a:xfrm>
        </p:spPr>
        <p:txBody>
          <a:bodyPr/>
          <a:lstStyle/>
          <a:p>
            <a:pPr algn="ctr"/>
            <a:r>
              <a:rPr lang="en-IE" b="1" dirty="0" err="1"/>
              <a:t>ThingSpace.ts</a:t>
            </a:r>
            <a:endParaRPr lang="pl-P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3355-14BE-5A87-D1F1-211823936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640" y="2858294"/>
            <a:ext cx="6858000" cy="1368287"/>
          </a:xfrm>
        </p:spPr>
        <p:txBody>
          <a:bodyPr>
            <a:normAutofit lnSpcReduction="10000"/>
          </a:bodyPr>
          <a:lstStyle/>
          <a:p>
            <a:pPr algn="ctr"/>
            <a:r>
              <a:rPr lang="en-IE" i="1" dirty="0"/>
              <a:t>Marek Gryszka</a:t>
            </a:r>
            <a:br>
              <a:rPr lang="en-IE" i="1" dirty="0"/>
            </a:br>
            <a:r>
              <a:rPr lang="en-IE" i="1" dirty="0"/>
              <a:t>Andrew Wang</a:t>
            </a:r>
            <a:br>
              <a:rPr lang="en-IE" i="1" dirty="0"/>
            </a:br>
            <a:r>
              <a:rPr lang="en-IE" i="1" dirty="0"/>
              <a:t>Jeffery Yu</a:t>
            </a:r>
            <a:br>
              <a:rPr lang="en-IE" i="1" dirty="0"/>
            </a:br>
            <a:r>
              <a:rPr lang="en-IE" i="1" dirty="0"/>
              <a:t>Minori </a:t>
            </a:r>
            <a:r>
              <a:rPr lang="en-IE" i="1" dirty="0" err="1"/>
              <a:t>Poedjokerto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8782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55DF-ACD8-4D38-420E-DB7D99A3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and Target Audience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C95E-A199-64DA-23B6-778095F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Overview</a:t>
            </a:r>
          </a:p>
          <a:p>
            <a:pPr lvl="1"/>
            <a:r>
              <a:rPr lang="pl-PL" dirty="0" err="1"/>
              <a:t>Note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and smart </a:t>
            </a:r>
            <a:r>
              <a:rPr lang="pl-PL" dirty="0" err="1"/>
              <a:t>retrieval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  <a:p>
            <a:pPr lvl="2"/>
            <a:r>
              <a:rPr lang="pl-PL" dirty="0"/>
              <a:t>Ex. </a:t>
            </a:r>
            <a:r>
              <a:rPr lang="pl-PL" dirty="0" err="1"/>
              <a:t>Location</a:t>
            </a:r>
            <a:r>
              <a:rPr lang="pl-PL" dirty="0"/>
              <a:t> of </a:t>
            </a:r>
            <a:r>
              <a:rPr lang="pl-PL" dirty="0" err="1"/>
              <a:t>toilet</a:t>
            </a:r>
            <a:r>
              <a:rPr lang="pl-PL" dirty="0"/>
              <a:t> </a:t>
            </a:r>
            <a:r>
              <a:rPr lang="pl-PL" dirty="0" err="1"/>
              <a:t>paper</a:t>
            </a:r>
            <a:r>
              <a:rPr lang="pl-PL" dirty="0"/>
              <a:t>, </a:t>
            </a:r>
            <a:r>
              <a:rPr lang="pl-PL" dirty="0" err="1"/>
              <a:t>name</a:t>
            </a:r>
            <a:r>
              <a:rPr lang="pl-PL" dirty="0"/>
              <a:t> of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optometrist</a:t>
            </a:r>
            <a:r>
              <a:rPr lang="pl-PL" dirty="0"/>
              <a:t>, and </a:t>
            </a:r>
            <a:r>
              <a:rPr lang="pl-PL" dirty="0" err="1"/>
              <a:t>due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 of CPEN 321 M3 </a:t>
            </a:r>
          </a:p>
          <a:p>
            <a:pPr lvl="1"/>
            <a:r>
              <a:rPr lang="pl-PL" dirty="0" err="1"/>
              <a:t>Interact</a:t>
            </a:r>
            <a:r>
              <a:rPr lang="pl-PL" dirty="0"/>
              <a:t> with </a:t>
            </a:r>
            <a:r>
              <a:rPr lang="pl-PL" dirty="0" err="1"/>
              <a:t>others</a:t>
            </a:r>
            <a:r>
              <a:rPr lang="pl-PL" dirty="0"/>
              <a:t> </a:t>
            </a:r>
            <a:r>
              <a:rPr lang="pl-PL" dirty="0" err="1"/>
              <a:t>through</a:t>
            </a:r>
            <a:r>
              <a:rPr lang="pl-PL" dirty="0"/>
              <a:t> </a:t>
            </a:r>
            <a:r>
              <a:rPr lang="pl-PL" dirty="0" err="1"/>
              <a:t>Workspaces</a:t>
            </a:r>
            <a:r>
              <a:rPr lang="pl-PL" dirty="0"/>
              <a:t> </a:t>
            </a:r>
          </a:p>
          <a:p>
            <a:pPr lvl="2"/>
            <a:r>
              <a:rPr lang="pl-PL" dirty="0" err="1"/>
              <a:t>Share</a:t>
            </a:r>
            <a:r>
              <a:rPr lang="pl-PL" dirty="0"/>
              <a:t> notes! </a:t>
            </a:r>
          </a:p>
          <a:p>
            <a:pPr lvl="1"/>
            <a:r>
              <a:rPr lang="pl-PL" dirty="0" err="1"/>
              <a:t>Customize</a:t>
            </a:r>
            <a:r>
              <a:rPr lang="pl-PL" dirty="0"/>
              <a:t> notes with </a:t>
            </a:r>
            <a:r>
              <a:rPr lang="pl-PL" dirty="0" err="1"/>
              <a:t>templates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Target </a:t>
            </a:r>
            <a:r>
              <a:rPr lang="pl-PL" dirty="0" err="1"/>
              <a:t>Audience</a:t>
            </a:r>
            <a:endParaRPr lang="pl-PL" dirty="0"/>
          </a:p>
          <a:p>
            <a:pPr lvl="1"/>
            <a:r>
              <a:rPr lang="pl-PL" dirty="0"/>
              <a:t>General public – </a:t>
            </a:r>
            <a:r>
              <a:rPr lang="pl-PL" dirty="0" err="1"/>
              <a:t>anyone</a:t>
            </a:r>
            <a:r>
              <a:rPr lang="pl-PL" dirty="0"/>
              <a:t> </a:t>
            </a:r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needs</a:t>
            </a:r>
            <a:r>
              <a:rPr lang="pl-PL" dirty="0"/>
              <a:t> to </a:t>
            </a:r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things</a:t>
            </a:r>
            <a:endParaRPr lang="pl-PL" dirty="0"/>
          </a:p>
          <a:p>
            <a:pPr lvl="1"/>
            <a:r>
              <a:rPr lang="pl-PL" dirty="0"/>
              <a:t>People </a:t>
            </a:r>
            <a:r>
              <a:rPr lang="pl-PL" dirty="0" err="1"/>
              <a:t>tired</a:t>
            </a:r>
            <a:r>
              <a:rPr lang="pl-PL" dirty="0"/>
              <a:t> of </a:t>
            </a:r>
            <a:r>
              <a:rPr lang="pl-PL" dirty="0" err="1"/>
              <a:t>digging</a:t>
            </a:r>
            <a:r>
              <a:rPr lang="pl-PL" dirty="0"/>
              <a:t> </a:t>
            </a:r>
            <a:r>
              <a:rPr lang="pl-PL" dirty="0" err="1"/>
              <a:t>through</a:t>
            </a:r>
            <a:r>
              <a:rPr lang="pl-PL" dirty="0"/>
              <a:t> </a:t>
            </a:r>
            <a:r>
              <a:rPr lang="pl-PL" dirty="0" err="1"/>
              <a:t>items</a:t>
            </a:r>
            <a:r>
              <a:rPr lang="pl-PL" dirty="0"/>
              <a:t> in </a:t>
            </a:r>
            <a:r>
              <a:rPr lang="pl-PL" dirty="0" err="1"/>
              <a:t>Notepad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178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2C4B-3B94-53E4-D298-F0F03C9B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Main Actors + central Features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CF15-71C3-7A9C-6668-C98D4609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Actors: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User: the main actor who can perform operations on his own notes as well as share the notes with other users. Users can also join Workspaces.</a:t>
            </a:r>
          </a:p>
          <a:p>
            <a:pPr lvl="1"/>
            <a:r>
              <a:rPr lang="en-IE" dirty="0"/>
              <a:t>Workspace Member: A member of a workspace. These members can share notes, send messages, and invite people to their workspaces. </a:t>
            </a:r>
          </a:p>
          <a:p>
            <a:pPr lvl="1"/>
            <a:r>
              <a:rPr lang="en-IE" dirty="0"/>
              <a:t>Workspace Manager: A workspace owner who can perform editorial tasks inside their workspace.</a:t>
            </a:r>
          </a:p>
          <a:p>
            <a:r>
              <a:rPr lang="en-IE" b="1" dirty="0"/>
              <a:t>Central Features:</a:t>
            </a:r>
            <a:br>
              <a:rPr lang="en-IE" b="1" dirty="0"/>
            </a:br>
            <a:r>
              <a:rPr lang="en-IE" dirty="0"/>
              <a:t>- Note Management (CRUD + sharing)</a:t>
            </a:r>
            <a:br>
              <a:rPr lang="en-IE" dirty="0"/>
            </a:br>
            <a:r>
              <a:rPr lang="en-IE" dirty="0"/>
              <a:t>- Note Retrieval (Filtering + Synonymic Search)</a:t>
            </a:r>
            <a:br>
              <a:rPr lang="en-IE" dirty="0"/>
            </a:br>
            <a:r>
              <a:rPr lang="en-IE" dirty="0"/>
              <a:t>- Workspace Participation (Joining and Managing)</a:t>
            </a:r>
            <a:br>
              <a:rPr lang="en-IE" dirty="0"/>
            </a:br>
            <a:r>
              <a:rPr lang="en-IE" dirty="0"/>
              <a:t>- The selling point: Format Customization with Templates</a:t>
            </a:r>
          </a:p>
        </p:txBody>
      </p:sp>
    </p:spTree>
    <p:extLst>
      <p:ext uri="{BB962C8B-B14F-4D97-AF65-F5344CB8AC3E}">
        <p14:creationId xmlns:p14="http://schemas.microsoft.com/office/powerpoint/2010/main" val="152427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D779-D5ED-5F66-8F80-5920A01D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69" y="-44561"/>
            <a:ext cx="7886700" cy="1104943"/>
          </a:xfrm>
        </p:spPr>
        <p:txBody>
          <a:bodyPr/>
          <a:lstStyle/>
          <a:p>
            <a:pPr algn="ctr"/>
            <a:r>
              <a:rPr lang="en-IE" dirty="0"/>
              <a:t>Use Case Diagram</a:t>
            </a:r>
            <a:endParaRPr lang="pl-P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DA5F45-ED64-2E69-39A1-217C06AC64ED}"/>
              </a:ext>
            </a:extLst>
          </p:cNvPr>
          <p:cNvSpPr/>
          <p:nvPr/>
        </p:nvSpPr>
        <p:spPr>
          <a:xfrm>
            <a:off x="5386890" y="1075752"/>
            <a:ext cx="1632166" cy="281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Sign up</a:t>
            </a:r>
            <a:endParaRPr lang="pl-PL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1DC878-0802-7022-7F7A-6EF8EA16417A}"/>
              </a:ext>
            </a:extLst>
          </p:cNvPr>
          <p:cNvSpPr/>
          <p:nvPr/>
        </p:nvSpPr>
        <p:spPr>
          <a:xfrm>
            <a:off x="5386890" y="1529537"/>
            <a:ext cx="1632166" cy="281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Sign in</a:t>
            </a:r>
            <a:endParaRPr lang="pl-PL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8FE268-9EC9-AF6F-6339-4EDCFBF78927}"/>
              </a:ext>
            </a:extLst>
          </p:cNvPr>
          <p:cNvSpPr/>
          <p:nvPr/>
        </p:nvSpPr>
        <p:spPr>
          <a:xfrm>
            <a:off x="5386890" y="1945873"/>
            <a:ext cx="1632166" cy="281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Sign out</a:t>
            </a:r>
            <a:endParaRPr lang="pl-PL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B6028B-59AA-30A6-B78F-5FA23C2642C1}"/>
              </a:ext>
            </a:extLst>
          </p:cNvPr>
          <p:cNvSpPr/>
          <p:nvPr/>
        </p:nvSpPr>
        <p:spPr>
          <a:xfrm>
            <a:off x="5386890" y="2403606"/>
            <a:ext cx="1632166" cy="281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Delete Account</a:t>
            </a:r>
            <a:endParaRPr lang="pl-PL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0D94DD-F317-F194-3780-43028C4C9736}"/>
              </a:ext>
            </a:extLst>
          </p:cNvPr>
          <p:cNvSpPr/>
          <p:nvPr/>
        </p:nvSpPr>
        <p:spPr>
          <a:xfrm>
            <a:off x="5386890" y="2857391"/>
            <a:ext cx="1632166" cy="28184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Create Note</a:t>
            </a:r>
            <a:endParaRPr lang="pl-PL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80C457-E9DB-7829-8A29-F3314283EFF5}"/>
              </a:ext>
            </a:extLst>
          </p:cNvPr>
          <p:cNvSpPr/>
          <p:nvPr/>
        </p:nvSpPr>
        <p:spPr>
          <a:xfrm>
            <a:off x="5386890" y="3311176"/>
            <a:ext cx="1632166" cy="28184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Update Note</a:t>
            </a:r>
            <a:endParaRPr lang="pl-PL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D6D13E-6401-34B9-7CA4-7A42B7E7D538}"/>
              </a:ext>
            </a:extLst>
          </p:cNvPr>
          <p:cNvSpPr/>
          <p:nvPr/>
        </p:nvSpPr>
        <p:spPr>
          <a:xfrm>
            <a:off x="5386890" y="3764961"/>
            <a:ext cx="1632166" cy="28184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Share Note</a:t>
            </a:r>
            <a:endParaRPr lang="pl-PL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D404DE-E221-10BF-E435-36BF8758F8C0}"/>
              </a:ext>
            </a:extLst>
          </p:cNvPr>
          <p:cNvSpPr/>
          <p:nvPr/>
        </p:nvSpPr>
        <p:spPr>
          <a:xfrm>
            <a:off x="5386890" y="4228486"/>
            <a:ext cx="1632166" cy="28184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/>
              <a:t>Delete </a:t>
            </a:r>
            <a:r>
              <a:rPr lang="en-IE" sz="1200" dirty="0"/>
              <a:t>Note</a:t>
            </a:r>
            <a:endParaRPr lang="pl-PL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2567CF-112C-AE5F-C7F1-D197E6005CA4}"/>
              </a:ext>
            </a:extLst>
          </p:cNvPr>
          <p:cNvSpPr/>
          <p:nvPr/>
        </p:nvSpPr>
        <p:spPr>
          <a:xfrm>
            <a:off x="5386890" y="4692011"/>
            <a:ext cx="1632166" cy="28184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Filter Notes</a:t>
            </a:r>
            <a:endParaRPr lang="pl-PL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76619B-4C75-CC37-9EDF-5AE7F9134F43}"/>
              </a:ext>
            </a:extLst>
          </p:cNvPr>
          <p:cNvSpPr/>
          <p:nvPr/>
        </p:nvSpPr>
        <p:spPr>
          <a:xfrm>
            <a:off x="5386890" y="5155536"/>
            <a:ext cx="1632166" cy="28184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Synonymic Search</a:t>
            </a:r>
            <a:endParaRPr lang="pl-PL" sz="1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099506-A882-1BDD-4576-0A7D434F984C}"/>
              </a:ext>
            </a:extLst>
          </p:cNvPr>
          <p:cNvSpPr/>
          <p:nvPr/>
        </p:nvSpPr>
        <p:spPr>
          <a:xfrm>
            <a:off x="1611315" y="934862"/>
            <a:ext cx="5791200" cy="45897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F16FBF-76D6-45A0-B088-C50565F0A936}"/>
              </a:ext>
            </a:extLst>
          </p:cNvPr>
          <p:cNvSpPr/>
          <p:nvPr/>
        </p:nvSpPr>
        <p:spPr>
          <a:xfrm>
            <a:off x="2125045" y="1075752"/>
            <a:ext cx="2748116" cy="2818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Create Note Template</a:t>
            </a:r>
            <a:endParaRPr lang="pl-PL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8066D9-D43B-908C-8C30-31EF4F0513B7}"/>
              </a:ext>
            </a:extLst>
          </p:cNvPr>
          <p:cNvSpPr/>
          <p:nvPr/>
        </p:nvSpPr>
        <p:spPr>
          <a:xfrm>
            <a:off x="2125045" y="1529537"/>
            <a:ext cx="2748116" cy="2818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Update Note Template</a:t>
            </a:r>
            <a:endParaRPr lang="pl-PL" sz="1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E25FB2-7E39-A07C-6C4E-13168121A2B3}"/>
              </a:ext>
            </a:extLst>
          </p:cNvPr>
          <p:cNvSpPr/>
          <p:nvPr/>
        </p:nvSpPr>
        <p:spPr>
          <a:xfrm>
            <a:off x="2125045" y="1945873"/>
            <a:ext cx="2748116" cy="2818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Delete Note Template</a:t>
            </a:r>
            <a:endParaRPr lang="pl-PL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B46321-81A9-89C4-B0F0-0ED4325BEFEC}"/>
              </a:ext>
            </a:extLst>
          </p:cNvPr>
          <p:cNvSpPr/>
          <p:nvPr/>
        </p:nvSpPr>
        <p:spPr>
          <a:xfrm>
            <a:off x="2174891" y="4410163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Ban Users</a:t>
            </a:r>
            <a:endParaRPr lang="pl-PL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86CB59-1548-D6D5-CA92-0B08504FF81C}"/>
              </a:ext>
            </a:extLst>
          </p:cNvPr>
          <p:cNvSpPr/>
          <p:nvPr/>
        </p:nvSpPr>
        <p:spPr>
          <a:xfrm>
            <a:off x="2125045" y="2409398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Create Workspace</a:t>
            </a:r>
            <a:endParaRPr lang="pl-PL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2FF30D-D57C-F88B-0AE1-958AFF94CBDF}"/>
              </a:ext>
            </a:extLst>
          </p:cNvPr>
          <p:cNvSpPr/>
          <p:nvPr/>
        </p:nvSpPr>
        <p:spPr>
          <a:xfrm>
            <a:off x="2125045" y="3162909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Invite to workspace</a:t>
            </a:r>
            <a:endParaRPr lang="pl-PL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A44079-D817-510F-0992-52CDEC113E26}"/>
              </a:ext>
            </a:extLst>
          </p:cNvPr>
          <p:cNvSpPr/>
          <p:nvPr/>
        </p:nvSpPr>
        <p:spPr>
          <a:xfrm>
            <a:off x="2108376" y="3610667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Send Chat Message</a:t>
            </a:r>
            <a:endParaRPr lang="pl-PL" sz="1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0F30DF2-88DF-40F9-3EFF-A8B7CB97E481}"/>
              </a:ext>
            </a:extLst>
          </p:cNvPr>
          <p:cNvSpPr/>
          <p:nvPr/>
        </p:nvSpPr>
        <p:spPr>
          <a:xfrm>
            <a:off x="2125045" y="4066178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Leave Workspace</a:t>
            </a:r>
            <a:endParaRPr lang="pl-PL" sz="1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807D4C9-9D6D-0EFE-186C-742DEDE684F6}"/>
              </a:ext>
            </a:extLst>
          </p:cNvPr>
          <p:cNvSpPr/>
          <p:nvPr/>
        </p:nvSpPr>
        <p:spPr>
          <a:xfrm>
            <a:off x="2108376" y="4762744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Update Workspace</a:t>
            </a:r>
            <a:endParaRPr lang="pl-PL" sz="1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3BF12B-80C9-6D89-1C84-DBE553D00826}"/>
              </a:ext>
            </a:extLst>
          </p:cNvPr>
          <p:cNvSpPr/>
          <p:nvPr/>
        </p:nvSpPr>
        <p:spPr>
          <a:xfrm>
            <a:off x="2125045" y="5155536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Delete Workspace</a:t>
            </a:r>
            <a:endParaRPr lang="pl-PL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E658A2-A3F5-B1E3-1428-A94C7043BA50}"/>
              </a:ext>
            </a:extLst>
          </p:cNvPr>
          <p:cNvSpPr/>
          <p:nvPr/>
        </p:nvSpPr>
        <p:spPr>
          <a:xfrm>
            <a:off x="1113488" y="1547668"/>
            <a:ext cx="235973" cy="1719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9CC7BA-778C-AB9F-A21C-38BEE69FC05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1231475" y="1719605"/>
            <a:ext cx="0" cy="58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DB48F4-8C9E-1DA6-16C2-74D5ABB9C549}"/>
              </a:ext>
            </a:extLst>
          </p:cNvPr>
          <p:cNvCxnSpPr/>
          <p:nvPr/>
        </p:nvCxnSpPr>
        <p:spPr>
          <a:xfrm flipV="1">
            <a:off x="1113488" y="2304003"/>
            <a:ext cx="117987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82CF7D-FA19-E10A-D626-7C4FC2E318C9}"/>
              </a:ext>
            </a:extLst>
          </p:cNvPr>
          <p:cNvCxnSpPr/>
          <p:nvPr/>
        </p:nvCxnSpPr>
        <p:spPr>
          <a:xfrm>
            <a:off x="1231475" y="2304003"/>
            <a:ext cx="117986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0A2F11-C1D0-16EF-F390-B5DD6ED1690B}"/>
              </a:ext>
            </a:extLst>
          </p:cNvPr>
          <p:cNvCxnSpPr/>
          <p:nvPr/>
        </p:nvCxnSpPr>
        <p:spPr>
          <a:xfrm flipV="1">
            <a:off x="1113488" y="1900881"/>
            <a:ext cx="117987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C1D0B7-DF6A-9A85-794D-13A488D8B928}"/>
              </a:ext>
            </a:extLst>
          </p:cNvPr>
          <p:cNvCxnSpPr/>
          <p:nvPr/>
        </p:nvCxnSpPr>
        <p:spPr>
          <a:xfrm>
            <a:off x="1231475" y="1900881"/>
            <a:ext cx="117986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42D085-9091-1210-81DE-AFD50E4670FE}"/>
              </a:ext>
            </a:extLst>
          </p:cNvPr>
          <p:cNvCxnSpPr>
            <a:stCxn id="21" idx="6"/>
            <a:endCxn id="7" idx="2"/>
          </p:cNvCxnSpPr>
          <p:nvPr/>
        </p:nvCxnSpPr>
        <p:spPr>
          <a:xfrm flipV="1">
            <a:off x="4856492" y="2998315"/>
            <a:ext cx="530398" cy="75327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8D426D8-554C-7FAF-2A90-AB62212D266E}"/>
              </a:ext>
            </a:extLst>
          </p:cNvPr>
          <p:cNvSpPr txBox="1"/>
          <p:nvPr/>
        </p:nvSpPr>
        <p:spPr>
          <a:xfrm>
            <a:off x="4567962" y="3392774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&lt;&lt;Include&gt;&gt;</a:t>
            </a:r>
            <a:endParaRPr lang="pl-PL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7A26BE-A4AE-D345-C997-4468C0079F05}"/>
              </a:ext>
            </a:extLst>
          </p:cNvPr>
          <p:cNvSpPr/>
          <p:nvPr/>
        </p:nvSpPr>
        <p:spPr>
          <a:xfrm>
            <a:off x="1154719" y="4353929"/>
            <a:ext cx="235973" cy="1719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779BD1-8B94-1E3D-CD59-6EBFE5B61AAC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1272706" y="4525866"/>
            <a:ext cx="0" cy="58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35F5D2-FD9A-73C6-489D-CA0A6D2E3D2A}"/>
              </a:ext>
            </a:extLst>
          </p:cNvPr>
          <p:cNvCxnSpPr/>
          <p:nvPr/>
        </p:nvCxnSpPr>
        <p:spPr>
          <a:xfrm flipV="1">
            <a:off x="1154719" y="5110264"/>
            <a:ext cx="117987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C414CBD-03B8-742C-86A1-CD1CFE3EA78E}"/>
              </a:ext>
            </a:extLst>
          </p:cNvPr>
          <p:cNvCxnSpPr/>
          <p:nvPr/>
        </p:nvCxnSpPr>
        <p:spPr>
          <a:xfrm>
            <a:off x="1272706" y="5110264"/>
            <a:ext cx="117986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DC265B-26D3-EC14-E9EE-E06A97278D5B}"/>
              </a:ext>
            </a:extLst>
          </p:cNvPr>
          <p:cNvCxnSpPr/>
          <p:nvPr/>
        </p:nvCxnSpPr>
        <p:spPr>
          <a:xfrm flipV="1">
            <a:off x="1154719" y="4707142"/>
            <a:ext cx="117987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60CEA0-2FBF-C65F-A364-0B26E09FD191}"/>
              </a:ext>
            </a:extLst>
          </p:cNvPr>
          <p:cNvCxnSpPr/>
          <p:nvPr/>
        </p:nvCxnSpPr>
        <p:spPr>
          <a:xfrm>
            <a:off x="1272706" y="4707142"/>
            <a:ext cx="117986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2D2D7D-B154-BE53-0921-6D300B27E44F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272706" y="4005699"/>
            <a:ext cx="0" cy="34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F843990-2AD8-4B82-F9DA-7FBB834911E8}"/>
              </a:ext>
            </a:extLst>
          </p:cNvPr>
          <p:cNvSpPr txBox="1"/>
          <p:nvPr/>
        </p:nvSpPr>
        <p:spPr>
          <a:xfrm>
            <a:off x="344129" y="190088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User</a:t>
            </a:r>
            <a:endParaRPr lang="pl-P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B1E03C-1592-897B-249D-24EF3466B146}"/>
              </a:ext>
            </a:extLst>
          </p:cNvPr>
          <p:cNvSpPr txBox="1"/>
          <p:nvPr/>
        </p:nvSpPr>
        <p:spPr>
          <a:xfrm>
            <a:off x="-14800" y="4525866"/>
            <a:ext cx="128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Workspace </a:t>
            </a:r>
          </a:p>
          <a:p>
            <a:pPr algn="ctr"/>
            <a:r>
              <a:rPr lang="en-IE" dirty="0"/>
              <a:t>Manager</a:t>
            </a:r>
            <a:endParaRPr lang="pl-PL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C007FD-4FD8-D861-02D8-861FEC074D31}"/>
              </a:ext>
            </a:extLst>
          </p:cNvPr>
          <p:cNvSpPr txBox="1"/>
          <p:nvPr/>
        </p:nvSpPr>
        <p:spPr>
          <a:xfrm>
            <a:off x="7746245" y="248069"/>
            <a:ext cx="1397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/>
              <a:t>&lt;&lt;service&gt;&gt;</a:t>
            </a:r>
            <a:br>
              <a:rPr lang="en-IE" sz="1600" dirty="0"/>
            </a:br>
            <a:r>
              <a:rPr lang="en-IE" sz="1600" dirty="0"/>
              <a:t>Google OAuth</a:t>
            </a:r>
            <a:endParaRPr lang="pl-PL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7DE87C-90EF-0278-9282-82D03059B0DD}"/>
              </a:ext>
            </a:extLst>
          </p:cNvPr>
          <p:cNvSpPr txBox="1"/>
          <p:nvPr/>
        </p:nvSpPr>
        <p:spPr>
          <a:xfrm>
            <a:off x="4716984" y="888526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chemeClr val="tx2"/>
                </a:solidFill>
              </a:rPr>
              <a:t>System</a:t>
            </a:r>
            <a:endParaRPr lang="pl-PL" sz="1400" dirty="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268575-C359-6001-1083-D7D994B1BCDC}"/>
              </a:ext>
            </a:extLst>
          </p:cNvPr>
          <p:cNvCxnSpPr>
            <a:endCxn id="15" idx="2"/>
          </p:cNvCxnSpPr>
          <p:nvPr/>
        </p:nvCxnSpPr>
        <p:spPr>
          <a:xfrm flipV="1">
            <a:off x="1435510" y="1216676"/>
            <a:ext cx="689535" cy="78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6775BC-2F31-120B-FA6C-55C0E01CC125}"/>
              </a:ext>
            </a:extLst>
          </p:cNvPr>
          <p:cNvCxnSpPr>
            <a:endCxn id="16" idx="2"/>
          </p:cNvCxnSpPr>
          <p:nvPr/>
        </p:nvCxnSpPr>
        <p:spPr>
          <a:xfrm flipV="1">
            <a:off x="1465006" y="1670461"/>
            <a:ext cx="660039" cy="34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4F0EF8A-1144-91FC-C0A5-EFA3F85C990E}"/>
              </a:ext>
            </a:extLst>
          </p:cNvPr>
          <p:cNvCxnSpPr>
            <a:endCxn id="17" idx="2"/>
          </p:cNvCxnSpPr>
          <p:nvPr/>
        </p:nvCxnSpPr>
        <p:spPr>
          <a:xfrm>
            <a:off x="1435510" y="2001453"/>
            <a:ext cx="689535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1A71D7-589A-8B86-0847-41FC5C8052C8}"/>
              </a:ext>
            </a:extLst>
          </p:cNvPr>
          <p:cNvCxnSpPr>
            <a:endCxn id="19" idx="2"/>
          </p:cNvCxnSpPr>
          <p:nvPr/>
        </p:nvCxnSpPr>
        <p:spPr>
          <a:xfrm>
            <a:off x="1465006" y="2001453"/>
            <a:ext cx="660039" cy="54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AC906D3-E3AD-662F-268C-D7A3F098AF4C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465006" y="4551087"/>
            <a:ext cx="709885" cy="26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423445F-4F13-063E-4A50-6E36D35F9DFA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1435510" y="4828987"/>
            <a:ext cx="672866" cy="7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B26FD2D-537F-60D7-E325-A1D6C5BFCED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413894" y="4828987"/>
            <a:ext cx="711151" cy="46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E3952B7-0AE0-F263-1655-F58A32365967}"/>
              </a:ext>
            </a:extLst>
          </p:cNvPr>
          <p:cNvSpPr/>
          <p:nvPr/>
        </p:nvSpPr>
        <p:spPr>
          <a:xfrm>
            <a:off x="1209368" y="845573"/>
            <a:ext cx="6339456" cy="4457243"/>
          </a:xfrm>
          <a:custGeom>
            <a:avLst/>
            <a:gdLst>
              <a:gd name="connsiteX0" fmla="*/ 29497 w 6341806"/>
              <a:gd name="connsiteY0" fmla="*/ 698091 h 4503174"/>
              <a:gd name="connsiteX1" fmla="*/ 0 w 6341806"/>
              <a:gd name="connsiteY1" fmla="*/ 29497 h 4503174"/>
              <a:gd name="connsiteX2" fmla="*/ 6341806 w 6341806"/>
              <a:gd name="connsiteY2" fmla="*/ 0 h 4503174"/>
              <a:gd name="connsiteX3" fmla="*/ 6312309 w 6341806"/>
              <a:gd name="connsiteY3" fmla="*/ 4503174 h 450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1806" h="4503174">
                <a:moveTo>
                  <a:pt x="29497" y="698091"/>
                </a:moveTo>
                <a:lnTo>
                  <a:pt x="0" y="29497"/>
                </a:lnTo>
                <a:lnTo>
                  <a:pt x="6341806" y="0"/>
                </a:lnTo>
                <a:lnTo>
                  <a:pt x="6312309" y="4503174"/>
                </a:ln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CEB4F95-6CC2-379D-A822-0F35276ADC78}"/>
              </a:ext>
            </a:extLst>
          </p:cNvPr>
          <p:cNvCxnSpPr>
            <a:cxnSpLocks/>
            <a:stCxn id="89" idx="3"/>
            <a:endCxn id="12" idx="6"/>
          </p:cNvCxnSpPr>
          <p:nvPr/>
        </p:nvCxnSpPr>
        <p:spPr>
          <a:xfrm flipH="1" flipV="1">
            <a:off x="7019056" y="5296460"/>
            <a:ext cx="500282" cy="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0B1AA91-152D-5B42-1EE5-1A6CD0B3C0CC}"/>
              </a:ext>
            </a:extLst>
          </p:cNvPr>
          <p:cNvCxnSpPr>
            <a:endCxn id="11" idx="6"/>
          </p:cNvCxnSpPr>
          <p:nvPr/>
        </p:nvCxnSpPr>
        <p:spPr>
          <a:xfrm flipH="1">
            <a:off x="7019056" y="4832935"/>
            <a:ext cx="53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A948EB-F009-7F61-BEAB-85DE1863330D}"/>
              </a:ext>
            </a:extLst>
          </p:cNvPr>
          <p:cNvCxnSpPr>
            <a:endCxn id="10" idx="6"/>
          </p:cNvCxnSpPr>
          <p:nvPr/>
        </p:nvCxnSpPr>
        <p:spPr>
          <a:xfrm flipH="1">
            <a:off x="7019056" y="4369410"/>
            <a:ext cx="53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9858A4A-E973-10EB-4B19-BD659A8A8E8B}"/>
              </a:ext>
            </a:extLst>
          </p:cNvPr>
          <p:cNvCxnSpPr>
            <a:endCxn id="9" idx="6"/>
          </p:cNvCxnSpPr>
          <p:nvPr/>
        </p:nvCxnSpPr>
        <p:spPr>
          <a:xfrm flipH="1" flipV="1">
            <a:off x="7019056" y="3905885"/>
            <a:ext cx="532118" cy="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5484C9-21BF-6C1B-D2FF-0B62E1F84CC6}"/>
              </a:ext>
            </a:extLst>
          </p:cNvPr>
          <p:cNvCxnSpPr>
            <a:endCxn id="8" idx="6"/>
          </p:cNvCxnSpPr>
          <p:nvPr/>
        </p:nvCxnSpPr>
        <p:spPr>
          <a:xfrm flipH="1">
            <a:off x="7019056" y="3452100"/>
            <a:ext cx="53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94AE518-3F08-FB39-733F-9A588A9BADCE}"/>
              </a:ext>
            </a:extLst>
          </p:cNvPr>
          <p:cNvCxnSpPr>
            <a:endCxn id="7" idx="6"/>
          </p:cNvCxnSpPr>
          <p:nvPr/>
        </p:nvCxnSpPr>
        <p:spPr>
          <a:xfrm flipH="1">
            <a:off x="7019056" y="2994367"/>
            <a:ext cx="532118" cy="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C39F9D-FDF3-F3CA-AF96-0D05D6F14725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019056" y="2544530"/>
            <a:ext cx="529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10F8BD4-B50F-ABD4-7639-CDEC64B1A68F}"/>
              </a:ext>
            </a:extLst>
          </p:cNvPr>
          <p:cNvCxnSpPr>
            <a:endCxn id="5" idx="6"/>
          </p:cNvCxnSpPr>
          <p:nvPr/>
        </p:nvCxnSpPr>
        <p:spPr>
          <a:xfrm flipH="1">
            <a:off x="7019056" y="2085547"/>
            <a:ext cx="529768" cy="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696ED92-CEA6-1FC8-1046-9D7AFD95B9FB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7019056" y="1666513"/>
            <a:ext cx="532118" cy="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B542AB-7B8D-F321-177C-0D32E8D9B5F8}"/>
              </a:ext>
            </a:extLst>
          </p:cNvPr>
          <p:cNvCxnSpPr>
            <a:endCxn id="3" idx="6"/>
          </p:cNvCxnSpPr>
          <p:nvPr/>
        </p:nvCxnSpPr>
        <p:spPr>
          <a:xfrm flipH="1">
            <a:off x="7019056" y="1216676"/>
            <a:ext cx="529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8C36779-E973-34D3-CF5A-E87B2648E5B8}"/>
              </a:ext>
            </a:extLst>
          </p:cNvPr>
          <p:cNvCxnSpPr>
            <a:stCxn id="3" idx="6"/>
            <a:endCxn id="59" idx="1"/>
          </p:cNvCxnSpPr>
          <p:nvPr/>
        </p:nvCxnSpPr>
        <p:spPr>
          <a:xfrm flipV="1">
            <a:off x="7019056" y="540457"/>
            <a:ext cx="727189" cy="67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2437BE5-7889-7864-3977-B513F3F6B6D3}"/>
              </a:ext>
            </a:extLst>
          </p:cNvPr>
          <p:cNvCxnSpPr>
            <a:stCxn id="4" idx="6"/>
            <a:endCxn id="59" idx="1"/>
          </p:cNvCxnSpPr>
          <p:nvPr/>
        </p:nvCxnSpPr>
        <p:spPr>
          <a:xfrm flipV="1">
            <a:off x="7019056" y="540457"/>
            <a:ext cx="727189" cy="113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6435F0-F0E7-B811-7259-109592467239}"/>
              </a:ext>
            </a:extLst>
          </p:cNvPr>
          <p:cNvCxnSpPr>
            <a:stCxn id="5" idx="6"/>
            <a:endCxn id="59" idx="1"/>
          </p:cNvCxnSpPr>
          <p:nvPr/>
        </p:nvCxnSpPr>
        <p:spPr>
          <a:xfrm flipV="1">
            <a:off x="7019056" y="540457"/>
            <a:ext cx="727189" cy="154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BECB3F-AA59-381C-9EAA-7D5D421D68B7}"/>
              </a:ext>
            </a:extLst>
          </p:cNvPr>
          <p:cNvCxnSpPr>
            <a:stCxn id="6" idx="6"/>
            <a:endCxn id="59" idx="1"/>
          </p:cNvCxnSpPr>
          <p:nvPr/>
        </p:nvCxnSpPr>
        <p:spPr>
          <a:xfrm flipV="1">
            <a:off x="7019056" y="540457"/>
            <a:ext cx="727189" cy="200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AC4E15A-86FB-E67F-3788-40236A25544A}"/>
              </a:ext>
            </a:extLst>
          </p:cNvPr>
          <p:cNvSpPr/>
          <p:nvPr/>
        </p:nvSpPr>
        <p:spPr>
          <a:xfrm>
            <a:off x="1147584" y="3115565"/>
            <a:ext cx="235973" cy="1719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8145C5-485E-ED6E-07DB-8F90F93EAFA9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1265571" y="3287502"/>
            <a:ext cx="0" cy="58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05412D-FA7D-2A73-3F86-0ABF9C4E387C}"/>
              </a:ext>
            </a:extLst>
          </p:cNvPr>
          <p:cNvCxnSpPr/>
          <p:nvPr/>
        </p:nvCxnSpPr>
        <p:spPr>
          <a:xfrm flipV="1">
            <a:off x="1147584" y="3871900"/>
            <a:ext cx="117987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D1D63B-59CB-069B-3943-ADAABF7B8FBA}"/>
              </a:ext>
            </a:extLst>
          </p:cNvPr>
          <p:cNvCxnSpPr/>
          <p:nvPr/>
        </p:nvCxnSpPr>
        <p:spPr>
          <a:xfrm>
            <a:off x="1265571" y="3871900"/>
            <a:ext cx="117986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7F5139-4335-0883-0CD1-9F78F5D038A3}"/>
              </a:ext>
            </a:extLst>
          </p:cNvPr>
          <p:cNvCxnSpPr/>
          <p:nvPr/>
        </p:nvCxnSpPr>
        <p:spPr>
          <a:xfrm flipV="1">
            <a:off x="1147584" y="3468778"/>
            <a:ext cx="117987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D86657-4A9D-C3B0-B77C-FE65B836434E}"/>
              </a:ext>
            </a:extLst>
          </p:cNvPr>
          <p:cNvCxnSpPr/>
          <p:nvPr/>
        </p:nvCxnSpPr>
        <p:spPr>
          <a:xfrm>
            <a:off x="1265571" y="3468778"/>
            <a:ext cx="117986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5133FE-A906-3FAF-CCAD-94CC8A3BFD6D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1253582" y="2469501"/>
            <a:ext cx="11989" cy="64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956E6CD-7B84-27D5-4692-B58FCECE6EC9}"/>
              </a:ext>
            </a:extLst>
          </p:cNvPr>
          <p:cNvSpPr txBox="1"/>
          <p:nvPr/>
        </p:nvSpPr>
        <p:spPr>
          <a:xfrm>
            <a:off x="-21935" y="3287502"/>
            <a:ext cx="128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Workspace </a:t>
            </a:r>
          </a:p>
          <a:p>
            <a:pPr algn="ctr"/>
            <a:r>
              <a:rPr lang="en-IE" dirty="0"/>
              <a:t>Member</a:t>
            </a:r>
            <a:endParaRPr lang="pl-PL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A69A6D-2BCA-C6D5-DA64-B41DD3268EF6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408252" y="3303833"/>
            <a:ext cx="716793" cy="24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03EA3CE-E456-1DEE-7D30-D42EC3A29801}"/>
              </a:ext>
            </a:extLst>
          </p:cNvPr>
          <p:cNvSpPr/>
          <p:nvPr/>
        </p:nvSpPr>
        <p:spPr>
          <a:xfrm>
            <a:off x="2125045" y="2783896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Join Workspace</a:t>
            </a:r>
            <a:endParaRPr lang="pl-PL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FE106C-FAD8-2DEE-F114-654B4DA042A1}"/>
              </a:ext>
            </a:extLst>
          </p:cNvPr>
          <p:cNvCxnSpPr>
            <a:endCxn id="64" idx="2"/>
          </p:cNvCxnSpPr>
          <p:nvPr/>
        </p:nvCxnSpPr>
        <p:spPr>
          <a:xfrm>
            <a:off x="1435510" y="2001453"/>
            <a:ext cx="689535" cy="92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C3C49D8-D43F-C175-E421-5267EF12BAE5}"/>
              </a:ext>
            </a:extLst>
          </p:cNvPr>
          <p:cNvCxnSpPr>
            <a:endCxn id="21" idx="2"/>
          </p:cNvCxnSpPr>
          <p:nvPr/>
        </p:nvCxnSpPr>
        <p:spPr>
          <a:xfrm>
            <a:off x="1435510" y="3544882"/>
            <a:ext cx="672866" cy="20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86218AC-5B0F-142F-0221-9204CE71B22F}"/>
              </a:ext>
            </a:extLst>
          </p:cNvPr>
          <p:cNvCxnSpPr>
            <a:endCxn id="22" idx="2"/>
          </p:cNvCxnSpPr>
          <p:nvPr/>
        </p:nvCxnSpPr>
        <p:spPr>
          <a:xfrm>
            <a:off x="1435510" y="3544882"/>
            <a:ext cx="689535" cy="66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7F0FFD4-4DE8-4CB7-AF7E-E2EEBE75E813}"/>
              </a:ext>
            </a:extLst>
          </p:cNvPr>
          <p:cNvSpPr txBox="1"/>
          <p:nvPr/>
        </p:nvSpPr>
        <p:spPr>
          <a:xfrm>
            <a:off x="7804462" y="3887426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/>
              <a:t>&lt;&lt;service&gt;&gt;</a:t>
            </a:r>
            <a:br>
              <a:rPr lang="en-IE" sz="1600" dirty="0"/>
            </a:br>
            <a:r>
              <a:rPr lang="en-IE" sz="1600" dirty="0"/>
              <a:t>Open AI</a:t>
            </a:r>
            <a:endParaRPr lang="pl-PL" sz="16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C5D6295-40B4-D001-060B-EFC1463E77AF}"/>
              </a:ext>
            </a:extLst>
          </p:cNvPr>
          <p:cNvCxnSpPr>
            <a:stCxn id="7" idx="6"/>
            <a:endCxn id="83" idx="1"/>
          </p:cNvCxnSpPr>
          <p:nvPr/>
        </p:nvCxnSpPr>
        <p:spPr>
          <a:xfrm>
            <a:off x="7019056" y="2998315"/>
            <a:ext cx="785406" cy="118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876166B-0D2B-436F-F749-8B61DD14698B}"/>
              </a:ext>
            </a:extLst>
          </p:cNvPr>
          <p:cNvCxnSpPr>
            <a:stCxn id="12" idx="6"/>
            <a:endCxn id="83" idx="1"/>
          </p:cNvCxnSpPr>
          <p:nvPr/>
        </p:nvCxnSpPr>
        <p:spPr>
          <a:xfrm flipV="1">
            <a:off x="7019056" y="4179814"/>
            <a:ext cx="785406" cy="111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EDE58DA-0420-7509-28DE-2669B1FE2EC5}"/>
              </a:ext>
            </a:extLst>
          </p:cNvPr>
          <p:cNvSpPr txBox="1"/>
          <p:nvPr/>
        </p:nvSpPr>
        <p:spPr>
          <a:xfrm>
            <a:off x="7634797" y="1612985"/>
            <a:ext cx="1465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/>
              <a:t>(Optional)</a:t>
            </a:r>
            <a:br>
              <a:rPr lang="en-IE" sz="1600" dirty="0"/>
            </a:br>
            <a:r>
              <a:rPr lang="en-IE" sz="1600" dirty="0"/>
              <a:t>&lt;&lt;service&gt;&gt;</a:t>
            </a:r>
            <a:br>
              <a:rPr lang="en-IE" sz="1600" dirty="0"/>
            </a:br>
            <a:r>
              <a:rPr lang="en-IE" sz="1600" dirty="0"/>
              <a:t>Text-to-speech</a:t>
            </a:r>
            <a:endParaRPr lang="pl-PL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ECB6100-A7FC-9DB8-2EBB-C47CD72EFE06}"/>
              </a:ext>
            </a:extLst>
          </p:cNvPr>
          <p:cNvSpPr txBox="1"/>
          <p:nvPr/>
        </p:nvSpPr>
        <p:spPr>
          <a:xfrm>
            <a:off x="7817827" y="2401277"/>
            <a:ext cx="113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Would be used as an app-wide alternative way to fill in long text fields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416954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9C3A-C561-87EA-85BB-01749835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71" y="106568"/>
            <a:ext cx="7886700" cy="1104943"/>
          </a:xfrm>
        </p:spPr>
        <p:txBody>
          <a:bodyPr/>
          <a:lstStyle/>
          <a:p>
            <a:pPr algn="ctr"/>
            <a:r>
              <a:rPr lang="en-IE" dirty="0"/>
              <a:t>High-level design diagram</a:t>
            </a: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34263-28B0-DD08-902D-2FDDA8A2A7B0}"/>
              </a:ext>
            </a:extLst>
          </p:cNvPr>
          <p:cNvSpPr/>
          <p:nvPr/>
        </p:nvSpPr>
        <p:spPr>
          <a:xfrm>
            <a:off x="589936" y="3146932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Frontend</a:t>
            </a:r>
            <a:endParaRPr lang="pl-P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BD12DF-E7E2-E894-E37B-4F0247BDBB4E}"/>
              </a:ext>
            </a:extLst>
          </p:cNvPr>
          <p:cNvCxnSpPr>
            <a:cxnSpLocks/>
          </p:cNvCxnSpPr>
          <p:nvPr/>
        </p:nvCxnSpPr>
        <p:spPr>
          <a:xfrm>
            <a:off x="2625213" y="953729"/>
            <a:ext cx="0" cy="46604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DC454F-2EC6-68F9-10DD-9894F7C6C2F1}"/>
              </a:ext>
            </a:extLst>
          </p:cNvPr>
          <p:cNvCxnSpPr>
            <a:cxnSpLocks/>
          </p:cNvCxnSpPr>
          <p:nvPr/>
        </p:nvCxnSpPr>
        <p:spPr>
          <a:xfrm>
            <a:off x="5702710" y="953729"/>
            <a:ext cx="0" cy="46604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357DB73-474B-2596-5C64-38A4A7EAB8CF}"/>
              </a:ext>
            </a:extLst>
          </p:cNvPr>
          <p:cNvSpPr/>
          <p:nvPr/>
        </p:nvSpPr>
        <p:spPr>
          <a:xfrm>
            <a:off x="589937" y="1875299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Google OAuth</a:t>
            </a:r>
            <a:br>
              <a:rPr lang="en-IE" dirty="0"/>
            </a:br>
            <a:r>
              <a:rPr lang="en-IE" dirty="0"/>
              <a:t>API</a:t>
            </a:r>
            <a:endParaRPr lang="pl-P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A8F252-32DE-18A6-696E-87E5C9C3504F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1381433" y="2612719"/>
            <a:ext cx="1" cy="53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751D3B-4E79-FF8B-7591-A50C0FE3E71D}"/>
              </a:ext>
            </a:extLst>
          </p:cNvPr>
          <p:cNvSpPr/>
          <p:nvPr/>
        </p:nvSpPr>
        <p:spPr>
          <a:xfrm>
            <a:off x="589935" y="4418565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Speech to Text</a:t>
            </a:r>
            <a:br>
              <a:rPr lang="en-IE" dirty="0"/>
            </a:br>
            <a:r>
              <a:rPr lang="en-IE" dirty="0"/>
              <a:t>API (Optional)</a:t>
            </a:r>
            <a:endParaRPr lang="pl-P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F1D58B-B65E-F122-DBD6-86C2F300F8BB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flipH="1">
            <a:off x="1381432" y="3884352"/>
            <a:ext cx="1" cy="53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B7D5E38-87C7-0F3C-D21D-1F7171246352}"/>
              </a:ext>
            </a:extLst>
          </p:cNvPr>
          <p:cNvSpPr/>
          <p:nvPr/>
        </p:nvSpPr>
        <p:spPr>
          <a:xfrm>
            <a:off x="3441290" y="1665546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Users</a:t>
            </a:r>
            <a:endParaRPr lang="pl-P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546E10-6A5D-7BEE-5019-8AA2AC71D40E}"/>
              </a:ext>
            </a:extLst>
          </p:cNvPr>
          <p:cNvSpPr/>
          <p:nvPr/>
        </p:nvSpPr>
        <p:spPr>
          <a:xfrm>
            <a:off x="6234263" y="1409299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Google OAuth</a:t>
            </a:r>
            <a:br>
              <a:rPr lang="en-IE" dirty="0"/>
            </a:br>
            <a:r>
              <a:rPr lang="en-IE" dirty="0"/>
              <a:t>API</a:t>
            </a:r>
            <a:endParaRPr lang="pl-P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B483B-8724-B694-D738-E830006CE9CC}"/>
              </a:ext>
            </a:extLst>
          </p:cNvPr>
          <p:cNvSpPr/>
          <p:nvPr/>
        </p:nvSpPr>
        <p:spPr>
          <a:xfrm>
            <a:off x="6234262" y="4787275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Firebase</a:t>
            </a:r>
            <a:endParaRPr lang="pl-P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EC4D47-ECB4-C361-7FA0-9E5CCA1B72B3}"/>
              </a:ext>
            </a:extLst>
          </p:cNvPr>
          <p:cNvSpPr/>
          <p:nvPr/>
        </p:nvSpPr>
        <p:spPr>
          <a:xfrm>
            <a:off x="6234262" y="3094637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Open AI</a:t>
            </a:r>
            <a:br>
              <a:rPr lang="en-IE" dirty="0"/>
            </a:br>
            <a:r>
              <a:rPr lang="en-IE" dirty="0"/>
              <a:t>API</a:t>
            </a:r>
            <a:endParaRPr lang="pl-P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34A743-019A-1BE5-5BAA-1E1BE9465BA0}"/>
              </a:ext>
            </a:extLst>
          </p:cNvPr>
          <p:cNvSpPr/>
          <p:nvPr/>
        </p:nvSpPr>
        <p:spPr>
          <a:xfrm>
            <a:off x="6234262" y="3940956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Main Database</a:t>
            </a:r>
            <a:endParaRPr lang="pl-P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0D9B5E-CAB2-793D-BB4C-C7A04655804B}"/>
              </a:ext>
            </a:extLst>
          </p:cNvPr>
          <p:cNvSpPr/>
          <p:nvPr/>
        </p:nvSpPr>
        <p:spPr>
          <a:xfrm>
            <a:off x="6234262" y="2253241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Vector Database (Optional)</a:t>
            </a:r>
            <a:endParaRPr lang="pl-P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38611A-25D8-7494-C032-65B4159DFA89}"/>
              </a:ext>
            </a:extLst>
          </p:cNvPr>
          <p:cNvSpPr/>
          <p:nvPr/>
        </p:nvSpPr>
        <p:spPr>
          <a:xfrm>
            <a:off x="3441289" y="2670072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Notes</a:t>
            </a:r>
            <a:endParaRPr lang="pl-P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CFF8A7-7821-2989-C2FB-171C6B3AA149}"/>
              </a:ext>
            </a:extLst>
          </p:cNvPr>
          <p:cNvSpPr/>
          <p:nvPr/>
        </p:nvSpPr>
        <p:spPr>
          <a:xfrm>
            <a:off x="3441288" y="3670286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Templates</a:t>
            </a:r>
            <a:endParaRPr lang="pl-P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ED75E3-F6DD-D326-A379-922CC7F18D71}"/>
              </a:ext>
            </a:extLst>
          </p:cNvPr>
          <p:cNvSpPr/>
          <p:nvPr/>
        </p:nvSpPr>
        <p:spPr>
          <a:xfrm>
            <a:off x="3441288" y="4674812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Workspaces</a:t>
            </a:r>
            <a:endParaRPr lang="pl-P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5FFA21-5E22-B151-6508-BB29B9D8A30E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2172929" y="2034256"/>
            <a:ext cx="1268361" cy="148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E91A62-12F1-A3F8-2D20-33267FAC2D74}"/>
              </a:ext>
            </a:extLst>
          </p:cNvPr>
          <p:cNvCxnSpPr>
            <a:stCxn id="4" idx="3"/>
            <a:endCxn id="24" idx="1"/>
          </p:cNvCxnSpPr>
          <p:nvPr/>
        </p:nvCxnSpPr>
        <p:spPr>
          <a:xfrm flipV="1">
            <a:off x="2172929" y="3038782"/>
            <a:ext cx="1268360" cy="4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EEA1E2-A1ED-6B6A-397E-DEF8EC963AAF}"/>
              </a:ext>
            </a:extLst>
          </p:cNvPr>
          <p:cNvCxnSpPr>
            <a:stCxn id="4" idx="3"/>
            <a:endCxn id="25" idx="1"/>
          </p:cNvCxnSpPr>
          <p:nvPr/>
        </p:nvCxnSpPr>
        <p:spPr>
          <a:xfrm>
            <a:off x="2172929" y="3515642"/>
            <a:ext cx="1268359" cy="52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57E261-0E0A-5680-D000-42F750B0845D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2172929" y="3515642"/>
            <a:ext cx="1268359" cy="152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ECC58A-7F6A-A26A-1B41-6A7C37DD7526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5024283" y="1778009"/>
            <a:ext cx="1209980" cy="25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F6FA8D-4AE2-9DAB-52BA-0FEC93595EF1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5024281" y="5043522"/>
            <a:ext cx="1209981" cy="11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F0443A-A853-30CE-9B55-10E8775B53F0}"/>
              </a:ext>
            </a:extLst>
          </p:cNvPr>
          <p:cNvCxnSpPr>
            <a:stCxn id="24" idx="3"/>
            <a:endCxn id="23" idx="1"/>
          </p:cNvCxnSpPr>
          <p:nvPr/>
        </p:nvCxnSpPr>
        <p:spPr>
          <a:xfrm flipV="1">
            <a:off x="5024282" y="2621951"/>
            <a:ext cx="1209980" cy="41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DCA536-04ED-DA79-A554-66449CF5A6F6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>
            <a:off x="5024282" y="3038782"/>
            <a:ext cx="1209980" cy="127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58BE50-82D8-8FD1-5739-D34278C03E60}"/>
              </a:ext>
            </a:extLst>
          </p:cNvPr>
          <p:cNvCxnSpPr>
            <a:stCxn id="24" idx="3"/>
            <a:endCxn id="21" idx="1"/>
          </p:cNvCxnSpPr>
          <p:nvPr/>
        </p:nvCxnSpPr>
        <p:spPr>
          <a:xfrm>
            <a:off x="5024282" y="3038782"/>
            <a:ext cx="1209980" cy="42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28DAD3-8A6E-CA66-5A4D-AB70345B1C4B}"/>
              </a:ext>
            </a:extLst>
          </p:cNvPr>
          <p:cNvCxnSpPr>
            <a:stCxn id="25" idx="3"/>
            <a:endCxn id="22" idx="1"/>
          </p:cNvCxnSpPr>
          <p:nvPr/>
        </p:nvCxnSpPr>
        <p:spPr>
          <a:xfrm>
            <a:off x="5024281" y="4038996"/>
            <a:ext cx="1209981" cy="27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750D0A-984E-6720-0C7E-8276554EDD67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7817255" y="4309666"/>
            <a:ext cx="274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DDFECD-EC93-0107-77FC-0AADAC625837}"/>
              </a:ext>
            </a:extLst>
          </p:cNvPr>
          <p:cNvCxnSpPr>
            <a:stCxn id="26" idx="3"/>
            <a:endCxn id="22" idx="1"/>
          </p:cNvCxnSpPr>
          <p:nvPr/>
        </p:nvCxnSpPr>
        <p:spPr>
          <a:xfrm flipV="1">
            <a:off x="5024281" y="4309666"/>
            <a:ext cx="1209981" cy="73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1DF3F3B-A0BF-4846-C052-793400107420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 flipH="1">
            <a:off x="4232786" y="2402966"/>
            <a:ext cx="1" cy="26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9E3DD90-292B-C279-D50F-5DF6181BAA10}"/>
              </a:ext>
            </a:extLst>
          </p:cNvPr>
          <p:cNvSpPr txBox="1"/>
          <p:nvPr/>
        </p:nvSpPr>
        <p:spPr>
          <a:xfrm>
            <a:off x="3684670" y="113633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Back-end</a:t>
            </a:r>
            <a:endParaRPr lang="pl-PL" b="1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4C974388-965C-6987-B624-0B271764F816}"/>
              </a:ext>
            </a:extLst>
          </p:cNvPr>
          <p:cNvSpPr/>
          <p:nvPr/>
        </p:nvSpPr>
        <p:spPr>
          <a:xfrm>
            <a:off x="5004619" y="1297858"/>
            <a:ext cx="3106994" cy="3018503"/>
          </a:xfrm>
          <a:custGeom>
            <a:avLst/>
            <a:gdLst>
              <a:gd name="connsiteX0" fmla="*/ 0 w 3106994"/>
              <a:gd name="connsiteY0" fmla="*/ 511277 h 3018503"/>
              <a:gd name="connsiteX1" fmla="*/ 1219200 w 3106994"/>
              <a:gd name="connsiteY1" fmla="*/ 0 h 3018503"/>
              <a:gd name="connsiteX2" fmla="*/ 3097162 w 3106994"/>
              <a:gd name="connsiteY2" fmla="*/ 9832 h 3018503"/>
              <a:gd name="connsiteX3" fmla="*/ 3106994 w 3106994"/>
              <a:gd name="connsiteY3" fmla="*/ 3018503 h 301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994" h="3018503">
                <a:moveTo>
                  <a:pt x="0" y="511277"/>
                </a:moveTo>
                <a:lnTo>
                  <a:pt x="1219200" y="0"/>
                </a:lnTo>
                <a:lnTo>
                  <a:pt x="3097162" y="9832"/>
                </a:lnTo>
                <a:cubicBezTo>
                  <a:pt x="3100439" y="1012722"/>
                  <a:pt x="3103717" y="2015613"/>
                  <a:pt x="3106994" y="3018503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457A0A0-863F-B5CC-D4F5-F74E37B99E93}"/>
              </a:ext>
            </a:extLst>
          </p:cNvPr>
          <p:cNvSpPr/>
          <p:nvPr/>
        </p:nvSpPr>
        <p:spPr>
          <a:xfrm>
            <a:off x="2964423" y="2027583"/>
            <a:ext cx="478492" cy="3015939"/>
          </a:xfrm>
          <a:custGeom>
            <a:avLst/>
            <a:gdLst>
              <a:gd name="connsiteX0" fmla="*/ 477078 w 477078"/>
              <a:gd name="connsiteY0" fmla="*/ 7951 h 3045349"/>
              <a:gd name="connsiteX1" fmla="*/ 0 w 477078"/>
              <a:gd name="connsiteY1" fmla="*/ 0 h 3045349"/>
              <a:gd name="connsiteX2" fmla="*/ 15902 w 477078"/>
              <a:gd name="connsiteY2" fmla="*/ 3045349 h 30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078" h="3045349">
                <a:moveTo>
                  <a:pt x="477078" y="7951"/>
                </a:moveTo>
                <a:lnTo>
                  <a:pt x="0" y="0"/>
                </a:lnTo>
                <a:cubicBezTo>
                  <a:pt x="5301" y="1015116"/>
                  <a:pt x="10601" y="2030233"/>
                  <a:pt x="15902" y="3045349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E7FD13-C0E7-4CC3-5604-2076C09A9AEE}"/>
              </a:ext>
            </a:extLst>
          </p:cNvPr>
          <p:cNvCxnSpPr>
            <a:cxnSpLocks/>
            <a:stCxn id="31" idx="2"/>
            <a:endCxn id="26" idx="1"/>
          </p:cNvCxnSpPr>
          <p:nvPr/>
        </p:nvCxnSpPr>
        <p:spPr>
          <a:xfrm>
            <a:off x="2980372" y="5043522"/>
            <a:ext cx="46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2E2071-9B9D-A638-CDD1-C00C6F9B63BA}"/>
              </a:ext>
            </a:extLst>
          </p:cNvPr>
          <p:cNvCxnSpPr>
            <a:endCxn id="25" idx="1"/>
          </p:cNvCxnSpPr>
          <p:nvPr/>
        </p:nvCxnSpPr>
        <p:spPr>
          <a:xfrm>
            <a:off x="2980372" y="4038996"/>
            <a:ext cx="46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88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588B-32D1-73C3-2B77-0D4C1E43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The main technical challenges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ABB2-A1D9-4393-2F21-A0B84DF7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Smart </a:t>
            </a:r>
            <a:r>
              <a:rPr lang="pl-PL" dirty="0" err="1"/>
              <a:t>search</a:t>
            </a:r>
            <a:r>
              <a:rPr lang="pl-PL" dirty="0"/>
              <a:t> – </a:t>
            </a:r>
            <a:r>
              <a:rPr lang="pl-PL" dirty="0" err="1"/>
              <a:t>exploration</a:t>
            </a:r>
            <a:r>
              <a:rPr lang="pl-PL" dirty="0"/>
              <a:t> of </a:t>
            </a:r>
            <a:r>
              <a:rPr lang="pl-PL" dirty="0" err="1"/>
              <a:t>various</a:t>
            </a:r>
            <a:r>
              <a:rPr lang="pl-PL" dirty="0"/>
              <a:t> </a:t>
            </a:r>
            <a:r>
              <a:rPr lang="pl-PL" dirty="0" err="1"/>
              <a:t>techniques</a:t>
            </a:r>
            <a:endParaRPr lang="pl-PL" dirty="0"/>
          </a:p>
          <a:p>
            <a:pPr lvl="1"/>
            <a:r>
              <a:rPr lang="pl-PL" dirty="0" err="1"/>
              <a:t>Keyword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 - </a:t>
            </a:r>
            <a:r>
              <a:rPr lang="pl-PL" dirty="0" err="1"/>
              <a:t>synonym</a:t>
            </a:r>
            <a:r>
              <a:rPr lang="pl-PL" dirty="0"/>
              <a:t> </a:t>
            </a:r>
            <a:r>
              <a:rPr lang="pl-PL" dirty="0" err="1"/>
              <a:t>search</a:t>
            </a:r>
            <a:endParaRPr lang="pl-PL" dirty="0"/>
          </a:p>
          <a:p>
            <a:pPr lvl="1"/>
            <a:r>
              <a:rPr lang="pl-PL" dirty="0" err="1"/>
              <a:t>Lexical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</a:t>
            </a:r>
            <a:r>
              <a:rPr lang="pl-PL" dirty="0" err="1"/>
              <a:t>algorithms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BM25</a:t>
            </a:r>
          </a:p>
          <a:p>
            <a:pPr lvl="1"/>
            <a:r>
              <a:rPr lang="pl-PL" dirty="0"/>
              <a:t>KNN with </a:t>
            </a:r>
            <a:r>
              <a:rPr lang="pl-PL" dirty="0" err="1"/>
              <a:t>vectorized</a:t>
            </a:r>
            <a:r>
              <a:rPr lang="pl-PL" dirty="0"/>
              <a:t> notes and </a:t>
            </a:r>
            <a:r>
              <a:rPr lang="pl-PL" dirty="0" err="1"/>
              <a:t>queries</a:t>
            </a:r>
            <a:r>
              <a:rPr lang="pl-PL" dirty="0"/>
              <a:t> </a:t>
            </a:r>
          </a:p>
          <a:p>
            <a:r>
              <a:rPr lang="pl-PL" dirty="0"/>
              <a:t>Good </a:t>
            </a:r>
            <a:r>
              <a:rPr lang="pl-PL" dirty="0" err="1"/>
              <a:t>looking</a:t>
            </a:r>
            <a:r>
              <a:rPr lang="pl-PL" dirty="0"/>
              <a:t> </a:t>
            </a:r>
            <a:r>
              <a:rPr lang="pl-PL" dirty="0" err="1"/>
              <a:t>templates</a:t>
            </a:r>
            <a:endParaRPr lang="pl-PL" dirty="0"/>
          </a:p>
          <a:p>
            <a:pPr lvl="1"/>
            <a:r>
              <a:rPr lang="pl-PL" dirty="0"/>
              <a:t>Multi-</a:t>
            </a:r>
            <a:r>
              <a:rPr lang="pl-PL" dirty="0" err="1"/>
              <a:t>sized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with </a:t>
            </a:r>
            <a:r>
              <a:rPr lang="pl-PL" dirty="0" err="1"/>
              <a:t>reorganization</a:t>
            </a:r>
            <a:endParaRPr lang="pl-PL" dirty="0"/>
          </a:p>
          <a:p>
            <a:pPr lvl="1"/>
            <a:r>
              <a:rPr lang="pl-PL" dirty="0" err="1"/>
              <a:t>Potentially</a:t>
            </a:r>
            <a:r>
              <a:rPr lang="pl-PL" dirty="0"/>
              <a:t> </a:t>
            </a:r>
            <a:r>
              <a:rPr lang="pl-PL" dirty="0" err="1"/>
              <a:t>allow</a:t>
            </a:r>
            <a:r>
              <a:rPr lang="pl-PL" dirty="0"/>
              <a:t> for </a:t>
            </a:r>
            <a:r>
              <a:rPr lang="pl-PL" dirty="0" err="1"/>
              <a:t>dragging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for </a:t>
            </a:r>
            <a:r>
              <a:rPr lang="pl-PL" dirty="0" err="1"/>
              <a:t>reordering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1262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394</TotalTime>
  <Words>364</Words>
  <Application>Microsoft Macintosh PowerPoint</Application>
  <PresentationFormat>Custom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ThingSpace.ts</vt:lpstr>
      <vt:lpstr>Overview and Target Audience</vt:lpstr>
      <vt:lpstr>Main Actors + central Features</vt:lpstr>
      <vt:lpstr>Use Case Diagram</vt:lpstr>
      <vt:lpstr>High-level design diagram</vt:lpstr>
      <vt:lpstr>The main technical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Gryszka</dc:creator>
  <cp:lastModifiedBy>awang60@student.ubc.ca</cp:lastModifiedBy>
  <cp:revision>30</cp:revision>
  <dcterms:created xsi:type="dcterms:W3CDTF">2025-09-20T02:13:34Z</dcterms:created>
  <dcterms:modified xsi:type="dcterms:W3CDTF">2025-09-26T03:36:40Z</dcterms:modified>
</cp:coreProperties>
</file>