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8" r:id="rId3"/>
    <p:sldId id="257" r:id="rId4"/>
    <p:sldId id="259" r:id="rId5"/>
    <p:sldId id="261" r:id="rId6"/>
    <p:sldId id="262"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9E123A-7B4B-E917-1426-3CA8E6AD2A38}" v="211" dt="2020-04-24T17:14:00.5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4/24/2020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05179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4/24/2020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8615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4/24/2020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5638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4/24/2020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98861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4/24/2020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9828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4/24/2020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6545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4/24/2020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69468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4/24/2020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6933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4/24/2020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0430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4/24/2020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96692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4/24/2020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96564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4/24/2020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0058314"/>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3">
            <a:extLst>
              <a:ext uri="{FF2B5EF4-FFF2-40B4-BE49-F238E27FC236}">
                <a16:creationId xmlns:a16="http://schemas.microsoft.com/office/drawing/2014/main" id="{EC84F48A-B85D-46ED-A7EA-903BBF29A5F6}"/>
              </a:ext>
            </a:extLst>
          </p:cNvPr>
          <p:cNvPicPr>
            <a:picLocks noChangeAspect="1"/>
          </p:cNvPicPr>
          <p:nvPr/>
        </p:nvPicPr>
        <p:blipFill rotWithShape="1">
          <a:blip r:embed="rId2"/>
          <a:srcRect t="15481" r="-2" b="-2"/>
          <a:stretch/>
        </p:blipFill>
        <p:spPr>
          <a:xfrm>
            <a:off x="-3047" y="10"/>
            <a:ext cx="12191999" cy="6857990"/>
          </a:xfrm>
          <a:prstGeom prst="rect">
            <a:avLst/>
          </a:prstGeom>
        </p:spPr>
      </p:pic>
      <p:sp>
        <p:nvSpPr>
          <p:cNvPr id="14" name="Rectangle 8">
            <a:extLst>
              <a:ext uri="{FF2B5EF4-FFF2-40B4-BE49-F238E27FC236}">
                <a16:creationId xmlns:a16="http://schemas.microsoft.com/office/drawing/2014/main" id="{5683D043-25BB-4AC9-8130-641179672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3323345"/>
          </a:xfrm>
          <a:prstGeom prst="rect">
            <a:avLst/>
          </a:prstGeom>
          <a:gradFill flip="none" rotWithShape="1">
            <a:gsLst>
              <a:gs pos="57000">
                <a:schemeClr val="tx1">
                  <a:alpha val="3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15639" y="324805"/>
            <a:ext cx="11553273" cy="4226233"/>
          </a:xfrm>
        </p:spPr>
        <p:txBody>
          <a:bodyPr anchor="t">
            <a:normAutofit/>
          </a:bodyPr>
          <a:lstStyle/>
          <a:p>
            <a:r>
              <a:rPr lang="en-US" sz="11500" dirty="0">
                <a:solidFill>
                  <a:schemeClr val="bg1"/>
                </a:solidFill>
                <a:cs typeface="Calibri Light"/>
              </a:rPr>
              <a:t>Classification</a:t>
            </a:r>
            <a:endParaRPr lang="en-US" sz="11500" dirty="0">
              <a:solidFill>
                <a:schemeClr val="bg1"/>
              </a:solidFill>
            </a:endParaRPr>
          </a:p>
        </p:txBody>
      </p:sp>
      <p:sp>
        <p:nvSpPr>
          <p:cNvPr id="15" name="Rectangle 10">
            <a:extLst>
              <a:ext uri="{FF2B5EF4-FFF2-40B4-BE49-F238E27FC236}">
                <a16:creationId xmlns:a16="http://schemas.microsoft.com/office/drawing/2014/main" id="{AA61CCAC-6875-474C-8E9E-F57ABF078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47" y="4704862"/>
            <a:ext cx="12191999" cy="2155484"/>
          </a:xfrm>
          <a:prstGeom prst="rect">
            <a:avLst/>
          </a:prstGeom>
          <a:gradFill flip="none" rotWithShape="1">
            <a:gsLst>
              <a:gs pos="59000">
                <a:schemeClr val="tx1">
                  <a:alpha val="3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close up of a sign&#10;&#10;Description generated with high confidence">
            <a:extLst>
              <a:ext uri="{FF2B5EF4-FFF2-40B4-BE49-F238E27FC236}">
                <a16:creationId xmlns:a16="http://schemas.microsoft.com/office/drawing/2014/main" id="{3974417C-AE78-4EE5-9816-3CCA0DDBA8FC}"/>
              </a:ext>
            </a:extLst>
          </p:cNvPr>
          <p:cNvPicPr>
            <a:picLocks noChangeAspect="1"/>
          </p:cNvPicPr>
          <p:nvPr/>
        </p:nvPicPr>
        <p:blipFill>
          <a:blip r:embed="rId2"/>
          <a:stretch>
            <a:fillRect/>
          </a:stretch>
        </p:blipFill>
        <p:spPr>
          <a:xfrm>
            <a:off x="1718734" y="-368"/>
            <a:ext cx="8003116" cy="3747238"/>
          </a:xfrm>
          <a:prstGeom prst="rect">
            <a:avLst/>
          </a:prstGeom>
        </p:spPr>
      </p:pic>
      <p:sp>
        <p:nvSpPr>
          <p:cNvPr id="4" name="TextBox 3">
            <a:extLst>
              <a:ext uri="{FF2B5EF4-FFF2-40B4-BE49-F238E27FC236}">
                <a16:creationId xmlns:a16="http://schemas.microsoft.com/office/drawing/2014/main" id="{DA24E031-DC53-4B73-A22D-3EF0029D4BC8}"/>
              </a:ext>
            </a:extLst>
          </p:cNvPr>
          <p:cNvSpPr txBox="1"/>
          <p:nvPr/>
        </p:nvSpPr>
        <p:spPr>
          <a:xfrm>
            <a:off x="1909233" y="3814234"/>
            <a:ext cx="797136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In Supervised learning, you train the machine using data which is well </a:t>
            </a:r>
            <a:r>
              <a:rPr lang="en-US" sz="2400" b="1">
                <a:ea typeface="+mn-lt"/>
                <a:cs typeface="+mn-lt"/>
              </a:rPr>
              <a:t>"labeled</a:t>
            </a:r>
            <a:r>
              <a:rPr lang="en-US" sz="2400">
                <a:ea typeface="+mn-lt"/>
                <a:cs typeface="+mn-lt"/>
              </a:rPr>
              <a:t>." It means some data is already tagged with the correct answer.</a:t>
            </a:r>
            <a:endParaRPr lang="en-US" sz="2400"/>
          </a:p>
        </p:txBody>
      </p:sp>
      <p:sp>
        <p:nvSpPr>
          <p:cNvPr id="5" name="TextBox 4">
            <a:extLst>
              <a:ext uri="{FF2B5EF4-FFF2-40B4-BE49-F238E27FC236}">
                <a16:creationId xmlns:a16="http://schemas.microsoft.com/office/drawing/2014/main" id="{89BF17CD-022B-47F4-9BD3-5C0AD48A83EE}"/>
              </a:ext>
            </a:extLst>
          </p:cNvPr>
          <p:cNvSpPr txBox="1"/>
          <p:nvPr/>
        </p:nvSpPr>
        <p:spPr>
          <a:xfrm>
            <a:off x="1406525" y="4549775"/>
            <a:ext cx="925195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US" sz="2400" dirty="0"/>
            </a:br>
            <a:r>
              <a:rPr lang="en-US" sz="2400">
                <a:ea typeface="+mn-lt"/>
                <a:cs typeface="+mn-lt"/>
              </a:rPr>
              <a:t>Unsupervised learning is a machine learning technique, where you do not need to supervise the model. Instead, you need to allow the model to work on its own to discover information. It mainly deals with the unlabelled data.</a:t>
            </a:r>
            <a:endParaRPr lang="en-US" sz="2400"/>
          </a:p>
        </p:txBody>
      </p:sp>
    </p:spTree>
    <p:extLst>
      <p:ext uri="{BB962C8B-B14F-4D97-AF65-F5344CB8AC3E}">
        <p14:creationId xmlns:p14="http://schemas.microsoft.com/office/powerpoint/2010/main" val="620333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close up of a logo&#10;&#10;Description generated with high confidence">
            <a:extLst>
              <a:ext uri="{FF2B5EF4-FFF2-40B4-BE49-F238E27FC236}">
                <a16:creationId xmlns:a16="http://schemas.microsoft.com/office/drawing/2014/main" id="{E5DF6255-13E9-449C-8DF6-6F03236E85C4}"/>
              </a:ext>
            </a:extLst>
          </p:cNvPr>
          <p:cNvPicPr>
            <a:picLocks noChangeAspect="1"/>
          </p:cNvPicPr>
          <p:nvPr/>
        </p:nvPicPr>
        <p:blipFill>
          <a:blip r:embed="rId2"/>
          <a:stretch>
            <a:fillRect/>
          </a:stretch>
        </p:blipFill>
        <p:spPr>
          <a:xfrm>
            <a:off x="1390650" y="805346"/>
            <a:ext cx="8415866" cy="4665224"/>
          </a:xfrm>
          <a:prstGeom prst="rect">
            <a:avLst/>
          </a:prstGeom>
        </p:spPr>
      </p:pic>
    </p:spTree>
    <p:extLst>
      <p:ext uri="{BB962C8B-B14F-4D97-AF65-F5344CB8AC3E}">
        <p14:creationId xmlns:p14="http://schemas.microsoft.com/office/powerpoint/2010/main" val="2926483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close up of text on a white background&#10;&#10;Description generated with high confidence">
            <a:extLst>
              <a:ext uri="{FF2B5EF4-FFF2-40B4-BE49-F238E27FC236}">
                <a16:creationId xmlns:a16="http://schemas.microsoft.com/office/drawing/2014/main" id="{995E7ACA-4C0F-41CE-B6A7-45C442476C37}"/>
              </a:ext>
            </a:extLst>
          </p:cNvPr>
          <p:cNvPicPr>
            <a:picLocks noChangeAspect="1"/>
          </p:cNvPicPr>
          <p:nvPr/>
        </p:nvPicPr>
        <p:blipFill>
          <a:blip r:embed="rId2"/>
          <a:stretch>
            <a:fillRect/>
          </a:stretch>
        </p:blipFill>
        <p:spPr>
          <a:xfrm>
            <a:off x="2108200" y="585788"/>
            <a:ext cx="7763932" cy="4860924"/>
          </a:xfrm>
          <a:prstGeom prst="rect">
            <a:avLst/>
          </a:prstGeom>
        </p:spPr>
      </p:pic>
    </p:spTree>
    <p:extLst>
      <p:ext uri="{BB962C8B-B14F-4D97-AF65-F5344CB8AC3E}">
        <p14:creationId xmlns:p14="http://schemas.microsoft.com/office/powerpoint/2010/main" val="3930334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64B42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34B91FB3-6307-4E94-84B6-E2AC6D5946BE}"/>
              </a:ext>
            </a:extLst>
          </p:cNvPr>
          <p:cNvSpPr txBox="1"/>
          <p:nvPr/>
        </p:nvSpPr>
        <p:spPr>
          <a:xfrm>
            <a:off x="492370" y="-65247"/>
            <a:ext cx="3084844" cy="1961086"/>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4000" spc="-50">
                <a:solidFill>
                  <a:srgbClr val="FFFFFF"/>
                </a:solidFill>
                <a:latin typeface="+mj-lt"/>
                <a:ea typeface="+mj-ea"/>
                <a:cs typeface="+mj-cs"/>
              </a:rPr>
              <a:t>Feature Scaling</a:t>
            </a:r>
          </a:p>
        </p:txBody>
      </p:sp>
      <p:cxnSp>
        <p:nvCxnSpPr>
          <p:cNvPr id="30" name="Straight Connector 29">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2F079E1-28AD-4017-BB47-65FD88458438}"/>
              </a:ext>
            </a:extLst>
          </p:cNvPr>
          <p:cNvSpPr txBox="1"/>
          <p:nvPr/>
        </p:nvSpPr>
        <p:spPr>
          <a:xfrm>
            <a:off x="487085" y="2069404"/>
            <a:ext cx="3005462" cy="3189665"/>
          </a:xfrm>
          <a:prstGeom prst="rect">
            <a:avLst/>
          </a:prstGeom>
        </p:spPr>
        <p:txBody>
          <a:bodyPr rot="0" spcFirstLastPara="0" vertOverflow="overflow" horzOverflow="overflow" vert="horz" lIns="0" tIns="45720" rIns="0" bIns="45720" numCol="1" spcCol="0" rtlCol="0" fromWordArt="0" anchorCtr="0" forceAA="0" compatLnSpc="1">
            <a:prstTxWarp prst="textNoShape">
              <a:avLst/>
            </a:prstTxWarp>
            <a:noAutofit/>
          </a:bodyPr>
          <a:lstStyle/>
          <a:p>
            <a:pPr>
              <a:lnSpc>
                <a:spcPct val="90000"/>
              </a:lnSpc>
              <a:spcAft>
                <a:spcPts val="600"/>
              </a:spcAft>
              <a:buFont typeface="Calibri" panose="020F0502020204030204" pitchFamily="34" charset="0"/>
            </a:pPr>
            <a:r>
              <a:rPr lang="en-US" sz="2000">
                <a:solidFill>
                  <a:srgbClr val="FFFFFF"/>
                </a:solidFill>
              </a:rPr>
              <a:t>Feature Scaling is a technique to standardize the independent features present in the data in a fixed range. It is performed during the data pre-processing to handle highly varying magnitudes or values or units. If feature scaling is not done, then a machine learning algorithm tends to weigh greater values, higher and consider smaller values as the lower values, regardless of the unit of the values.</a:t>
            </a:r>
          </a:p>
        </p:txBody>
      </p:sp>
      <p:pic>
        <p:nvPicPr>
          <p:cNvPr id="4" name="Picture 4" descr="A screenshot of a cell phone&#10;&#10;Description generated with high confidence">
            <a:extLst>
              <a:ext uri="{FF2B5EF4-FFF2-40B4-BE49-F238E27FC236}">
                <a16:creationId xmlns:a16="http://schemas.microsoft.com/office/drawing/2014/main" id="{E8A257A2-55DE-42C2-B9A2-827F804A831D}"/>
              </a:ext>
            </a:extLst>
          </p:cNvPr>
          <p:cNvPicPr>
            <a:picLocks noChangeAspect="1"/>
          </p:cNvPicPr>
          <p:nvPr/>
        </p:nvPicPr>
        <p:blipFill>
          <a:blip r:embed="rId2"/>
          <a:stretch>
            <a:fillRect/>
          </a:stretch>
        </p:blipFill>
        <p:spPr>
          <a:xfrm>
            <a:off x="4742017" y="720558"/>
            <a:ext cx="6798082" cy="5416884"/>
          </a:xfrm>
          <a:prstGeom prst="rect">
            <a:avLst/>
          </a:prstGeom>
        </p:spPr>
      </p:pic>
    </p:spTree>
    <p:extLst>
      <p:ext uri="{BB962C8B-B14F-4D97-AF65-F5344CB8AC3E}">
        <p14:creationId xmlns:p14="http://schemas.microsoft.com/office/powerpoint/2010/main" val="4217010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014DE1B-FD50-40B1-A8A5-304666E7C6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1B41FE9-4F8F-4675-8668-D3330B371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 close up of a logo&#10;&#10;Description generated with very high confidence">
            <a:extLst>
              <a:ext uri="{FF2B5EF4-FFF2-40B4-BE49-F238E27FC236}">
                <a16:creationId xmlns:a16="http://schemas.microsoft.com/office/drawing/2014/main" id="{3B9CEE3D-4647-4E71-9E99-8C799360043D}"/>
              </a:ext>
            </a:extLst>
          </p:cNvPr>
          <p:cNvPicPr>
            <a:picLocks noChangeAspect="1"/>
          </p:cNvPicPr>
          <p:nvPr/>
        </p:nvPicPr>
        <p:blipFill>
          <a:blip r:embed="rId2"/>
          <a:stretch>
            <a:fillRect/>
          </a:stretch>
        </p:blipFill>
        <p:spPr>
          <a:xfrm>
            <a:off x="798745" y="2167065"/>
            <a:ext cx="5136388" cy="2542512"/>
          </a:xfrm>
          <a:prstGeom prst="rect">
            <a:avLst/>
          </a:prstGeom>
        </p:spPr>
      </p:pic>
      <p:cxnSp>
        <p:nvCxnSpPr>
          <p:cNvPr id="24" name="Straight Connector 23">
            <a:extLst>
              <a:ext uri="{FF2B5EF4-FFF2-40B4-BE49-F238E27FC236}">
                <a16:creationId xmlns:a16="http://schemas.microsoft.com/office/drawing/2014/main" id="{E230929C-760C-4746-B0AE-0D09A78A88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038225"/>
            <a:ext cx="0" cy="47625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4" name="Picture 4" descr="A screenshot of a cell phone&#10;&#10;Description generated with very high confidence">
            <a:extLst>
              <a:ext uri="{FF2B5EF4-FFF2-40B4-BE49-F238E27FC236}">
                <a16:creationId xmlns:a16="http://schemas.microsoft.com/office/drawing/2014/main" id="{5AB54720-2E0D-4EAB-A48E-C3FB5991055C}"/>
              </a:ext>
            </a:extLst>
          </p:cNvPr>
          <p:cNvPicPr>
            <a:picLocks noChangeAspect="1"/>
          </p:cNvPicPr>
          <p:nvPr/>
        </p:nvPicPr>
        <p:blipFill>
          <a:blip r:embed="rId3"/>
          <a:stretch>
            <a:fillRect/>
          </a:stretch>
        </p:blipFill>
        <p:spPr>
          <a:xfrm>
            <a:off x="6256866" y="2417464"/>
            <a:ext cx="5348054" cy="2126379"/>
          </a:xfrm>
          <a:prstGeom prst="rect">
            <a:avLst/>
          </a:prstGeom>
        </p:spPr>
      </p:pic>
    </p:spTree>
    <p:extLst>
      <p:ext uri="{BB962C8B-B14F-4D97-AF65-F5344CB8AC3E}">
        <p14:creationId xmlns:p14="http://schemas.microsoft.com/office/powerpoint/2010/main" val="641503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62C5CC2-EAFF-42CD-81F4-74947A3349E7}"/>
              </a:ext>
            </a:extLst>
          </p:cNvPr>
          <p:cNvSpPr txBox="1"/>
          <p:nvPr/>
        </p:nvSpPr>
        <p:spPr>
          <a:xfrm>
            <a:off x="8141110" y="639098"/>
            <a:ext cx="3401961" cy="349479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5400" spc="-50">
                <a:solidFill>
                  <a:schemeClr val="tx1">
                    <a:lumMod val="85000"/>
                    <a:lumOff val="15000"/>
                  </a:schemeClr>
                </a:solidFill>
                <a:latin typeface="+mj-lt"/>
                <a:ea typeface="+mj-ea"/>
                <a:cs typeface="+mj-cs"/>
              </a:rPr>
              <a:t>Confusion Matrix</a:t>
            </a:r>
          </a:p>
        </p:txBody>
      </p:sp>
      <p:pic>
        <p:nvPicPr>
          <p:cNvPr id="2" name="Picture 2" descr="A screenshot of a cell phone&#10;&#10;Description generated with very high confidence">
            <a:extLst>
              <a:ext uri="{FF2B5EF4-FFF2-40B4-BE49-F238E27FC236}">
                <a16:creationId xmlns:a16="http://schemas.microsoft.com/office/drawing/2014/main" id="{DF207647-AEC0-4D70-A641-E5F5602EF028}"/>
              </a:ext>
            </a:extLst>
          </p:cNvPr>
          <p:cNvPicPr>
            <a:picLocks noChangeAspect="1"/>
          </p:cNvPicPr>
          <p:nvPr/>
        </p:nvPicPr>
        <p:blipFill>
          <a:blip r:embed="rId2"/>
          <a:stretch>
            <a:fillRect/>
          </a:stretch>
        </p:blipFill>
        <p:spPr>
          <a:xfrm>
            <a:off x="633999" y="1303571"/>
            <a:ext cx="6912217" cy="3727175"/>
          </a:xfrm>
          <a:prstGeom prst="rect">
            <a:avLst/>
          </a:prstGeom>
        </p:spPr>
      </p:pic>
      <p:cxnSp>
        <p:nvCxnSpPr>
          <p:cNvPr id="15" name="Straight Connector 14">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27005557"/>
      </p:ext>
    </p:extLst>
  </p:cSld>
  <p:clrMapOvr>
    <a:masterClrMapping/>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412427"/>
      </a:dk2>
      <a:lt2>
        <a:srgbClr val="E5E2E8"/>
      </a:lt2>
      <a:accent1>
        <a:srgbClr val="64B424"/>
      </a:accent1>
      <a:accent2>
        <a:srgbClr val="95AA17"/>
      </a:accent2>
      <a:accent3>
        <a:srgbClr val="C59A28"/>
      </a:accent3>
      <a:accent4>
        <a:srgbClr val="D0541C"/>
      </a:accent4>
      <a:accent5>
        <a:srgbClr val="E22E41"/>
      </a:accent5>
      <a:accent6>
        <a:srgbClr val="D01C7A"/>
      </a:accent6>
      <a:hlink>
        <a:srgbClr val="C25049"/>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RetrospectVTI</vt:lpstr>
      <vt:lpstr>Classification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106</cp:revision>
  <dcterms:created xsi:type="dcterms:W3CDTF">2020-04-24T16:01:23Z</dcterms:created>
  <dcterms:modified xsi:type="dcterms:W3CDTF">2020-04-24T17:14:35Z</dcterms:modified>
</cp:coreProperties>
</file>