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55A61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Author and Date"/>
          <p:cNvSpPr txBox="1"/>
          <p:nvPr>
            <p:ph type="body" sz="quarter" idx="13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Fact information"/>
          <p:cNvSpPr txBox="1"/>
          <p:nvPr>
            <p:ph type="body" sz="quarter" idx="13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5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6" name="Attribution"/>
          <p:cNvSpPr txBox="1"/>
          <p:nvPr>
            <p:ph type="body" sz="quarter" idx="13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Body Level One…"/>
          <p:cNvSpPr txBox="1"/>
          <p:nvPr>
            <p:ph type="body" sz="half" idx="1" hasCustomPrompt="1"/>
          </p:nvPr>
        </p:nvSpPr>
        <p:spPr>
          <a:xfrm>
            <a:off x="515838" y="7413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13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half" idx="14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idx="15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13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/>
          <p:nvPr>
            <p:ph type="pic" idx="13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Author and Date"/>
          <p:cNvSpPr txBox="1"/>
          <p:nvPr>
            <p:ph type="body" sz="quarter" idx="14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/>
          <p:nvPr>
            <p:ph type="pic" idx="13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14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13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13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578358">
              <a:lnSpc>
                <a:spcPct val="80000"/>
              </a:lnSpc>
              <a:tabLst/>
              <a:defRPr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683033896_1440x1778.jpg"/>
          <p:cNvSpPr/>
          <p:nvPr>
            <p:ph type="pic" idx="14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6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6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g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lust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shot 2020-04-25 at 12.46.30 AM.png" descr="Screenshot 2020-04-25 at 12.46.30 AM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1" y="3947606"/>
            <a:ext cx="12196748" cy="5820815"/>
          </a:xfrm>
          <a:prstGeom prst="rect">
            <a:avLst/>
          </a:prstGeom>
        </p:spPr>
      </p:pic>
      <p:sp>
        <p:nvSpPr>
          <p:cNvPr id="20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0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05" name="K-Means"/>
          <p:cNvSpPr txBox="1"/>
          <p:nvPr>
            <p:ph type="title"/>
          </p:nvPr>
        </p:nvSpPr>
        <p:spPr>
          <a:xfrm>
            <a:off x="13169169" y="1379635"/>
            <a:ext cx="10256839" cy="1308101"/>
          </a:xfrm>
          <a:prstGeom prst="rect">
            <a:avLst/>
          </a:prstGeom>
        </p:spPr>
        <p:txBody>
          <a:bodyPr/>
          <a:lstStyle>
            <a:lvl1pPr defTabSz="544830">
              <a:lnSpc>
                <a:spcPct val="60000"/>
              </a:lnSpc>
              <a:defRPr spc="-158" sz="7920"/>
            </a:lvl1pPr>
          </a:lstStyle>
          <a:p>
            <a:pPr/>
            <a:r>
              <a:t>K-Means</a:t>
            </a:r>
          </a:p>
        </p:txBody>
      </p:sp>
      <p:sp>
        <p:nvSpPr>
          <p:cNvPr id="206" name="The main objective is to minimise the euclidian distanc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objective is to minimise the euclidian distance</a:t>
            </a:r>
          </a:p>
          <a:p>
            <a:pPr/>
            <a:r>
              <a:t> We find centroid using distance formula to find points closest to the centroid.</a:t>
            </a:r>
          </a:p>
          <a:p>
            <a:pPr/>
            <a:r>
              <a:t>We find optimal no. of cluster using elbow method.</a:t>
            </a:r>
          </a:p>
          <a:p>
            <a:pPr/>
            <a:r>
              <a:t>We use kmeans++ for initialisation to avoid traps.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lbow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Elbow Method</a:t>
            </a:r>
          </a:p>
        </p:txBody>
      </p:sp>
      <p:sp>
        <p:nvSpPr>
          <p:cNvPr id="209" name="To determine the optimal number of clusters, we have to select the value of k at the “elbow” ie the point after which the distortion/inertia start decreasing in a linear fashion."/>
          <p:cNvSpPr txBox="1"/>
          <p:nvPr/>
        </p:nvSpPr>
        <p:spPr>
          <a:xfrm>
            <a:off x="3874999" y="9756878"/>
            <a:ext cx="17008421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pc="0" sz="4100">
                <a:solidFill>
                  <a:srgbClr val="000000">
                    <a:alpha val="83921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 determine the optimal number of clusters, we have to select the value of k at the “elbow” ie the point after which the distortion/inertia start decreasing in a linear fashion.</a:t>
            </a:r>
          </a:p>
        </p:txBody>
      </p:sp>
      <p:pic>
        <p:nvPicPr>
          <p:cNvPr id="210" name="Screenshot 2020-04-25 at 2.27.11 AM.png" descr="Screenshot 2020-04-25 at 2.27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0323" y="2901779"/>
            <a:ext cx="10003353" cy="621881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Hierarchical Cluster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Hierarchical Clustering Algorithm</a:t>
            </a:r>
          </a:p>
        </p:txBody>
      </p:sp>
      <p:pic>
        <p:nvPicPr>
          <p:cNvPr id="213" name="Screenshot 2020-04-25 at 2.29.25 AM.png" descr="Screenshot 2020-04-25 at 2.29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311" y="4455543"/>
            <a:ext cx="13852748" cy="410823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xy.gif" descr="xy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5742" y="4236675"/>
            <a:ext cx="11763224" cy="529345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nimation Of Hierarchical Clustering Algorithm Working"/>
          <p:cNvSpPr txBox="1"/>
          <p:nvPr/>
        </p:nvSpPr>
        <p:spPr>
          <a:xfrm>
            <a:off x="5399074" y="760984"/>
            <a:ext cx="13585852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Animation Of Hierarchical Clustering Algorithm Working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shot 2020-04-25 at 2.14.16 AM.png" descr="Screenshot 2020-04-25 at 2.14.16 AM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899938"/>
            <a:ext cx="12196747" cy="7669640"/>
          </a:xfrm>
          <a:prstGeom prst="rect">
            <a:avLst/>
          </a:prstGeom>
        </p:spPr>
      </p:pic>
      <p:sp>
        <p:nvSpPr>
          <p:cNvPr id="21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21" name="Hierarchical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7919"/>
            </a:lvl1pPr>
          </a:lstStyle>
          <a:p>
            <a:pPr/>
            <a:r>
              <a:t>Hierarchical Clustering</a:t>
            </a:r>
          </a:p>
        </p:txBody>
      </p:sp>
      <p:sp>
        <p:nvSpPr>
          <p:cNvPr id="222" name="We use dendrograms we identify the number of clusters.…"/>
          <p:cNvSpPr txBox="1"/>
          <p:nvPr>
            <p:ph type="body" sz="half" idx="1"/>
          </p:nvPr>
        </p:nvSpPr>
        <p:spPr>
          <a:xfrm>
            <a:off x="13157200" y="3206345"/>
            <a:ext cx="10256838" cy="7303310"/>
          </a:xfrm>
          <a:prstGeom prst="rect">
            <a:avLst/>
          </a:prstGeom>
        </p:spPr>
        <p:txBody>
          <a:bodyPr/>
          <a:lstStyle/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We use dendrograms we identify the number of clusters.</a:t>
            </a:r>
          </a:p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Hierarchical clustering starts by treating each observation as a separate cluster. </a:t>
            </a:r>
          </a:p>
          <a:p>
            <a:pPr marL="411479" indent="-411479" defTabSz="742950">
              <a:spcBef>
                <a:spcPts val="3200"/>
              </a:spcBef>
              <a:defRPr spc="-37" sz="3780"/>
            </a:pPr>
            <a:r>
              <a:t>Then, it repeatedly executes the following two steps: </a:t>
            </a:r>
          </a:p>
          <a:p>
            <a:pPr lvl="1" marL="822959" indent="-411479" defTabSz="742950">
              <a:spcBef>
                <a:spcPts val="3200"/>
              </a:spcBef>
              <a:defRPr spc="-37" sz="3780"/>
            </a:pPr>
            <a:r>
              <a:t>(1) identify the two clusters that are closest together</a:t>
            </a:r>
          </a:p>
          <a:p>
            <a:pPr lvl="1" marL="822959" indent="-411479" defTabSz="742950">
              <a:spcBef>
                <a:spcPts val="3200"/>
              </a:spcBef>
              <a:defRPr spc="-37" sz="3780"/>
            </a:pPr>
            <a:r>
              <a:t>(2) merge the two most similar clusters. This iterative process continues until all the clusters are merged together.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etermine the largest vertical distance that doesn’t intersect any of the other clusters…"/>
          <p:cNvSpPr txBox="1"/>
          <p:nvPr>
            <p:ph type="body" sz="half" idx="1"/>
          </p:nvPr>
        </p:nvSpPr>
        <p:spPr>
          <a:xfrm>
            <a:off x="11822426" y="3904441"/>
            <a:ext cx="11990074" cy="7320854"/>
          </a:xfrm>
          <a:prstGeom prst="rect">
            <a:avLst/>
          </a:prstGeom>
        </p:spPr>
        <p:txBody>
          <a:bodyPr/>
          <a:lstStyle/>
          <a:p>
            <a:pPr marL="774700" indent="-635000">
              <a:buClr>
                <a:srgbClr val="000000">
                  <a:alpha val="83921"/>
                </a:srgbClr>
              </a:buClr>
              <a:buFont typeface="Georgia"/>
            </a:pPr>
            <a:r>
              <a:t>Determine the largest vertical distance that doesn’t intersect any of the other clusters</a:t>
            </a:r>
          </a:p>
          <a:p>
            <a:pPr marL="774700" indent="-635000">
              <a:buClr>
                <a:srgbClr val="000000">
                  <a:alpha val="83921"/>
                </a:srgbClr>
              </a:buClr>
              <a:buFont typeface="Georgia"/>
            </a:pPr>
            <a:r>
              <a:t>Draw a horizontal line at both extremities</a:t>
            </a:r>
          </a:p>
          <a:p>
            <a:pPr marL="774700" indent="-635000">
              <a:buClr>
                <a:srgbClr val="000000">
                  <a:alpha val="83921"/>
                </a:srgbClr>
              </a:buClr>
              <a:buFont typeface="Georgia"/>
            </a:pPr>
            <a:r>
              <a:t>The optimal number of clusters is equal to the number of vertical lines going through the horizontal line</a:t>
            </a:r>
          </a:p>
        </p:txBody>
      </p:sp>
      <p:sp>
        <p:nvSpPr>
          <p:cNvPr id="225" name="Deciding Number Of Clus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Deciding Number Of Clusters</a:t>
            </a:r>
          </a:p>
        </p:txBody>
      </p:sp>
      <p:pic>
        <p:nvPicPr>
          <p:cNvPr id="226" name="Screenshot 2020-04-25 at 2.35.34 AM.png" descr="Screenshot 2020-04-25 at 2.35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220" y="3327886"/>
            <a:ext cx="9778508" cy="706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MO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ANK YO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pc="-365" sz="3654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175" name="What is cluster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clustering?</a:t>
            </a:r>
          </a:p>
          <a:p>
            <a:pPr/>
            <a:r>
              <a:t>Why do we need clustering?</a:t>
            </a:r>
          </a:p>
          <a:p>
            <a:pPr/>
            <a:r>
              <a:t>How do we measure similarity?</a:t>
            </a:r>
          </a:p>
          <a:p>
            <a:pPr/>
            <a:r>
              <a:t>K-Means Algorithm and Properties</a:t>
            </a:r>
          </a:p>
          <a:p>
            <a:pPr/>
            <a:r>
              <a:t>Hierarchical Clustering and properties</a:t>
            </a:r>
          </a:p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organization of unlabeled data into similarity groups called clusters.…"/>
          <p:cNvSpPr txBox="1"/>
          <p:nvPr>
            <p:ph type="body" sz="quarter" idx="1"/>
          </p:nvPr>
        </p:nvSpPr>
        <p:spPr>
          <a:xfrm>
            <a:off x="571500" y="2827988"/>
            <a:ext cx="23241000" cy="2875824"/>
          </a:xfrm>
          <a:prstGeom prst="rect">
            <a:avLst/>
          </a:prstGeom>
        </p:spPr>
        <p:txBody>
          <a:bodyPr/>
          <a:lstStyle/>
          <a:p>
            <a:pPr marL="130628" indent="-130628" defTabSz="457200">
              <a:lnSpc>
                <a:spcPct val="100000"/>
              </a:lnSpc>
              <a:spcBef>
                <a:spcPts val="0"/>
              </a:spcBef>
              <a:defRPr spc="0" sz="5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The organization of unlabeled data into similarity groups called clusters.</a:t>
            </a:r>
          </a:p>
          <a:p>
            <a:pPr marL="130628" indent="-130628" defTabSz="457200">
              <a:lnSpc>
                <a:spcPct val="100000"/>
              </a:lnSpc>
              <a:spcBef>
                <a:spcPts val="0"/>
              </a:spcBef>
              <a:defRPr spc="0" sz="5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A cluster is a collection of data items which are “similar” between them, and “dissimilar” to data items in other clusters.</a:t>
            </a:r>
          </a:p>
        </p:txBody>
      </p:sp>
      <p:sp>
        <p:nvSpPr>
          <p:cNvPr id="178" name="What is Cluster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Clustering?</a:t>
            </a:r>
          </a:p>
        </p:txBody>
      </p:sp>
      <p:pic>
        <p:nvPicPr>
          <p:cNvPr id="179" name="Screenshot 2020-04-24 at 10.17.01 PM.png" descr="Screenshot 2020-04-24 at 10.1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149" y="6551947"/>
            <a:ext cx="15261854" cy="47728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shot 2020-04-25 at 2.17.27 AM.png" descr="Screenshot 2020-04-25 at 2.1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988" y="1063655"/>
            <a:ext cx="18046024" cy="9225417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owing The results of Clustering"/>
          <p:cNvSpPr txBox="1"/>
          <p:nvPr/>
        </p:nvSpPr>
        <p:spPr>
          <a:xfrm>
            <a:off x="8124749" y="10602670"/>
            <a:ext cx="8134503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Showing The results of Clustering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y do we need cluster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clustering?</a:t>
            </a:r>
          </a:p>
        </p:txBody>
      </p:sp>
      <p:sp>
        <p:nvSpPr>
          <p:cNvPr id="185" name="Marketing :- Finding group of customers with similar behavior given a large data-base of customers. Data containing their properties and past buying records (conceptual Clustering).…"/>
          <p:cNvSpPr txBox="1"/>
          <p:nvPr>
            <p:ph type="body" idx="1"/>
          </p:nvPr>
        </p:nvSpPr>
        <p:spPr>
          <a:xfrm>
            <a:off x="571500" y="2827988"/>
            <a:ext cx="23241000" cy="7083918"/>
          </a:xfrm>
          <a:prstGeom prst="rect">
            <a:avLst/>
          </a:prstGeom>
        </p:spPr>
        <p:txBody>
          <a:bodyPr/>
          <a:lstStyle/>
          <a:p>
            <a:pPr indent="-317500" defTabSz="457200">
              <a:lnSpc>
                <a:spcPct val="100000"/>
              </a:lnSpc>
              <a:spcBef>
                <a:spcPts val="0"/>
              </a:spcBef>
              <a:buClr>
                <a:srgbClr val="282829"/>
              </a:buClr>
              <a:buFont typeface="Times-Roman"/>
              <a:defRPr spc="0" sz="3700">
                <a:solidFill>
                  <a:srgbClr val="2828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Marketing :- Finding group of customers with similar behavior given a large data-base of customers. Data containing their properties and past buying records (conceptual Clustering).</a:t>
            </a:r>
          </a:p>
          <a:p>
            <a:pPr indent="-317500" defTabSz="457200">
              <a:lnSpc>
                <a:spcPct val="100000"/>
              </a:lnSpc>
              <a:spcBef>
                <a:spcPts val="0"/>
              </a:spcBef>
              <a:buClr>
                <a:srgbClr val="282829"/>
              </a:buClr>
              <a:buFont typeface="Times-Roman"/>
              <a:defRPr spc="0" sz="3700">
                <a:solidFill>
                  <a:srgbClr val="2828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Biology :- Classification of Plants and Animals Based on the properties under observation (conceptual Clustering).</a:t>
            </a:r>
          </a:p>
          <a:p>
            <a:pPr indent="-317500" defTabSz="457200">
              <a:lnSpc>
                <a:spcPct val="100000"/>
              </a:lnSpc>
              <a:spcBef>
                <a:spcPts val="0"/>
              </a:spcBef>
              <a:buClr>
                <a:srgbClr val="282829"/>
              </a:buClr>
              <a:buFont typeface="Times-Roman"/>
              <a:defRPr spc="0" sz="3700">
                <a:solidFill>
                  <a:srgbClr val="2828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Insurance :- Identifying groups of motor insurance policy holders with a high average claim cost (conceptual Clustering).</a:t>
            </a:r>
          </a:p>
          <a:p>
            <a:pPr indent="-317500" defTabSz="457200">
              <a:lnSpc>
                <a:spcPct val="100000"/>
              </a:lnSpc>
              <a:spcBef>
                <a:spcPts val="0"/>
              </a:spcBef>
              <a:buClr>
                <a:srgbClr val="282829"/>
              </a:buClr>
              <a:buFont typeface="Times-Roman"/>
              <a:defRPr spc="0" sz="3700">
                <a:solidFill>
                  <a:srgbClr val="2828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City-Planning :- Groups of houses according to their house type, value and geographical location it can be both (conceptual Clustering and Distance Based Clustering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e usually use Euclidian, Manhattan or Cosine Distance"/>
          <p:cNvSpPr txBox="1"/>
          <p:nvPr>
            <p:ph type="body" sz="quarter" idx="1"/>
          </p:nvPr>
        </p:nvSpPr>
        <p:spPr>
          <a:xfrm>
            <a:off x="596363" y="3764034"/>
            <a:ext cx="23241001" cy="1480399"/>
          </a:xfrm>
          <a:prstGeom prst="rect">
            <a:avLst/>
          </a:prstGeom>
        </p:spPr>
        <p:txBody>
          <a:bodyPr/>
          <a:lstStyle/>
          <a:p>
            <a:pPr/>
            <a:r>
              <a:t>We usually use Euclidian, Manhattan or Cosine Distance</a:t>
            </a:r>
          </a:p>
        </p:txBody>
      </p:sp>
      <p:sp>
        <p:nvSpPr>
          <p:cNvPr id="188" name="How do we measure the similarit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the similarity?</a:t>
            </a:r>
          </a:p>
        </p:txBody>
      </p:sp>
      <p:pic>
        <p:nvPicPr>
          <p:cNvPr id="189" name="Screenshot 2020-04-25 at 2.19.55 AM.png" descr="Screenshot 2020-04-25 at 2.19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1189" y="6518361"/>
            <a:ext cx="17991349" cy="438066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ere are two solutions based on the algorithm we select:…"/>
          <p:cNvSpPr txBox="1"/>
          <p:nvPr>
            <p:ph type="body" sz="quarter" idx="1"/>
          </p:nvPr>
        </p:nvSpPr>
        <p:spPr>
          <a:xfrm>
            <a:off x="571500" y="2149355"/>
            <a:ext cx="23241000" cy="2812567"/>
          </a:xfrm>
          <a:prstGeom prst="rect">
            <a:avLst/>
          </a:prstGeom>
        </p:spPr>
        <p:txBody>
          <a:bodyPr/>
          <a:lstStyle/>
          <a:p>
            <a:pPr/>
            <a:r>
              <a:t>There are two solutions based on the algorithm we select:</a:t>
            </a:r>
          </a:p>
          <a:p>
            <a:pPr lvl="1"/>
            <a:r>
              <a:t>K-Means( Elbow Method )</a:t>
            </a:r>
          </a:p>
          <a:p>
            <a:pPr lvl="1"/>
            <a:r>
              <a:t>Hierarchal  Clustering( Dendogram Method )</a:t>
            </a:r>
          </a:p>
        </p:txBody>
      </p:sp>
      <p:sp>
        <p:nvSpPr>
          <p:cNvPr id="192" name="How do we decide the number of cluster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pc="-211" sz="10560"/>
            </a:lvl1pPr>
          </a:lstStyle>
          <a:p>
            <a:pPr/>
            <a:r>
              <a:t>How do we decide the number of clusters?</a:t>
            </a:r>
          </a:p>
        </p:txBody>
      </p:sp>
      <p:pic>
        <p:nvPicPr>
          <p:cNvPr id="193" name="Screenshot 2020-04-24 at 10.23.28 PM.png" descr="Screenshot 2020-04-24 at 10.23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7940" y="5431476"/>
            <a:ext cx="10948120" cy="400980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K-Mean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 Algorithm</a:t>
            </a:r>
          </a:p>
        </p:txBody>
      </p:sp>
      <p:pic>
        <p:nvPicPr>
          <p:cNvPr id="197" name="Screenshot 2020-04-25 at 2.22.41 AM.png" descr="Screenshot 2020-04-25 at 2.22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20" y="3768790"/>
            <a:ext cx="12335160" cy="6178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x.gif" descr="x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3221" y="1589221"/>
            <a:ext cx="10537558" cy="1053755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Animation Of K-Means Algorithm Working"/>
          <p:cNvSpPr txBox="1"/>
          <p:nvPr/>
        </p:nvSpPr>
        <p:spPr>
          <a:xfrm>
            <a:off x="7128091" y="859344"/>
            <a:ext cx="10127819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Animation Of K-Means Algorithm Working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