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A83EC-9097-423C-ABA8-D0DC960E7E47}" v="82" dt="2020-04-20T06:02:46.543"/>
    <p1510:client id="{3810A215-FB16-1983-DAB9-091F5A29A893}" v="1588" dt="2020-04-20T18:48:41.358"/>
    <p1510:client id="{9DAB8411-EB12-257F-B6A0-368A4B324CFD}" v="15" dt="2020-04-20T16:07:3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2BD72-B09A-42AA-A69E-7F5C212080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F8C735-04FC-4CE9-901C-A50A775F81F8}">
      <dgm:prSet/>
      <dgm:spPr/>
      <dgm:t>
        <a:bodyPr/>
        <a:lstStyle/>
        <a:p>
          <a:r>
            <a:rPr lang="en-US"/>
            <a:t>Find the mean in this Dataset?</a:t>
          </a:r>
        </a:p>
      </dgm:t>
    </dgm:pt>
    <dgm:pt modelId="{7858E544-D156-426C-869E-66B905831B7D}" type="parTrans" cxnId="{EFA1E706-52D2-46DE-8E8B-9AB47BF377A9}">
      <dgm:prSet/>
      <dgm:spPr/>
      <dgm:t>
        <a:bodyPr/>
        <a:lstStyle/>
        <a:p>
          <a:endParaRPr lang="en-US"/>
        </a:p>
      </dgm:t>
    </dgm:pt>
    <dgm:pt modelId="{72DB867E-D912-4C9E-B265-1F7E21923246}" type="sibTrans" cxnId="{EFA1E706-52D2-46DE-8E8B-9AB47BF377A9}">
      <dgm:prSet/>
      <dgm:spPr/>
      <dgm:t>
        <a:bodyPr/>
        <a:lstStyle/>
        <a:p>
          <a:endParaRPr lang="en-US"/>
        </a:p>
      </dgm:t>
    </dgm:pt>
    <dgm:pt modelId="{E2F0FFB5-9E86-4D46-A631-CEBB6D4EEFC6}">
      <dgm:prSet/>
      <dgm:spPr/>
      <dgm:t>
        <a:bodyPr/>
        <a:lstStyle/>
        <a:p>
          <a:r>
            <a:rPr lang="en-US"/>
            <a:t>{4, 4, 5, 5, 5, 5, 5, 6, 6 ,6, 7, 7,300}</a:t>
          </a:r>
        </a:p>
      </dgm:t>
    </dgm:pt>
    <dgm:pt modelId="{23E5B3E1-CC68-409A-ABA6-93C78CB7ED65}" type="parTrans" cxnId="{5D8692D9-4289-447B-A9E1-93438AB7B0AE}">
      <dgm:prSet/>
      <dgm:spPr/>
      <dgm:t>
        <a:bodyPr/>
        <a:lstStyle/>
        <a:p>
          <a:endParaRPr lang="en-US"/>
        </a:p>
      </dgm:t>
    </dgm:pt>
    <dgm:pt modelId="{B8BD7BB3-5C17-4200-A30E-BD5EB8BFACBB}" type="sibTrans" cxnId="{5D8692D9-4289-447B-A9E1-93438AB7B0AE}">
      <dgm:prSet/>
      <dgm:spPr/>
      <dgm:t>
        <a:bodyPr/>
        <a:lstStyle/>
        <a:p>
          <a:endParaRPr lang="en-US"/>
        </a:p>
      </dgm:t>
    </dgm:pt>
    <dgm:pt modelId="{C0AD325F-FFD2-48EC-ABD1-FBC66030A415}" type="pres">
      <dgm:prSet presAssocID="{7872BD72-B09A-42AA-A69E-7F5C212080F8}" presName="vert0" presStyleCnt="0">
        <dgm:presLayoutVars>
          <dgm:dir/>
          <dgm:animOne val="branch"/>
          <dgm:animLvl val="lvl"/>
        </dgm:presLayoutVars>
      </dgm:prSet>
      <dgm:spPr/>
    </dgm:pt>
    <dgm:pt modelId="{D290CD2B-DD8B-4E2E-BBC5-8A8C5790DF9F}" type="pres">
      <dgm:prSet presAssocID="{E4F8C735-04FC-4CE9-901C-A50A775F81F8}" presName="thickLine" presStyleLbl="alignNode1" presStyleIdx="0" presStyleCnt="2"/>
      <dgm:spPr/>
    </dgm:pt>
    <dgm:pt modelId="{F932D0A7-62FD-4407-8EE6-CC6852B0D1A8}" type="pres">
      <dgm:prSet presAssocID="{E4F8C735-04FC-4CE9-901C-A50A775F81F8}" presName="horz1" presStyleCnt="0"/>
      <dgm:spPr/>
    </dgm:pt>
    <dgm:pt modelId="{26529FAB-03D6-4180-BF52-E826E68D5CA3}" type="pres">
      <dgm:prSet presAssocID="{E4F8C735-04FC-4CE9-901C-A50A775F81F8}" presName="tx1" presStyleLbl="revTx" presStyleIdx="0" presStyleCnt="2"/>
      <dgm:spPr/>
    </dgm:pt>
    <dgm:pt modelId="{998E93A7-24AD-4415-AC09-FAC5ECEA8EE8}" type="pres">
      <dgm:prSet presAssocID="{E4F8C735-04FC-4CE9-901C-A50A775F81F8}" presName="vert1" presStyleCnt="0"/>
      <dgm:spPr/>
    </dgm:pt>
    <dgm:pt modelId="{8589F56A-0FB8-48EC-A710-57718543A1CC}" type="pres">
      <dgm:prSet presAssocID="{E2F0FFB5-9E86-4D46-A631-CEBB6D4EEFC6}" presName="thickLine" presStyleLbl="alignNode1" presStyleIdx="1" presStyleCnt="2"/>
      <dgm:spPr/>
    </dgm:pt>
    <dgm:pt modelId="{D9D246AE-0DF0-4204-A047-8E1C0A4EAC42}" type="pres">
      <dgm:prSet presAssocID="{E2F0FFB5-9E86-4D46-A631-CEBB6D4EEFC6}" presName="horz1" presStyleCnt="0"/>
      <dgm:spPr/>
    </dgm:pt>
    <dgm:pt modelId="{64D0993F-872D-4663-BC16-47D3EC94A78B}" type="pres">
      <dgm:prSet presAssocID="{E2F0FFB5-9E86-4D46-A631-CEBB6D4EEFC6}" presName="tx1" presStyleLbl="revTx" presStyleIdx="1" presStyleCnt="2"/>
      <dgm:spPr/>
    </dgm:pt>
    <dgm:pt modelId="{F7DF7177-792F-4617-8B2C-6F1F244D8F11}" type="pres">
      <dgm:prSet presAssocID="{E2F0FFB5-9E86-4D46-A631-CEBB6D4EEFC6}" presName="vert1" presStyleCnt="0"/>
      <dgm:spPr/>
    </dgm:pt>
  </dgm:ptLst>
  <dgm:cxnLst>
    <dgm:cxn modelId="{EFA1E706-52D2-46DE-8E8B-9AB47BF377A9}" srcId="{7872BD72-B09A-42AA-A69E-7F5C212080F8}" destId="{E4F8C735-04FC-4CE9-901C-A50A775F81F8}" srcOrd="0" destOrd="0" parTransId="{7858E544-D156-426C-869E-66B905831B7D}" sibTransId="{72DB867E-D912-4C9E-B265-1F7E21923246}"/>
    <dgm:cxn modelId="{BF73C234-577B-47C0-86E8-2C34D9E5D8B1}" type="presOf" srcId="{7872BD72-B09A-42AA-A69E-7F5C212080F8}" destId="{C0AD325F-FFD2-48EC-ABD1-FBC66030A415}" srcOrd="0" destOrd="0" presId="urn:microsoft.com/office/officeart/2008/layout/LinedList"/>
    <dgm:cxn modelId="{29F57069-71F5-4512-9ACC-1370F592CE3A}" type="presOf" srcId="{E4F8C735-04FC-4CE9-901C-A50A775F81F8}" destId="{26529FAB-03D6-4180-BF52-E826E68D5CA3}" srcOrd="0" destOrd="0" presId="urn:microsoft.com/office/officeart/2008/layout/LinedList"/>
    <dgm:cxn modelId="{0110AD92-2954-4433-A71B-6EDF410EB9F9}" type="presOf" srcId="{E2F0FFB5-9E86-4D46-A631-CEBB6D4EEFC6}" destId="{64D0993F-872D-4663-BC16-47D3EC94A78B}" srcOrd="0" destOrd="0" presId="urn:microsoft.com/office/officeart/2008/layout/LinedList"/>
    <dgm:cxn modelId="{5D8692D9-4289-447B-A9E1-93438AB7B0AE}" srcId="{7872BD72-B09A-42AA-A69E-7F5C212080F8}" destId="{E2F0FFB5-9E86-4D46-A631-CEBB6D4EEFC6}" srcOrd="1" destOrd="0" parTransId="{23E5B3E1-CC68-409A-ABA6-93C78CB7ED65}" sibTransId="{B8BD7BB3-5C17-4200-A30E-BD5EB8BFACBB}"/>
    <dgm:cxn modelId="{2113EA4A-8CA8-41B3-B0D9-4AB2450680BE}" type="presParOf" srcId="{C0AD325F-FFD2-48EC-ABD1-FBC66030A415}" destId="{D290CD2B-DD8B-4E2E-BBC5-8A8C5790DF9F}" srcOrd="0" destOrd="0" presId="urn:microsoft.com/office/officeart/2008/layout/LinedList"/>
    <dgm:cxn modelId="{C101571A-1023-4EAD-BB97-9EF4D27D341F}" type="presParOf" srcId="{C0AD325F-FFD2-48EC-ABD1-FBC66030A415}" destId="{F932D0A7-62FD-4407-8EE6-CC6852B0D1A8}" srcOrd="1" destOrd="0" presId="urn:microsoft.com/office/officeart/2008/layout/LinedList"/>
    <dgm:cxn modelId="{63C9F2F1-D61F-43E1-92D7-7BC549C5E729}" type="presParOf" srcId="{F932D0A7-62FD-4407-8EE6-CC6852B0D1A8}" destId="{26529FAB-03D6-4180-BF52-E826E68D5CA3}" srcOrd="0" destOrd="0" presId="urn:microsoft.com/office/officeart/2008/layout/LinedList"/>
    <dgm:cxn modelId="{DAFE90CA-8EA6-468F-876C-88B749AB5166}" type="presParOf" srcId="{F932D0A7-62FD-4407-8EE6-CC6852B0D1A8}" destId="{998E93A7-24AD-4415-AC09-FAC5ECEA8EE8}" srcOrd="1" destOrd="0" presId="urn:microsoft.com/office/officeart/2008/layout/LinedList"/>
    <dgm:cxn modelId="{99BE5781-5B24-4CF0-8A5B-D8638E29EF4E}" type="presParOf" srcId="{C0AD325F-FFD2-48EC-ABD1-FBC66030A415}" destId="{8589F56A-0FB8-48EC-A710-57718543A1CC}" srcOrd="2" destOrd="0" presId="urn:microsoft.com/office/officeart/2008/layout/LinedList"/>
    <dgm:cxn modelId="{465DED50-1A45-4501-B341-5F28492232C5}" type="presParOf" srcId="{C0AD325F-FFD2-48EC-ABD1-FBC66030A415}" destId="{D9D246AE-0DF0-4204-A047-8E1C0A4EAC42}" srcOrd="3" destOrd="0" presId="urn:microsoft.com/office/officeart/2008/layout/LinedList"/>
    <dgm:cxn modelId="{D464DB84-F018-448C-B023-1C2BD0764BCD}" type="presParOf" srcId="{D9D246AE-0DF0-4204-A047-8E1C0A4EAC42}" destId="{64D0993F-872D-4663-BC16-47D3EC94A78B}" srcOrd="0" destOrd="0" presId="urn:microsoft.com/office/officeart/2008/layout/LinedList"/>
    <dgm:cxn modelId="{BFE24593-4485-4B7F-97E4-5A9C0AE5C90C}" type="presParOf" srcId="{D9D246AE-0DF0-4204-A047-8E1C0A4EAC42}" destId="{F7DF7177-792F-4617-8B2C-6F1F244D8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2BD72-B09A-42AA-A69E-7F5C212080F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F8C735-04FC-4CE9-901C-A50A775F81F8}">
      <dgm:prSet/>
      <dgm:spPr/>
      <dgm:t>
        <a:bodyPr/>
        <a:lstStyle/>
        <a:p>
          <a:pPr rtl="0"/>
          <a:r>
            <a:rPr lang="en-US"/>
            <a:t>Find the</a:t>
          </a:r>
          <a:r>
            <a:rPr lang="en-US">
              <a:latin typeface="Calibri Light" panose="020F0302020204030204"/>
            </a:rPr>
            <a:t> outlier</a:t>
          </a:r>
          <a:r>
            <a:rPr lang="en-US"/>
            <a:t> in this Dataset?</a:t>
          </a:r>
        </a:p>
      </dgm:t>
    </dgm:pt>
    <dgm:pt modelId="{7858E544-D156-426C-869E-66B905831B7D}" type="parTrans" cxnId="{EFA1E706-52D2-46DE-8E8B-9AB47BF377A9}">
      <dgm:prSet/>
      <dgm:spPr/>
      <dgm:t>
        <a:bodyPr/>
        <a:lstStyle/>
        <a:p>
          <a:endParaRPr lang="en-US"/>
        </a:p>
      </dgm:t>
    </dgm:pt>
    <dgm:pt modelId="{72DB867E-D912-4C9E-B265-1F7E21923246}" type="sibTrans" cxnId="{EFA1E706-52D2-46DE-8E8B-9AB47BF377A9}">
      <dgm:prSet/>
      <dgm:spPr/>
      <dgm:t>
        <a:bodyPr/>
        <a:lstStyle/>
        <a:p>
          <a:endParaRPr lang="en-US"/>
        </a:p>
      </dgm:t>
    </dgm:pt>
    <dgm:pt modelId="{E2F0FFB5-9E86-4D46-A631-CEBB6D4EEFC6}">
      <dgm:prSet/>
      <dgm:spPr/>
      <dgm:t>
        <a:bodyPr/>
        <a:lstStyle/>
        <a:p>
          <a:r>
            <a:rPr lang="en-US"/>
            <a:t>{4, 4, 5, 5, 5, 5, 5, 6, 6 ,6, 7, 7,300}</a:t>
          </a:r>
        </a:p>
      </dgm:t>
    </dgm:pt>
    <dgm:pt modelId="{23E5B3E1-CC68-409A-ABA6-93C78CB7ED65}" type="parTrans" cxnId="{5D8692D9-4289-447B-A9E1-93438AB7B0AE}">
      <dgm:prSet/>
      <dgm:spPr/>
      <dgm:t>
        <a:bodyPr/>
        <a:lstStyle/>
        <a:p>
          <a:endParaRPr lang="en-US"/>
        </a:p>
      </dgm:t>
    </dgm:pt>
    <dgm:pt modelId="{B8BD7BB3-5C17-4200-A30E-BD5EB8BFACBB}" type="sibTrans" cxnId="{5D8692D9-4289-447B-A9E1-93438AB7B0AE}">
      <dgm:prSet/>
      <dgm:spPr/>
      <dgm:t>
        <a:bodyPr/>
        <a:lstStyle/>
        <a:p>
          <a:endParaRPr lang="en-US"/>
        </a:p>
      </dgm:t>
    </dgm:pt>
    <dgm:pt modelId="{C0AD325F-FFD2-48EC-ABD1-FBC66030A415}" type="pres">
      <dgm:prSet presAssocID="{7872BD72-B09A-42AA-A69E-7F5C212080F8}" presName="vert0" presStyleCnt="0">
        <dgm:presLayoutVars>
          <dgm:dir/>
          <dgm:animOne val="branch"/>
          <dgm:animLvl val="lvl"/>
        </dgm:presLayoutVars>
      </dgm:prSet>
      <dgm:spPr/>
    </dgm:pt>
    <dgm:pt modelId="{D290CD2B-DD8B-4E2E-BBC5-8A8C5790DF9F}" type="pres">
      <dgm:prSet presAssocID="{E4F8C735-04FC-4CE9-901C-A50A775F81F8}" presName="thickLine" presStyleLbl="alignNode1" presStyleIdx="0" presStyleCnt="2"/>
      <dgm:spPr/>
    </dgm:pt>
    <dgm:pt modelId="{F932D0A7-62FD-4407-8EE6-CC6852B0D1A8}" type="pres">
      <dgm:prSet presAssocID="{E4F8C735-04FC-4CE9-901C-A50A775F81F8}" presName="horz1" presStyleCnt="0"/>
      <dgm:spPr/>
    </dgm:pt>
    <dgm:pt modelId="{26529FAB-03D6-4180-BF52-E826E68D5CA3}" type="pres">
      <dgm:prSet presAssocID="{E4F8C735-04FC-4CE9-901C-A50A775F81F8}" presName="tx1" presStyleLbl="revTx" presStyleIdx="0" presStyleCnt="2"/>
      <dgm:spPr/>
    </dgm:pt>
    <dgm:pt modelId="{998E93A7-24AD-4415-AC09-FAC5ECEA8EE8}" type="pres">
      <dgm:prSet presAssocID="{E4F8C735-04FC-4CE9-901C-A50A775F81F8}" presName="vert1" presStyleCnt="0"/>
      <dgm:spPr/>
    </dgm:pt>
    <dgm:pt modelId="{8589F56A-0FB8-48EC-A710-57718543A1CC}" type="pres">
      <dgm:prSet presAssocID="{E2F0FFB5-9E86-4D46-A631-CEBB6D4EEFC6}" presName="thickLine" presStyleLbl="alignNode1" presStyleIdx="1" presStyleCnt="2"/>
      <dgm:spPr/>
    </dgm:pt>
    <dgm:pt modelId="{D9D246AE-0DF0-4204-A047-8E1C0A4EAC42}" type="pres">
      <dgm:prSet presAssocID="{E2F0FFB5-9E86-4D46-A631-CEBB6D4EEFC6}" presName="horz1" presStyleCnt="0"/>
      <dgm:spPr/>
    </dgm:pt>
    <dgm:pt modelId="{64D0993F-872D-4663-BC16-47D3EC94A78B}" type="pres">
      <dgm:prSet presAssocID="{E2F0FFB5-9E86-4D46-A631-CEBB6D4EEFC6}" presName="tx1" presStyleLbl="revTx" presStyleIdx="1" presStyleCnt="2"/>
      <dgm:spPr/>
    </dgm:pt>
    <dgm:pt modelId="{F7DF7177-792F-4617-8B2C-6F1F244D8F11}" type="pres">
      <dgm:prSet presAssocID="{E2F0FFB5-9E86-4D46-A631-CEBB6D4EEFC6}" presName="vert1" presStyleCnt="0"/>
      <dgm:spPr/>
    </dgm:pt>
  </dgm:ptLst>
  <dgm:cxnLst>
    <dgm:cxn modelId="{EFA1E706-52D2-46DE-8E8B-9AB47BF377A9}" srcId="{7872BD72-B09A-42AA-A69E-7F5C212080F8}" destId="{E4F8C735-04FC-4CE9-901C-A50A775F81F8}" srcOrd="0" destOrd="0" parTransId="{7858E544-D156-426C-869E-66B905831B7D}" sibTransId="{72DB867E-D912-4C9E-B265-1F7E21923246}"/>
    <dgm:cxn modelId="{BF73C234-577B-47C0-86E8-2C34D9E5D8B1}" type="presOf" srcId="{7872BD72-B09A-42AA-A69E-7F5C212080F8}" destId="{C0AD325F-FFD2-48EC-ABD1-FBC66030A415}" srcOrd="0" destOrd="0" presId="urn:microsoft.com/office/officeart/2008/layout/LinedList"/>
    <dgm:cxn modelId="{29F57069-71F5-4512-9ACC-1370F592CE3A}" type="presOf" srcId="{E4F8C735-04FC-4CE9-901C-A50A775F81F8}" destId="{26529FAB-03D6-4180-BF52-E826E68D5CA3}" srcOrd="0" destOrd="0" presId="urn:microsoft.com/office/officeart/2008/layout/LinedList"/>
    <dgm:cxn modelId="{0110AD92-2954-4433-A71B-6EDF410EB9F9}" type="presOf" srcId="{E2F0FFB5-9E86-4D46-A631-CEBB6D4EEFC6}" destId="{64D0993F-872D-4663-BC16-47D3EC94A78B}" srcOrd="0" destOrd="0" presId="urn:microsoft.com/office/officeart/2008/layout/LinedList"/>
    <dgm:cxn modelId="{5D8692D9-4289-447B-A9E1-93438AB7B0AE}" srcId="{7872BD72-B09A-42AA-A69E-7F5C212080F8}" destId="{E2F0FFB5-9E86-4D46-A631-CEBB6D4EEFC6}" srcOrd="1" destOrd="0" parTransId="{23E5B3E1-CC68-409A-ABA6-93C78CB7ED65}" sibTransId="{B8BD7BB3-5C17-4200-A30E-BD5EB8BFACBB}"/>
    <dgm:cxn modelId="{2113EA4A-8CA8-41B3-B0D9-4AB2450680BE}" type="presParOf" srcId="{C0AD325F-FFD2-48EC-ABD1-FBC66030A415}" destId="{D290CD2B-DD8B-4E2E-BBC5-8A8C5790DF9F}" srcOrd="0" destOrd="0" presId="urn:microsoft.com/office/officeart/2008/layout/LinedList"/>
    <dgm:cxn modelId="{C101571A-1023-4EAD-BB97-9EF4D27D341F}" type="presParOf" srcId="{C0AD325F-FFD2-48EC-ABD1-FBC66030A415}" destId="{F932D0A7-62FD-4407-8EE6-CC6852B0D1A8}" srcOrd="1" destOrd="0" presId="urn:microsoft.com/office/officeart/2008/layout/LinedList"/>
    <dgm:cxn modelId="{63C9F2F1-D61F-43E1-92D7-7BC549C5E729}" type="presParOf" srcId="{F932D0A7-62FD-4407-8EE6-CC6852B0D1A8}" destId="{26529FAB-03D6-4180-BF52-E826E68D5CA3}" srcOrd="0" destOrd="0" presId="urn:microsoft.com/office/officeart/2008/layout/LinedList"/>
    <dgm:cxn modelId="{DAFE90CA-8EA6-468F-876C-88B749AB5166}" type="presParOf" srcId="{F932D0A7-62FD-4407-8EE6-CC6852B0D1A8}" destId="{998E93A7-24AD-4415-AC09-FAC5ECEA8EE8}" srcOrd="1" destOrd="0" presId="urn:microsoft.com/office/officeart/2008/layout/LinedList"/>
    <dgm:cxn modelId="{99BE5781-5B24-4CF0-8A5B-D8638E29EF4E}" type="presParOf" srcId="{C0AD325F-FFD2-48EC-ABD1-FBC66030A415}" destId="{8589F56A-0FB8-48EC-A710-57718543A1CC}" srcOrd="2" destOrd="0" presId="urn:microsoft.com/office/officeart/2008/layout/LinedList"/>
    <dgm:cxn modelId="{465DED50-1A45-4501-B341-5F28492232C5}" type="presParOf" srcId="{C0AD325F-FFD2-48EC-ABD1-FBC66030A415}" destId="{D9D246AE-0DF0-4204-A047-8E1C0A4EAC42}" srcOrd="3" destOrd="0" presId="urn:microsoft.com/office/officeart/2008/layout/LinedList"/>
    <dgm:cxn modelId="{D464DB84-F018-448C-B023-1C2BD0764BCD}" type="presParOf" srcId="{D9D246AE-0DF0-4204-A047-8E1C0A4EAC42}" destId="{64D0993F-872D-4663-BC16-47D3EC94A78B}" srcOrd="0" destOrd="0" presId="urn:microsoft.com/office/officeart/2008/layout/LinedList"/>
    <dgm:cxn modelId="{BFE24593-4485-4B7F-97E4-5A9C0AE5C90C}" type="presParOf" srcId="{D9D246AE-0DF0-4204-A047-8E1C0A4EAC42}" destId="{F7DF7177-792F-4617-8B2C-6F1F244D8F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0CD2B-DD8B-4E2E-BBC5-8A8C5790DF9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29FAB-03D6-4180-BF52-E826E68D5CA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Find the mean in this Dataset?</a:t>
          </a:r>
        </a:p>
      </dsp:txBody>
      <dsp:txXfrm>
        <a:off x="0" y="0"/>
        <a:ext cx="6492875" cy="2552700"/>
      </dsp:txXfrm>
    </dsp:sp>
    <dsp:sp modelId="{8589F56A-0FB8-48EC-A710-57718543A1C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0993F-872D-4663-BC16-47D3EC94A78B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{4, 4, 5, 5, 5, 5, 5, 6, 6 ,6, 7, 7,300}</a:t>
          </a:r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0CD2B-DD8B-4E2E-BBC5-8A8C5790DF9F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29FAB-03D6-4180-BF52-E826E68D5CA3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Find the</a:t>
          </a:r>
          <a:r>
            <a:rPr lang="en-US" sz="6500" kern="1200">
              <a:latin typeface="Calibri Light" panose="020F0302020204030204"/>
            </a:rPr>
            <a:t> outlier</a:t>
          </a:r>
          <a:r>
            <a:rPr lang="en-US" sz="6500" kern="1200"/>
            <a:t> in this Dataset?</a:t>
          </a:r>
        </a:p>
      </dsp:txBody>
      <dsp:txXfrm>
        <a:off x="0" y="0"/>
        <a:ext cx="6492875" cy="2552700"/>
      </dsp:txXfrm>
    </dsp:sp>
    <dsp:sp modelId="{8589F56A-0FB8-48EC-A710-57718543A1CC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0993F-872D-4663-BC16-47D3EC94A78B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{4, 4, 5, 5, 5, 5, 5, 6, 6 ,6, 7, 7,300}</a:t>
          </a:r>
        </a:p>
      </dsp:txBody>
      <dsp:txXfrm>
        <a:off x="0" y="2552700"/>
        <a:ext cx="6492875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9C0A-6FAE-4102-B130-7028F33A1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4400" b="1">
                <a:solidFill>
                  <a:srgbClr val="080808"/>
                </a:solidFill>
                <a:cs typeface="Calibri Light"/>
              </a:rPr>
              <a:t>STATISTICS </a:t>
            </a:r>
            <a:br>
              <a:rPr lang="en-US" sz="4400" b="1">
                <a:cs typeface="Calibri Light"/>
              </a:rPr>
            </a:br>
            <a:r>
              <a:rPr lang="en-US" sz="4400" b="1">
                <a:solidFill>
                  <a:srgbClr val="080808"/>
                </a:solidFill>
                <a:cs typeface="Calibri Light"/>
              </a:rPr>
              <a:t>FUNDAMENTALS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8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BED7D0-80B8-4E24-8A0A-FEDA5EB1D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447" y="236297"/>
            <a:ext cx="7210149" cy="3189907"/>
          </a:xfr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823CCB-94AF-48D5-AD11-E729C8CE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791" y="3545123"/>
            <a:ext cx="6243981" cy="28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8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D7D3C7-CC45-4EEA-8A91-65B8FEBD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0" y="643467"/>
            <a:ext cx="4651839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1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FD3D87-85B7-4D1D-BFA7-48EA3AB7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9" y="1250104"/>
            <a:ext cx="4027896" cy="362635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C7ACF04-825C-4363-8369-FBA9E515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245" y="1712890"/>
            <a:ext cx="7014642" cy="32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3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77E4-B5A5-443F-8401-2F58502D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 Quantiles?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74723E9D-EC1C-4AE7-8B0F-A8D202538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571"/>
          <a:stretch/>
        </p:blipFill>
        <p:spPr>
          <a:xfrm>
            <a:off x="331567" y="2594834"/>
            <a:ext cx="5455917" cy="36616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E5D8434-F051-435B-A33B-518B9E7C4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720662"/>
            <a:ext cx="5455917" cy="340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87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0189F90-24B1-4354-857F-25690D7C5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84" y="643466"/>
            <a:ext cx="4220082" cy="557106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45447D-1B24-49F4-B8DF-1CAAD1FE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89" y="643467"/>
            <a:ext cx="35097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5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B04CAF32-4A50-48D3-845C-F53121BD7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79" y="2291763"/>
            <a:ext cx="10287000" cy="3352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0294C-4275-42CE-80EE-2B194C9EF134}"/>
              </a:ext>
            </a:extLst>
          </p:cNvPr>
          <p:cNvSpPr txBox="1"/>
          <p:nvPr/>
        </p:nvSpPr>
        <p:spPr>
          <a:xfrm>
            <a:off x="417444" y="792921"/>
            <a:ext cx="753606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One number often used in statistics is the interquartile range, or IQR. </a:t>
            </a:r>
            <a:r>
              <a:rPr lang="en-US" sz="2800">
                <a:cs typeface="Calibri"/>
              </a:rPr>
              <a:t>It's the difference between the first quartile(25%) and third quartile(75%)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851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77CC86-C335-43E4-8D18-D1447580B6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39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0AF4C8-5A53-42A0-A765-F317E6BD9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0" r="2287" b="-2"/>
          <a:stretch/>
        </p:blipFill>
        <p:spPr>
          <a:xfrm>
            <a:off x="321731" y="321732"/>
            <a:ext cx="5728548" cy="621453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89EEFF-172C-4F6E-98DA-B581BA714B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3" r="2" b="4868"/>
          <a:stretch/>
        </p:blipFill>
        <p:spPr>
          <a:xfrm>
            <a:off x="6141721" y="321732"/>
            <a:ext cx="572854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1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6A21AF3-EE24-4981-8619-9B7E771B1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88" b="11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5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4F12DA-B3FA-4DBB-B60B-1FE731A9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685801"/>
            <a:ext cx="4169663" cy="5486398"/>
          </a:xfrm>
          <a:prstGeom prst="rect">
            <a:avLst/>
          </a:prstGeom>
        </p:spPr>
      </p:pic>
      <p:pic>
        <p:nvPicPr>
          <p:cNvPr id="6" name="Picture 6" descr="A picture containing bird, flower&#10;&#10;Description generated with very high confidence">
            <a:extLst>
              <a:ext uri="{FF2B5EF4-FFF2-40B4-BE49-F238E27FC236}">
                <a16:creationId xmlns:a16="http://schemas.microsoft.com/office/drawing/2014/main" id="{DE885FA1-26ED-4DC2-81BB-BE4BC4ABB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29" y="1401185"/>
            <a:ext cx="6731338" cy="40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7288-EF00-48C3-9E8B-A400ED68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STATISTICS?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C2D5-F7D5-42CA-8F89-F5414D4B3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Statistics is a tool for quantifying information. It can help us better understand randomness and uncertainty in the world</a:t>
            </a:r>
          </a:p>
          <a:p>
            <a:r>
              <a:rPr lang="en-US" sz="2000">
                <a:cs typeface="Calibri"/>
              </a:rPr>
              <a:t>It starts from data and then asks what was used to generate it.</a:t>
            </a:r>
          </a:p>
          <a:p>
            <a:r>
              <a:rPr lang="en-US" sz="2000">
                <a:cs typeface="Calibri"/>
              </a:rPr>
              <a:t>By learning building blocks of statistics –mean, median, mode, variance, standard deviation will help us analyze graphs, determine statistical significance, making decisions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03C74-ABB5-4F0C-99C9-A84910BA0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1" r="30134" b="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092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6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22328CC-E21F-4CD5-B250-45827677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37" y="47120"/>
            <a:ext cx="5613038" cy="6708543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825410-CFF6-4BCC-8E10-5C6FB6EE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729052"/>
            <a:ext cx="5291667" cy="33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0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CA0D-0359-42D3-BBD0-4D1A17420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Up untill now, we have seen measures of central tendency like mean,median and mode.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cs typeface="Calibri" panose="020F0502020204030204"/>
              </a:rPr>
              <a:t>These statistics attempt to find the "center" of the distribution .This is important information,but we often want to know how much the data varies from this center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" name="Picture 4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B3069EE5-3383-46DE-B1BB-7C8B6A9A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84" y="467256"/>
            <a:ext cx="5088883" cy="57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6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7">
            <a:extLst>
              <a:ext uri="{FF2B5EF4-FFF2-40B4-BE49-F238E27FC236}">
                <a16:creationId xmlns:a16="http://schemas.microsoft.com/office/drawing/2014/main" id="{C0DB9C61-90E0-484F-8602-02F49EDC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7ED563-E5DB-4937-BF78-7893C4D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680" y="228036"/>
            <a:ext cx="11724640" cy="63779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E0FF5-54E8-4BA2-9F5E-4177692D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20" y="860028"/>
            <a:ext cx="4029410" cy="24623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Mean Absolute Deviation(MAD)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06B647-FE95-4550-8350-3D2180C62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0466" y="699706"/>
            <a:ext cx="4114800" cy="5477256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703BA5-302A-446D-A25C-14265E8B9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433"/>
          <a:stretch/>
        </p:blipFill>
        <p:spPr>
          <a:xfrm>
            <a:off x="5248870" y="697111"/>
            <a:ext cx="5455645" cy="55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5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F4B3-3575-4B23-804A-79D4B62E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157" y="1878082"/>
            <a:ext cx="5711687" cy="1347649"/>
          </a:xfrm>
        </p:spPr>
        <p:txBody>
          <a:bodyPr/>
          <a:lstStyle/>
          <a:p>
            <a:r>
              <a:rPr lang="en-US">
                <a:cs typeface="Calibri Light"/>
              </a:rPr>
              <a:t>Problems with MAD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B12012-4003-4DA0-8415-6B54E2BB9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7329" y="356842"/>
            <a:ext cx="4942821" cy="6317077"/>
          </a:xfrm>
        </p:spPr>
      </p:pic>
    </p:spTree>
    <p:extLst>
      <p:ext uri="{BB962C8B-B14F-4D97-AF65-F5344CB8AC3E}">
        <p14:creationId xmlns:p14="http://schemas.microsoft.com/office/powerpoint/2010/main" val="265990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74DD574A-E528-4FE6-A86A-46425057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59" y="643467"/>
            <a:ext cx="422008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13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722D4D8B-BFC8-45D2-AC14-9832247F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47" y="1037741"/>
            <a:ext cx="2743200" cy="138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8090E6-A618-4F87-BEC0-846A7EB529F1}"/>
              </a:ext>
            </a:extLst>
          </p:cNvPr>
          <p:cNvSpPr txBox="1"/>
          <p:nvPr/>
        </p:nvSpPr>
        <p:spPr>
          <a:xfrm>
            <a:off x="770835" y="146657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cs typeface="Calibri"/>
              </a:rPr>
              <a:t>Variance</a:t>
            </a:r>
            <a:endParaRPr lang="en-US" sz="2800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A3BDA74-B477-4A2A-BCEE-242B2221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052" y="138768"/>
            <a:ext cx="4951896" cy="69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06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146BB9-806E-4460-8E2D-8F584CDB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686" y="2142832"/>
            <a:ext cx="4123738" cy="297940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/>
              <a:t>Monty Hall Problem </a:t>
            </a:r>
            <a:br>
              <a:rPr lang="en-US" sz="3200" dirty="0">
                <a:cs typeface="Calibri Light"/>
              </a:rPr>
            </a:br>
            <a:br>
              <a:rPr lang="en-US" sz="3200" dirty="0">
                <a:cs typeface="Calibri Light"/>
              </a:rPr>
            </a:br>
            <a:r>
              <a:rPr lang="en-US" sz="3200">
                <a:cs typeface="Calibri Light"/>
              </a:rPr>
              <a:t>Will you switch?</a:t>
            </a:r>
            <a:br>
              <a:rPr lang="en-US" sz="3200" dirty="0"/>
            </a:br>
            <a:br>
              <a:rPr lang="en-US" sz="3200" dirty="0"/>
            </a:br>
            <a:endParaRPr lang="en-US" sz="3200">
              <a:cs typeface="Calibri Ligh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34B3F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743CBF-0E13-48E3-9358-4EC05159B9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2805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94660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90994-1F30-4DA6-A235-52632907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2760024-7DDD-4A86-8C1B-71BC32F5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3A9E89-033E-4C4A-8C41-416DABFF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293361-111E-427D-8E5B-256944AC8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458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DE997A-E6D1-4881-88E5-269E5AC3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3256" y="73152"/>
            <a:ext cx="1178966" cy="232963"/>
            <a:chOff x="7763256" y="73152"/>
            <a:chExt cx="1178966" cy="232963"/>
          </a:xfrm>
        </p:grpSpPr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5A17791-3735-41AA-BC18-9EE281D2B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F95E12FB-5FC2-40B9-A965-8D7525357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E8C32A1A-9FA0-41F6-9AFF-8ECB7FAE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CF33DCF-317C-4DA0-AB10-D7FFD765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903C14D-D613-4770-8686-F92B1DD38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5F133F7-E38D-4DA1-99C1-86F681CA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5CAB3553-58B3-4262-BE0D-58D7CA75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9D1B417A-9677-4C16-A473-B9683700F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7302AEA5-098D-4C81-88C5-07902BF9C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7C4E3ACA-8B17-422E-90A9-7586D06E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D4A1ED5-82F7-4465-9B76-3F80A489F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69D1CC06-3A23-41C0-8EBB-28E61278E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462044AD-4120-4B1C-B41A-A45DA5551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30623D13-D545-4F2E-8425-E59D1BEF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E139ADAB-729A-4C31-B7E7-2532FF3FB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C7589FD1-9BFF-4E61-8C5E-8CF2AF79A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5F53515D-4E5F-4534-90F9-BD9DE478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C13CB45B-7C83-43EA-878D-FE9C4593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38BA5C82-1285-46A1-BA10-254B21663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199FE72C-20A3-4FB4-BD67-E7EDF54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picture containing yellow, display, city, bus&#10;&#10;Description generated with very high confidence">
            <a:extLst>
              <a:ext uri="{FF2B5EF4-FFF2-40B4-BE49-F238E27FC236}">
                <a16:creationId xmlns:a16="http://schemas.microsoft.com/office/drawing/2014/main" id="{4FBA367E-4762-430F-B960-DC492A355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78" r="4678" b="-1"/>
          <a:stretch/>
        </p:blipFill>
        <p:spPr>
          <a:xfrm>
            <a:off x="509517" y="576072"/>
            <a:ext cx="8360125" cy="552297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8907291-9D6D-4740-81DB-441477BC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9E03-9BA1-4CDF-BAE6-3E049ABA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MEAN =      sum of values in the set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                     number of items in set</a:t>
            </a:r>
            <a:endParaRPr lang="en-US" dirty="0">
              <a:cs typeface="Calibri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E05ABC-A601-4D35-82F7-61C57E601D68}"/>
              </a:ext>
            </a:extLst>
          </p:cNvPr>
          <p:cNvCxnSpPr/>
          <p:nvPr/>
        </p:nvCxnSpPr>
        <p:spPr>
          <a:xfrm flipV="1">
            <a:off x="3573669" y="1006061"/>
            <a:ext cx="5201476" cy="3312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00D260-CA9F-4911-ABF5-2648CA431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824" y="1825625"/>
            <a:ext cx="6881396" cy="4351338"/>
          </a:xfrm>
        </p:spPr>
      </p:pic>
    </p:spTree>
    <p:extLst>
      <p:ext uri="{BB962C8B-B14F-4D97-AF65-F5344CB8AC3E}">
        <p14:creationId xmlns:p14="http://schemas.microsoft.com/office/powerpoint/2010/main" val="197238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9713D3BA-6680-459F-A0A7-AB0D4418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3" y="643467"/>
            <a:ext cx="840915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77CC86-C335-43E4-8D18-D1447580B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5393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41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indoor, bird&#10;&#10;Description generated with very high confidence">
            <a:extLst>
              <a:ext uri="{FF2B5EF4-FFF2-40B4-BE49-F238E27FC236}">
                <a16:creationId xmlns:a16="http://schemas.microsoft.com/office/drawing/2014/main" id="{1901EF74-C260-43B1-9498-B3705DABA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196" r="1" b="6807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8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93BE5-FDC2-4E6F-8AE8-0A369636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Median is the value that splits a set in half when it is ordered from least to greatest; that is, the "middle number" in set of values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E17121-5280-432E-80FD-D5CB5034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17" y="2082180"/>
            <a:ext cx="4414137" cy="32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5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CD0DEF-AA06-40E3-B8AF-4942E4335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777" y="234121"/>
            <a:ext cx="5277401" cy="53516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84AE6-8CE9-4DC7-85C9-91F3406366B9}"/>
              </a:ext>
            </a:extLst>
          </p:cNvPr>
          <p:cNvSpPr txBox="1"/>
          <p:nvPr/>
        </p:nvSpPr>
        <p:spPr>
          <a:xfrm>
            <a:off x="2692400" y="5795616"/>
            <a:ext cx="59899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Hint : Mean depends more on outliers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685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STATISTICS  FUNDAMENTALS</vt:lpstr>
      <vt:lpstr>STATISTICS?</vt:lpstr>
      <vt:lpstr>PowerPoint Presentation</vt:lpstr>
      <vt:lpstr>MEAN =      sum of values in the set                      number of items in set</vt:lpstr>
      <vt:lpstr>PowerPoint Presentation</vt:lpstr>
      <vt:lpstr>PowerPoint Presentation</vt:lpstr>
      <vt:lpstr>PowerPoint Presentation</vt:lpstr>
      <vt:lpstr>The Median is the value that splits a set in half when it is ordered from least to greatest; that is, the "middle number" in set of values</vt:lpstr>
      <vt:lpstr>PowerPoint Presentation</vt:lpstr>
      <vt:lpstr>PowerPoint Presentation</vt:lpstr>
      <vt:lpstr>PowerPoint Presentation</vt:lpstr>
      <vt:lpstr>PowerPoint Presentation</vt:lpstr>
      <vt:lpstr> Quantiles?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 Absolute Deviation(MAD)</vt:lpstr>
      <vt:lpstr>Problems with MAD</vt:lpstr>
      <vt:lpstr>PowerPoint Presentation</vt:lpstr>
      <vt:lpstr>PowerPoint Presentation</vt:lpstr>
      <vt:lpstr>Monty Hall Problem   Will you switch?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437</cp:revision>
  <dcterms:created xsi:type="dcterms:W3CDTF">2013-07-15T20:26:40Z</dcterms:created>
  <dcterms:modified xsi:type="dcterms:W3CDTF">2020-04-20T18:49:34Z</dcterms:modified>
</cp:coreProperties>
</file>