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1550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12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77074"/>
            <a:ext cx="213677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2013900"/>
            <a:ext cx="3760470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7074"/>
            <a:ext cx="99885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143035"/>
            <a:ext cx="3915511" cy="121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05401" y="3173146"/>
            <a:ext cx="30162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-10" dirty="0"/>
              <a:t>‹#›</a:t>
            </a:fld>
            <a:r>
              <a:rPr spc="-10" dirty="0"/>
              <a:t>/12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1000833"/>
            <a:ext cx="88074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22373A"/>
                </a:solidFill>
              </a:rPr>
              <a:t>Графики.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359994" y="1479645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718735"/>
            <a:ext cx="2038985" cy="6794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lang="ru-RU" sz="1000" dirty="0">
                <a:solidFill>
                  <a:srgbClr val="22373A"/>
                </a:solidFill>
                <a:latin typeface="Palatino Linotype"/>
                <a:cs typeface="Palatino Linotype"/>
              </a:rPr>
              <a:t>Коняева Марина Александровна</a:t>
            </a:r>
            <a:endParaRPr sz="10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ru-RU" sz="1000" dirty="0">
                <a:solidFill>
                  <a:srgbClr val="22373A"/>
                </a:solidFill>
                <a:latin typeface="Palatino Linotype"/>
                <a:cs typeface="Palatino Linotype"/>
              </a:rPr>
              <a:t>18 мая</a:t>
            </a:r>
            <a:r>
              <a:rPr sz="1000" dirty="0">
                <a:solidFill>
                  <a:srgbClr val="22373A"/>
                </a:solidFill>
                <a:latin typeface="Palatino Linotype"/>
                <a:cs typeface="Palatino Linotype"/>
              </a:rPr>
              <a:t>, 202</a:t>
            </a:r>
            <a:r>
              <a:rPr lang="ru-RU" sz="1000" dirty="0">
                <a:solidFill>
                  <a:srgbClr val="22373A"/>
                </a:solidFill>
                <a:latin typeface="Palatino Linotype"/>
                <a:cs typeface="Palatino Linotype"/>
              </a:rPr>
              <a:t>3</a:t>
            </a:r>
            <a:r>
              <a:rPr sz="1000" dirty="0">
                <a:solidFill>
                  <a:srgbClr val="22373A"/>
                </a:solidFill>
                <a:latin typeface="Palatino Linotype"/>
                <a:cs typeface="Palatino Linotype"/>
              </a:rPr>
              <a:t>, Москва, </a:t>
            </a:r>
            <a:r>
              <a:rPr sz="10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Россия</a:t>
            </a:r>
            <a:endParaRPr sz="10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Российский</a:t>
            </a:r>
            <a:r>
              <a:rPr sz="8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dirty="0">
                <a:solidFill>
                  <a:srgbClr val="22373A"/>
                </a:solidFill>
                <a:latin typeface="Palatino Linotype"/>
                <a:cs typeface="Palatino Linotype"/>
              </a:rPr>
              <a:t>Университет</a:t>
            </a:r>
            <a:r>
              <a:rPr sz="8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Дружбы</a:t>
            </a:r>
            <a:r>
              <a:rPr sz="8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Народов</a:t>
            </a:r>
            <a:endParaRPr sz="8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4751" y="3177094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1/12</a:t>
            </a:r>
            <a:endParaRPr sz="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Комплексные </a:t>
            </a:r>
            <a:r>
              <a:rPr spc="-10" dirty="0"/>
              <a:t>числа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072130" cy="5080"/>
            </a:xfrm>
            <a:custGeom>
              <a:avLst/>
              <a:gdLst/>
              <a:ahLst/>
              <a:cxnLst/>
              <a:rect l="l" t="t" r="r" b="b"/>
              <a:pathLst>
                <a:path w="3072130" h="5079">
                  <a:moveTo>
                    <a:pt x="0" y="5060"/>
                  </a:moveTo>
                  <a:lnTo>
                    <a:pt x="0" y="0"/>
                  </a:lnTo>
                  <a:lnTo>
                    <a:pt x="3072063" y="0"/>
                  </a:lnTo>
                  <a:lnTo>
                    <a:pt x="30720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31657"/>
            <a:ext cx="377317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Зададим</a:t>
            </a:r>
            <a:r>
              <a:rPr sz="1100" spc="-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два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комплексных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числа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и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запишем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основные арифметические</a:t>
            </a:r>
            <a:r>
              <a:rPr sz="11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операции</a:t>
            </a:r>
            <a:r>
              <a:rPr sz="11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с</a:t>
            </a:r>
            <a:r>
              <a:rPr sz="1100" spc="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ними:</a:t>
            </a:r>
            <a:r>
              <a:rPr sz="11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сложение,вычитание,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умножение,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деление.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151673"/>
            <a:ext cx="1555232" cy="74827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pc="-30" dirty="0"/>
              <a:t>Построим</a:t>
            </a:r>
            <a:r>
              <a:rPr spc="-5" dirty="0"/>
              <a:t> </a:t>
            </a:r>
            <a:r>
              <a:rPr spc="-20" dirty="0"/>
              <a:t>графики</a:t>
            </a:r>
            <a:r>
              <a:rPr dirty="0"/>
              <a:t> </a:t>
            </a:r>
            <a:r>
              <a:rPr spc="55" dirty="0"/>
              <a:t>в</a:t>
            </a:r>
            <a:r>
              <a:rPr dirty="0"/>
              <a:t> </a:t>
            </a:r>
            <a:r>
              <a:rPr spc="-10" dirty="0"/>
              <a:t>комплексной</a:t>
            </a:r>
            <a:r>
              <a:rPr dirty="0"/>
              <a:t> </a:t>
            </a:r>
            <a:r>
              <a:rPr spc="-10" dirty="0"/>
              <a:t>плоскости,</a:t>
            </a:r>
            <a:r>
              <a:rPr spc="-50" dirty="0"/>
              <a:t> </a:t>
            </a:r>
            <a:r>
              <a:rPr spc="-10" dirty="0"/>
              <a:t>используя </a:t>
            </a:r>
            <a:r>
              <a:rPr dirty="0"/>
              <a:t>команду</a:t>
            </a:r>
            <a:r>
              <a:rPr spc="15" dirty="0"/>
              <a:t> </a:t>
            </a:r>
            <a:r>
              <a:rPr spc="-10" dirty="0"/>
              <a:t>compass,</a:t>
            </a:r>
            <a:r>
              <a:rPr spc="-35" dirty="0"/>
              <a:t> </a:t>
            </a:r>
            <a:r>
              <a:rPr spc="-20" dirty="0"/>
              <a:t>используя</a:t>
            </a:r>
            <a:r>
              <a:rPr spc="15" dirty="0"/>
              <a:t> </a:t>
            </a:r>
            <a:r>
              <a:rPr dirty="0"/>
              <a:t>команды,</a:t>
            </a:r>
            <a:r>
              <a:rPr spc="-35" dirty="0"/>
              <a:t> </a:t>
            </a:r>
            <a:r>
              <a:rPr dirty="0"/>
              <a:t>показанные</a:t>
            </a:r>
            <a:r>
              <a:rPr spc="15" dirty="0"/>
              <a:t> </a:t>
            </a:r>
            <a:r>
              <a:rPr spc="-10" dirty="0"/>
              <a:t>ниже: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94" y="2536037"/>
            <a:ext cx="1555151" cy="7468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8/12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77074"/>
            <a:ext cx="15570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F9F9F9"/>
                </a:solidFill>
                <a:latin typeface="Constantia"/>
                <a:cs typeface="Constantia"/>
              </a:rPr>
              <a:t>Комплексные </a:t>
            </a:r>
            <a:r>
              <a:rPr sz="1200" b="1" spc="-10" dirty="0">
                <a:solidFill>
                  <a:srgbClr val="F9F9F9"/>
                </a:solidFill>
                <a:latin typeface="Constantia"/>
                <a:cs typeface="Constantia"/>
              </a:rPr>
              <a:t>числа</a:t>
            </a:r>
            <a:endParaRPr sz="12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45" y="0"/>
                  </a:lnTo>
                  <a:lnTo>
                    <a:pt x="345604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848943"/>
            <a:ext cx="1395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Полученный</a:t>
            </a:r>
            <a:r>
              <a:rPr sz="1100" spc="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график: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141594"/>
            <a:ext cx="1910696" cy="152719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9/12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2"/>
            <a:ext cx="4608195" cy="382270"/>
            <a:chOff x="0" y="-12"/>
            <a:chExt cx="4608195" cy="382270"/>
          </a:xfrm>
        </p:grpSpPr>
        <p:sp>
          <p:nvSpPr>
            <p:cNvPr id="3" name="object 3"/>
            <p:cNvSpPr/>
            <p:nvPr/>
          </p:nvSpPr>
          <p:spPr>
            <a:xfrm>
              <a:off x="0" y="-12"/>
              <a:ext cx="4608195" cy="377190"/>
            </a:xfrm>
            <a:custGeom>
              <a:avLst/>
              <a:gdLst/>
              <a:ahLst/>
              <a:cxnLst/>
              <a:rect l="l" t="t" r="r" b="b"/>
              <a:pathLst>
                <a:path w="4608195" h="377190">
                  <a:moveTo>
                    <a:pt x="4608004" y="0"/>
                  </a:moveTo>
                  <a:lnTo>
                    <a:pt x="0" y="0"/>
                  </a:lnTo>
                  <a:lnTo>
                    <a:pt x="0" y="376948"/>
                  </a:lnTo>
                  <a:lnTo>
                    <a:pt x="4608004" y="37694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23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26" y="0"/>
                  </a:lnTo>
                  <a:lnTo>
                    <a:pt x="38400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2631" y="77074"/>
            <a:ext cx="3945890" cy="57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F9F9F9"/>
                </a:solidFill>
                <a:latin typeface="Constantia"/>
                <a:cs typeface="Constantia"/>
              </a:rPr>
              <a:t>Специальные</a:t>
            </a:r>
            <a:r>
              <a:rPr sz="1200" b="1" spc="35" dirty="0">
                <a:solidFill>
                  <a:srgbClr val="F9F9F9"/>
                </a:solidFill>
                <a:latin typeface="Constantia"/>
                <a:cs typeface="Constantia"/>
              </a:rPr>
              <a:t> </a:t>
            </a:r>
            <a:r>
              <a:rPr sz="1200" b="1" spc="-10" dirty="0">
                <a:solidFill>
                  <a:srgbClr val="F9F9F9"/>
                </a:solidFill>
                <a:latin typeface="Constantia"/>
                <a:cs typeface="Constantia"/>
              </a:rPr>
              <a:t>функции</a:t>
            </a:r>
            <a:endParaRPr sz="1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Constantia"/>
              <a:cs typeface="Constantia"/>
            </a:endParaRPr>
          </a:p>
          <a:p>
            <a:pPr marL="236854">
              <a:lnSpc>
                <a:spcPct val="100000"/>
              </a:lnSpc>
            </a:pP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Построим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 гамма-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функцию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Г(х+1) и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n! на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одном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графике.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755910"/>
            <a:ext cx="1555178" cy="7060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1607501"/>
            <a:ext cx="1395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Полученный</a:t>
            </a:r>
            <a:r>
              <a:rPr sz="1100" spc="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график: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94" y="1900115"/>
            <a:ext cx="1527248" cy="122179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10/12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Специальные</a:t>
            </a:r>
            <a:r>
              <a:rPr spc="35" dirty="0"/>
              <a:t> </a:t>
            </a:r>
            <a:r>
              <a:rPr spc="-10" dirty="0"/>
              <a:t>функции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224655" cy="5080"/>
            </a:xfrm>
            <a:custGeom>
              <a:avLst/>
              <a:gdLst/>
              <a:ahLst/>
              <a:cxnLst/>
              <a:rect l="l" t="t" r="r" b="b"/>
              <a:pathLst>
                <a:path w="4224655" h="5079">
                  <a:moveTo>
                    <a:pt x="0" y="5060"/>
                  </a:moveTo>
                  <a:lnTo>
                    <a:pt x="0" y="0"/>
                  </a:lnTo>
                  <a:lnTo>
                    <a:pt x="4224078" y="0"/>
                  </a:lnTo>
                  <a:lnTo>
                    <a:pt x="4224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31657"/>
            <a:ext cx="391350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Разделив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область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значения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на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отдельные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интервалы,</a:t>
            </a:r>
            <a:r>
              <a:rPr sz="11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можно убрать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артефакты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вычислений.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953787"/>
            <a:ext cx="1145455" cy="9163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2015730"/>
            <a:ext cx="1395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Полученный</a:t>
            </a:r>
            <a:r>
              <a:rPr sz="1100" spc="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график: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94" y="2308322"/>
            <a:ext cx="1521354" cy="114767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11/12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13075"/>
            <a:ext cx="614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22373A"/>
                </a:solidFill>
                <a:latin typeface="Constantia"/>
                <a:cs typeface="Constantia"/>
                <a:hlinkClick r:id="rId2" action="ppaction://hlinksldjump"/>
              </a:rPr>
              <a:t>Вывод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3713"/>
            <a:ext cx="3048635" cy="5080"/>
            <a:chOff x="779995" y="1773713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3713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3713"/>
              <a:ext cx="2794635" cy="5080"/>
            </a:xfrm>
            <a:custGeom>
              <a:avLst/>
              <a:gdLst/>
              <a:ahLst/>
              <a:cxnLst/>
              <a:rect l="l" t="t" r="r" b="b"/>
              <a:pathLst>
                <a:path w="2794635" h="5080">
                  <a:moveTo>
                    <a:pt x="0" y="5060"/>
                  </a:moveTo>
                  <a:lnTo>
                    <a:pt x="0" y="0"/>
                  </a:lnTo>
                  <a:lnTo>
                    <a:pt x="2794050" y="0"/>
                  </a:lnTo>
                  <a:lnTo>
                    <a:pt x="279405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Вывод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/>
              <a:t>В</a:t>
            </a:r>
            <a:r>
              <a:rPr spc="-10" dirty="0"/>
              <a:t> </a:t>
            </a:r>
            <a:r>
              <a:rPr dirty="0"/>
              <a:t>ходе</a:t>
            </a:r>
            <a:r>
              <a:rPr spc="-10" dirty="0"/>
              <a:t> выполнения</a:t>
            </a:r>
            <a:r>
              <a:rPr spc="-35" dirty="0"/>
              <a:t> </a:t>
            </a:r>
            <a:r>
              <a:rPr dirty="0"/>
              <a:t>данной</a:t>
            </a:r>
            <a:r>
              <a:rPr spc="-5" dirty="0"/>
              <a:t> </a:t>
            </a:r>
            <a:r>
              <a:rPr spc="-10" dirty="0"/>
              <a:t>работы </a:t>
            </a:r>
            <a:r>
              <a:rPr dirty="0"/>
              <a:t>я</a:t>
            </a:r>
            <a:r>
              <a:rPr spc="-10" dirty="0"/>
              <a:t> </a:t>
            </a:r>
            <a:r>
              <a:rPr spc="-10" dirty="0" err="1"/>
              <a:t>научил</a:t>
            </a:r>
            <a:r>
              <a:rPr lang="ru-RU" spc="-10" dirty="0"/>
              <a:t>ась</a:t>
            </a:r>
            <a:r>
              <a:rPr spc="-10" dirty="0"/>
              <a:t> строить </a:t>
            </a:r>
            <a:r>
              <a:rPr dirty="0"/>
              <a:t>различные</a:t>
            </a:r>
            <a:r>
              <a:rPr spc="15" dirty="0"/>
              <a:t> </a:t>
            </a:r>
            <a:r>
              <a:rPr dirty="0"/>
              <a:t>виды</a:t>
            </a:r>
            <a:r>
              <a:rPr spc="15" dirty="0"/>
              <a:t> </a:t>
            </a:r>
            <a:r>
              <a:rPr dirty="0"/>
              <a:t>графиков:</a:t>
            </a:r>
            <a:r>
              <a:rPr spc="20" dirty="0"/>
              <a:t> </a:t>
            </a:r>
            <a:r>
              <a:rPr spc="-10" dirty="0"/>
              <a:t>параметрические,</a:t>
            </a:r>
            <a:r>
              <a:rPr spc="-35" dirty="0"/>
              <a:t> </a:t>
            </a:r>
            <a:r>
              <a:rPr spc="-10" dirty="0"/>
              <a:t>неявных </a:t>
            </a:r>
            <a:r>
              <a:rPr spc="-20" dirty="0"/>
              <a:t>функций,</a:t>
            </a:r>
            <a:r>
              <a:rPr spc="-45" dirty="0"/>
              <a:t> </a:t>
            </a:r>
            <a:r>
              <a:rPr spc="55" dirty="0"/>
              <a:t>в</a:t>
            </a:r>
            <a:r>
              <a:rPr spc="5" dirty="0"/>
              <a:t> </a:t>
            </a:r>
            <a:r>
              <a:rPr spc="-10" dirty="0"/>
              <a:t>полярных</a:t>
            </a:r>
            <a:r>
              <a:rPr dirty="0"/>
              <a:t> </a:t>
            </a:r>
            <a:r>
              <a:rPr spc="-10" dirty="0"/>
              <a:t>координатах.</a:t>
            </a:r>
            <a:r>
              <a:rPr spc="-40" dirty="0"/>
              <a:t> </a:t>
            </a:r>
            <a:r>
              <a:rPr spc="-25" dirty="0" err="1"/>
              <a:t>Также</a:t>
            </a:r>
            <a:r>
              <a:rPr spc="5" dirty="0"/>
              <a:t> </a:t>
            </a:r>
            <a:r>
              <a:rPr spc="-20" dirty="0" err="1"/>
              <a:t>поработал</a:t>
            </a:r>
            <a:r>
              <a:rPr lang="ru-RU" spc="-20" dirty="0"/>
              <a:t>а</a:t>
            </a:r>
            <a:r>
              <a:rPr dirty="0"/>
              <a:t> </a:t>
            </a:r>
            <a:r>
              <a:rPr spc="-50" dirty="0"/>
              <a:t>с </a:t>
            </a:r>
            <a:r>
              <a:rPr spc="-10" dirty="0"/>
              <a:t>комплексными</a:t>
            </a:r>
            <a:r>
              <a:rPr spc="5" dirty="0"/>
              <a:t> </a:t>
            </a:r>
            <a:r>
              <a:rPr spc="-20" dirty="0"/>
              <a:t>числами,</a:t>
            </a:r>
            <a:r>
              <a:rPr spc="-35" dirty="0"/>
              <a:t> </a:t>
            </a:r>
            <a:r>
              <a:rPr spc="-10" dirty="0" err="1"/>
              <a:t>научил</a:t>
            </a:r>
            <a:r>
              <a:rPr lang="ru-RU" spc="-10" dirty="0"/>
              <a:t>ась</a:t>
            </a:r>
            <a:r>
              <a:rPr spc="15" dirty="0"/>
              <a:t> </a:t>
            </a:r>
            <a:r>
              <a:rPr spc="-20" dirty="0"/>
              <a:t>изображать</a:t>
            </a:r>
            <a:r>
              <a:rPr spc="-10" dirty="0"/>
              <a:t> </a:t>
            </a:r>
            <a:r>
              <a:rPr dirty="0"/>
              <a:t>их</a:t>
            </a:r>
            <a:r>
              <a:rPr spc="15" dirty="0"/>
              <a:t> </a:t>
            </a:r>
            <a:r>
              <a:rPr spc="-25" dirty="0"/>
              <a:t>на координатной</a:t>
            </a:r>
            <a:r>
              <a:rPr spc="5" dirty="0"/>
              <a:t> </a:t>
            </a:r>
            <a:r>
              <a:rPr spc="-25" dirty="0"/>
              <a:t>плоскости.</a:t>
            </a:r>
            <a:r>
              <a:rPr spc="-55" dirty="0"/>
              <a:t> </a:t>
            </a:r>
            <a:r>
              <a:rPr spc="-130" dirty="0"/>
              <a:t>А</a:t>
            </a:r>
            <a:r>
              <a:rPr spc="-35" dirty="0"/>
              <a:t> </a:t>
            </a:r>
            <a:r>
              <a:rPr spc="-25" dirty="0" err="1"/>
              <a:t>также</a:t>
            </a:r>
            <a:r>
              <a:rPr spc="20" dirty="0"/>
              <a:t> </a:t>
            </a:r>
            <a:r>
              <a:rPr spc="-30" dirty="0" err="1"/>
              <a:t>построил</a:t>
            </a:r>
            <a:r>
              <a:rPr lang="ru-RU" spc="-30"/>
              <a:t>а</a:t>
            </a:r>
            <a:r>
              <a:rPr spc="20"/>
              <a:t> </a:t>
            </a:r>
            <a:r>
              <a:rPr spc="-10" dirty="0"/>
              <a:t>гамма-функцию </a:t>
            </a:r>
            <a:r>
              <a:rPr dirty="0"/>
              <a:t>и</a:t>
            </a:r>
            <a:r>
              <a:rPr spc="-25" dirty="0"/>
              <a:t> </a:t>
            </a:r>
            <a:r>
              <a:rPr spc="-20" dirty="0"/>
              <a:t>график </a:t>
            </a:r>
            <a:r>
              <a:rPr spc="-10" dirty="0"/>
              <a:t>факториала.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30801" y="3177094"/>
            <a:ext cx="2762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12/12</a:t>
            </a:r>
            <a:endParaRPr sz="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7295" y="1418168"/>
            <a:ext cx="1193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22373A"/>
                </a:solidFill>
                <a:latin typeface="Constantia"/>
                <a:cs typeface="Constantia"/>
                <a:hlinkClick r:id="rId2" action="ppaction://hlinksldjump"/>
              </a:rPr>
              <a:t>Цель</a:t>
            </a:r>
            <a:r>
              <a:rPr sz="1400" b="1" spc="30" dirty="0">
                <a:solidFill>
                  <a:srgbClr val="22373A"/>
                </a:solidFill>
                <a:latin typeface="Constantia"/>
                <a:cs typeface="Constantia"/>
                <a:hlinkClick r:id="rId2" action="ppaction://hlinksldjump"/>
              </a:rPr>
              <a:t> </a:t>
            </a:r>
            <a:r>
              <a:rPr sz="1400" b="1" spc="-10" dirty="0">
                <a:solidFill>
                  <a:srgbClr val="22373A"/>
                </a:solidFill>
                <a:latin typeface="Constantia"/>
                <a:cs typeface="Constantia"/>
                <a:hlinkClick r:id="rId2" action="ppaction://hlinksldjump"/>
              </a:rPr>
              <a:t>работы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9995" y="1778819"/>
            <a:ext cx="3048635" cy="5080"/>
            <a:chOff x="779995" y="1778819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778819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778819"/>
              <a:ext cx="254000" cy="5080"/>
            </a:xfrm>
            <a:custGeom>
              <a:avLst/>
              <a:gdLst/>
              <a:ahLst/>
              <a:cxnLst/>
              <a:rect l="l" t="t" r="r" b="b"/>
              <a:pathLst>
                <a:path w="254000" h="5080">
                  <a:moveTo>
                    <a:pt x="0" y="5060"/>
                  </a:moveTo>
                  <a:lnTo>
                    <a:pt x="0" y="0"/>
                  </a:lnTo>
                  <a:lnTo>
                    <a:pt x="253987" y="0"/>
                  </a:lnTo>
                  <a:lnTo>
                    <a:pt x="25398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Цель</a:t>
            </a:r>
            <a:r>
              <a:rPr spc="-35" dirty="0"/>
              <a:t> </a:t>
            </a:r>
            <a:r>
              <a:rPr spc="-10" dirty="0"/>
              <a:t>работы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768350" cy="5080"/>
            </a:xfrm>
            <a:custGeom>
              <a:avLst/>
              <a:gdLst/>
              <a:ahLst/>
              <a:cxnLst/>
              <a:rect l="l" t="t" r="r" b="b"/>
              <a:pathLst>
                <a:path w="768350" h="5079">
                  <a:moveTo>
                    <a:pt x="0" y="5060"/>
                  </a:moveTo>
                  <a:lnTo>
                    <a:pt x="0" y="0"/>
                  </a:lnTo>
                  <a:lnTo>
                    <a:pt x="768033" y="0"/>
                  </a:lnTo>
                  <a:lnTo>
                    <a:pt x="76803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0604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pc="-20" dirty="0"/>
              <a:t>Научиться</a:t>
            </a:r>
            <a:r>
              <a:rPr dirty="0"/>
              <a:t> строить</a:t>
            </a:r>
            <a:r>
              <a:rPr spc="-20" dirty="0"/>
              <a:t> </a:t>
            </a:r>
            <a:r>
              <a:rPr dirty="0"/>
              <a:t>различные виды </a:t>
            </a:r>
            <a:r>
              <a:rPr spc="-10" dirty="0"/>
              <a:t>графиков: параметрические,</a:t>
            </a:r>
            <a:r>
              <a:rPr dirty="0"/>
              <a:t> неявных</a:t>
            </a:r>
            <a:r>
              <a:rPr spc="55" dirty="0"/>
              <a:t> </a:t>
            </a:r>
            <a:r>
              <a:rPr spc="-20" dirty="0"/>
              <a:t>функций,</a:t>
            </a:r>
            <a:r>
              <a:rPr dirty="0"/>
              <a:t> </a:t>
            </a:r>
            <a:r>
              <a:rPr spc="55" dirty="0"/>
              <a:t>в</a:t>
            </a:r>
            <a:r>
              <a:rPr spc="60" dirty="0"/>
              <a:t> </a:t>
            </a:r>
            <a:r>
              <a:rPr spc="-10" dirty="0"/>
              <a:t>полярных координатах.</a:t>
            </a:r>
            <a:r>
              <a:rPr spc="-40" dirty="0"/>
              <a:t> </a:t>
            </a:r>
            <a:r>
              <a:rPr spc="-10" dirty="0"/>
              <a:t>Обучиться</a:t>
            </a:r>
            <a:r>
              <a:rPr spc="5" dirty="0"/>
              <a:t> </a:t>
            </a:r>
            <a:r>
              <a:rPr spc="-10" dirty="0"/>
              <a:t>работе</a:t>
            </a:r>
            <a:r>
              <a:rPr spc="10" dirty="0"/>
              <a:t> </a:t>
            </a:r>
            <a:r>
              <a:rPr dirty="0"/>
              <a:t>с</a:t>
            </a:r>
            <a:r>
              <a:rPr spc="5" dirty="0"/>
              <a:t> </a:t>
            </a:r>
            <a:r>
              <a:rPr spc="-10" dirty="0"/>
              <a:t>комплексными</a:t>
            </a:r>
            <a:r>
              <a:rPr spc="5" dirty="0"/>
              <a:t> </a:t>
            </a:r>
            <a:r>
              <a:rPr spc="-10" dirty="0"/>
              <a:t>числами, </a:t>
            </a:r>
            <a:r>
              <a:rPr spc="-20" dirty="0"/>
              <a:t>изображать </a:t>
            </a:r>
            <a:r>
              <a:rPr dirty="0"/>
              <a:t>их</a:t>
            </a:r>
            <a:r>
              <a:rPr spc="5" dirty="0"/>
              <a:t> </a:t>
            </a:r>
            <a:r>
              <a:rPr dirty="0"/>
              <a:t>на </a:t>
            </a:r>
            <a:r>
              <a:rPr spc="-10" dirty="0"/>
              <a:t>координатной</a:t>
            </a:r>
            <a:r>
              <a:rPr spc="5" dirty="0"/>
              <a:t> </a:t>
            </a:r>
            <a:r>
              <a:rPr spc="-10" dirty="0"/>
              <a:t>плоскости.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84751" y="3177094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2/12</a:t>
            </a:r>
            <a:endParaRPr sz="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295" y="1243942"/>
            <a:ext cx="2535555" cy="549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z="1400" dirty="0">
                <a:solidFill>
                  <a:srgbClr val="22373A"/>
                </a:solidFill>
                <a:hlinkClick r:id="rId2" action="ppaction://hlinksldjump"/>
              </a:rPr>
              <a:t>Выполнение</a:t>
            </a:r>
            <a:r>
              <a:rPr sz="1400" spc="245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1400" spc="-10" dirty="0">
                <a:solidFill>
                  <a:srgbClr val="22373A"/>
                </a:solidFill>
                <a:hlinkClick r:id="rId2" action="ppaction://hlinksldjump"/>
              </a:rPr>
              <a:t>лабораторной</a:t>
            </a:r>
            <a:r>
              <a:rPr sz="1400" spc="-10" dirty="0">
                <a:solidFill>
                  <a:srgbClr val="22373A"/>
                </a:solidFill>
              </a:rPr>
              <a:t> </a:t>
            </a:r>
            <a:r>
              <a:rPr sz="1400" spc="-10" dirty="0">
                <a:solidFill>
                  <a:srgbClr val="22373A"/>
                </a:solidFill>
                <a:hlinkClick r:id="rId2" action="ppaction://hlinksldjump"/>
              </a:rPr>
              <a:t>работы</a:t>
            </a:r>
            <a:endParaRPr sz="1400"/>
          </a:p>
        </p:txBody>
      </p:sp>
      <p:grpSp>
        <p:nvGrpSpPr>
          <p:cNvPr id="3" name="object 3"/>
          <p:cNvGrpSpPr/>
          <p:nvPr/>
        </p:nvGrpSpPr>
        <p:grpSpPr>
          <a:xfrm>
            <a:off x="779995" y="1909768"/>
            <a:ext cx="3048635" cy="5080"/>
            <a:chOff x="779995" y="190976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779995" y="190976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9995" y="1909768"/>
              <a:ext cx="508634" cy="5080"/>
            </a:xfrm>
            <a:custGeom>
              <a:avLst/>
              <a:gdLst/>
              <a:ahLst/>
              <a:cxnLst/>
              <a:rect l="l" t="t" r="r" b="b"/>
              <a:pathLst>
                <a:path w="508634" h="5080">
                  <a:moveTo>
                    <a:pt x="0" y="5060"/>
                  </a:moveTo>
                  <a:lnTo>
                    <a:pt x="0" y="0"/>
                  </a:lnTo>
                  <a:lnTo>
                    <a:pt x="508021" y="0"/>
                  </a:lnTo>
                  <a:lnTo>
                    <a:pt x="5080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Параметрические</a:t>
            </a:r>
            <a:r>
              <a:rPr spc="140" dirty="0"/>
              <a:t> </a:t>
            </a:r>
            <a:r>
              <a:rPr spc="-10" dirty="0"/>
              <a:t>графики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2014" y="0"/>
                  </a:lnTo>
                  <a:lnTo>
                    <a:pt x="115201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31657"/>
            <a:ext cx="3810635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Построим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</a:t>
            </a:r>
            <a:r>
              <a:rPr sz="1100" spc="-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трёх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периодов циклоиды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радиуса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2.</a:t>
            </a:r>
            <a:r>
              <a:rPr sz="11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Для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этого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определим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параметр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как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вектор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в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некотором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диапазоне,</a:t>
            </a:r>
            <a:r>
              <a:rPr sz="1100" spc="-5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затем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вычислим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x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и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y.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151661"/>
            <a:ext cx="1943977" cy="82355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2120810"/>
            <a:ext cx="1429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Полученный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</a:t>
            </a:r>
            <a:r>
              <a:rPr sz="11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25" dirty="0">
                <a:solidFill>
                  <a:srgbClr val="22373A"/>
                </a:solidFill>
                <a:latin typeface="Palatino Linotype"/>
                <a:cs typeface="Palatino Linotype"/>
              </a:rPr>
              <a:t>: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94" y="2413449"/>
            <a:ext cx="1943913" cy="104255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3/12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Полярные</a:t>
            </a:r>
            <a:r>
              <a:rPr spc="-50" dirty="0"/>
              <a:t> </a:t>
            </a:r>
            <a:r>
              <a:rPr spc="-10" dirty="0"/>
              <a:t>координаты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536065" cy="5080"/>
            </a:xfrm>
            <a:custGeom>
              <a:avLst/>
              <a:gdLst/>
              <a:ahLst/>
              <a:cxnLst/>
              <a:rect l="l" t="t" r="r" b="b"/>
              <a:pathLst>
                <a:path w="1536065" h="5079">
                  <a:moveTo>
                    <a:pt x="0" y="5060"/>
                  </a:moveTo>
                  <a:lnTo>
                    <a:pt x="0" y="0"/>
                  </a:lnTo>
                  <a:lnTo>
                    <a:pt x="1535996" y="0"/>
                  </a:lnTo>
                  <a:lnTo>
                    <a:pt x="15359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31657"/>
            <a:ext cx="37566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Графики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в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полярных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координатах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строятся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аналогичным образом.</a:t>
            </a:r>
            <a:r>
              <a:rPr sz="1100" spc="-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Построим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улитку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Паскаля.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953794"/>
            <a:ext cx="1944093" cy="6081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1707501"/>
            <a:ext cx="1395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Полученный</a:t>
            </a:r>
            <a:r>
              <a:rPr sz="1100" spc="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график: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94" y="2000098"/>
            <a:ext cx="1944004" cy="144731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4/12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Полярные</a:t>
            </a:r>
            <a:r>
              <a:rPr spc="-50" dirty="0"/>
              <a:t> </a:t>
            </a:r>
            <a:r>
              <a:rPr spc="-10" dirty="0"/>
              <a:t>координаты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79">
                  <a:moveTo>
                    <a:pt x="0" y="5060"/>
                  </a:moveTo>
                  <a:lnTo>
                    <a:pt x="0" y="0"/>
                  </a:lnTo>
                  <a:lnTo>
                    <a:pt x="1920048" y="0"/>
                  </a:lnTo>
                  <a:lnTo>
                    <a:pt x="192004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31657"/>
            <a:ext cx="37407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Более</a:t>
            </a:r>
            <a:r>
              <a:rPr sz="1100" spc="-3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того,</a:t>
            </a:r>
            <a:r>
              <a:rPr sz="1100" spc="-4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можно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построить</a:t>
            </a:r>
            <a:r>
              <a:rPr sz="1100" spc="-4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данный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55" dirty="0">
                <a:solidFill>
                  <a:srgbClr val="22373A"/>
                </a:solidFill>
                <a:latin typeface="Palatino Linotype"/>
                <a:cs typeface="Palatino Linotype"/>
              </a:rPr>
              <a:t>в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полярных осях.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925665"/>
            <a:ext cx="1944025" cy="6248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1696109"/>
            <a:ext cx="1395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Полученный</a:t>
            </a:r>
            <a:r>
              <a:rPr sz="1100" spc="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график: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94" y="1988732"/>
            <a:ext cx="1726119" cy="146726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5/12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Графики</a:t>
            </a:r>
            <a:r>
              <a:rPr spc="25" dirty="0"/>
              <a:t> </a:t>
            </a:r>
            <a:r>
              <a:rPr dirty="0"/>
              <a:t>неявных</a:t>
            </a:r>
            <a:r>
              <a:rPr spc="25" dirty="0"/>
              <a:t> </a:t>
            </a:r>
            <a:r>
              <a:rPr spc="-10" dirty="0"/>
              <a:t>функций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4030" y="0"/>
                  </a:lnTo>
                  <a:lnTo>
                    <a:pt x="230403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31657"/>
            <a:ext cx="3552190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Следует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построить</a:t>
            </a:r>
            <a:r>
              <a:rPr sz="1100" spc="-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неявно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определённую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функцию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с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помощью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ezplot.</a:t>
            </a:r>
            <a:r>
              <a:rPr sz="11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Зададим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</a:t>
            </a:r>
            <a:r>
              <a:rPr sz="1100" spc="-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функции,</a:t>
            </a:r>
            <a:r>
              <a:rPr sz="1100" spc="-5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используя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лямбда-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функцию.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151677"/>
            <a:ext cx="1944044" cy="5824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1879713"/>
            <a:ext cx="2105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После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 чего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построим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ее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график.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94" y="2170247"/>
            <a:ext cx="1943987" cy="128575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6/12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Графики</a:t>
            </a:r>
            <a:r>
              <a:rPr spc="25" dirty="0"/>
              <a:t> </a:t>
            </a:r>
            <a:r>
              <a:rPr dirty="0"/>
              <a:t>неявных</a:t>
            </a:r>
            <a:r>
              <a:rPr spc="25" dirty="0"/>
              <a:t> </a:t>
            </a:r>
            <a:r>
              <a:rPr spc="-10" dirty="0"/>
              <a:t>функций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688590" cy="5080"/>
            </a:xfrm>
            <a:custGeom>
              <a:avLst/>
              <a:gdLst/>
              <a:ahLst/>
              <a:cxnLst/>
              <a:rect l="l" t="t" r="r" b="b"/>
              <a:pathLst>
                <a:path w="2688590" h="5079">
                  <a:moveTo>
                    <a:pt x="0" y="5060"/>
                  </a:moveTo>
                  <a:lnTo>
                    <a:pt x="0" y="0"/>
                  </a:lnTo>
                  <a:lnTo>
                    <a:pt x="2688011" y="0"/>
                  </a:lnTo>
                  <a:lnTo>
                    <a:pt x="26880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31657"/>
            <a:ext cx="3879215" cy="61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Найдём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уравнение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касательной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к</a:t>
            </a:r>
            <a:r>
              <a:rPr sz="1100" spc="1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некоторой</a:t>
            </a:r>
            <a:r>
              <a:rPr sz="1100" spc="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окружности. Сначала</a:t>
            </a:r>
            <a:r>
              <a:rPr sz="1100" spc="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построим</a:t>
            </a:r>
            <a:r>
              <a:rPr sz="1100" spc="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круг,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используя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25" dirty="0">
                <a:solidFill>
                  <a:srgbClr val="22373A"/>
                </a:solidFill>
                <a:latin typeface="Palatino Linotype"/>
                <a:cs typeface="Palatino Linotype"/>
              </a:rPr>
              <a:t>лямбда-</a:t>
            </a: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функцию.</a:t>
            </a:r>
            <a:r>
              <a:rPr sz="1100" spc="-30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Далее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найдём</a:t>
            </a:r>
            <a:r>
              <a:rPr sz="11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22373A"/>
                </a:solidFill>
                <a:latin typeface="Palatino Linotype"/>
                <a:cs typeface="Palatino Linotype"/>
              </a:rPr>
              <a:t>уравнение</a:t>
            </a:r>
            <a:r>
              <a:rPr sz="1100" spc="1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касательной.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151675"/>
            <a:ext cx="1555200" cy="6599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1957234"/>
            <a:ext cx="1395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22373A"/>
                </a:solidFill>
                <a:latin typeface="Palatino Linotype"/>
                <a:cs typeface="Palatino Linotype"/>
              </a:rPr>
              <a:t>Полученный</a:t>
            </a:r>
            <a:r>
              <a:rPr sz="1100" spc="25" dirty="0">
                <a:solidFill>
                  <a:srgbClr val="22373A"/>
                </a:solidFill>
                <a:latin typeface="Palatino Linotype"/>
                <a:cs typeface="Palatino Linotype"/>
              </a:rPr>
              <a:t> </a:t>
            </a:r>
            <a:r>
              <a:rPr sz="1100" spc="-10" dirty="0">
                <a:solidFill>
                  <a:srgbClr val="22373A"/>
                </a:solidFill>
                <a:latin typeface="Palatino Linotype"/>
                <a:cs typeface="Palatino Linotype"/>
              </a:rPr>
              <a:t>график: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94" y="2249853"/>
            <a:ext cx="1429713" cy="120614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7/12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304</Words>
  <Application>Microsoft Office PowerPoint</Application>
  <PresentationFormat>Произвольный</PresentationFormat>
  <Paragraphs>50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Constantia</vt:lpstr>
      <vt:lpstr>Palatino Linotype</vt:lpstr>
      <vt:lpstr>Office Theme</vt:lpstr>
      <vt:lpstr>Графики.</vt:lpstr>
      <vt:lpstr>Презентация PowerPoint</vt:lpstr>
      <vt:lpstr>Цель работы</vt:lpstr>
      <vt:lpstr>Выполнение лабораторной работы</vt:lpstr>
      <vt:lpstr>Параметрические графики</vt:lpstr>
      <vt:lpstr>Полярные координаты</vt:lpstr>
      <vt:lpstr>Полярные координаты</vt:lpstr>
      <vt:lpstr>Графики неявных функций</vt:lpstr>
      <vt:lpstr>Графики неявных функций</vt:lpstr>
      <vt:lpstr>Комплексные числа</vt:lpstr>
      <vt:lpstr>Презентация PowerPoint</vt:lpstr>
      <vt:lpstr>Презентация PowerPoint</vt:lpstr>
      <vt:lpstr>Специальные функции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Графики.</dc:title>
  <dc:creator>Меньшов Иван Сергеевич</dc:creator>
  <cp:lastModifiedBy>Marina Konyaeva</cp:lastModifiedBy>
  <cp:revision>1</cp:revision>
  <dcterms:created xsi:type="dcterms:W3CDTF">2023-05-18T10:32:40Z</dcterms:created>
  <dcterms:modified xsi:type="dcterms:W3CDTF">2023-05-18T10:34:50Z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2021-12-22T00:00:00Z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2023-05-18T00:00:00Z</vt:filetime>
  </property>
  <property fmtid="{D5CDD505-2E9C-101B-9397-08002B2CF9AE}" pid="5" name="PTEX.FullBanner">
    <vt:lpwstr>This is LuaHBTeX, Version 1.14.0 (MiKTeX 21.10)</vt:lpwstr>
  </property>
  <property fmtid="{D5CDD505-2E9C-101B-9397-08002B2CF9AE}" pid="6" name="Producer">
    <vt:lpwstr>LuaTeX-1.14.0</vt:lpwstr>
  </property>
</Properties>
</file>