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7"/>
  </p:notesMasterIdLst>
  <p:sldIdLst>
    <p:sldId id="256" r:id="rId2"/>
    <p:sldId id="258" r:id="rId3"/>
    <p:sldId id="257"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notesMaster" Target="notesMasters/notesMaster1.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xslixs@outlook.com" userId="8e8e7be37d427888" providerId="LiveId" clId="{C5DB3618-ABDD-41CF-A08C-90914C8A48FB}"/>
    <pc:docChg chg="undo redo custSel addSld modSld">
      <pc:chgData name="xslixs@outlook.com" userId="8e8e7be37d427888" providerId="LiveId" clId="{C5DB3618-ABDD-41CF-A08C-90914C8A48FB}" dt="2021-11-24T13:20:29.340" v="574" actId="1076"/>
      <pc:docMkLst>
        <pc:docMk/>
      </pc:docMkLst>
      <pc:sldChg chg="modSp new mod">
        <pc:chgData name="xslixs@outlook.com" userId="8e8e7be37d427888" providerId="LiveId" clId="{C5DB3618-ABDD-41CF-A08C-90914C8A48FB}" dt="2021-11-24T13:20:29.340" v="574" actId="1076"/>
        <pc:sldMkLst>
          <pc:docMk/>
          <pc:sldMk cId="565602302" sldId="256"/>
        </pc:sldMkLst>
        <pc:spChg chg="mod">
          <ac:chgData name="xslixs@outlook.com" userId="8e8e7be37d427888" providerId="LiveId" clId="{C5DB3618-ABDD-41CF-A08C-90914C8A48FB}" dt="2021-11-24T13:20:26.601" v="573" actId="1076"/>
          <ac:spMkLst>
            <pc:docMk/>
            <pc:sldMk cId="565602302" sldId="256"/>
            <ac:spMk id="2" creationId="{19D4C548-E9CB-4DBE-89C3-5153CCB86329}"/>
          </ac:spMkLst>
        </pc:spChg>
        <pc:spChg chg="mod">
          <ac:chgData name="xslixs@outlook.com" userId="8e8e7be37d427888" providerId="LiveId" clId="{C5DB3618-ABDD-41CF-A08C-90914C8A48FB}" dt="2021-11-24T13:20:29.340" v="574" actId="1076"/>
          <ac:spMkLst>
            <pc:docMk/>
            <pc:sldMk cId="565602302" sldId="256"/>
            <ac:spMk id="3" creationId="{14421410-042C-44A1-AC21-6E6F9C29E56A}"/>
          </ac:spMkLst>
        </pc:spChg>
      </pc:sldChg>
      <pc:sldChg chg="modSp new mod">
        <pc:chgData name="xslixs@outlook.com" userId="8e8e7be37d427888" providerId="LiveId" clId="{C5DB3618-ABDD-41CF-A08C-90914C8A48FB}" dt="2021-11-24T13:20:09.382" v="568"/>
        <pc:sldMkLst>
          <pc:docMk/>
          <pc:sldMk cId="3110664655" sldId="257"/>
        </pc:sldMkLst>
        <pc:spChg chg="mod">
          <ac:chgData name="xslixs@outlook.com" userId="8e8e7be37d427888" providerId="LiveId" clId="{C5DB3618-ABDD-41CF-A08C-90914C8A48FB}" dt="2021-11-24T13:20:09.382" v="568"/>
          <ac:spMkLst>
            <pc:docMk/>
            <pc:sldMk cId="3110664655" sldId="257"/>
            <ac:spMk id="2" creationId="{BCCE46AD-ECA6-4695-A0B1-0DAE5D832949}"/>
          </ac:spMkLst>
        </pc:spChg>
        <pc:spChg chg="mod">
          <ac:chgData name="xslixs@outlook.com" userId="8e8e7be37d427888" providerId="LiveId" clId="{C5DB3618-ABDD-41CF-A08C-90914C8A48FB}" dt="2021-11-24T13:20:09.382" v="568"/>
          <ac:spMkLst>
            <pc:docMk/>
            <pc:sldMk cId="3110664655" sldId="257"/>
            <ac:spMk id="3" creationId="{9C151DE0-4816-41D5-A2CF-D1DFD504739F}"/>
          </ac:spMkLst>
        </pc:spChg>
      </pc:sldChg>
      <pc:sldChg chg="modSp new mod">
        <pc:chgData name="xslixs@outlook.com" userId="8e8e7be37d427888" providerId="LiveId" clId="{C5DB3618-ABDD-41CF-A08C-90914C8A48FB}" dt="2021-11-24T13:17:16.304" v="550" actId="123"/>
        <pc:sldMkLst>
          <pc:docMk/>
          <pc:sldMk cId="2383781627" sldId="258"/>
        </pc:sldMkLst>
        <pc:spChg chg="mod">
          <ac:chgData name="xslixs@outlook.com" userId="8e8e7be37d427888" providerId="LiveId" clId="{C5DB3618-ABDD-41CF-A08C-90914C8A48FB}" dt="2021-11-24T13:12:59.686" v="427" actId="113"/>
          <ac:spMkLst>
            <pc:docMk/>
            <pc:sldMk cId="2383781627" sldId="258"/>
            <ac:spMk id="2" creationId="{28F912F4-6BC3-4957-A397-D8932456BE7D}"/>
          </ac:spMkLst>
        </pc:spChg>
        <pc:spChg chg="mod">
          <ac:chgData name="xslixs@outlook.com" userId="8e8e7be37d427888" providerId="LiveId" clId="{C5DB3618-ABDD-41CF-A08C-90914C8A48FB}" dt="2021-11-24T13:17:16.304" v="550" actId="123"/>
          <ac:spMkLst>
            <pc:docMk/>
            <pc:sldMk cId="2383781627" sldId="258"/>
            <ac:spMk id="3" creationId="{A46784DE-9C17-4696-9D05-7FAE835741DB}"/>
          </ac:spMkLst>
        </pc:spChg>
      </pc:sldChg>
      <pc:sldChg chg="delSp modSp new mod">
        <pc:chgData name="xslixs@outlook.com" userId="8e8e7be37d427888" providerId="LiveId" clId="{C5DB3618-ABDD-41CF-A08C-90914C8A48FB}" dt="2021-11-24T13:20:09.544" v="569" actId="27636"/>
        <pc:sldMkLst>
          <pc:docMk/>
          <pc:sldMk cId="2400442361" sldId="259"/>
        </pc:sldMkLst>
        <pc:spChg chg="del">
          <ac:chgData name="xslixs@outlook.com" userId="8e8e7be37d427888" providerId="LiveId" clId="{C5DB3618-ABDD-41CF-A08C-90914C8A48FB}" dt="2021-11-24T13:16:19.469" v="524" actId="21"/>
          <ac:spMkLst>
            <pc:docMk/>
            <pc:sldMk cId="2400442361" sldId="259"/>
            <ac:spMk id="2" creationId="{CFF4A277-EBE4-4637-9D74-8CB110EE71E6}"/>
          </ac:spMkLst>
        </pc:spChg>
        <pc:spChg chg="mod">
          <ac:chgData name="xslixs@outlook.com" userId="8e8e7be37d427888" providerId="LiveId" clId="{C5DB3618-ABDD-41CF-A08C-90914C8A48FB}" dt="2021-11-24T13:20:09.544" v="569" actId="27636"/>
          <ac:spMkLst>
            <pc:docMk/>
            <pc:sldMk cId="2400442361" sldId="259"/>
            <ac:spMk id="3" creationId="{0F52742A-D143-4978-AE60-A6618BF082DA}"/>
          </ac:spMkLst>
        </pc:spChg>
      </pc:sldChg>
      <pc:sldChg chg="addSp delSp modSp new mod">
        <pc:chgData name="xslixs@outlook.com" userId="8e8e7be37d427888" providerId="LiveId" clId="{C5DB3618-ABDD-41CF-A08C-90914C8A48FB}" dt="2021-11-24T13:20:09.715" v="570" actId="27636"/>
        <pc:sldMkLst>
          <pc:docMk/>
          <pc:sldMk cId="3966448672" sldId="260"/>
        </pc:sldMkLst>
        <pc:spChg chg="del">
          <ac:chgData name="xslixs@outlook.com" userId="8e8e7be37d427888" providerId="LiveId" clId="{C5DB3618-ABDD-41CF-A08C-90914C8A48FB}" dt="2021-11-24T13:17:45.276" v="554" actId="21"/>
          <ac:spMkLst>
            <pc:docMk/>
            <pc:sldMk cId="3966448672" sldId="260"/>
            <ac:spMk id="2" creationId="{300B1C2D-DB76-40B2-B58B-5B614D4D7D35}"/>
          </ac:spMkLst>
        </pc:spChg>
        <pc:spChg chg="del mod">
          <ac:chgData name="xslixs@outlook.com" userId="8e8e7be37d427888" providerId="LiveId" clId="{C5DB3618-ABDD-41CF-A08C-90914C8A48FB}" dt="2021-11-24T13:17:48.473" v="556"/>
          <ac:spMkLst>
            <pc:docMk/>
            <pc:sldMk cId="3966448672" sldId="260"/>
            <ac:spMk id="3" creationId="{EE2511E2-0B4B-49E9-A41A-73CDCCD9D314}"/>
          </ac:spMkLst>
        </pc:spChg>
        <pc:spChg chg="add mod">
          <ac:chgData name="xslixs@outlook.com" userId="8e8e7be37d427888" providerId="LiveId" clId="{C5DB3618-ABDD-41CF-A08C-90914C8A48FB}" dt="2021-11-24T13:20:09.715" v="570" actId="27636"/>
          <ac:spMkLst>
            <pc:docMk/>
            <pc:sldMk cId="3966448672" sldId="260"/>
            <ac:spMk id="4" creationId="{53793FEB-5F95-49D9-9DF6-E4DB52646211}"/>
          </ac:spMkLst>
        </pc:spChg>
      </pc:sldChg>
    </pc:docChg>
  </pc:docChgLst>
  <pc:docChgLst>
    <pc:chgData name="xslixs@outlook.com" userId="8e8e7be37d427888" providerId="LiveId" clId="{353A64AF-9424-4CA6-A706-CC728565AFF7}"/>
    <pc:docChg chg="custSel modSld">
      <pc:chgData name="xslixs@outlook.com" userId="8e8e7be37d427888" providerId="LiveId" clId="{353A64AF-9424-4CA6-A706-CC728565AFF7}" dt="2021-12-22T08:43:53.969" v="2" actId="27636"/>
      <pc:docMkLst>
        <pc:docMk/>
      </pc:docMkLst>
      <pc:sldChg chg="modSp mod">
        <pc:chgData name="xslixs@outlook.com" userId="8e8e7be37d427888" providerId="LiveId" clId="{353A64AF-9424-4CA6-A706-CC728565AFF7}" dt="2021-12-22T08:43:53.969" v="2" actId="27636"/>
        <pc:sldMkLst>
          <pc:docMk/>
          <pc:sldMk cId="565602302" sldId="256"/>
        </pc:sldMkLst>
        <pc:spChg chg="mod">
          <ac:chgData name="xslixs@outlook.com" userId="8e8e7be37d427888" providerId="LiveId" clId="{353A64AF-9424-4CA6-A706-CC728565AFF7}" dt="2021-12-22T08:43:53.969" v="2" actId="27636"/>
          <ac:spMkLst>
            <pc:docMk/>
            <pc:sldMk cId="565602302" sldId="256"/>
            <ac:spMk id="3" creationId="{14421410-042C-44A1-AC21-6E6F9C29E56A}"/>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7CEF6B-C9B1-4A96-BFAB-FF0F6A2DDE2E}" type="datetimeFigureOut">
              <a:rPr lang="ru-RU" smtClean="0"/>
              <a:t>22.12.2021</a:t>
            </a:fld>
            <a:endParaRPr lang="ru-RU"/>
          </a:p>
        </p:txBody>
      </p:sp>
      <p:sp>
        <p:nvSpPr>
          <p:cNvPr id="4" name="Образ слайда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769ED62-9965-4FFC-B1D5-82826FC0263C}" type="slidenum">
              <a:rPr lang="ru-RU" smtClean="0"/>
              <a:t>‹#›</a:t>
            </a:fld>
            <a:endParaRPr lang="ru-RU"/>
          </a:p>
        </p:txBody>
      </p:sp>
    </p:spTree>
    <p:extLst>
      <p:ext uri="{BB962C8B-B14F-4D97-AF65-F5344CB8AC3E}">
        <p14:creationId xmlns:p14="http://schemas.microsoft.com/office/powerpoint/2010/main" val="22147062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5"/>
          </p:nvPr>
        </p:nvSpPr>
        <p:spPr/>
        <p:txBody>
          <a:bodyPr/>
          <a:lstStyle/>
          <a:p>
            <a:fld id="{8769ED62-9965-4FFC-B1D5-82826FC0263C}" type="slidenum">
              <a:rPr lang="ru-RU" smtClean="0"/>
              <a:t>1</a:t>
            </a:fld>
            <a:endParaRPr lang="ru-RU"/>
          </a:p>
        </p:txBody>
      </p:sp>
    </p:spTree>
    <p:extLst>
      <p:ext uri="{BB962C8B-B14F-4D97-AF65-F5344CB8AC3E}">
        <p14:creationId xmlns:p14="http://schemas.microsoft.com/office/powerpoint/2010/main" val="1488878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ru-RU"/>
              <a:t>Образец заголовка</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4C43BA54-23D1-4860-A188-A50677215921}" type="datetimeFigureOut">
              <a:rPr lang="ru-RU" smtClean="0"/>
              <a:t>22.12.2021</a:t>
            </a:fld>
            <a:endParaRPr lang="ru-RU"/>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ru-RU"/>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2F64337A-DF4C-4983-98BF-082B32561803}" type="slidenum">
              <a:rPr lang="ru-RU" smtClean="0"/>
              <a:t>‹#›</a:t>
            </a:fld>
            <a:endParaRPr lang="ru-RU"/>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357504772"/>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C43BA54-23D1-4860-A188-A50677215921}" type="datetimeFigureOut">
              <a:rPr lang="ru-RU" smtClean="0"/>
              <a:t>22.12.2021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F64337A-DF4C-4983-98BF-082B32561803}" type="slidenum">
              <a:rPr lang="ru-RU" smtClean="0"/>
              <a:t>‹#›</a:t>
            </a:fld>
            <a:endParaRPr lang="ru-RU"/>
          </a:p>
        </p:txBody>
      </p:sp>
    </p:spTree>
    <p:extLst>
      <p:ext uri="{BB962C8B-B14F-4D97-AF65-F5344CB8AC3E}">
        <p14:creationId xmlns:p14="http://schemas.microsoft.com/office/powerpoint/2010/main" val="3430173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C43BA54-23D1-4860-A188-A50677215921}" type="datetimeFigureOut">
              <a:rPr lang="ru-RU" smtClean="0"/>
              <a:t>22.12.2021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F64337A-DF4C-4983-98BF-082B32561803}" type="slidenum">
              <a:rPr lang="ru-RU" smtClean="0"/>
              <a:t>‹#›</a:t>
            </a:fld>
            <a:endParaRPr lang="ru-RU"/>
          </a:p>
        </p:txBody>
      </p:sp>
    </p:spTree>
    <p:extLst>
      <p:ext uri="{BB962C8B-B14F-4D97-AF65-F5344CB8AC3E}">
        <p14:creationId xmlns:p14="http://schemas.microsoft.com/office/powerpoint/2010/main" val="1421073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4C43BA54-23D1-4860-A188-A50677215921}" type="datetimeFigureOut">
              <a:rPr lang="ru-RU" smtClean="0"/>
              <a:t>22.12.2021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2F64337A-DF4C-4983-98BF-082B32561803}" type="slidenum">
              <a:rPr lang="ru-RU" smtClean="0"/>
              <a:t>‹#›</a:t>
            </a:fld>
            <a:endParaRPr lang="ru-RU"/>
          </a:p>
        </p:txBody>
      </p:sp>
    </p:spTree>
    <p:extLst>
      <p:ext uri="{BB962C8B-B14F-4D97-AF65-F5344CB8AC3E}">
        <p14:creationId xmlns:p14="http://schemas.microsoft.com/office/powerpoint/2010/main" val="37183438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ru-RU"/>
              <a:t>Образец заголовка</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4C43BA54-23D1-4860-A188-A50677215921}" type="datetimeFigureOut">
              <a:rPr lang="ru-RU" smtClean="0"/>
              <a:t>22.12.2021</a:t>
            </a:fld>
            <a:endParaRPr lang="ru-RU"/>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ru-RU"/>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2F64337A-DF4C-4983-98BF-082B32561803}" type="slidenum">
              <a:rPr lang="ru-RU" smtClean="0"/>
              <a:t>‹#›</a:t>
            </a:fld>
            <a:endParaRPr lang="ru-RU"/>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1776602673"/>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ru-RU"/>
              <a:t>Образец заголовка</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4C43BA54-23D1-4860-A188-A50677215921}" type="datetimeFigureOut">
              <a:rPr lang="ru-RU" smtClean="0"/>
              <a:t>22.12.2021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2F64337A-DF4C-4983-98BF-082B32561803}" type="slidenum">
              <a:rPr lang="ru-RU" smtClean="0"/>
              <a:t>‹#›</a:t>
            </a:fld>
            <a:endParaRPr lang="ru-RU"/>
          </a:p>
        </p:txBody>
      </p:sp>
    </p:spTree>
    <p:extLst>
      <p:ext uri="{BB962C8B-B14F-4D97-AF65-F5344CB8AC3E}">
        <p14:creationId xmlns:p14="http://schemas.microsoft.com/office/powerpoint/2010/main" val="26680385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ru-RU"/>
              <a:t>Образец заголовка</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4C43BA54-23D1-4860-A188-A50677215921}" type="datetimeFigureOut">
              <a:rPr lang="ru-RU" smtClean="0"/>
              <a:t>22.12.2021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2F64337A-DF4C-4983-98BF-082B32561803}" type="slidenum">
              <a:rPr lang="ru-RU" smtClean="0"/>
              <a:t>‹#›</a:t>
            </a:fld>
            <a:endParaRPr lang="ru-RU"/>
          </a:p>
        </p:txBody>
      </p:sp>
    </p:spTree>
    <p:extLst>
      <p:ext uri="{BB962C8B-B14F-4D97-AF65-F5344CB8AC3E}">
        <p14:creationId xmlns:p14="http://schemas.microsoft.com/office/powerpoint/2010/main" val="4073782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4C43BA54-23D1-4860-A188-A50677215921}" type="datetimeFigureOut">
              <a:rPr lang="ru-RU" smtClean="0"/>
              <a:t>22.12.2021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2F64337A-DF4C-4983-98BF-082B32561803}" type="slidenum">
              <a:rPr lang="ru-RU" smtClean="0"/>
              <a:t>‹#›</a:t>
            </a:fld>
            <a:endParaRPr lang="ru-RU"/>
          </a:p>
        </p:txBody>
      </p:sp>
    </p:spTree>
    <p:extLst>
      <p:ext uri="{BB962C8B-B14F-4D97-AF65-F5344CB8AC3E}">
        <p14:creationId xmlns:p14="http://schemas.microsoft.com/office/powerpoint/2010/main" val="23760728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C43BA54-23D1-4860-A188-A50677215921}" type="datetimeFigureOut">
              <a:rPr lang="ru-RU" smtClean="0"/>
              <a:t>22.12.2021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2F64337A-DF4C-4983-98BF-082B32561803}" type="slidenum">
              <a:rPr lang="ru-RU" smtClean="0"/>
              <a:t>‹#›</a:t>
            </a:fld>
            <a:endParaRPr lang="ru-RU"/>
          </a:p>
        </p:txBody>
      </p:sp>
    </p:spTree>
    <p:extLst>
      <p:ext uri="{BB962C8B-B14F-4D97-AF65-F5344CB8AC3E}">
        <p14:creationId xmlns:p14="http://schemas.microsoft.com/office/powerpoint/2010/main" val="4192534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ru-RU"/>
              <a:t>Образец заголовка</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C43BA54-23D1-4860-A188-A50677215921}" type="datetimeFigureOut">
              <a:rPr lang="ru-RU" smtClean="0"/>
              <a:t>22.12.2021</a:t>
            </a:fld>
            <a:endParaRPr lang="ru-RU"/>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ru-RU"/>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2F64337A-DF4C-4983-98BF-082B32561803}" type="slidenum">
              <a:rPr lang="ru-RU" smtClean="0"/>
              <a:t>‹#›</a:t>
            </a:fld>
            <a:endParaRPr lang="ru-RU"/>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5118684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ru-RU"/>
              <a:t>Образец заголовка</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4C43BA54-23D1-4860-A188-A50677215921}" type="datetimeFigureOut">
              <a:rPr lang="ru-RU" smtClean="0"/>
              <a:t>22.12.2021</a:t>
            </a:fld>
            <a:endParaRPr lang="ru-RU"/>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ru-RU"/>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2F64337A-DF4C-4983-98BF-082B32561803}" type="slidenum">
              <a:rPr lang="ru-RU" smtClean="0"/>
              <a:t>‹#›</a:t>
            </a:fld>
            <a:endParaRPr lang="ru-RU"/>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7939658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ru-RU"/>
              <a:t>Образец заголовка</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4C43BA54-23D1-4860-A188-A50677215921}" type="datetimeFigureOut">
              <a:rPr lang="ru-RU" smtClean="0"/>
              <a:t>22.12.2021</a:t>
            </a:fld>
            <a:endParaRPr lang="ru-RU"/>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ru-RU"/>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2F64337A-DF4C-4983-98BF-082B32561803}" type="slidenum">
              <a:rPr lang="ru-RU" smtClean="0"/>
              <a:t>‹#›</a:t>
            </a:fld>
            <a:endParaRPr lang="ru-RU"/>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54736833"/>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9D4C548-E9CB-4DBE-89C3-5153CCB86329}"/>
              </a:ext>
            </a:extLst>
          </p:cNvPr>
          <p:cNvSpPr>
            <a:spLocks noGrp="1"/>
          </p:cNvSpPr>
          <p:nvPr>
            <p:ph type="ctrTitle"/>
          </p:nvPr>
        </p:nvSpPr>
        <p:spPr>
          <a:xfrm>
            <a:off x="433635" y="1374006"/>
            <a:ext cx="11547834" cy="2387600"/>
          </a:xfrm>
        </p:spPr>
        <p:txBody>
          <a:bodyPr>
            <a:normAutofit/>
          </a:bodyPr>
          <a:lstStyle/>
          <a:p>
            <a:pPr algn="ctr"/>
            <a:r>
              <a:rPr lang="ru-RU" sz="4000" dirty="0"/>
              <a:t>Групповой проект  по научному программированию</a:t>
            </a:r>
            <a:br>
              <a:rPr lang="ru-RU" sz="4000" dirty="0"/>
            </a:br>
            <a:r>
              <a:rPr lang="ru-RU" sz="4000" dirty="0"/>
              <a:t>на тему:</a:t>
            </a:r>
            <a:br>
              <a:rPr lang="ru-RU" sz="4000" dirty="0"/>
            </a:br>
            <a:r>
              <a:rPr lang="ru-RU" sz="4000" dirty="0"/>
              <a:t>«Модель хищник-жертва»</a:t>
            </a:r>
          </a:p>
        </p:txBody>
      </p:sp>
      <p:sp>
        <p:nvSpPr>
          <p:cNvPr id="3" name="Подзаголовок 2">
            <a:extLst>
              <a:ext uri="{FF2B5EF4-FFF2-40B4-BE49-F238E27FC236}">
                <a16:creationId xmlns:a16="http://schemas.microsoft.com/office/drawing/2014/main" id="{14421410-042C-44A1-AC21-6E6F9C29E56A}"/>
              </a:ext>
            </a:extLst>
          </p:cNvPr>
          <p:cNvSpPr>
            <a:spLocks noGrp="1"/>
          </p:cNvSpPr>
          <p:nvPr>
            <p:ph type="subTitle" idx="1"/>
          </p:nvPr>
        </p:nvSpPr>
        <p:spPr>
          <a:xfrm>
            <a:off x="1740818" y="4252487"/>
            <a:ext cx="9144000" cy="1655762"/>
          </a:xfrm>
        </p:spPr>
        <p:txBody>
          <a:bodyPr>
            <a:normAutofit fontScale="92500" lnSpcReduction="20000"/>
          </a:bodyPr>
          <a:lstStyle/>
          <a:p>
            <a:pPr algn="r"/>
            <a:r>
              <a:rPr lang="ru-RU" dirty="0"/>
              <a:t>Выполнили:</a:t>
            </a:r>
          </a:p>
          <a:p>
            <a:pPr algn="r"/>
            <a:r>
              <a:rPr lang="ru-RU" dirty="0"/>
              <a:t>Меньшов Иван НПМмд-02-21 </a:t>
            </a:r>
          </a:p>
          <a:p>
            <a:pPr algn="r"/>
            <a:r>
              <a:rPr lang="ru-RU" dirty="0"/>
              <a:t>Патачона Кейела НПМмд-02-21</a:t>
            </a:r>
          </a:p>
          <a:p>
            <a:pPr algn="r"/>
            <a:r>
              <a:rPr lang="ru-RU" sz="2400" dirty="0" err="1"/>
              <a:t>Соландже</a:t>
            </a:r>
            <a:r>
              <a:rPr lang="ru-RU" sz="2400" dirty="0"/>
              <a:t> </a:t>
            </a:r>
            <a:r>
              <a:rPr lang="ru-RU" sz="2400" dirty="0" err="1"/>
              <a:t>Бриджитте</a:t>
            </a:r>
            <a:r>
              <a:rPr lang="ru-RU" sz="2400" dirty="0"/>
              <a:t> </a:t>
            </a:r>
            <a:r>
              <a:rPr lang="ru-RU" sz="2400" dirty="0" err="1"/>
              <a:t>Дифо</a:t>
            </a:r>
            <a:r>
              <a:rPr lang="ru-RU" sz="2400" dirty="0"/>
              <a:t> Нпммд-02-21</a:t>
            </a:r>
          </a:p>
          <a:p>
            <a:pPr algn="r"/>
            <a:r>
              <a:rPr lang="ru-RU" dirty="0"/>
              <a:t> </a:t>
            </a:r>
          </a:p>
        </p:txBody>
      </p:sp>
    </p:spTree>
    <p:extLst>
      <p:ext uri="{BB962C8B-B14F-4D97-AF65-F5344CB8AC3E}">
        <p14:creationId xmlns:p14="http://schemas.microsoft.com/office/powerpoint/2010/main" val="5656023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8F912F4-6BC3-4957-A397-D8932456BE7D}"/>
              </a:ext>
            </a:extLst>
          </p:cNvPr>
          <p:cNvSpPr>
            <a:spLocks noGrp="1"/>
          </p:cNvSpPr>
          <p:nvPr>
            <p:ph type="title"/>
          </p:nvPr>
        </p:nvSpPr>
        <p:spPr>
          <a:xfrm>
            <a:off x="740923" y="216218"/>
            <a:ext cx="10515600" cy="964239"/>
          </a:xfrm>
        </p:spPr>
        <p:txBody>
          <a:bodyPr>
            <a:normAutofit/>
          </a:bodyPr>
          <a:lstStyle/>
          <a:p>
            <a:r>
              <a:rPr lang="ru-RU" sz="3200" b="1" dirty="0"/>
              <a:t>Постановка задачи</a:t>
            </a:r>
          </a:p>
        </p:txBody>
      </p:sp>
      <mc:AlternateContent xmlns:mc="http://schemas.openxmlformats.org/markup-compatibility/2006" xmlns:a14="http://schemas.microsoft.com/office/drawing/2010/main">
        <mc:Choice Requires="a14">
          <p:sp>
            <p:nvSpPr>
              <p:cNvPr id="3" name="Объект 2">
                <a:extLst>
                  <a:ext uri="{FF2B5EF4-FFF2-40B4-BE49-F238E27FC236}">
                    <a16:creationId xmlns:a16="http://schemas.microsoft.com/office/drawing/2014/main" id="{A46784DE-9C17-4696-9D05-7FAE835741DB}"/>
                  </a:ext>
                </a:extLst>
              </p:cNvPr>
              <p:cNvSpPr>
                <a:spLocks noGrp="1"/>
              </p:cNvSpPr>
              <p:nvPr>
                <p:ph idx="1"/>
              </p:nvPr>
            </p:nvSpPr>
            <p:spPr>
              <a:xfrm>
                <a:off x="740923" y="1180457"/>
                <a:ext cx="10515600" cy="5194469"/>
              </a:xfrm>
            </p:spPr>
            <p:txBody>
              <a:bodyPr>
                <a:normAutofit/>
              </a:bodyPr>
              <a:lstStyle/>
              <a:p>
                <a:pPr marL="0" indent="0" algn="just">
                  <a:buNone/>
                </a:pPr>
                <a:r>
                  <a:rPr lang="ru-RU" sz="1600" b="1" u="sng" dirty="0"/>
                  <a:t>Задача</a:t>
                </a:r>
                <a:r>
                  <a:rPr lang="ru-RU" sz="1600" dirty="0"/>
                  <a:t> В лесу проживают х число волков, питающихся зайцами, число которых в этом же лесу у. Пока число зайцев достаточно велико, для прокормки всех волков, численность волков растет до тех пор, пока не наступит момент, что корма перестанет хватать на всех. Тогда волки начнут умирать, и их численность будет уменьшаться. В этом случае в какой-то момент времени численность зайцев снова начнет увеличиваться, что повлечет за собой новый рост популяции волков. Такой цикл будет повторяться, пока обе популяции будут существовать. Помимо этого, на численность стаи влияют болезни и старение. Данная модель описывается следующим уравнением:</a:t>
                </a:r>
              </a:p>
              <a:p>
                <a:pPr marL="0" indent="0" algn="just">
                  <a:lnSpc>
                    <a:spcPct val="150000"/>
                  </a:lnSpc>
                  <a:buNone/>
                </a:pPr>
                <a14:m>
                  <m:oMathPara xmlns:m="http://schemas.openxmlformats.org/officeDocument/2006/math">
                    <m:oMathParaPr>
                      <m:jc m:val="centerGroup"/>
                    </m:oMathParaPr>
                    <m:oMath xmlns:m="http://schemas.openxmlformats.org/officeDocument/2006/math">
                      <m:f>
                        <m:fPr>
                          <m:ctrlPr>
                            <a:rPr lang="ru-RU" sz="1600" i="1" smtClean="0">
                              <a:latin typeface="Cambria Math" panose="02040503050406030204" pitchFamily="18" charset="0"/>
                            </a:rPr>
                          </m:ctrlPr>
                        </m:fPr>
                        <m:num>
                          <m:r>
                            <a:rPr lang="en-US" sz="1600" b="0" i="1" smtClean="0">
                              <a:latin typeface="Cambria Math" panose="02040503050406030204" pitchFamily="18" charset="0"/>
                            </a:rPr>
                            <m:t>𝑑𝑥</m:t>
                          </m:r>
                        </m:num>
                        <m:den>
                          <m:r>
                            <a:rPr lang="en-US" sz="1600" b="0" i="1" smtClean="0">
                              <a:latin typeface="Cambria Math" panose="02040503050406030204" pitchFamily="18" charset="0"/>
                            </a:rPr>
                            <m:t>𝑑𝑡</m:t>
                          </m:r>
                        </m:den>
                      </m:f>
                      <m:r>
                        <a:rPr lang="en-US" sz="1600" b="0" i="1" smtClean="0">
                          <a:latin typeface="Cambria Math" panose="02040503050406030204" pitchFamily="18" charset="0"/>
                        </a:rPr>
                        <m:t>=−</m:t>
                      </m:r>
                      <m:r>
                        <a:rPr lang="en-US" sz="1600" b="0" i="1" smtClean="0">
                          <a:latin typeface="Cambria Math" panose="02040503050406030204" pitchFamily="18" charset="0"/>
                        </a:rPr>
                        <m:t>𝑎𝑥</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𝑡</m:t>
                          </m:r>
                        </m:e>
                      </m:d>
                      <m:r>
                        <a:rPr lang="en-US" sz="1600" b="0" i="1" smtClean="0">
                          <a:latin typeface="Cambria Math" panose="02040503050406030204" pitchFamily="18" charset="0"/>
                        </a:rPr>
                        <m:t>+</m:t>
                      </m:r>
                      <m:r>
                        <a:rPr lang="en-US" sz="1600" b="0" i="1" smtClean="0">
                          <a:latin typeface="Cambria Math" panose="02040503050406030204" pitchFamily="18" charset="0"/>
                        </a:rPr>
                        <m:t>𝑏𝑥</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𝑡</m:t>
                          </m:r>
                        </m:e>
                      </m:d>
                      <m:r>
                        <a:rPr lang="en-US" sz="1600" b="0" i="1" smtClean="0">
                          <a:latin typeface="Cambria Math" panose="02040503050406030204" pitchFamily="18" charset="0"/>
                        </a:rPr>
                        <m:t>𝑦</m:t>
                      </m:r>
                      <m:r>
                        <a:rPr lang="en-US" sz="1600" b="0" i="1" smtClean="0">
                          <a:latin typeface="Cambria Math" panose="02040503050406030204" pitchFamily="18" charset="0"/>
                        </a:rPr>
                        <m:t>(</m:t>
                      </m:r>
                      <m:r>
                        <a:rPr lang="en-US" sz="1600" b="0" i="1" smtClean="0">
                          <a:latin typeface="Cambria Math" panose="02040503050406030204" pitchFamily="18" charset="0"/>
                        </a:rPr>
                        <m:t>𝑡</m:t>
                      </m:r>
                      <m:r>
                        <a:rPr lang="en-US" sz="1600" b="0" i="1" smtClean="0">
                          <a:latin typeface="Cambria Math" panose="02040503050406030204" pitchFamily="18" charset="0"/>
                        </a:rPr>
                        <m:t>)</m:t>
                      </m:r>
                    </m:oMath>
                  </m:oMathPara>
                </a14:m>
                <a:endParaRPr lang="en-US" sz="1600" dirty="0"/>
              </a:p>
              <a:p>
                <a:pPr marL="0" indent="0" algn="just">
                  <a:lnSpc>
                    <a:spcPct val="150000"/>
                  </a:lnSpc>
                  <a:buNone/>
                </a:pPr>
                <a14:m>
                  <m:oMathPara xmlns:m="http://schemas.openxmlformats.org/officeDocument/2006/math">
                    <m:oMathParaPr>
                      <m:jc m:val="centerGroup"/>
                    </m:oMathParaPr>
                    <m:oMath xmlns:m="http://schemas.openxmlformats.org/officeDocument/2006/math">
                      <m:f>
                        <m:fPr>
                          <m:ctrlPr>
                            <a:rPr lang="ru-RU" sz="1600" i="1" smtClean="0">
                              <a:latin typeface="Cambria Math" panose="02040503050406030204" pitchFamily="18" charset="0"/>
                            </a:rPr>
                          </m:ctrlPr>
                        </m:fPr>
                        <m:num>
                          <m:r>
                            <a:rPr lang="en-US" sz="1600" b="0" i="1" smtClean="0">
                              <a:latin typeface="Cambria Math" panose="02040503050406030204" pitchFamily="18" charset="0"/>
                            </a:rPr>
                            <m:t>𝑑𝑦</m:t>
                          </m:r>
                        </m:num>
                        <m:den>
                          <m:r>
                            <a:rPr lang="en-US" sz="1600" b="0" i="1" smtClean="0">
                              <a:latin typeface="Cambria Math" panose="02040503050406030204" pitchFamily="18" charset="0"/>
                            </a:rPr>
                            <m:t>𝑑𝑡</m:t>
                          </m:r>
                        </m:den>
                      </m:f>
                      <m:r>
                        <a:rPr lang="en-US" sz="1600" b="0" i="1" smtClean="0">
                          <a:latin typeface="Cambria Math" panose="02040503050406030204" pitchFamily="18" charset="0"/>
                        </a:rPr>
                        <m:t>=</m:t>
                      </m:r>
                      <m:r>
                        <a:rPr lang="en-US" sz="1600" b="0" i="1" smtClean="0">
                          <a:latin typeface="Cambria Math" panose="02040503050406030204" pitchFamily="18" charset="0"/>
                        </a:rPr>
                        <m:t>𝑐𝑦</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𝑡</m:t>
                          </m:r>
                        </m:e>
                      </m:d>
                      <m:r>
                        <a:rPr lang="en-US" sz="1600" b="0" i="1" smtClean="0">
                          <a:latin typeface="Cambria Math" panose="02040503050406030204" pitchFamily="18" charset="0"/>
                        </a:rPr>
                        <m:t>−</m:t>
                      </m:r>
                      <m:r>
                        <a:rPr lang="en-US" sz="1600" b="0" i="1" smtClean="0">
                          <a:latin typeface="Cambria Math" panose="02040503050406030204" pitchFamily="18" charset="0"/>
                        </a:rPr>
                        <m:t>𝑑𝑥</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𝑡</m:t>
                          </m:r>
                        </m:e>
                      </m:d>
                      <m:r>
                        <a:rPr lang="en-US" sz="1600" b="0" i="1" smtClean="0">
                          <a:latin typeface="Cambria Math" panose="02040503050406030204" pitchFamily="18" charset="0"/>
                        </a:rPr>
                        <m:t>𝑦</m:t>
                      </m:r>
                      <m:r>
                        <a:rPr lang="en-US" sz="1600" b="0" i="1" smtClean="0">
                          <a:latin typeface="Cambria Math" panose="02040503050406030204" pitchFamily="18" charset="0"/>
                        </a:rPr>
                        <m:t>(</m:t>
                      </m:r>
                      <m:r>
                        <a:rPr lang="en-US" sz="1600" b="0" i="1" smtClean="0">
                          <a:latin typeface="Cambria Math" panose="02040503050406030204" pitchFamily="18" charset="0"/>
                        </a:rPr>
                        <m:t>𝑡</m:t>
                      </m:r>
                      <m:r>
                        <a:rPr lang="en-US" sz="1600" b="0" i="1" smtClean="0">
                          <a:latin typeface="Cambria Math" panose="02040503050406030204" pitchFamily="18" charset="0"/>
                        </a:rPr>
                        <m:t>)</m:t>
                      </m:r>
                    </m:oMath>
                  </m:oMathPara>
                </a14:m>
                <a:endParaRPr lang="en-US" sz="1600" dirty="0"/>
              </a:p>
              <a:p>
                <a:pPr marL="0" indent="0" algn="just">
                  <a:lnSpc>
                    <a:spcPct val="150000"/>
                  </a:lnSpc>
                  <a:buNone/>
                </a:pPr>
                <a:r>
                  <a:rPr lang="ru-RU" sz="1600" dirty="0"/>
                  <a:t>a и d- коэффициенты смертности </a:t>
                </a:r>
                <a:r>
                  <a:rPr lang="en-US" sz="1600" dirty="0"/>
                  <a:t>;</a:t>
                </a:r>
                <a:r>
                  <a:rPr lang="ru-RU" sz="1600" dirty="0"/>
                  <a:t> b и c, - коэффициенты прироста популяции</a:t>
                </a:r>
                <a:r>
                  <a:rPr lang="en-US" sz="1600" dirty="0"/>
                  <a:t>.</a:t>
                </a:r>
              </a:p>
              <a:p>
                <a:pPr marL="0" indent="0" algn="just">
                  <a:lnSpc>
                    <a:spcPct val="150000"/>
                  </a:lnSpc>
                  <a:buNone/>
                </a:pPr>
                <a:r>
                  <a:rPr lang="ru-RU" sz="1600" dirty="0"/>
                  <a:t>1. Построить график зависимости</a:t>
                </a:r>
                <a:r>
                  <a:rPr lang="en-US" sz="1600" dirty="0"/>
                  <a:t> </a:t>
                </a:r>
                <a14:m>
                  <m:oMath xmlns:m="http://schemas.openxmlformats.org/officeDocument/2006/math">
                    <m:r>
                      <a:rPr lang="en-US" sz="1600" b="0" i="1" smtClean="0">
                        <a:latin typeface="Cambria Math" panose="02040503050406030204" pitchFamily="18" charset="0"/>
                      </a:rPr>
                      <m:t>𝑥</m:t>
                    </m:r>
                  </m:oMath>
                </a14:m>
                <a:r>
                  <a:rPr lang="ru-RU" sz="1600" dirty="0"/>
                  <a:t> от</a:t>
                </a:r>
                <a:r>
                  <a:rPr lang="en-US" sz="1600" dirty="0"/>
                  <a:t> </a:t>
                </a:r>
                <a14:m>
                  <m:oMath xmlns:m="http://schemas.openxmlformats.org/officeDocument/2006/math">
                    <m:r>
                      <a:rPr lang="en-US" sz="1600" b="0" i="1" smtClean="0">
                        <a:latin typeface="Cambria Math" panose="02040503050406030204" pitchFamily="18" charset="0"/>
                      </a:rPr>
                      <m:t>𝑦</m:t>
                    </m:r>
                  </m:oMath>
                </a14:m>
                <a:r>
                  <a:rPr lang="ru-RU" sz="1600" dirty="0"/>
                  <a:t> и графики функций</a:t>
                </a:r>
                <a:r>
                  <a:rPr lang="en-US" sz="1600" dirty="0"/>
                  <a:t> </a:t>
                </a:r>
                <a14:m>
                  <m:oMath xmlns:m="http://schemas.openxmlformats.org/officeDocument/2006/math">
                    <m:r>
                      <a:rPr lang="en-US" sz="1600" b="0" i="1" smtClean="0">
                        <a:latin typeface="Cambria Math" panose="02040503050406030204" pitchFamily="18" charset="0"/>
                      </a:rPr>
                      <m:t>𝑥</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𝑡</m:t>
                        </m:r>
                      </m:e>
                    </m:d>
                  </m:oMath>
                </a14:m>
                <a:r>
                  <a:rPr lang="en-US" sz="1600" dirty="0"/>
                  <a:t> </a:t>
                </a:r>
                <a:r>
                  <a:rPr lang="ru-RU" sz="1600" dirty="0"/>
                  <a:t>и </a:t>
                </a:r>
                <a14:m>
                  <m:oMath xmlns:m="http://schemas.openxmlformats.org/officeDocument/2006/math">
                    <m:r>
                      <a:rPr lang="ru-RU" sz="1600" b="0" i="1" smtClean="0">
                        <a:latin typeface="Cambria Math" panose="02040503050406030204" pitchFamily="18" charset="0"/>
                      </a:rPr>
                      <m:t> </m:t>
                    </m:r>
                    <m:r>
                      <a:rPr lang="en-US" sz="1600" b="0" i="1" smtClean="0">
                        <a:latin typeface="Cambria Math" panose="02040503050406030204" pitchFamily="18" charset="0"/>
                      </a:rPr>
                      <m:t>𝑦</m:t>
                    </m:r>
                    <m:d>
                      <m:dPr>
                        <m:ctrlPr>
                          <a:rPr lang="en-US" sz="1600" b="0" i="1" smtClean="0">
                            <a:latin typeface="Cambria Math" panose="02040503050406030204" pitchFamily="18" charset="0"/>
                          </a:rPr>
                        </m:ctrlPr>
                      </m:dPr>
                      <m:e>
                        <m:r>
                          <a:rPr lang="en-US" sz="1600" b="0" i="1" smtClean="0">
                            <a:latin typeface="Cambria Math" panose="02040503050406030204" pitchFamily="18" charset="0"/>
                          </a:rPr>
                          <m:t>𝑡</m:t>
                        </m:r>
                      </m:e>
                    </m:d>
                    <m:r>
                      <a:rPr lang="en-US" sz="1600" b="0" i="0" smtClean="0">
                        <a:latin typeface="Cambria Math" panose="02040503050406030204" pitchFamily="18" charset="0"/>
                      </a:rPr>
                      <m:t>.</m:t>
                    </m:r>
                  </m:oMath>
                </a14:m>
                <a:endParaRPr lang="ru-RU" sz="1600" dirty="0"/>
              </a:p>
              <a:p>
                <a:pPr marL="0" indent="0" algn="just">
                  <a:lnSpc>
                    <a:spcPct val="150000"/>
                  </a:lnSpc>
                  <a:buNone/>
                </a:pPr>
                <a:r>
                  <a:rPr lang="ru-RU" sz="1600" dirty="0"/>
                  <a:t>2. Найти стационарное состояние системы</a:t>
                </a:r>
                <a:r>
                  <a:rPr lang="en-US" sz="1600" dirty="0"/>
                  <a:t>.</a:t>
                </a:r>
              </a:p>
              <a:p>
                <a:endParaRPr lang="ru-RU" sz="2000" dirty="0"/>
              </a:p>
              <a:p>
                <a:endParaRPr lang="ru-RU" sz="2000" dirty="0"/>
              </a:p>
              <a:p>
                <a:endParaRPr lang="ru-RU" dirty="0"/>
              </a:p>
            </p:txBody>
          </p:sp>
        </mc:Choice>
        <mc:Fallback xmlns="">
          <p:sp>
            <p:nvSpPr>
              <p:cNvPr id="3" name="Объект 2">
                <a:extLst>
                  <a:ext uri="{FF2B5EF4-FFF2-40B4-BE49-F238E27FC236}">
                    <a16:creationId xmlns:a16="http://schemas.microsoft.com/office/drawing/2014/main" id="{A46784DE-9C17-4696-9D05-7FAE835741DB}"/>
                  </a:ext>
                </a:extLst>
              </p:cNvPr>
              <p:cNvSpPr>
                <a:spLocks noGrp="1" noRot="1" noChangeAspect="1" noMove="1" noResize="1" noEditPoints="1" noAdjustHandles="1" noChangeArrowheads="1" noChangeShapeType="1" noTextEdit="1"/>
              </p:cNvSpPr>
              <p:nvPr>
                <p:ph idx="1"/>
              </p:nvPr>
            </p:nvSpPr>
            <p:spPr>
              <a:xfrm>
                <a:off x="740923" y="1180457"/>
                <a:ext cx="10515600" cy="5194469"/>
              </a:xfrm>
              <a:blipFill>
                <a:blip r:embed="rId2"/>
                <a:stretch>
                  <a:fillRect l="-348" t="-587" r="-290"/>
                </a:stretch>
              </a:blipFill>
            </p:spPr>
            <p:txBody>
              <a:bodyPr/>
              <a:lstStyle/>
              <a:p>
                <a:r>
                  <a:rPr lang="ru-RU">
                    <a:noFill/>
                  </a:rPr>
                  <a:t> </a:t>
                </a:r>
              </a:p>
            </p:txBody>
          </p:sp>
        </mc:Fallback>
      </mc:AlternateContent>
    </p:spTree>
    <p:extLst>
      <p:ext uri="{BB962C8B-B14F-4D97-AF65-F5344CB8AC3E}">
        <p14:creationId xmlns:p14="http://schemas.microsoft.com/office/powerpoint/2010/main" val="2383781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CE46AD-ECA6-4695-A0B1-0DAE5D832949}"/>
              </a:ext>
            </a:extLst>
          </p:cNvPr>
          <p:cNvSpPr>
            <a:spLocks noGrp="1"/>
          </p:cNvSpPr>
          <p:nvPr>
            <p:ph type="title"/>
          </p:nvPr>
        </p:nvSpPr>
        <p:spPr/>
        <p:txBody>
          <a:bodyPr/>
          <a:lstStyle/>
          <a:p>
            <a:r>
              <a:rPr lang="ru-RU" dirty="0"/>
              <a:t>Используемая модель</a:t>
            </a:r>
          </a:p>
        </p:txBody>
      </p:sp>
      <p:sp>
        <p:nvSpPr>
          <p:cNvPr id="3" name="Объект 2">
            <a:extLst>
              <a:ext uri="{FF2B5EF4-FFF2-40B4-BE49-F238E27FC236}">
                <a16:creationId xmlns:a16="http://schemas.microsoft.com/office/drawing/2014/main" id="{9C151DE0-4816-41D5-A2CF-D1DFD504739F}"/>
              </a:ext>
            </a:extLst>
          </p:cNvPr>
          <p:cNvSpPr>
            <a:spLocks noGrp="1"/>
          </p:cNvSpPr>
          <p:nvPr>
            <p:ph idx="1"/>
          </p:nvPr>
        </p:nvSpPr>
        <p:spPr/>
        <p:txBody>
          <a:bodyPr/>
          <a:lstStyle/>
          <a:p>
            <a:pPr algn="just"/>
            <a:r>
              <a:rPr lang="ru-RU" dirty="0"/>
              <a:t> Для решения данной задачи используется математическая модель Лотки-Вольтерра, она же модель «хищник - жертва», которая  имеет широкий спектр применения, что позволяет ей описывать множество процессов в области биологии, экологии, экономики, социологии, медицины и так далее.</a:t>
            </a:r>
          </a:p>
        </p:txBody>
      </p:sp>
    </p:spTree>
    <p:extLst>
      <p:ext uri="{BB962C8B-B14F-4D97-AF65-F5344CB8AC3E}">
        <p14:creationId xmlns:p14="http://schemas.microsoft.com/office/powerpoint/2010/main" val="31106646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0F52742A-D143-4978-AE60-A6618BF082DA}"/>
              </a:ext>
            </a:extLst>
          </p:cNvPr>
          <p:cNvSpPr>
            <a:spLocks noGrp="1"/>
          </p:cNvSpPr>
          <p:nvPr>
            <p:ph idx="1"/>
          </p:nvPr>
        </p:nvSpPr>
        <p:spPr>
          <a:xfrm>
            <a:off x="838200" y="292231"/>
            <a:ext cx="10515600" cy="5884732"/>
          </a:xfrm>
        </p:spPr>
        <p:txBody>
          <a:bodyPr>
            <a:normAutofit fontScale="92500" lnSpcReduction="10000"/>
          </a:bodyPr>
          <a:lstStyle/>
          <a:p>
            <a:pPr marL="0" indent="0" algn="just">
              <a:buNone/>
            </a:pPr>
            <a:r>
              <a:rPr lang="ru-RU" sz="2600" dirty="0"/>
              <a:t>Простейшая модель взаимодействия двух видов типа «хищник — жертва» - модель Лотки-Вольтерры. Данная двувидовая модель основывается на следующих предположениях: </a:t>
            </a:r>
          </a:p>
          <a:p>
            <a:pPr marL="0" indent="0" algn="just">
              <a:buNone/>
            </a:pPr>
            <a:endParaRPr lang="ru-RU" sz="2400" dirty="0"/>
          </a:p>
          <a:p>
            <a:pPr algn="just"/>
            <a:r>
              <a:rPr lang="ru-RU" sz="2400" dirty="0"/>
              <a:t>1. Численность популяции жертв x и хищников y зависят только от времени (модель не учитывает пространственное распределение популяции на занимаемой территории) </a:t>
            </a:r>
          </a:p>
          <a:p>
            <a:pPr marL="0" indent="0" algn="just">
              <a:buNone/>
            </a:pPr>
            <a:endParaRPr lang="ru-RU" sz="2400" dirty="0"/>
          </a:p>
          <a:p>
            <a:pPr algn="just"/>
            <a:r>
              <a:rPr lang="ru-RU" sz="2400" dirty="0"/>
              <a:t>2. В отсутствии взаимодействия численность видов изменяется по модели Мальтуса, при этом число жертв увеличивается, а число хищников падает </a:t>
            </a:r>
          </a:p>
          <a:p>
            <a:pPr marL="0" indent="0" algn="just">
              <a:buNone/>
            </a:pPr>
            <a:endParaRPr lang="ru-RU" sz="2400" dirty="0"/>
          </a:p>
          <a:p>
            <a:pPr algn="just"/>
            <a:r>
              <a:rPr lang="ru-RU" sz="2400" dirty="0"/>
              <a:t>3. Естественная смертность жертвы и естественная рождаемость хищника считаются несущественными</a:t>
            </a:r>
          </a:p>
          <a:p>
            <a:pPr marL="0" indent="0" algn="just">
              <a:buNone/>
            </a:pPr>
            <a:endParaRPr lang="ru-RU" sz="2400" dirty="0"/>
          </a:p>
          <a:p>
            <a:pPr algn="just"/>
            <a:r>
              <a:rPr lang="ru-RU" sz="2400" dirty="0"/>
              <a:t> 4. Эффект насыщения численности обеих популяций не учитывается </a:t>
            </a:r>
          </a:p>
          <a:p>
            <a:pPr marL="0" indent="0" algn="just">
              <a:buNone/>
            </a:pPr>
            <a:endParaRPr lang="ru-RU" sz="2400" dirty="0"/>
          </a:p>
        </p:txBody>
      </p:sp>
    </p:spTree>
    <p:extLst>
      <p:ext uri="{BB962C8B-B14F-4D97-AF65-F5344CB8AC3E}">
        <p14:creationId xmlns:p14="http://schemas.microsoft.com/office/powerpoint/2010/main" val="24004423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Заголовок 1">
                <a:extLst>
                  <a:ext uri="{FF2B5EF4-FFF2-40B4-BE49-F238E27FC236}">
                    <a16:creationId xmlns:a16="http://schemas.microsoft.com/office/drawing/2014/main" id="{53793FEB-5F95-49D9-9DF6-E4DB52646211}"/>
                  </a:ext>
                </a:extLst>
              </p:cNvPr>
              <p:cNvSpPr>
                <a:spLocks noGrp="1"/>
              </p:cNvSpPr>
              <p:nvPr>
                <p:ph idx="1"/>
              </p:nvPr>
            </p:nvSpPr>
            <p:spPr>
              <a:xfrm>
                <a:off x="838200" y="368300"/>
                <a:ext cx="10515600" cy="5808663"/>
              </a:xfrm>
            </p:spPr>
            <p:txBody>
              <a:bodyPr>
                <a:normAutofit fontScale="92500"/>
              </a:bodyPr>
              <a:lstStyle/>
              <a:p>
                <a:r>
                  <a:rPr lang="ru-RU" dirty="0"/>
                  <a:t>5. Скорость роста численности жертв уменьшается пропорционально численности хищников </a:t>
                </a:r>
              </a:p>
              <a:p>
                <a:pPr marL="0" indent="0" algn="just">
                  <a:lnSpc>
                    <a:spcPct val="150000"/>
                  </a:lnSpc>
                  <a:buNone/>
                </a:pPr>
                <a14:m>
                  <m:oMathPara xmlns:m="http://schemas.openxmlformats.org/officeDocument/2006/math">
                    <m:oMathParaPr>
                      <m:jc m:val="centerGroup"/>
                    </m:oMathParaPr>
                    <m:oMath xmlns:m="http://schemas.openxmlformats.org/officeDocument/2006/math">
                      <m:f>
                        <m:fPr>
                          <m:ctrlPr>
                            <a:rPr lang="ru-RU" sz="2800" i="1" smtClean="0">
                              <a:latin typeface="Cambria Math" panose="02040503050406030204" pitchFamily="18" charset="0"/>
                            </a:rPr>
                          </m:ctrlPr>
                        </m:fPr>
                        <m:num>
                          <m:r>
                            <a:rPr lang="en-US" sz="2800" b="0" i="1" smtClean="0">
                              <a:latin typeface="Cambria Math" panose="02040503050406030204" pitchFamily="18" charset="0"/>
                            </a:rPr>
                            <m:t>𝑑𝑥</m:t>
                          </m:r>
                        </m:num>
                        <m:den>
                          <m:r>
                            <a:rPr lang="en-US" sz="2800" b="0" i="1" smtClean="0">
                              <a:latin typeface="Cambria Math" panose="02040503050406030204" pitchFamily="18" charset="0"/>
                            </a:rPr>
                            <m:t>𝑑𝑡</m:t>
                          </m:r>
                        </m:den>
                      </m:f>
                      <m:r>
                        <a:rPr lang="en-US" sz="2800" b="0" i="1" smtClean="0">
                          <a:latin typeface="Cambria Math" panose="02040503050406030204" pitchFamily="18" charset="0"/>
                        </a:rPr>
                        <m:t>=</m:t>
                      </m:r>
                      <m:r>
                        <a:rPr lang="en-US" sz="2800" b="0" i="1" smtClean="0">
                          <a:latin typeface="Cambria Math" panose="02040503050406030204" pitchFamily="18" charset="0"/>
                        </a:rPr>
                        <m:t>𝑎𝑥</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ru-RU" sz="2800" b="0" i="1" smtClean="0">
                          <a:latin typeface="Cambria Math" panose="02040503050406030204" pitchFamily="18" charset="0"/>
                        </a:rPr>
                        <m:t>−</m:t>
                      </m:r>
                      <m:r>
                        <a:rPr lang="en-US" sz="2800" b="0" i="1" smtClean="0">
                          <a:latin typeface="Cambria Math" panose="02040503050406030204" pitchFamily="18" charset="0"/>
                        </a:rPr>
                        <m:t>𝑏𝑥</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en-US" sz="2800" b="0" i="1" smtClean="0">
                          <a:latin typeface="Cambria Math" panose="02040503050406030204" pitchFamily="18" charset="0"/>
                        </a:rPr>
                        <m:t>𝑦</m:t>
                      </m:r>
                      <m:r>
                        <a:rPr lang="en-US" sz="2800" b="0" i="1" smtClean="0">
                          <a:latin typeface="Cambria Math" panose="02040503050406030204" pitchFamily="18" charset="0"/>
                        </a:rPr>
                        <m:t>(</m:t>
                      </m:r>
                      <m:r>
                        <a:rPr lang="en-US" sz="2800" b="0" i="1" smtClean="0">
                          <a:latin typeface="Cambria Math" panose="02040503050406030204" pitchFamily="18" charset="0"/>
                        </a:rPr>
                        <m:t>𝑡</m:t>
                      </m:r>
                      <m:r>
                        <a:rPr lang="en-US" sz="2800" b="0" i="1" smtClean="0">
                          <a:latin typeface="Cambria Math" panose="02040503050406030204" pitchFamily="18" charset="0"/>
                        </a:rPr>
                        <m:t>)</m:t>
                      </m:r>
                    </m:oMath>
                  </m:oMathPara>
                </a14:m>
                <a:endParaRPr lang="en-US" sz="2800" dirty="0"/>
              </a:p>
              <a:p>
                <a:pPr marL="0" indent="0" algn="just">
                  <a:lnSpc>
                    <a:spcPct val="150000"/>
                  </a:lnSpc>
                  <a:buNone/>
                </a:pPr>
                <a14:m>
                  <m:oMathPara xmlns:m="http://schemas.openxmlformats.org/officeDocument/2006/math">
                    <m:oMathParaPr>
                      <m:jc m:val="centerGroup"/>
                    </m:oMathParaPr>
                    <m:oMath xmlns:m="http://schemas.openxmlformats.org/officeDocument/2006/math">
                      <m:f>
                        <m:fPr>
                          <m:ctrlPr>
                            <a:rPr lang="ru-RU" sz="2800" i="1" smtClean="0">
                              <a:latin typeface="Cambria Math" panose="02040503050406030204" pitchFamily="18" charset="0"/>
                            </a:rPr>
                          </m:ctrlPr>
                        </m:fPr>
                        <m:num>
                          <m:r>
                            <a:rPr lang="en-US" sz="2800" b="0" i="1" smtClean="0">
                              <a:latin typeface="Cambria Math" panose="02040503050406030204" pitchFamily="18" charset="0"/>
                            </a:rPr>
                            <m:t>𝑑𝑦</m:t>
                          </m:r>
                        </m:num>
                        <m:den>
                          <m:r>
                            <a:rPr lang="en-US" sz="2800" b="0" i="1" smtClean="0">
                              <a:latin typeface="Cambria Math" panose="02040503050406030204" pitchFamily="18" charset="0"/>
                            </a:rPr>
                            <m:t>𝑑𝑡</m:t>
                          </m:r>
                        </m:den>
                      </m:f>
                      <m:r>
                        <a:rPr lang="en-US" sz="2800" b="0" i="1" smtClean="0">
                          <a:latin typeface="Cambria Math" panose="02040503050406030204" pitchFamily="18" charset="0"/>
                        </a:rPr>
                        <m:t>=</m:t>
                      </m:r>
                      <m:r>
                        <a:rPr lang="ru-RU" sz="2800" b="0" i="1" smtClean="0">
                          <a:latin typeface="Cambria Math" panose="02040503050406030204" pitchFamily="18" charset="0"/>
                        </a:rPr>
                        <m:t>−</m:t>
                      </m:r>
                      <m:r>
                        <a:rPr lang="en-US" sz="2800" b="0" i="1" smtClean="0">
                          <a:latin typeface="Cambria Math" panose="02040503050406030204" pitchFamily="18" charset="0"/>
                        </a:rPr>
                        <m:t>𝑐𝑦</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ru-RU" sz="2800" b="0" i="1" smtClean="0">
                          <a:latin typeface="Cambria Math" panose="02040503050406030204" pitchFamily="18" charset="0"/>
                        </a:rPr>
                        <m:t>+</m:t>
                      </m:r>
                      <m:r>
                        <a:rPr lang="en-US" sz="2800" b="0" i="1" smtClean="0">
                          <a:latin typeface="Cambria Math" panose="02040503050406030204" pitchFamily="18" charset="0"/>
                        </a:rPr>
                        <m:t>𝑑𝑥</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𝑡</m:t>
                          </m:r>
                        </m:e>
                      </m:d>
                      <m:r>
                        <a:rPr lang="en-US" sz="2800" b="0" i="1" smtClean="0">
                          <a:latin typeface="Cambria Math" panose="02040503050406030204" pitchFamily="18" charset="0"/>
                        </a:rPr>
                        <m:t>𝑦</m:t>
                      </m:r>
                      <m:r>
                        <a:rPr lang="en-US" sz="2800" b="0" i="1" smtClean="0">
                          <a:latin typeface="Cambria Math" panose="02040503050406030204" pitchFamily="18" charset="0"/>
                        </a:rPr>
                        <m:t>(</m:t>
                      </m:r>
                      <m:r>
                        <a:rPr lang="en-US" sz="2800" b="0" i="1" smtClean="0">
                          <a:latin typeface="Cambria Math" panose="02040503050406030204" pitchFamily="18" charset="0"/>
                        </a:rPr>
                        <m:t>𝑡</m:t>
                      </m:r>
                      <m:r>
                        <a:rPr lang="en-US" sz="2800" b="0" i="1" smtClean="0">
                          <a:latin typeface="Cambria Math" panose="02040503050406030204" pitchFamily="18" charset="0"/>
                        </a:rPr>
                        <m:t>)</m:t>
                      </m:r>
                    </m:oMath>
                  </m:oMathPara>
                </a14:m>
                <a:endParaRPr lang="ru-RU" sz="2800" dirty="0"/>
              </a:p>
              <a:p>
                <a:pPr marL="0" indent="0" algn="just">
                  <a:lnSpc>
                    <a:spcPct val="150000"/>
                  </a:lnSpc>
                  <a:buNone/>
                </a:pPr>
                <a:r>
                  <a:rPr lang="ru-RU" dirty="0"/>
                  <a:t>В этой модели x – число жертв, y - число хищников. Коэффициент a описывает скорость естественного прироста числа жертв в отсутствие хищников, с - естественное вымирание хищников, лишенных пищи в виде жертв. Вероятность взаимодействия жертвы и хищника считается пропорциональной как количеству жертв, так и числу самих хищников (</a:t>
                </a:r>
                <a:r>
                  <a:rPr lang="ru-RU" dirty="0" err="1"/>
                  <a:t>xy</a:t>
                </a:r>
                <a:r>
                  <a:rPr lang="ru-RU" dirty="0"/>
                  <a:t>). Каждый акт взаимодействия уменьшает популяцию жертв, но способствует увеличению популяции хищников (члены -</a:t>
                </a:r>
                <a:r>
                  <a:rPr lang="ru-RU" dirty="0" err="1"/>
                  <a:t>bxy</a:t>
                </a:r>
                <a:r>
                  <a:rPr lang="ru-RU" dirty="0"/>
                  <a:t> и </a:t>
                </a:r>
                <a:r>
                  <a:rPr lang="ru-RU" dirty="0" err="1"/>
                  <a:t>dxy</a:t>
                </a:r>
                <a:r>
                  <a:rPr lang="ru-RU" dirty="0"/>
                  <a:t> в правой части уравнения). </a:t>
                </a:r>
                <a:endParaRPr lang="en-US" sz="2800" dirty="0"/>
              </a:p>
              <a:p>
                <a:endParaRPr lang="ru-RU" dirty="0"/>
              </a:p>
            </p:txBody>
          </p:sp>
        </mc:Choice>
        <mc:Fallback xmlns="">
          <p:sp>
            <p:nvSpPr>
              <p:cNvPr id="4" name="Заголовок 1">
                <a:extLst>
                  <a:ext uri="{FF2B5EF4-FFF2-40B4-BE49-F238E27FC236}">
                    <a16:creationId xmlns:a16="http://schemas.microsoft.com/office/drawing/2014/main" id="{53793FEB-5F95-49D9-9DF6-E4DB52646211}"/>
                  </a:ext>
                </a:extLst>
              </p:cNvPr>
              <p:cNvSpPr>
                <a:spLocks noGrp="1" noRot="1" noChangeAspect="1" noMove="1" noResize="1" noEditPoints="1" noAdjustHandles="1" noChangeArrowheads="1" noChangeShapeType="1" noTextEdit="1"/>
              </p:cNvSpPr>
              <p:nvPr>
                <p:ph idx="1"/>
              </p:nvPr>
            </p:nvSpPr>
            <p:spPr>
              <a:xfrm>
                <a:off x="838200" y="368300"/>
                <a:ext cx="10515600" cy="5808663"/>
              </a:xfrm>
              <a:blipFill>
                <a:blip r:embed="rId2"/>
                <a:stretch>
                  <a:fillRect l="-580" t="-839" r="-522"/>
                </a:stretch>
              </a:blipFill>
            </p:spPr>
            <p:txBody>
              <a:bodyPr/>
              <a:lstStyle/>
              <a:p>
                <a:r>
                  <a:rPr lang="ru-RU">
                    <a:noFill/>
                  </a:rPr>
                  <a:t> </a:t>
                </a:r>
              </a:p>
            </p:txBody>
          </p:sp>
        </mc:Fallback>
      </mc:AlternateContent>
    </p:spTree>
    <p:extLst>
      <p:ext uri="{BB962C8B-B14F-4D97-AF65-F5344CB8AC3E}">
        <p14:creationId xmlns:p14="http://schemas.microsoft.com/office/powerpoint/2010/main" val="3966448672"/>
      </p:ext>
    </p:extLst>
  </p:cSld>
  <p:clrMapOvr>
    <a:masterClrMapping/>
  </p:clrMapOvr>
</p:sld>
</file>

<file path=ppt/theme/theme1.xml><?xml version="1.0" encoding="utf-8"?>
<a:theme xmlns:a="http://schemas.openxmlformats.org/drawingml/2006/main" name="Уголки">
  <a:themeElements>
    <a:clrScheme name="Уголки">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Уголки">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Уголки">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Уголки</Template>
  <TotalTime>24</TotalTime>
  <Words>451</Words>
  <Application>Microsoft Office PowerPoint</Application>
  <PresentationFormat>Широкоэкранный</PresentationFormat>
  <Paragraphs>30</Paragraphs>
  <Slides>5</Slides>
  <Notes>1</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5</vt:i4>
      </vt:variant>
    </vt:vector>
  </HeadingPairs>
  <TitlesOfParts>
    <vt:vector size="9" baseType="lpstr">
      <vt:lpstr>Calibri</vt:lpstr>
      <vt:lpstr>Cambria Math</vt:lpstr>
      <vt:lpstr>Franklin Gothic Book</vt:lpstr>
      <vt:lpstr>Уголки</vt:lpstr>
      <vt:lpstr>Групповой проект  по научному программированию на тему: «Модель хищник-жертва»</vt:lpstr>
      <vt:lpstr>Постановка задачи</vt:lpstr>
      <vt:lpstr>Используемая модель</vt:lpstr>
      <vt:lpstr>Презентация PowerPoint</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Групповой проект  по научному программированию на тему: «Модель хищник-жертва»</dc:title>
  <dc:creator>xslixs@outlook.com</dc:creator>
  <cp:lastModifiedBy>xslixs@outlook.com</cp:lastModifiedBy>
  <cp:revision>1</cp:revision>
  <dcterms:created xsi:type="dcterms:W3CDTF">2021-11-24T12:56:23Z</dcterms:created>
  <dcterms:modified xsi:type="dcterms:W3CDTF">2021-12-22T08:44:02Z</dcterms:modified>
</cp:coreProperties>
</file>