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249" autoAdjust="0"/>
  </p:normalViewPr>
  <p:slideViewPr>
    <p:cSldViewPr snapToGrid="0">
      <p:cViewPr varScale="1">
        <p:scale>
          <a:sx n="68" d="100"/>
          <a:sy n="68" d="100"/>
        </p:scale>
        <p:origin x="12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CEF6B-C9B1-4A96-BFAB-FF0F6A2DDE2E}" type="datetimeFigureOut">
              <a:rPr lang="ru-RU" smtClean="0"/>
              <a:t>11.12.2021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9ED62-9965-4FFC-B1D5-82826FC0263C}" type="slidenum">
              <a:rPr lang="ru-RU" smtClean="0"/>
              <a:t>‹#›</a:t>
            </a:fld>
            <a:endParaRPr lang="ru-RU"/>
          </a:p>
        </p:txBody>
      </p:sp>
    </p:spTree>
    <p:extLst>
      <p:ext uri="{BB962C8B-B14F-4D97-AF65-F5344CB8AC3E}">
        <p14:creationId xmlns:p14="http://schemas.microsoft.com/office/powerpoint/2010/main" val="221470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769ED62-9965-4FFC-B1D5-82826FC0263C}" type="slidenum">
              <a:rPr lang="ru-RU" smtClean="0"/>
              <a:t>1</a:t>
            </a:fld>
            <a:endParaRPr lang="ru-RU"/>
          </a:p>
        </p:txBody>
      </p:sp>
    </p:spTree>
    <p:extLst>
      <p:ext uri="{BB962C8B-B14F-4D97-AF65-F5344CB8AC3E}">
        <p14:creationId xmlns:p14="http://schemas.microsoft.com/office/powerpoint/2010/main" val="148887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C43BA54-23D1-4860-A188-A50677215921}" type="datetimeFigureOut">
              <a:rPr lang="ru-RU" smtClean="0"/>
              <a:t>11.12.2021</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F64337A-DF4C-4983-98BF-082B32561803}"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575047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43BA54-23D1-4860-A188-A50677215921}" type="datetimeFigureOut">
              <a:rPr lang="ru-RU" smtClean="0"/>
              <a:t>11.12.2021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34301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43BA54-23D1-4860-A188-A50677215921}" type="datetimeFigureOut">
              <a:rPr lang="ru-RU" smtClean="0"/>
              <a:t>11.12.2021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142107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43BA54-23D1-4860-A188-A50677215921}" type="datetimeFigureOut">
              <a:rPr lang="ru-RU" smtClean="0"/>
              <a:t>11.12.2021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371834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C43BA54-23D1-4860-A188-A50677215921}" type="datetimeFigureOut">
              <a:rPr lang="ru-RU" smtClean="0"/>
              <a:t>11.12.2021</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F64337A-DF4C-4983-98BF-082B32561803}"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766026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C43BA54-23D1-4860-A188-A50677215921}" type="datetimeFigureOut">
              <a:rPr lang="ru-RU" smtClean="0"/>
              <a:t>11.12.2021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266803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C43BA54-23D1-4860-A188-A50677215921}" type="datetimeFigureOut">
              <a:rPr lang="ru-RU" smtClean="0"/>
              <a:t>11.12.2021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407378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C43BA54-23D1-4860-A188-A50677215921}" type="datetimeFigureOut">
              <a:rPr lang="ru-RU" smtClean="0"/>
              <a:t>11.12.2021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237607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3BA54-23D1-4860-A188-A50677215921}" type="datetimeFigureOut">
              <a:rPr lang="ru-RU" smtClean="0"/>
              <a:t>11.12.2021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419253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43BA54-23D1-4860-A188-A50677215921}" type="datetimeFigureOut">
              <a:rPr lang="ru-RU" smtClean="0"/>
              <a:t>11.12.2021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64337A-DF4C-4983-98BF-082B32561803}"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186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43BA54-23D1-4860-A188-A50677215921}" type="datetimeFigureOut">
              <a:rPr lang="ru-RU" smtClean="0"/>
              <a:t>11.12.2021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64337A-DF4C-4983-98BF-082B32561803}"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396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C43BA54-23D1-4860-A188-A50677215921}" type="datetimeFigureOut">
              <a:rPr lang="ru-RU" smtClean="0"/>
              <a:t>11.12.2021</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F64337A-DF4C-4983-98BF-082B32561803}"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47368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png"/><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D4C548-E9CB-4DBE-89C3-5153CCB86329}"/>
              </a:ext>
            </a:extLst>
          </p:cNvPr>
          <p:cNvSpPr>
            <a:spLocks noGrp="1"/>
          </p:cNvSpPr>
          <p:nvPr>
            <p:ph type="ctrTitle"/>
          </p:nvPr>
        </p:nvSpPr>
        <p:spPr>
          <a:xfrm>
            <a:off x="1172308" y="1281128"/>
            <a:ext cx="9847384" cy="2648770"/>
          </a:xfrm>
        </p:spPr>
        <p:txBody>
          <a:bodyPr>
            <a:normAutofit/>
          </a:bodyPr>
          <a:lstStyle/>
          <a:p>
            <a:pPr algn="ctr">
              <a:lnSpc>
                <a:spcPct val="100000"/>
              </a:lnSpc>
              <a:spcBef>
                <a:spcPts val="1200"/>
              </a:spcBef>
              <a:spcAft>
                <a:spcPts val="1800"/>
              </a:spcAft>
            </a:pPr>
            <a:r>
              <a:rPr lang="ru-RU" sz="2500" dirty="0"/>
              <a:t>Групповой проект  по научному программированию</a:t>
            </a:r>
            <a:br>
              <a:rPr lang="ru-RU" sz="3600" dirty="0"/>
            </a:br>
            <a:r>
              <a:rPr lang="ru-RU" sz="2500" dirty="0"/>
              <a:t>на тему:</a:t>
            </a:r>
            <a:br>
              <a:rPr lang="ru-RU" sz="3600" dirty="0"/>
            </a:br>
            <a:r>
              <a:rPr lang="ru-RU" sz="3600" dirty="0"/>
              <a:t>«Модель хищник-жертва»</a:t>
            </a:r>
            <a:br>
              <a:rPr lang="fr-FR" sz="3600" dirty="0"/>
            </a:br>
            <a:br>
              <a:rPr lang="fr-FR" sz="3600" dirty="0"/>
            </a:br>
            <a:r>
              <a:rPr lang="ru-RU" sz="3600" b="1" dirty="0"/>
              <a:t>Часть 2: Алгоритм решения</a:t>
            </a:r>
            <a:endParaRPr lang="ru-RU" sz="3600" dirty="0"/>
          </a:p>
        </p:txBody>
      </p:sp>
      <p:sp>
        <p:nvSpPr>
          <p:cNvPr id="3" name="Подзаголовок 2">
            <a:extLst>
              <a:ext uri="{FF2B5EF4-FFF2-40B4-BE49-F238E27FC236}">
                <a16:creationId xmlns:a16="http://schemas.microsoft.com/office/drawing/2014/main" id="{14421410-042C-44A1-AC21-6E6F9C29E56A}"/>
              </a:ext>
            </a:extLst>
          </p:cNvPr>
          <p:cNvSpPr>
            <a:spLocks noGrp="1"/>
          </p:cNvSpPr>
          <p:nvPr>
            <p:ph type="subTitle" idx="1"/>
          </p:nvPr>
        </p:nvSpPr>
        <p:spPr>
          <a:xfrm>
            <a:off x="1740818" y="4252487"/>
            <a:ext cx="9144000" cy="1324385"/>
          </a:xfrm>
        </p:spPr>
        <p:txBody>
          <a:bodyPr>
            <a:normAutofit fontScale="92500" lnSpcReduction="20000"/>
          </a:bodyPr>
          <a:lstStyle/>
          <a:p>
            <a:pPr algn="r"/>
            <a:r>
              <a:rPr lang="ru-RU" sz="1800" dirty="0"/>
              <a:t>Выполнили:</a:t>
            </a:r>
          </a:p>
          <a:p>
            <a:pPr algn="r"/>
            <a:r>
              <a:rPr lang="ru-RU" sz="1800" dirty="0"/>
              <a:t>Меньшов Иван НПМмд-02-21 </a:t>
            </a:r>
          </a:p>
          <a:p>
            <a:pPr algn="r"/>
            <a:r>
              <a:rPr lang="ru-RU" sz="1800" dirty="0"/>
              <a:t>Патачона Кейела НПМмд-02-21</a:t>
            </a:r>
          </a:p>
          <a:p>
            <a:pPr algn="r"/>
            <a:r>
              <a:rPr lang="ru-RU" sz="1800" dirty="0" err="1"/>
              <a:t>Соландже</a:t>
            </a:r>
            <a:r>
              <a:rPr lang="ru-RU" sz="1800" dirty="0"/>
              <a:t> Бриджитте Дифо Нпммд-02-21</a:t>
            </a:r>
          </a:p>
          <a:p>
            <a:pPr algn="r"/>
            <a:r>
              <a:rPr lang="ru-RU" sz="1800" dirty="0"/>
              <a:t> </a:t>
            </a:r>
          </a:p>
        </p:txBody>
      </p:sp>
    </p:spTree>
    <p:extLst>
      <p:ext uri="{BB962C8B-B14F-4D97-AF65-F5344CB8AC3E}">
        <p14:creationId xmlns:p14="http://schemas.microsoft.com/office/powerpoint/2010/main" val="56560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F912F4-6BC3-4957-A397-D8932456BE7D}"/>
              </a:ext>
            </a:extLst>
          </p:cNvPr>
          <p:cNvSpPr>
            <a:spLocks noGrp="1"/>
          </p:cNvSpPr>
          <p:nvPr>
            <p:ph type="title"/>
          </p:nvPr>
        </p:nvSpPr>
        <p:spPr>
          <a:xfrm>
            <a:off x="740923" y="216218"/>
            <a:ext cx="10515600" cy="964239"/>
          </a:xfrm>
        </p:spPr>
        <p:txBody>
          <a:bodyPr>
            <a:normAutofit/>
          </a:bodyPr>
          <a:lstStyle/>
          <a:p>
            <a:r>
              <a:rPr lang="ru-RU" sz="3200" b="1" dirty="0"/>
              <a:t>Постановка задачи</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A46784DE-9C17-4696-9D05-7FAE835741DB}"/>
                  </a:ext>
                </a:extLst>
              </p:cNvPr>
              <p:cNvSpPr>
                <a:spLocks noGrp="1"/>
              </p:cNvSpPr>
              <p:nvPr>
                <p:ph idx="1"/>
              </p:nvPr>
            </p:nvSpPr>
            <p:spPr>
              <a:xfrm>
                <a:off x="740923" y="1180457"/>
                <a:ext cx="10515600" cy="5194469"/>
              </a:xfrm>
            </p:spPr>
            <p:txBody>
              <a:bodyPr>
                <a:normAutofit/>
              </a:bodyPr>
              <a:lstStyle/>
              <a:p>
                <a:pPr marL="0" indent="0" algn="just">
                  <a:buNone/>
                </a:pPr>
                <a:r>
                  <a:rPr lang="ru-RU" sz="1600" b="1" u="sng" dirty="0"/>
                  <a:t>Задача</a:t>
                </a:r>
                <a:r>
                  <a:rPr lang="ru-RU" sz="1600" dirty="0"/>
                  <a:t> В лесу проживают х число волков, питающихся зайцами, число которых в этом же лесу у. Пока число зайцев достаточно велико, для прокормки всех волков, численность волков растет до тех пор, пока не наступит момент, что корма перестанет хватать на всех. Тогда волки начнут умирать, и их численность будет уменьшаться. В этом случае в какой-то момент времени численность зайцев снова начнет увеличиваться, что повлечет за собой новый рост популяции волков. Такой цикл будет повторяться, пока обе популяции будут существовать. Помимо этого, на численность стаи влияют болезни и старение. Данная модель описывается следующим уравнением:</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ru-RU" sz="1600" i="1" smtClean="0">
                              <a:latin typeface="Cambria Math" panose="02040503050406030204" pitchFamily="18" charset="0"/>
                            </a:rPr>
                          </m:ctrlPr>
                        </m:fPr>
                        <m:num>
                          <m:r>
                            <a:rPr lang="en-US" sz="1600" b="0" i="1" smtClean="0">
                              <a:latin typeface="Cambria Math" panose="02040503050406030204" pitchFamily="18" charset="0"/>
                            </a:rPr>
                            <m:t>𝑑𝑥</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a:rPr lang="en-US" sz="1600" b="0" i="1" smtClean="0">
                          <a:latin typeface="Cambria Math" panose="02040503050406030204" pitchFamily="18" charset="0"/>
                        </a:rPr>
                        <m:t>𝑎𝑥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𝑏𝑥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m:oMathPara>
                </a14:m>
                <a:endParaRPr lang="en-US" sz="1600" dirty="0"/>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ru-RU" sz="1600" i="1" smtClean="0">
                              <a:latin typeface="Cambria Math" panose="02040503050406030204" pitchFamily="18" charset="0"/>
                            </a:rPr>
                          </m:ctrlPr>
                        </m:fPr>
                        <m:num>
                          <m:r>
                            <a:rPr lang="en-US" sz="1600" b="0" i="1" smtClean="0">
                              <a:latin typeface="Cambria Math" panose="02040503050406030204" pitchFamily="18" charset="0"/>
                            </a:rPr>
                            <m:t>𝑑𝑦</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a:rPr lang="en-US" sz="1600" b="0" i="1" smtClean="0">
                          <a:latin typeface="Cambria Math" panose="02040503050406030204" pitchFamily="18" charset="0"/>
                        </a:rPr>
                        <m:t>𝑐𝑦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𝑑𝑥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m:oMathPara>
                </a14:m>
                <a:endParaRPr lang="en-US" sz="1600" dirty="0"/>
              </a:p>
              <a:p>
                <a:pPr marL="0" indent="0" algn="just">
                  <a:lnSpc>
                    <a:spcPct val="150000"/>
                  </a:lnSpc>
                  <a:buNone/>
                </a:pPr>
                <a:r>
                  <a:rPr lang="ru-RU" sz="1600" dirty="0"/>
                  <a:t>a и d- коэффициенты смертности </a:t>
                </a:r>
                <a:r>
                  <a:rPr lang="en-US" sz="1600" dirty="0"/>
                  <a:t>;</a:t>
                </a:r>
                <a:r>
                  <a:rPr lang="ru-RU" sz="1600" dirty="0"/>
                  <a:t> b и c, - коэффициенты прироста популяции</a:t>
                </a:r>
                <a:r>
                  <a:rPr lang="en-US" sz="1600" dirty="0"/>
                  <a:t>.</a:t>
                </a:r>
              </a:p>
              <a:p>
                <a:pPr marL="0" indent="0" algn="just">
                  <a:lnSpc>
                    <a:spcPct val="150000"/>
                  </a:lnSpc>
                  <a:buNone/>
                </a:pPr>
                <a:r>
                  <a:rPr lang="ru-RU" sz="1600" dirty="0"/>
                  <a:t>1. Построить график зависимости</a:t>
                </a:r>
                <a:r>
                  <a:rPr lang="en-US" sz="1600" dirty="0"/>
                  <a:t> </a:t>
                </a:r>
                <a14:m>
                  <m:oMath xmlns:m="http://schemas.openxmlformats.org/officeDocument/2006/math">
                    <m:r>
                      <a:rPr lang="en-US" sz="1600" b="0" i="1" smtClean="0">
                        <a:latin typeface="Cambria Math" panose="02040503050406030204" pitchFamily="18" charset="0"/>
                      </a:rPr>
                      <m:t>𝑥</m:t>
                    </m:r>
                  </m:oMath>
                </a14:m>
                <a:r>
                  <a:rPr lang="ru-RU" sz="1600" dirty="0"/>
                  <a:t> от</a:t>
                </a:r>
                <a:r>
                  <a:rPr lang="en-US" sz="1600" dirty="0"/>
                  <a:t> </a:t>
                </a:r>
                <a14:m>
                  <m:oMath xmlns:m="http://schemas.openxmlformats.org/officeDocument/2006/math">
                    <m:r>
                      <a:rPr lang="en-US" sz="1600" b="0" i="1" smtClean="0">
                        <a:latin typeface="Cambria Math" panose="02040503050406030204" pitchFamily="18" charset="0"/>
                      </a:rPr>
                      <m:t>𝑦</m:t>
                    </m:r>
                  </m:oMath>
                </a14:m>
                <a:r>
                  <a:rPr lang="ru-RU" sz="1600" dirty="0"/>
                  <a:t> и графики функций</a:t>
                </a:r>
                <a:r>
                  <a:rPr lang="en-US" sz="1600" dirty="0"/>
                  <a:t> </a:t>
                </a:r>
                <a14:m>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oMath>
                </a14:m>
                <a:r>
                  <a:rPr lang="en-US" sz="1600" dirty="0"/>
                  <a:t> </a:t>
                </a:r>
                <a:r>
                  <a:rPr lang="ru-RU" sz="1600" dirty="0"/>
                  <a:t>и </a:t>
                </a:r>
                <a14:m>
                  <m:oMath xmlns:m="http://schemas.openxmlformats.org/officeDocument/2006/math">
                    <m:r>
                      <a:rPr lang="ru-RU" sz="1600" b="0" i="1" smtClean="0">
                        <a:latin typeface="Cambria Math" panose="02040503050406030204" pitchFamily="18" charset="0"/>
                      </a:rPr>
                      <m:t> </m:t>
                    </m:r>
                    <m:r>
                      <a:rPr lang="en-US" sz="1600" b="0" i="1" smtClean="0">
                        <a:latin typeface="Cambria Math" panose="02040503050406030204" pitchFamily="18" charset="0"/>
                      </a:rPr>
                      <m:t>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0" smtClean="0">
                        <a:latin typeface="Cambria Math" panose="02040503050406030204" pitchFamily="18" charset="0"/>
                      </a:rPr>
                      <m:t>.</m:t>
                    </m:r>
                  </m:oMath>
                </a14:m>
                <a:endParaRPr lang="ru-RU" sz="1600" dirty="0"/>
              </a:p>
              <a:p>
                <a:pPr marL="0" indent="0" algn="just">
                  <a:lnSpc>
                    <a:spcPct val="150000"/>
                  </a:lnSpc>
                  <a:buNone/>
                </a:pPr>
                <a:r>
                  <a:rPr lang="ru-RU" sz="1600" dirty="0"/>
                  <a:t>2. Найти стационарное состояние системы</a:t>
                </a:r>
                <a:r>
                  <a:rPr lang="en-US" sz="1600" dirty="0"/>
                  <a:t>.</a:t>
                </a:r>
                <a:endParaRPr lang="ru-RU" sz="2000" dirty="0"/>
              </a:p>
              <a:p>
                <a:endParaRPr lang="ru-RU" sz="2000" dirty="0"/>
              </a:p>
              <a:p>
                <a:endParaRPr lang="ru-RU" dirty="0"/>
              </a:p>
            </p:txBody>
          </p:sp>
        </mc:Choice>
        <mc:Fallback xmlns="">
          <p:sp>
            <p:nvSpPr>
              <p:cNvPr id="3" name="Объект 2">
                <a:extLst>
                  <a:ext uri="{FF2B5EF4-FFF2-40B4-BE49-F238E27FC236}">
                    <a16:creationId xmlns:a16="http://schemas.microsoft.com/office/drawing/2014/main" id="{A46784DE-9C17-4696-9D05-7FAE835741DB}"/>
                  </a:ext>
                </a:extLst>
              </p:cNvPr>
              <p:cNvSpPr>
                <a:spLocks noGrp="1" noRot="1" noChangeAspect="1" noMove="1" noResize="1" noEditPoints="1" noAdjustHandles="1" noChangeArrowheads="1" noChangeShapeType="1" noTextEdit="1"/>
              </p:cNvSpPr>
              <p:nvPr>
                <p:ph idx="1"/>
              </p:nvPr>
            </p:nvSpPr>
            <p:spPr>
              <a:xfrm>
                <a:off x="740923" y="1180457"/>
                <a:ext cx="10515600" cy="5194469"/>
              </a:xfrm>
              <a:blipFill>
                <a:blip r:embed="rId2"/>
                <a:stretch>
                  <a:fillRect l="-348" t="-587" r="-290"/>
                </a:stretch>
              </a:blipFill>
            </p:spPr>
            <p:txBody>
              <a:bodyPr/>
              <a:lstStyle/>
              <a:p>
                <a:r>
                  <a:rPr lang="fr-FR">
                    <a:noFill/>
                  </a:rPr>
                  <a:t> </a:t>
                </a:r>
              </a:p>
            </p:txBody>
          </p:sp>
        </mc:Fallback>
      </mc:AlternateContent>
    </p:spTree>
    <p:extLst>
      <p:ext uri="{BB962C8B-B14F-4D97-AF65-F5344CB8AC3E}">
        <p14:creationId xmlns:p14="http://schemas.microsoft.com/office/powerpoint/2010/main" val="238378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E46AD-ECA6-4695-A0B1-0DAE5D832949}"/>
              </a:ext>
            </a:extLst>
          </p:cNvPr>
          <p:cNvSpPr>
            <a:spLocks noGrp="1"/>
          </p:cNvSpPr>
          <p:nvPr>
            <p:ph type="title"/>
          </p:nvPr>
        </p:nvSpPr>
        <p:spPr>
          <a:xfrm>
            <a:off x="1331741" y="316524"/>
            <a:ext cx="10163908" cy="735037"/>
          </a:xfrm>
        </p:spPr>
        <p:txBody>
          <a:bodyPr>
            <a:normAutofit fontScale="90000"/>
          </a:bodyPr>
          <a:lstStyle/>
          <a:p>
            <a:pPr algn="ctr"/>
            <a:r>
              <a:rPr lang="ru-RU" dirty="0"/>
              <a:t>Особые точки</a:t>
            </a:r>
            <a:r>
              <a:rPr lang="en-US" dirty="0"/>
              <a:t> </a:t>
            </a:r>
            <a:r>
              <a:rPr lang="ru-RU" dirty="0"/>
              <a:t>предыдущей системы и их устойчивость</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9C151DE0-4816-41D5-A2CF-D1DFD504739F}"/>
                  </a:ext>
                </a:extLst>
              </p:cNvPr>
              <p:cNvSpPr>
                <a:spLocks noGrp="1"/>
              </p:cNvSpPr>
              <p:nvPr>
                <p:ph idx="1"/>
              </p:nvPr>
            </p:nvSpPr>
            <p:spPr>
              <a:xfrm>
                <a:off x="1219200" y="1674056"/>
                <a:ext cx="10276449" cy="4600136"/>
              </a:xfrm>
            </p:spPr>
            <p:txBody>
              <a:bodyPr>
                <a:normAutofit/>
              </a:bodyPr>
              <a:lstStyle/>
              <a:p>
                <a:pPr marL="0" indent="0" algn="just">
                  <a:buNone/>
                </a:pPr>
                <a14:m>
                  <m:oMath xmlns:m="http://schemas.openxmlformats.org/officeDocument/2006/math">
                    <m:d>
                      <m:dPr>
                        <m:begChr m:val="{"/>
                        <m:endChr m:val=""/>
                        <m:ctrlPr>
                          <a:rPr lang="ru-RU" i="1" smtClean="0">
                            <a:latin typeface="Cambria Math" panose="02040503050406030204" pitchFamily="18" charset="0"/>
                          </a:rPr>
                        </m:ctrlPr>
                      </m:dPr>
                      <m:e>
                        <m:eqArr>
                          <m:eqArrPr>
                            <m:ctrlPr>
                              <a:rPr lang="ru-RU" i="1" smtClean="0">
                                <a:latin typeface="Cambria Math" panose="02040503050406030204" pitchFamily="18" charset="0"/>
                              </a:rPr>
                            </m:ctrlPr>
                          </m:eqArrPr>
                          <m:e>
                            <m:f>
                              <m:fPr>
                                <m:ctrlPr>
                                  <a:rPr lang="ru-RU"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=0</m:t>
                            </m:r>
                          </m:e>
                          <m:e>
                            <m:f>
                              <m:fPr>
                                <m:ctrlPr>
                                  <a:rPr lang="ru-RU"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𝑑𝑡</m:t>
                                </m:r>
                              </m:den>
                            </m:f>
                            <m:r>
                              <a:rPr lang="en-US" b="0" i="1" smtClean="0">
                                <a:latin typeface="Cambria Math" panose="02040503050406030204" pitchFamily="18" charset="0"/>
                              </a:rPr>
                              <m:t>=0</m:t>
                            </m:r>
                          </m:e>
                        </m:eqArr>
                      </m:e>
                    </m:d>
                  </m:oMath>
                </a14:m>
                <a:r>
                  <a:rPr lang="en-US"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r>
                      <a:rPr lang="en-US" sz="2400" b="0" i="1" smtClean="0">
                        <a:latin typeface="Cambria Math" panose="02040503050406030204" pitchFamily="18" charset="0"/>
                      </a:rPr>
                      <m:t> </m:t>
                    </m:r>
                    <m:r>
                      <a:rPr lang="ru-RU" sz="2400" b="0" i="1" smtClean="0">
                        <a:latin typeface="Cambria Math" panose="02040503050406030204" pitchFamily="18" charset="0"/>
                      </a:rPr>
                      <m:t>или </m:t>
                    </m:r>
                    <m:d>
                      <m:dPr>
                        <m:ctrlPr>
                          <a:rPr lang="ru-RU"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m:t>
                        </m:r>
                      </m:num>
                      <m:den>
                        <m:r>
                          <a:rPr lang="en-US" sz="2400" b="0" i="1" smtClean="0">
                            <a:latin typeface="Cambria Math" panose="02040503050406030204" pitchFamily="18" charset="0"/>
                          </a:rPr>
                          <m:t>𝑑</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𝑏</m:t>
                        </m:r>
                      </m:den>
                    </m:f>
                    <m:r>
                      <a:rPr lang="en-US" sz="2400" b="0" i="1" smtClean="0">
                        <a:latin typeface="Cambria Math" panose="02040503050406030204" pitchFamily="18" charset="0"/>
                      </a:rPr>
                      <m:t>)</m:t>
                    </m:r>
                  </m:oMath>
                </a14:m>
                <a:endParaRPr lang="ru-RU" sz="2400" dirty="0"/>
              </a:p>
              <a:p>
                <a:pPr marL="0" indent="0" algn="just">
                  <a:buNone/>
                </a:pPr>
                <a:r>
                  <a:rPr lang="ru-RU" sz="2400" dirty="0"/>
                  <a:t>Чтобы исследовать поведение популяции, найдем особые точки и их тип</a:t>
                </a:r>
              </a:p>
              <a:p>
                <a:pPr marL="0" indent="0" algn="just">
                  <a:buNone/>
                </a:pPr>
                <a:endParaRPr lang="ru-RU" sz="2400" dirty="0"/>
              </a:p>
              <a:p>
                <a:pPr marL="0" indent="0" algn="just">
                  <a:buNone/>
                </a:pPr>
                <a:endParaRPr lang="ru-RU" sz="2400" dirty="0"/>
              </a:p>
              <a:p>
                <a:pPr marL="0" indent="0" algn="just">
                  <a:buNone/>
                </a:pPr>
                <a:r>
                  <a:rPr lang="ru-RU" sz="2400" dirty="0"/>
                  <a:t>Собственные значения для якобиана </a:t>
                </a:r>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𝐽</m:t>
                        </m:r>
                      </m:e>
                      <m: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m:t>
                            </m:r>
                          </m:num>
                          <m:den>
                            <m:r>
                              <a:rPr lang="en-US" sz="2400" b="0" i="1" smtClean="0">
                                <a:latin typeface="Cambria Math" panose="02040503050406030204" pitchFamily="18" charset="0"/>
                              </a:rPr>
                              <m:t>𝑑</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𝑏</m:t>
                            </m:r>
                          </m:den>
                        </m:f>
                        <m:r>
                          <a:rPr lang="en-US" sz="2400" b="0" i="1" smtClean="0">
                            <a:latin typeface="Cambria Math" panose="02040503050406030204" pitchFamily="18" charset="0"/>
                          </a:rPr>
                          <m:t>)</m:t>
                        </m:r>
                      </m:sub>
                    </m:sSub>
                  </m:oMath>
                </a14:m>
                <a:r>
                  <a:rPr lang="en-US" sz="2400" dirty="0"/>
                  <a:t> </a:t>
                </a:r>
                <a:r>
                  <a:rPr lang="ru-RU" sz="2400" dirty="0"/>
                  <a:t>всегда комплексно сопряженные и следовательно понадобиться дополнительные исследования</a:t>
                </a:r>
                <a:r>
                  <a:rPr lang="en-US" sz="2400" dirty="0"/>
                  <a:t> </a:t>
                </a:r>
                <a:r>
                  <a:rPr lang="ru-RU" sz="2400" dirty="0"/>
                  <a:t>чтобы определить тип стационарной точки </a:t>
                </a:r>
                <a14:m>
                  <m:oMath xmlns:m="http://schemas.openxmlformats.org/officeDocument/2006/math">
                    <m:d>
                      <m:dPr>
                        <m:ctrlPr>
                          <a:rPr lang="ru-RU" sz="2400" i="1" smtClean="0">
                            <a:latin typeface="Cambria Math" panose="02040503050406030204" pitchFamily="18" charset="0"/>
                          </a:rPr>
                        </m:ctrlPr>
                      </m:dPr>
                      <m:e>
                        <m:f>
                          <m:fPr>
                            <m:ctrlPr>
                              <a:rPr lang="ru-RU" sz="2400" i="1" smtClean="0">
                                <a:latin typeface="Cambria Math" panose="02040503050406030204" pitchFamily="18" charset="0"/>
                              </a:rPr>
                            </m:ctrlPr>
                          </m:fPr>
                          <m:num>
                            <m:r>
                              <a:rPr lang="ru-RU" sz="2400" b="0" i="1" smtClean="0">
                                <a:latin typeface="Cambria Math" panose="02040503050406030204" pitchFamily="18" charset="0"/>
                              </a:rPr>
                              <m:t>с</m:t>
                            </m:r>
                          </m:num>
                          <m:den>
                            <m:r>
                              <a:rPr lang="en-US" sz="2400" b="0" i="1" smtClean="0">
                                <a:latin typeface="Cambria Math" panose="02040503050406030204" pitchFamily="18" charset="0"/>
                              </a:rPr>
                              <m:t>𝑑</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𝑎</m:t>
                            </m:r>
                          </m:num>
                          <m:den>
                            <m:r>
                              <a:rPr lang="en-US" sz="2400" b="0" i="1" smtClean="0">
                                <a:latin typeface="Cambria Math" panose="02040503050406030204" pitchFamily="18" charset="0"/>
                              </a:rPr>
                              <m:t>𝑏</m:t>
                            </m:r>
                          </m:den>
                        </m:f>
                      </m:e>
                    </m:d>
                    <m:r>
                      <a:rPr lang="ru-RU" sz="2400" b="0" i="1" smtClean="0">
                        <a:latin typeface="Cambria Math" panose="02040503050406030204" pitchFamily="18" charset="0"/>
                      </a:rPr>
                      <m:t>,</m:t>
                    </m:r>
                  </m:oMath>
                </a14:m>
                <a:r>
                  <a:rPr lang="ru-RU" sz="2400" dirty="0"/>
                  <a:t> хотя обычно, она является устойчивым положением и точка </a:t>
                </a:r>
                <a14:m>
                  <m:oMath xmlns:m="http://schemas.openxmlformats.org/officeDocument/2006/math">
                    <m:d>
                      <m:dPr>
                        <m:ctrlPr>
                          <a:rPr lang="ru-RU" sz="2400" i="1">
                            <a:solidFill>
                              <a:srgbClr val="191B0E"/>
                            </a:solidFill>
                            <a:latin typeface="Cambria Math" panose="02040503050406030204" pitchFamily="18" charset="0"/>
                          </a:rPr>
                        </m:ctrlPr>
                      </m:dPr>
                      <m:e>
                        <m:r>
                          <a:rPr lang="ru-RU" sz="2400" b="0" i="1" smtClean="0">
                            <a:solidFill>
                              <a:srgbClr val="191B0E"/>
                            </a:solidFill>
                            <a:latin typeface="Cambria Math" panose="02040503050406030204" pitchFamily="18" charset="0"/>
                          </a:rPr>
                          <m:t>0</m:t>
                        </m:r>
                        <m:r>
                          <a:rPr lang="en-US" sz="2400" i="1">
                            <a:solidFill>
                              <a:srgbClr val="191B0E"/>
                            </a:solidFill>
                            <a:latin typeface="Cambria Math" panose="02040503050406030204" pitchFamily="18" charset="0"/>
                          </a:rPr>
                          <m:t>,</m:t>
                        </m:r>
                        <m:r>
                          <a:rPr lang="ru-RU" sz="2400" b="0" i="1" smtClean="0">
                            <a:solidFill>
                              <a:srgbClr val="191B0E"/>
                            </a:solidFill>
                            <a:latin typeface="Cambria Math" panose="02040503050406030204" pitchFamily="18" charset="0"/>
                          </a:rPr>
                          <m:t>0</m:t>
                        </m:r>
                        <m:r>
                          <a:rPr lang="en-US" sz="2400" i="1" smtClean="0">
                            <a:solidFill>
                              <a:srgbClr val="191B0E"/>
                            </a:solidFill>
                            <a:latin typeface="Cambria Math" panose="02040503050406030204" pitchFamily="18" charset="0"/>
                          </a:rPr>
                          <m:t> </m:t>
                        </m:r>
                      </m:e>
                    </m:d>
                    <m:r>
                      <a:rPr lang="ru-RU" sz="2400" b="0" i="1" smtClean="0">
                        <a:solidFill>
                          <a:srgbClr val="191B0E"/>
                        </a:solidFill>
                        <a:latin typeface="Cambria Math" panose="02040503050406030204" pitchFamily="18" charset="0"/>
                      </a:rPr>
                      <m:t> −седлом</m:t>
                    </m:r>
                  </m:oMath>
                </a14:m>
                <a:r>
                  <a:rPr lang="ru-RU" sz="2400" dirty="0">
                    <a:solidFill>
                      <a:srgbClr val="191B0E"/>
                    </a:solidFill>
                  </a:rPr>
                  <a:t> </a:t>
                </a:r>
                <a:r>
                  <a:rPr lang="ru-RU" sz="2400" dirty="0"/>
                  <a:t>.</a:t>
                </a:r>
                <a:endParaRPr lang="en-US" sz="2400" dirty="0"/>
              </a:p>
            </p:txBody>
          </p:sp>
        </mc:Choice>
        <mc:Fallback>
          <p:sp>
            <p:nvSpPr>
              <p:cNvPr id="3" name="Объект 2">
                <a:extLst>
                  <a:ext uri="{FF2B5EF4-FFF2-40B4-BE49-F238E27FC236}">
                    <a16:creationId xmlns:a16="http://schemas.microsoft.com/office/drawing/2014/main" id="{9C151DE0-4816-41D5-A2CF-D1DFD504739F}"/>
                  </a:ext>
                </a:extLst>
              </p:cNvPr>
              <p:cNvSpPr>
                <a:spLocks noGrp="1" noRot="1" noChangeAspect="1" noMove="1" noResize="1" noEditPoints="1" noAdjustHandles="1" noChangeArrowheads="1" noChangeShapeType="1" noTextEdit="1"/>
              </p:cNvSpPr>
              <p:nvPr>
                <p:ph idx="1"/>
              </p:nvPr>
            </p:nvSpPr>
            <p:spPr>
              <a:xfrm>
                <a:off x="1219200" y="1674056"/>
                <a:ext cx="10276449" cy="4600136"/>
              </a:xfrm>
              <a:blipFill>
                <a:blip r:embed="rId3"/>
                <a:stretch>
                  <a:fillRect l="-890" r="-890" b="-531"/>
                </a:stretch>
              </a:blipFill>
            </p:spPr>
            <p:txBody>
              <a:bodyPr/>
              <a:lstStyle/>
              <a:p>
                <a:r>
                  <a:rPr lang="fr-FR">
                    <a:noFill/>
                  </a:rPr>
                  <a:t> </a:t>
                </a:r>
              </a:p>
            </p:txBody>
          </p:sp>
        </mc:Fallback>
      </mc:AlternateContent>
      <p:sp>
        <p:nvSpPr>
          <p:cNvPr id="7" name="Стрелка: вправо 6">
            <a:extLst>
              <a:ext uri="{FF2B5EF4-FFF2-40B4-BE49-F238E27FC236}">
                <a16:creationId xmlns:a16="http://schemas.microsoft.com/office/drawing/2014/main" id="{F97C0F69-273A-417E-827B-A7FED7FE7703}"/>
              </a:ext>
            </a:extLst>
          </p:cNvPr>
          <p:cNvSpPr/>
          <p:nvPr/>
        </p:nvSpPr>
        <p:spPr>
          <a:xfrm>
            <a:off x="2715065" y="2025748"/>
            <a:ext cx="886264" cy="23915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8" name="Объект 7">
            <a:extLst>
              <a:ext uri="{FF2B5EF4-FFF2-40B4-BE49-F238E27FC236}">
                <a16:creationId xmlns:a16="http://schemas.microsoft.com/office/drawing/2014/main" id="{EB67CE6F-C34C-461C-99B3-7B731341EBF2}"/>
              </a:ext>
            </a:extLst>
          </p:cNvPr>
          <p:cNvGraphicFramePr>
            <a:graphicFrameLocks noChangeAspect="1"/>
          </p:cNvGraphicFramePr>
          <p:nvPr>
            <p:extLst>
              <p:ext uri="{D42A27DB-BD31-4B8C-83A1-F6EECF244321}">
                <p14:modId xmlns:p14="http://schemas.microsoft.com/office/powerpoint/2010/main" val="1877049629"/>
              </p:ext>
            </p:extLst>
          </p:nvPr>
        </p:nvGraphicFramePr>
        <p:xfrm>
          <a:off x="1147763" y="3314700"/>
          <a:ext cx="3752850" cy="979488"/>
        </p:xfrm>
        <a:graphic>
          <a:graphicData uri="http://schemas.openxmlformats.org/presentationml/2006/ole">
            <mc:AlternateContent xmlns:mc="http://schemas.openxmlformats.org/markup-compatibility/2006">
              <mc:Choice xmlns:v="urn:schemas-microsoft-com:vml" Requires="v">
                <p:oleObj spid="_x0000_s1058" name="Equation" r:id="rId4" imgW="2057400" imgH="545760" progId="Equation.DSMT4">
                  <p:embed/>
                </p:oleObj>
              </mc:Choice>
              <mc:Fallback>
                <p:oleObj name="Equation" r:id="rId4" imgW="2057400" imgH="545760" progId="Equation.DSMT4">
                  <p:embed/>
                  <p:pic>
                    <p:nvPicPr>
                      <p:cNvPr id="0" name=""/>
                      <p:cNvPicPr/>
                      <p:nvPr/>
                    </p:nvPicPr>
                    <p:blipFill>
                      <a:blip r:embed="rId5"/>
                      <a:stretch>
                        <a:fillRect/>
                      </a:stretch>
                    </p:blipFill>
                    <p:spPr>
                      <a:xfrm>
                        <a:off x="1147763" y="3314700"/>
                        <a:ext cx="3752850" cy="979488"/>
                      </a:xfrm>
                      <a:prstGeom prst="rect">
                        <a:avLst/>
                      </a:prstGeom>
                    </p:spPr>
                  </p:pic>
                </p:oleObj>
              </mc:Fallback>
            </mc:AlternateContent>
          </a:graphicData>
        </a:graphic>
      </p:graphicFrame>
      <p:graphicFrame>
        <p:nvGraphicFramePr>
          <p:cNvPr id="11" name="Объект 10">
            <a:extLst>
              <a:ext uri="{FF2B5EF4-FFF2-40B4-BE49-F238E27FC236}">
                <a16:creationId xmlns:a16="http://schemas.microsoft.com/office/drawing/2014/main" id="{ACFF4037-F102-4059-B5E0-F39EA4581DA7}"/>
              </a:ext>
            </a:extLst>
          </p:cNvPr>
          <p:cNvGraphicFramePr>
            <a:graphicFrameLocks noChangeAspect="1"/>
          </p:cNvGraphicFramePr>
          <p:nvPr>
            <p:extLst>
              <p:ext uri="{D42A27DB-BD31-4B8C-83A1-F6EECF244321}">
                <p14:modId xmlns:p14="http://schemas.microsoft.com/office/powerpoint/2010/main" val="4093705413"/>
              </p:ext>
            </p:extLst>
          </p:nvPr>
        </p:nvGraphicFramePr>
        <p:xfrm>
          <a:off x="5047957" y="3314699"/>
          <a:ext cx="2096086" cy="979693"/>
        </p:xfrm>
        <a:graphic>
          <a:graphicData uri="http://schemas.openxmlformats.org/presentationml/2006/ole">
            <mc:AlternateContent xmlns:mc="http://schemas.openxmlformats.org/markup-compatibility/2006">
              <mc:Choice xmlns:v="urn:schemas-microsoft-com:vml" Requires="v">
                <p:oleObj spid="_x0000_s1059" name="Equation" r:id="rId6" imgW="1168200" imgH="545760" progId="Equation.DSMT4">
                  <p:embed/>
                </p:oleObj>
              </mc:Choice>
              <mc:Fallback>
                <p:oleObj name="Equation" r:id="rId6" imgW="1168200" imgH="545760" progId="Equation.DSMT4">
                  <p:embed/>
                  <p:pic>
                    <p:nvPicPr>
                      <p:cNvPr id="0" name=""/>
                      <p:cNvPicPr/>
                      <p:nvPr/>
                    </p:nvPicPr>
                    <p:blipFill>
                      <a:blip r:embed="rId7"/>
                      <a:stretch>
                        <a:fillRect/>
                      </a:stretch>
                    </p:blipFill>
                    <p:spPr>
                      <a:xfrm>
                        <a:off x="5047957" y="3314699"/>
                        <a:ext cx="2096086" cy="979693"/>
                      </a:xfrm>
                      <a:prstGeom prst="rect">
                        <a:avLst/>
                      </a:prstGeom>
                    </p:spPr>
                  </p:pic>
                </p:oleObj>
              </mc:Fallback>
            </mc:AlternateContent>
          </a:graphicData>
        </a:graphic>
      </p:graphicFrame>
      <p:graphicFrame>
        <p:nvGraphicFramePr>
          <p:cNvPr id="12" name="Объект 11">
            <a:extLst>
              <a:ext uri="{FF2B5EF4-FFF2-40B4-BE49-F238E27FC236}">
                <a16:creationId xmlns:a16="http://schemas.microsoft.com/office/drawing/2014/main" id="{A753120F-0A13-4B81-981C-3DC1A56FD8CE}"/>
              </a:ext>
            </a:extLst>
          </p:cNvPr>
          <p:cNvGraphicFramePr>
            <a:graphicFrameLocks noChangeAspect="1"/>
          </p:cNvGraphicFramePr>
          <p:nvPr>
            <p:extLst>
              <p:ext uri="{D42A27DB-BD31-4B8C-83A1-F6EECF244321}">
                <p14:modId xmlns:p14="http://schemas.microsoft.com/office/powerpoint/2010/main" val="523909636"/>
              </p:ext>
            </p:extLst>
          </p:nvPr>
        </p:nvGraphicFramePr>
        <p:xfrm>
          <a:off x="7536157" y="3314699"/>
          <a:ext cx="3382668" cy="979693"/>
        </p:xfrm>
        <a:graphic>
          <a:graphicData uri="http://schemas.openxmlformats.org/presentationml/2006/ole">
            <mc:AlternateContent xmlns:mc="http://schemas.openxmlformats.org/markup-compatibility/2006">
              <mc:Choice xmlns:v="urn:schemas-microsoft-com:vml" Requires="v">
                <p:oleObj spid="_x0000_s1060" name="Equation" r:id="rId8" imgW="1447560" imgH="952200" progId="Equation.DSMT4">
                  <p:embed/>
                </p:oleObj>
              </mc:Choice>
              <mc:Fallback>
                <p:oleObj name="Equation" r:id="rId8" imgW="1447560" imgH="952200" progId="Equation.DSMT4">
                  <p:embed/>
                  <p:pic>
                    <p:nvPicPr>
                      <p:cNvPr id="0" name=""/>
                      <p:cNvPicPr/>
                      <p:nvPr/>
                    </p:nvPicPr>
                    <p:blipFill>
                      <a:blip r:embed="rId9"/>
                      <a:stretch>
                        <a:fillRect/>
                      </a:stretch>
                    </p:blipFill>
                    <p:spPr>
                      <a:xfrm>
                        <a:off x="7536157" y="3314699"/>
                        <a:ext cx="3382668" cy="979693"/>
                      </a:xfrm>
                      <a:prstGeom prst="rect">
                        <a:avLst/>
                      </a:prstGeom>
                    </p:spPr>
                  </p:pic>
                </p:oleObj>
              </mc:Fallback>
            </mc:AlternateContent>
          </a:graphicData>
        </a:graphic>
      </p:graphicFrame>
    </p:spTree>
    <p:extLst>
      <p:ext uri="{BB962C8B-B14F-4D97-AF65-F5344CB8AC3E}">
        <p14:creationId xmlns:p14="http://schemas.microsoft.com/office/powerpoint/2010/main" val="311066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0F52742A-D143-4978-AE60-A6618BF082DA}"/>
                  </a:ext>
                </a:extLst>
              </p:cNvPr>
              <p:cNvSpPr>
                <a:spLocks noGrp="1"/>
              </p:cNvSpPr>
              <p:nvPr>
                <p:ph idx="1"/>
              </p:nvPr>
            </p:nvSpPr>
            <p:spPr>
              <a:xfrm>
                <a:off x="980048" y="1156444"/>
                <a:ext cx="10724271" cy="5497573"/>
              </a:xfrm>
            </p:spPr>
            <p:txBody>
              <a:bodyPr>
                <a:normAutofit/>
              </a:bodyPr>
              <a:lstStyle/>
              <a:p>
                <a:pPr marL="0" indent="0" algn="just">
                  <a:buNone/>
                </a:pPr>
                <a:r>
                  <a:rPr lang="ru-RU" sz="2400" dirty="0"/>
                  <a:t>В рассматриваемой модели</a:t>
                </a:r>
                <a:r>
                  <a:rPr lang="en-US" sz="2400" dirty="0"/>
                  <a:t> x(t) – </a:t>
                </a:r>
                <a:r>
                  <a:rPr lang="ru-RU" sz="2400" dirty="0"/>
                  <a:t>число</a:t>
                </a:r>
                <a:r>
                  <a:rPr lang="en-US" sz="2400" dirty="0"/>
                  <a:t> </a:t>
                </a:r>
                <a:r>
                  <a:rPr lang="ru-RU" sz="2400" dirty="0"/>
                  <a:t>волков, а </a:t>
                </a:r>
                <a:r>
                  <a:rPr lang="en-US" sz="2400" dirty="0"/>
                  <a:t>y(t) – </a:t>
                </a:r>
                <a:r>
                  <a:rPr lang="ru-RU" sz="2400" dirty="0"/>
                  <a:t>число</a:t>
                </a:r>
                <a:r>
                  <a:rPr lang="en-US" sz="2400" dirty="0"/>
                  <a:t> </a:t>
                </a:r>
                <a:r>
                  <a:rPr lang="ru-RU" sz="2400" dirty="0"/>
                  <a:t>зайцев. Пусть теперь </a:t>
                </a:r>
                <a:r>
                  <a:rPr lang="en-US" sz="2400" dirty="0"/>
                  <a:t>v(t) </a:t>
                </a:r>
                <a:r>
                  <a:rPr lang="ru-RU" sz="2400" dirty="0"/>
                  <a:t>и</a:t>
                </a:r>
                <a:r>
                  <a:rPr lang="en-US" sz="2400" dirty="0"/>
                  <a:t> w(t)</a:t>
                </a:r>
                <a:r>
                  <a:rPr lang="ru-RU" sz="2400" dirty="0"/>
                  <a:t> – скорости роста численности популяции волков и зайцев соответственно. Мы будем применять метод дискретизации времени с шагом </a:t>
                </a:r>
              </a:p>
              <a:p>
                <a:pPr marL="0" indent="0" algn="just">
                  <a:buNone/>
                </a:pPr>
                <a14:m>
                  <m:oMath xmlns:m="http://schemas.openxmlformats.org/officeDocument/2006/math">
                    <m:d>
                      <m:dPr>
                        <m:begChr m:val="{"/>
                        <m:endChr m:val=""/>
                        <m:ctrlPr>
                          <a:rPr lang="ru-RU" sz="2400" i="1" smtClean="0">
                            <a:latin typeface="Cambria Math" panose="02040503050406030204" pitchFamily="18" charset="0"/>
                          </a:rPr>
                        </m:ctrlPr>
                      </m:dPr>
                      <m:e>
                        <m:eqArr>
                          <m:eqArrPr>
                            <m:ctrlPr>
                              <a:rPr lang="ru-RU" sz="2400" i="1" smtClean="0">
                                <a:latin typeface="Cambria Math" panose="02040503050406030204" pitchFamily="18" charset="0"/>
                              </a:rPr>
                            </m:ctrlPr>
                          </m:eqArrPr>
                          <m:e>
                            <m:r>
                              <a:rPr lang="en-US" sz="2400" b="0" i="1" smtClean="0">
                                <a:latin typeface="Cambria Math" panose="02040503050406030204" pitchFamily="18" charset="0"/>
                              </a:rPr>
                              <m:t>𝑣</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i="1">
                                <a:latin typeface="Cambria Math" panose="02040503050406030204" pitchFamily="18" charset="0"/>
                              </a:rPr>
                              <m:t>=−</m:t>
                            </m:r>
                            <m:r>
                              <a:rPr lang="en-US" sz="2400" i="1">
                                <a:latin typeface="Cambria Math" panose="02040503050406030204" pitchFamily="18" charset="0"/>
                              </a:rPr>
                              <m:t>𝑎𝑥</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𝑏𝑥</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e>
                          <m:e>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i="1">
                                <a:latin typeface="Cambria Math" panose="02040503050406030204" pitchFamily="18" charset="0"/>
                              </a:rPr>
                              <m:t>=</m:t>
                            </m:r>
                            <m:r>
                              <a:rPr lang="en-US" sz="2400" b="0" i="1" smtClean="0">
                                <a:latin typeface="Cambria Math" panose="02040503050406030204" pitchFamily="18" charset="0"/>
                              </a:rPr>
                              <m:t>𝑐𝑦</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𝑑𝑥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m:rPr>
                                <m:nor/>
                              </m:rPr>
                              <a:rPr lang="en-US" sz="2400" dirty="0" smtClean="0"/>
                              <m:t> </m:t>
                            </m:r>
                          </m:e>
                        </m:eqArr>
                      </m:e>
                    </m:d>
                  </m:oMath>
                </a14:m>
                <a:r>
                  <a:rPr lang="en-US" sz="2400" dirty="0"/>
                  <a:t>  </a:t>
                </a:r>
              </a:p>
              <a:p>
                <a:pPr marL="0" indent="0" algn="just">
                  <a:buNone/>
                </a:pPr>
                <a:endParaRPr lang="ru-RU" sz="2400" dirty="0"/>
              </a:p>
              <a:p>
                <a:pPr marL="0" indent="0" algn="just">
                  <a:buNone/>
                </a:pPr>
                <a14:m>
                  <m:oMath xmlns:m="http://schemas.openxmlformats.org/officeDocument/2006/math">
                    <m:d>
                      <m:dPr>
                        <m:begChr m:val="{"/>
                        <m:endChr m:val=""/>
                        <m:ctrlPr>
                          <a:rPr lang="ru-RU" sz="2400" i="1" smtClean="0">
                            <a:latin typeface="Cambria Math" panose="02040503050406030204" pitchFamily="18" charset="0"/>
                          </a:rPr>
                        </m:ctrlPr>
                      </m:dPr>
                      <m:e>
                        <m:eqArr>
                          <m:eqArrPr>
                            <m:ctrlPr>
                              <a:rPr lang="ru-RU" sz="2400" i="1" smtClean="0">
                                <a:latin typeface="Cambria Math" panose="02040503050406030204" pitchFamily="18" charset="0"/>
                              </a:rPr>
                            </m:ctrlPr>
                          </m:eqArrPr>
                          <m:e>
                            <m:r>
                              <a:rPr lang="en-US" sz="2400" b="0" i="1" smtClean="0">
                                <a:latin typeface="Cambria Math" panose="02040503050406030204" pitchFamily="18" charset="0"/>
                              </a:rPr>
                              <m:t>𝑥</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e>
                            </m:d>
                            <m:r>
                              <a:rPr lang="en-US" sz="2400" i="1">
                                <a:latin typeface="Cambria Math" panose="02040503050406030204" pitchFamily="18" charset="0"/>
                              </a:rPr>
                              <m:t>=</m:t>
                            </m:r>
                            <m:r>
                              <a:rPr lang="en-US" sz="2400" i="1">
                                <a:latin typeface="Cambria Math" panose="02040503050406030204" pitchFamily="18" charset="0"/>
                              </a:rPr>
                              <m:t>𝑥</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e>
                            </m:d>
                            <m:r>
                              <a:rPr lang="en-US" sz="2400" b="0" i="1" smtClean="0">
                                <a:latin typeface="Cambria Math" panose="02040503050406030204" pitchFamily="18" charset="0"/>
                              </a:rPr>
                              <m:t>∗</m:t>
                            </m:r>
                          </m:e>
                          <m:e>
                            <m:r>
                              <a:rPr lang="en-US" sz="2400" b="0" i="1" smtClean="0">
                                <a:latin typeface="Cambria Math" panose="02040503050406030204" pitchFamily="18" charset="0"/>
                              </a:rPr>
                              <m:t>𝑦</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r>
                                      <a:rPr lang="en-US" sz="2400" i="1">
                                        <a:latin typeface="Cambria Math" panose="02040503050406030204" pitchFamily="18" charset="0"/>
                                      </a:rPr>
                                      <m:t>+1</m:t>
                                    </m:r>
                                  </m:sub>
                                </m:sSub>
                              </m:e>
                            </m:d>
                            <m:r>
                              <a:rPr lang="en-US" sz="2400" i="1">
                                <a:latin typeface="Cambria Math" panose="02040503050406030204" pitchFamily="18" charset="0"/>
                              </a:rPr>
                              <m:t>=</m:t>
                            </m:r>
                            <m:r>
                              <a:rPr lang="en-US" sz="2400" b="0" i="1" smtClean="0">
                                <a:latin typeface="Cambria Math" panose="02040503050406030204" pitchFamily="18" charset="0"/>
                              </a:rPr>
                              <m:t>𝑦</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e>
                            </m:d>
                            <m:r>
                              <a:rPr lang="en-US" sz="2400" i="1">
                                <a:latin typeface="Cambria Math" panose="02040503050406030204" pitchFamily="18" charset="0"/>
                              </a:rPr>
                              <m:t>+</m:t>
                            </m:r>
                            <m:r>
                              <a:rPr lang="en-US" sz="2400" b="0" i="1" smtClean="0">
                                <a:latin typeface="Cambria Math" panose="02040503050406030204" pitchFamily="18" charset="0"/>
                              </a:rPr>
                              <m:t>𝑤</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e>
                            </m:d>
                            <m:r>
                              <a:rPr lang="en-US" sz="2400" i="1">
                                <a:latin typeface="Cambria Math" panose="02040503050406030204" pitchFamily="18" charset="0"/>
                              </a:rPr>
                              <m:t>∗</m:t>
                            </m:r>
                          </m:e>
                        </m:eqArr>
                      </m:e>
                    </m:d>
                  </m:oMath>
                </a14:m>
                <a:r>
                  <a:rPr lang="en-US" sz="2400" dirty="0"/>
                  <a:t>  </a:t>
                </a:r>
                <a:endParaRPr lang="ru-RU" sz="2400" dirty="0"/>
              </a:p>
              <a:p>
                <a:pPr marL="0" indent="0" algn="just">
                  <a:buNone/>
                </a:pPr>
                <a:endParaRPr lang="en-US" sz="2400" dirty="0"/>
              </a:p>
              <a:p>
                <a:pPr marL="0" indent="0" algn="just">
                  <a:buNone/>
                </a:pPr>
                <a:r>
                  <a:rPr lang="ru-RU" sz="2400" dirty="0"/>
                  <a:t>Мы считаем что начальный момент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𝑡</m:t>
                        </m:r>
                      </m:e>
                      <m:sub>
                        <m:r>
                          <a:rPr lang="ru-RU" sz="2400" b="0" i="1" smtClean="0">
                            <a:latin typeface="Cambria Math" panose="02040503050406030204" pitchFamily="18" charset="0"/>
                          </a:rPr>
                          <m:t>0</m:t>
                        </m:r>
                      </m:sub>
                    </m:sSub>
                    <m:r>
                      <a:rPr lang="ru-RU" sz="2400" b="0" i="1" smtClean="0">
                        <a:latin typeface="Cambria Math" panose="02040503050406030204" pitchFamily="18" charset="0"/>
                      </a:rPr>
                      <m:t>=0</m:t>
                    </m:r>
                  </m:oMath>
                </a14:m>
                <a:r>
                  <a:rPr lang="ru-RU" sz="2400" dirty="0"/>
                  <a:t>, и скорости </a:t>
                </a:r>
                <a:r>
                  <a:rPr lang="en-US" sz="2400" dirty="0"/>
                  <a:t>v(t) </a:t>
                </a:r>
                <a:r>
                  <a:rPr lang="ru-RU" sz="2400" dirty="0"/>
                  <a:t>и</a:t>
                </a:r>
                <a:r>
                  <a:rPr lang="en-US" sz="2400" dirty="0"/>
                  <a:t> w(t)</a:t>
                </a:r>
                <a:r>
                  <a:rPr lang="ru-RU" sz="2400" dirty="0"/>
                  <a:t> меняются только в последующие моменты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ru-RU" sz="2400" b="0" i="1" smtClean="0">
                            <a:latin typeface="Cambria Math" panose="02040503050406030204" pitchFamily="18" charset="0"/>
                          </a:rPr>
                          <m:t>1</m:t>
                        </m:r>
                      </m:sub>
                    </m:sSub>
                  </m:oMath>
                </a14:m>
                <a:r>
                  <a:rPr lang="ru-RU" sz="2400" dirty="0"/>
                  <a:t>,</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ru-RU" sz="2400" b="0" i="1" smtClean="0">
                            <a:latin typeface="Cambria Math" panose="02040503050406030204" pitchFamily="18" charset="0"/>
                          </a:rPr>
                          <m:t>2</m:t>
                        </m:r>
                      </m:sub>
                    </m:sSub>
                  </m:oMath>
                </a14:m>
                <a:r>
                  <a:rPr lang="ru-RU" sz="2400" dirty="0"/>
                  <a:t>,</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ru-RU" sz="2400" b="0" i="1" smtClean="0">
                            <a:latin typeface="Cambria Math" panose="02040503050406030204" pitchFamily="18" charset="0"/>
                          </a:rPr>
                          <m:t>3</m:t>
                        </m:r>
                      </m:sub>
                    </m:sSub>
                  </m:oMath>
                </a14:m>
                <a:r>
                  <a:rPr lang="ru-RU" sz="2400" dirty="0"/>
                  <a:t>, …,</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ru-RU" sz="2400" i="1">
                            <a:latin typeface="Cambria Math" panose="02040503050406030204" pitchFamily="18" charset="0"/>
                          </a:rPr>
                          <m:t>2</m:t>
                        </m:r>
                      </m:sub>
                    </m:sSub>
                  </m:oMath>
                </a14:m>
                <a:r>
                  <a:rPr lang="ru-RU" sz="2400" dirty="0"/>
                  <a:t>.</a:t>
                </a:r>
                <a:endParaRPr lang="en-US" sz="2400" dirty="0"/>
              </a:p>
            </p:txBody>
          </p:sp>
        </mc:Choice>
        <mc:Fallback>
          <p:sp>
            <p:nvSpPr>
              <p:cNvPr id="3" name="Объект 2">
                <a:extLst>
                  <a:ext uri="{FF2B5EF4-FFF2-40B4-BE49-F238E27FC236}">
                    <a16:creationId xmlns:a16="http://schemas.microsoft.com/office/drawing/2014/main" id="{0F52742A-D143-4978-AE60-A6618BF082DA}"/>
                  </a:ext>
                </a:extLst>
              </p:cNvPr>
              <p:cNvSpPr>
                <a:spLocks noGrp="1" noRot="1" noChangeAspect="1" noMove="1" noResize="1" noEditPoints="1" noAdjustHandles="1" noChangeArrowheads="1" noChangeShapeType="1" noTextEdit="1"/>
              </p:cNvSpPr>
              <p:nvPr>
                <p:ph idx="1"/>
              </p:nvPr>
            </p:nvSpPr>
            <p:spPr>
              <a:xfrm>
                <a:off x="980048" y="1156444"/>
                <a:ext cx="10724271" cy="5497573"/>
              </a:xfrm>
              <a:blipFill>
                <a:blip r:embed="rId3"/>
                <a:stretch>
                  <a:fillRect l="-910" t="-1220" r="-853"/>
                </a:stretch>
              </a:blipFill>
            </p:spPr>
            <p:txBody>
              <a:bodyPr/>
              <a:lstStyle/>
              <a:p>
                <a:r>
                  <a:rPr lang="fr-FR">
                    <a:noFill/>
                  </a:rPr>
                  <a:t> </a:t>
                </a:r>
              </a:p>
            </p:txBody>
          </p:sp>
        </mc:Fallback>
      </mc:AlternateContent>
      <p:sp>
        <p:nvSpPr>
          <p:cNvPr id="4" name="Заголовок 1">
            <a:extLst>
              <a:ext uri="{FF2B5EF4-FFF2-40B4-BE49-F238E27FC236}">
                <a16:creationId xmlns:a16="http://schemas.microsoft.com/office/drawing/2014/main" id="{D76BF6C9-FB3F-43C3-9973-18CF59364B36}"/>
              </a:ext>
            </a:extLst>
          </p:cNvPr>
          <p:cNvSpPr>
            <a:spLocks noGrp="1"/>
          </p:cNvSpPr>
          <p:nvPr>
            <p:ph type="title"/>
          </p:nvPr>
        </p:nvSpPr>
        <p:spPr>
          <a:xfrm>
            <a:off x="980049" y="316524"/>
            <a:ext cx="10515600" cy="735037"/>
          </a:xfrm>
        </p:spPr>
        <p:txBody>
          <a:bodyPr>
            <a:normAutofit fontScale="90000"/>
          </a:bodyPr>
          <a:lstStyle/>
          <a:p>
            <a:pPr algn="just"/>
            <a:r>
              <a:rPr lang="ru-RU" dirty="0"/>
              <a:t>Численное решение</a:t>
            </a:r>
            <a:r>
              <a:rPr lang="en-US" dirty="0"/>
              <a:t>: </a:t>
            </a:r>
            <a:r>
              <a:rPr lang="ru-RU" dirty="0"/>
              <a:t>дискретизация времени</a:t>
            </a:r>
          </a:p>
        </p:txBody>
      </p:sp>
      <p:graphicFrame>
        <p:nvGraphicFramePr>
          <p:cNvPr id="2" name="Объект 1">
            <a:extLst>
              <a:ext uri="{FF2B5EF4-FFF2-40B4-BE49-F238E27FC236}">
                <a16:creationId xmlns:a16="http://schemas.microsoft.com/office/drawing/2014/main" id="{5E0F9D07-6C93-434E-BB22-FB3C141E79C5}"/>
              </a:ext>
            </a:extLst>
          </p:cNvPr>
          <p:cNvGraphicFramePr>
            <a:graphicFrameLocks noChangeAspect="1"/>
          </p:cNvGraphicFramePr>
          <p:nvPr>
            <p:extLst>
              <p:ext uri="{D42A27DB-BD31-4B8C-83A1-F6EECF244321}">
                <p14:modId xmlns:p14="http://schemas.microsoft.com/office/powerpoint/2010/main" val="4025099425"/>
              </p:ext>
            </p:extLst>
          </p:nvPr>
        </p:nvGraphicFramePr>
        <p:xfrm>
          <a:off x="11397469" y="1896596"/>
          <a:ext cx="349055" cy="307989"/>
        </p:xfrm>
        <a:graphic>
          <a:graphicData uri="http://schemas.openxmlformats.org/presentationml/2006/ole">
            <mc:AlternateContent xmlns:mc="http://schemas.openxmlformats.org/markup-compatibility/2006">
              <mc:Choice xmlns:v="urn:schemas-microsoft-com:vml" Requires="v">
                <p:oleObj spid="_x0000_s2066" name="Equation" r:id="rId4" imgW="215640" imgH="190440" progId="Equation.DSMT4">
                  <p:embed/>
                </p:oleObj>
              </mc:Choice>
              <mc:Fallback>
                <p:oleObj name="Equation" r:id="rId4" imgW="215640" imgH="190440" progId="Equation.DSMT4">
                  <p:embed/>
                  <p:pic>
                    <p:nvPicPr>
                      <p:cNvPr id="0" name=""/>
                      <p:cNvPicPr/>
                      <p:nvPr/>
                    </p:nvPicPr>
                    <p:blipFill>
                      <a:blip r:embed="rId5"/>
                      <a:stretch>
                        <a:fillRect/>
                      </a:stretch>
                    </p:blipFill>
                    <p:spPr>
                      <a:xfrm>
                        <a:off x="11397469" y="1896596"/>
                        <a:ext cx="349055" cy="307989"/>
                      </a:xfrm>
                      <a:prstGeom prst="rect">
                        <a:avLst/>
                      </a:prstGeom>
                    </p:spPr>
                  </p:pic>
                </p:oleObj>
              </mc:Fallback>
            </mc:AlternateContent>
          </a:graphicData>
        </a:graphic>
      </p:graphicFrame>
      <p:graphicFrame>
        <p:nvGraphicFramePr>
          <p:cNvPr id="5" name="Объект 4">
            <a:extLst>
              <a:ext uri="{FF2B5EF4-FFF2-40B4-BE49-F238E27FC236}">
                <a16:creationId xmlns:a16="http://schemas.microsoft.com/office/drawing/2014/main" id="{00D310DD-C778-47D2-BA5B-CB41330C75BD}"/>
              </a:ext>
            </a:extLst>
          </p:cNvPr>
          <p:cNvGraphicFramePr>
            <a:graphicFrameLocks noChangeAspect="1"/>
          </p:cNvGraphicFramePr>
          <p:nvPr>
            <p:extLst>
              <p:ext uri="{D42A27DB-BD31-4B8C-83A1-F6EECF244321}">
                <p14:modId xmlns:p14="http://schemas.microsoft.com/office/powerpoint/2010/main" val="1519698301"/>
              </p:ext>
            </p:extLst>
          </p:nvPr>
        </p:nvGraphicFramePr>
        <p:xfrm>
          <a:off x="4516023" y="3830848"/>
          <a:ext cx="349055" cy="307989"/>
        </p:xfrm>
        <a:graphic>
          <a:graphicData uri="http://schemas.openxmlformats.org/presentationml/2006/ole">
            <mc:AlternateContent xmlns:mc="http://schemas.openxmlformats.org/markup-compatibility/2006">
              <mc:Choice xmlns:v="urn:schemas-microsoft-com:vml" Requires="v">
                <p:oleObj spid="_x0000_s2067" name="Equation" r:id="rId6" imgW="215640" imgH="190440" progId="Equation.DSMT4">
                  <p:embed/>
                </p:oleObj>
              </mc:Choice>
              <mc:Fallback>
                <p:oleObj name="Equation" r:id="rId6" imgW="215640" imgH="190440" progId="Equation.DSMT4">
                  <p:embed/>
                  <p:pic>
                    <p:nvPicPr>
                      <p:cNvPr id="2" name="Объект 1">
                        <a:extLst>
                          <a:ext uri="{FF2B5EF4-FFF2-40B4-BE49-F238E27FC236}">
                            <a16:creationId xmlns:a16="http://schemas.microsoft.com/office/drawing/2014/main" id="{5E0F9D07-6C93-434E-BB22-FB3C141E79C5}"/>
                          </a:ext>
                        </a:extLst>
                      </p:cNvPr>
                      <p:cNvPicPr/>
                      <p:nvPr/>
                    </p:nvPicPr>
                    <p:blipFill>
                      <a:blip r:embed="rId5"/>
                      <a:stretch>
                        <a:fillRect/>
                      </a:stretch>
                    </p:blipFill>
                    <p:spPr>
                      <a:xfrm>
                        <a:off x="4516023" y="3830848"/>
                        <a:ext cx="349055" cy="307989"/>
                      </a:xfrm>
                      <a:prstGeom prst="rect">
                        <a:avLst/>
                      </a:prstGeom>
                    </p:spPr>
                  </p:pic>
                </p:oleObj>
              </mc:Fallback>
            </mc:AlternateContent>
          </a:graphicData>
        </a:graphic>
      </p:graphicFrame>
      <p:graphicFrame>
        <p:nvGraphicFramePr>
          <p:cNvPr id="6" name="Объект 5">
            <a:extLst>
              <a:ext uri="{FF2B5EF4-FFF2-40B4-BE49-F238E27FC236}">
                <a16:creationId xmlns:a16="http://schemas.microsoft.com/office/drawing/2014/main" id="{D6BA737D-3124-4157-91A9-2E52BCF6E85A}"/>
              </a:ext>
            </a:extLst>
          </p:cNvPr>
          <p:cNvGraphicFramePr>
            <a:graphicFrameLocks noChangeAspect="1"/>
          </p:cNvGraphicFramePr>
          <p:nvPr>
            <p:extLst>
              <p:ext uri="{D42A27DB-BD31-4B8C-83A1-F6EECF244321}">
                <p14:modId xmlns:p14="http://schemas.microsoft.com/office/powerpoint/2010/main" val="3624028467"/>
              </p:ext>
            </p:extLst>
          </p:nvPr>
        </p:nvGraphicFramePr>
        <p:xfrm>
          <a:off x="4516023" y="4215584"/>
          <a:ext cx="349055" cy="307989"/>
        </p:xfrm>
        <a:graphic>
          <a:graphicData uri="http://schemas.openxmlformats.org/presentationml/2006/ole">
            <mc:AlternateContent xmlns:mc="http://schemas.openxmlformats.org/markup-compatibility/2006">
              <mc:Choice xmlns:v="urn:schemas-microsoft-com:vml" Requires="v">
                <p:oleObj spid="_x0000_s2068" name="Equation" r:id="rId7" imgW="215640" imgH="190440" progId="Equation.DSMT4">
                  <p:embed/>
                </p:oleObj>
              </mc:Choice>
              <mc:Fallback>
                <p:oleObj name="Equation" r:id="rId7" imgW="215640" imgH="190440" progId="Equation.DSMT4">
                  <p:embed/>
                  <p:pic>
                    <p:nvPicPr>
                      <p:cNvPr id="5" name="Объект 4">
                        <a:extLst>
                          <a:ext uri="{FF2B5EF4-FFF2-40B4-BE49-F238E27FC236}">
                            <a16:creationId xmlns:a16="http://schemas.microsoft.com/office/drawing/2014/main" id="{00D310DD-C778-47D2-BA5B-CB41330C75BD}"/>
                          </a:ext>
                        </a:extLst>
                      </p:cNvPr>
                      <p:cNvPicPr/>
                      <p:nvPr/>
                    </p:nvPicPr>
                    <p:blipFill>
                      <a:blip r:embed="rId5"/>
                      <a:stretch>
                        <a:fillRect/>
                      </a:stretch>
                    </p:blipFill>
                    <p:spPr>
                      <a:xfrm>
                        <a:off x="4516023" y="4215584"/>
                        <a:ext cx="349055" cy="307989"/>
                      </a:xfrm>
                      <a:prstGeom prst="rect">
                        <a:avLst/>
                      </a:prstGeom>
                    </p:spPr>
                  </p:pic>
                </p:oleObj>
              </mc:Fallback>
            </mc:AlternateContent>
          </a:graphicData>
        </a:graphic>
      </p:graphicFrame>
    </p:spTree>
    <p:extLst>
      <p:ext uri="{BB962C8B-B14F-4D97-AF65-F5344CB8AC3E}">
        <p14:creationId xmlns:p14="http://schemas.microsoft.com/office/powerpoint/2010/main" val="240044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a:extLst>
              <a:ext uri="{FF2B5EF4-FFF2-40B4-BE49-F238E27FC236}">
                <a16:creationId xmlns:a16="http://schemas.microsoft.com/office/drawing/2014/main" id="{391BF18E-EB43-4EBB-A7AA-E87F8EB8B6E7}"/>
              </a:ext>
            </a:extLst>
          </p:cNvPr>
          <p:cNvSpPr>
            <a:spLocks noGrp="1"/>
          </p:cNvSpPr>
          <p:nvPr>
            <p:ph type="title"/>
          </p:nvPr>
        </p:nvSpPr>
        <p:spPr>
          <a:xfrm>
            <a:off x="980049" y="316524"/>
            <a:ext cx="9317502" cy="735037"/>
          </a:xfrm>
        </p:spPr>
        <p:txBody>
          <a:bodyPr>
            <a:normAutofit/>
          </a:bodyPr>
          <a:lstStyle/>
          <a:p>
            <a:pPr algn="just"/>
            <a:r>
              <a:rPr lang="ru-RU" dirty="0"/>
              <a:t>Компьютерное решение</a:t>
            </a:r>
          </a:p>
        </p:txBody>
      </p:sp>
      <p:sp>
        <p:nvSpPr>
          <p:cNvPr id="2" name="TextBox 1">
            <a:extLst>
              <a:ext uri="{FF2B5EF4-FFF2-40B4-BE49-F238E27FC236}">
                <a16:creationId xmlns:a16="http://schemas.microsoft.com/office/drawing/2014/main" id="{ACDD1111-C0A0-4CDD-988E-75FEC40D5E33}"/>
              </a:ext>
            </a:extLst>
          </p:cNvPr>
          <p:cNvSpPr txBox="1"/>
          <p:nvPr/>
        </p:nvSpPr>
        <p:spPr>
          <a:xfrm>
            <a:off x="1744397" y="1209823"/>
            <a:ext cx="9317502" cy="2933111"/>
          </a:xfrm>
          <a:prstGeom prst="rect">
            <a:avLst/>
          </a:prstGeom>
          <a:noFill/>
        </p:spPr>
        <p:txBody>
          <a:bodyPr wrap="square" rtlCol="0">
            <a:spAutoFit/>
          </a:bodyPr>
          <a:lstStyle/>
          <a:p>
            <a:pPr marL="342900" indent="-342900">
              <a:lnSpc>
                <a:spcPct val="200000"/>
              </a:lnSpc>
              <a:buAutoNum type="arabicPeriod"/>
            </a:pPr>
            <a:r>
              <a:rPr lang="ru-RU" sz="2400" dirty="0"/>
              <a:t>Задать начальные значения </a:t>
            </a:r>
            <a:r>
              <a:rPr lang="en-US" sz="2400" dirty="0"/>
              <a:t>x(0) </a:t>
            </a:r>
            <a:r>
              <a:rPr lang="ru-RU" sz="2400" dirty="0"/>
              <a:t>и </a:t>
            </a:r>
            <a:r>
              <a:rPr lang="en-US" sz="2400" dirty="0"/>
              <a:t>y(0)</a:t>
            </a:r>
            <a:endParaRPr lang="ru-RU" sz="2400" dirty="0"/>
          </a:p>
          <a:p>
            <a:pPr marL="342900" indent="-342900">
              <a:lnSpc>
                <a:spcPct val="200000"/>
              </a:lnSpc>
              <a:buAutoNum type="arabicPeriod"/>
            </a:pPr>
            <a:r>
              <a:rPr lang="ru-RU" sz="2400" dirty="0"/>
              <a:t>Задать все параметры системы</a:t>
            </a:r>
          </a:p>
          <a:p>
            <a:pPr marL="342900" indent="-342900">
              <a:lnSpc>
                <a:spcPct val="200000"/>
              </a:lnSpc>
              <a:buAutoNum type="arabicPeriod"/>
            </a:pPr>
            <a:r>
              <a:rPr lang="ru-RU" sz="2400" dirty="0"/>
              <a:t>Воспользоваться солвером для ОДУ</a:t>
            </a:r>
            <a:r>
              <a:rPr lang="en-US" sz="2400" dirty="0"/>
              <a:t> </a:t>
            </a:r>
            <a:r>
              <a:rPr lang="ru-RU" sz="2400" dirty="0"/>
              <a:t>чтобы получить решение</a:t>
            </a:r>
          </a:p>
          <a:p>
            <a:pPr marL="342900" indent="-342900">
              <a:lnSpc>
                <a:spcPct val="200000"/>
              </a:lnSpc>
              <a:buAutoNum type="arabicPeriod"/>
            </a:pPr>
            <a:r>
              <a:rPr lang="ru-RU" sz="2400" dirty="0"/>
              <a:t>Построить графики </a:t>
            </a:r>
            <a:r>
              <a:rPr lang="en-US" sz="2400" dirty="0"/>
              <a:t>x(t), y(t), y(x)</a:t>
            </a:r>
            <a:endParaRPr lang="fr-FR" sz="2400" dirty="0"/>
          </a:p>
        </p:txBody>
      </p:sp>
    </p:spTree>
    <p:extLst>
      <p:ext uri="{BB962C8B-B14F-4D97-AF65-F5344CB8AC3E}">
        <p14:creationId xmlns:p14="http://schemas.microsoft.com/office/powerpoint/2010/main" val="396644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a:extLst>
              <a:ext uri="{FF2B5EF4-FFF2-40B4-BE49-F238E27FC236}">
                <a16:creationId xmlns:a16="http://schemas.microsoft.com/office/drawing/2014/main" id="{391BF18E-EB43-4EBB-A7AA-E87F8EB8B6E7}"/>
              </a:ext>
            </a:extLst>
          </p:cNvPr>
          <p:cNvSpPr>
            <a:spLocks noGrp="1"/>
          </p:cNvSpPr>
          <p:nvPr>
            <p:ph type="title"/>
          </p:nvPr>
        </p:nvSpPr>
        <p:spPr>
          <a:xfrm>
            <a:off x="980049" y="316524"/>
            <a:ext cx="9317502" cy="735037"/>
          </a:xfrm>
        </p:spPr>
        <p:txBody>
          <a:bodyPr>
            <a:normAutofit/>
          </a:bodyPr>
          <a:lstStyle/>
          <a:p>
            <a:pPr algn="just"/>
            <a:r>
              <a:rPr lang="ru-RU" dirty="0"/>
              <a:t>Дальнейшая работа </a:t>
            </a:r>
          </a:p>
        </p:txBody>
      </p:sp>
      <p:sp>
        <p:nvSpPr>
          <p:cNvPr id="2" name="TextBox 1">
            <a:extLst>
              <a:ext uri="{FF2B5EF4-FFF2-40B4-BE49-F238E27FC236}">
                <a16:creationId xmlns:a16="http://schemas.microsoft.com/office/drawing/2014/main" id="{ACDD1111-C0A0-4CDD-988E-75FEC40D5E33}"/>
              </a:ext>
            </a:extLst>
          </p:cNvPr>
          <p:cNvSpPr txBox="1"/>
          <p:nvPr/>
        </p:nvSpPr>
        <p:spPr>
          <a:xfrm>
            <a:off x="1744397" y="1209823"/>
            <a:ext cx="9317502" cy="1132618"/>
          </a:xfrm>
          <a:prstGeom prst="rect">
            <a:avLst/>
          </a:prstGeom>
          <a:noFill/>
        </p:spPr>
        <p:txBody>
          <a:bodyPr wrap="square" rtlCol="0">
            <a:spAutoFit/>
          </a:bodyPr>
          <a:lstStyle/>
          <a:p>
            <a:pPr>
              <a:lnSpc>
                <a:spcPct val="150000"/>
              </a:lnSpc>
            </a:pPr>
            <a:r>
              <a:rPr lang="ru-RU" sz="2400" dirty="0"/>
              <a:t>В следующей части нашей работы, мы будем реализовать все описанные алгоритмы на конкретном примере.</a:t>
            </a:r>
            <a:endParaRPr lang="fr-FR" sz="2400" dirty="0"/>
          </a:p>
        </p:txBody>
      </p:sp>
    </p:spTree>
    <p:extLst>
      <p:ext uri="{BB962C8B-B14F-4D97-AF65-F5344CB8AC3E}">
        <p14:creationId xmlns:p14="http://schemas.microsoft.com/office/powerpoint/2010/main" val="4191073966"/>
      </p:ext>
    </p:extLst>
  </p:cSld>
  <p:clrMapOvr>
    <a:masterClrMapping/>
  </p:clrMapOvr>
</p:sld>
</file>

<file path=ppt/theme/theme1.xml><?xml version="1.0" encoding="utf-8"?>
<a:theme xmlns:a="http://schemas.openxmlformats.org/drawingml/2006/main" name="Уголки">
  <a:themeElements>
    <a:clrScheme name="Уголки">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Уголки">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Уголк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Уголки</Template>
  <TotalTime>1322</TotalTime>
  <Words>421</Words>
  <Application>Microsoft Office PowerPoint</Application>
  <PresentationFormat>Широкоэкранный</PresentationFormat>
  <Paragraphs>34</Paragraphs>
  <Slides>6</Slides>
  <Notes>1</Notes>
  <HiddenSlides>0</HiddenSlides>
  <MMClips>0</MMClips>
  <ScaleCrop>false</ScaleCrop>
  <HeadingPairs>
    <vt:vector size="8" baseType="variant">
      <vt:variant>
        <vt:lpstr>Использованные шрифты</vt:lpstr>
      </vt:variant>
      <vt:variant>
        <vt:i4>3</vt:i4>
      </vt:variant>
      <vt:variant>
        <vt:lpstr>Тема</vt:lpstr>
      </vt:variant>
      <vt:variant>
        <vt:i4>1</vt:i4>
      </vt:variant>
      <vt:variant>
        <vt:lpstr>Внедренные серверы OLE</vt:lpstr>
      </vt:variant>
      <vt:variant>
        <vt:i4>2</vt:i4>
      </vt:variant>
      <vt:variant>
        <vt:lpstr>Заголовки слайдов</vt:lpstr>
      </vt:variant>
      <vt:variant>
        <vt:i4>6</vt:i4>
      </vt:variant>
    </vt:vector>
  </HeadingPairs>
  <TitlesOfParts>
    <vt:vector size="12" baseType="lpstr">
      <vt:lpstr>Calibri</vt:lpstr>
      <vt:lpstr>Cambria Math</vt:lpstr>
      <vt:lpstr>Franklin Gothic Book</vt:lpstr>
      <vt:lpstr>Уголки</vt:lpstr>
      <vt:lpstr>MathType 7.0 Equation</vt:lpstr>
      <vt:lpstr>Equation</vt:lpstr>
      <vt:lpstr>Групповой проект  по научному программированию на тему: «Модель хищник-жертва»  Часть 2: Алгоритм решения</vt:lpstr>
      <vt:lpstr>Постановка задачи</vt:lpstr>
      <vt:lpstr>Особые точки предыдущей системы и их устойчивость</vt:lpstr>
      <vt:lpstr>Численное решение: дискретизация времени</vt:lpstr>
      <vt:lpstr>Компьютерное решение</vt:lpstr>
      <vt:lpstr>Дальнейшая работа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Групповой проект  по научному программированию на тему: «Модель хищник-жертва»</dc:title>
  <dc:creator>xslixs@outlook.com</dc:creator>
  <cp:lastModifiedBy>Patatchona KEYELA</cp:lastModifiedBy>
  <cp:revision>28</cp:revision>
  <dcterms:created xsi:type="dcterms:W3CDTF">2021-11-24T12:56:23Z</dcterms:created>
  <dcterms:modified xsi:type="dcterms:W3CDTF">2021-12-11T10:09:40Z</dcterms:modified>
</cp:coreProperties>
</file>