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0" d="100"/>
          <a:sy n="100" d="100"/>
        </p:scale>
        <p:origin x="5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Лабораторная</a:t>
            </a:r>
            <a:r>
              <a:t> работа №2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Математическое моделирование</a:t>
            </a:r>
            <a:br/>
            <a:br/>
            <a:r>
              <a:t>Коняева М. А.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Теоретическая справка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 err="1"/>
              <a:t>Физические</a:t>
            </a:r>
            <a:r>
              <a:rPr sz="2000" b="1" dirty="0"/>
              <a:t> </a:t>
            </a:r>
            <a:r>
              <a:rPr sz="2000" b="1" dirty="0" err="1"/>
              <a:t>термины</a:t>
            </a:r>
            <a:endParaRPr sz="2000" b="1" dirty="0"/>
          </a:p>
          <a:p>
            <a:pPr lvl="0"/>
            <a:r>
              <a:rPr sz="2000" dirty="0" err="1"/>
              <a:t>Тангенциальная</a:t>
            </a:r>
            <a:r>
              <a:rPr sz="2000" dirty="0"/>
              <a:t> </a:t>
            </a:r>
            <a:r>
              <a:rPr sz="2000" dirty="0" err="1"/>
              <a:t>скорость</a:t>
            </a:r>
            <a:r>
              <a:rPr sz="2000" dirty="0"/>
              <a:t> - </a:t>
            </a:r>
            <a:r>
              <a:rPr sz="2000" dirty="0" err="1"/>
              <a:t>составляющая</a:t>
            </a:r>
            <a:r>
              <a:rPr sz="2000" dirty="0"/>
              <a:t> </a:t>
            </a:r>
            <a:r>
              <a:rPr sz="2000" dirty="0" err="1"/>
              <a:t>вектора</a:t>
            </a:r>
            <a:r>
              <a:rPr sz="2000" dirty="0"/>
              <a:t> </a:t>
            </a:r>
            <a:r>
              <a:rPr sz="2000" dirty="0" err="1"/>
              <a:t>скорости</a:t>
            </a:r>
            <a:r>
              <a:rPr sz="2000" dirty="0"/>
              <a:t>, </a:t>
            </a:r>
            <a:r>
              <a:rPr sz="2000" dirty="0" err="1"/>
              <a:t>перпендикулярная</a:t>
            </a:r>
            <a:r>
              <a:rPr sz="2000" dirty="0"/>
              <a:t> </a:t>
            </a:r>
            <a:r>
              <a:rPr sz="2000" dirty="0" err="1"/>
              <a:t>линии</a:t>
            </a:r>
            <a:r>
              <a:rPr sz="2000" dirty="0"/>
              <a:t>, </a:t>
            </a:r>
            <a:r>
              <a:rPr sz="2000" dirty="0" err="1"/>
              <a:t>соединяющей</a:t>
            </a:r>
            <a:r>
              <a:rPr sz="2000" dirty="0"/>
              <a:t> </a:t>
            </a:r>
            <a:r>
              <a:rPr sz="2000" dirty="0" err="1"/>
              <a:t>источник</a:t>
            </a:r>
            <a:r>
              <a:rPr sz="2000" dirty="0"/>
              <a:t> и </a:t>
            </a:r>
            <a:r>
              <a:rPr sz="2000" dirty="0" err="1"/>
              <a:t>наблюдателя</a:t>
            </a:r>
            <a:r>
              <a:rPr sz="2000" dirty="0"/>
              <a:t>. </a:t>
            </a:r>
            <a:r>
              <a:rPr sz="2000" dirty="0" err="1"/>
              <a:t>Измеряется</a:t>
            </a:r>
            <a:r>
              <a:rPr sz="2000" dirty="0"/>
              <a:t> </a:t>
            </a:r>
            <a:r>
              <a:rPr sz="2000" dirty="0" err="1"/>
              <a:t>собственному</a:t>
            </a:r>
            <a:r>
              <a:rPr sz="2000" dirty="0"/>
              <a:t> </a:t>
            </a:r>
            <a:r>
              <a:rPr sz="2000" dirty="0" err="1"/>
              <a:t>движению</a:t>
            </a:r>
            <a:r>
              <a:rPr sz="2000" dirty="0"/>
              <a:t> - </a:t>
            </a:r>
            <a:r>
              <a:rPr sz="2000" dirty="0" err="1"/>
              <a:t>угловому</a:t>
            </a:r>
            <a:r>
              <a:rPr sz="2000" dirty="0"/>
              <a:t> </a:t>
            </a:r>
            <a:r>
              <a:rPr sz="2000" dirty="0" err="1"/>
              <a:t>перемещению</a:t>
            </a:r>
            <a:r>
              <a:rPr sz="2000" dirty="0"/>
              <a:t> </a:t>
            </a:r>
            <a:r>
              <a:rPr sz="2000" dirty="0" err="1"/>
              <a:t>источника</a:t>
            </a:r>
            <a:r>
              <a:rPr sz="2000" dirty="0"/>
              <a:t>.</a:t>
            </a:r>
          </a:p>
          <a:p>
            <a:pPr lvl="0"/>
            <a:r>
              <a:rPr sz="2000" dirty="0" err="1"/>
              <a:t>Радиальная</a:t>
            </a:r>
            <a:r>
              <a:rPr sz="2000" dirty="0"/>
              <a:t> </a:t>
            </a:r>
            <a:r>
              <a:rPr sz="2000" dirty="0" err="1"/>
              <a:t>скорость</a:t>
            </a:r>
            <a:r>
              <a:rPr sz="2000" dirty="0"/>
              <a:t> — </a:t>
            </a:r>
            <a:r>
              <a:rPr sz="2000" dirty="0" err="1"/>
              <a:t>проекция</a:t>
            </a:r>
            <a:r>
              <a:rPr sz="2000" dirty="0"/>
              <a:t> </a:t>
            </a:r>
            <a:r>
              <a:rPr sz="2000" dirty="0" err="1"/>
              <a:t>скорости</a:t>
            </a:r>
            <a:r>
              <a:rPr sz="2000" dirty="0"/>
              <a:t> </a:t>
            </a:r>
            <a:r>
              <a:rPr sz="2000" dirty="0" err="1"/>
              <a:t>точки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прямую</a:t>
            </a:r>
            <a:r>
              <a:rPr sz="2000" dirty="0"/>
              <a:t>, </a:t>
            </a:r>
            <a:r>
              <a:rPr sz="2000" dirty="0" err="1"/>
              <a:t>соединяющую</a:t>
            </a:r>
            <a:r>
              <a:rPr sz="2000" dirty="0"/>
              <a:t> </a:t>
            </a:r>
            <a:r>
              <a:rPr sz="2000" dirty="0" err="1"/>
              <a:t>её</a:t>
            </a:r>
            <a:r>
              <a:rPr sz="2000" dirty="0"/>
              <a:t> с </a:t>
            </a:r>
            <a:r>
              <a:rPr sz="2000" dirty="0" err="1"/>
              <a:t>выбранным</a:t>
            </a:r>
            <a:r>
              <a:rPr sz="2000" dirty="0"/>
              <a:t> </a:t>
            </a:r>
            <a:r>
              <a:rPr sz="2000" dirty="0" err="1"/>
              <a:t>началом</a:t>
            </a:r>
            <a:r>
              <a:rPr sz="2000" dirty="0"/>
              <a:t> </a:t>
            </a:r>
            <a:r>
              <a:rPr sz="2000" dirty="0" err="1"/>
              <a:t>координат</a:t>
            </a:r>
            <a:r>
              <a:rPr sz="2000" dirty="0"/>
              <a:t>.</a:t>
            </a:r>
          </a:p>
          <a:p>
            <a:pPr lvl="0"/>
            <a:r>
              <a:rPr sz="2000" dirty="0" err="1"/>
              <a:t>Полярная</a:t>
            </a:r>
            <a:r>
              <a:rPr sz="2000" dirty="0"/>
              <a:t> </a:t>
            </a:r>
            <a:r>
              <a:rPr sz="2000" dirty="0" err="1"/>
              <a:t>система</a:t>
            </a:r>
            <a:r>
              <a:rPr sz="2000" dirty="0"/>
              <a:t> </a:t>
            </a:r>
            <a:r>
              <a:rPr sz="2000" dirty="0" err="1"/>
              <a:t>координат</a:t>
            </a:r>
            <a:r>
              <a:rPr sz="2000" dirty="0"/>
              <a:t> — </a:t>
            </a:r>
            <a:r>
              <a:rPr sz="2000" dirty="0" err="1"/>
              <a:t>двумерная</a:t>
            </a:r>
            <a:r>
              <a:rPr sz="2000" dirty="0"/>
              <a:t> </a:t>
            </a:r>
            <a:r>
              <a:rPr sz="2000" dirty="0" err="1"/>
              <a:t>система</a:t>
            </a:r>
            <a:r>
              <a:rPr sz="2000" dirty="0"/>
              <a:t> </a:t>
            </a:r>
            <a:r>
              <a:rPr sz="2000" dirty="0" err="1"/>
              <a:t>координат</a:t>
            </a:r>
            <a:r>
              <a:rPr sz="2000" dirty="0"/>
              <a:t>, в </a:t>
            </a:r>
            <a:r>
              <a:rPr sz="2000" dirty="0" err="1"/>
              <a:t>которой</a:t>
            </a:r>
            <a:r>
              <a:rPr sz="2000" dirty="0"/>
              <a:t> </a:t>
            </a:r>
            <a:r>
              <a:rPr sz="2000" dirty="0" err="1"/>
              <a:t>каждая</a:t>
            </a:r>
            <a:r>
              <a:rPr sz="2000" dirty="0"/>
              <a:t> </a:t>
            </a:r>
            <a:r>
              <a:rPr sz="2000" dirty="0" err="1"/>
              <a:t>точка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плоскости</a:t>
            </a:r>
            <a:r>
              <a:rPr sz="2000" dirty="0"/>
              <a:t> </a:t>
            </a:r>
            <a:r>
              <a:rPr sz="2000" dirty="0" err="1"/>
              <a:t>определяется</a:t>
            </a:r>
            <a:r>
              <a:rPr sz="2000" dirty="0"/>
              <a:t> </a:t>
            </a:r>
            <a:r>
              <a:rPr sz="2000" dirty="0" err="1"/>
              <a:t>двумя</a:t>
            </a:r>
            <a:r>
              <a:rPr sz="2000" dirty="0"/>
              <a:t> </a:t>
            </a:r>
            <a:r>
              <a:rPr sz="2000" dirty="0" err="1"/>
              <a:t>числами</a:t>
            </a:r>
            <a:r>
              <a:rPr sz="2000" dirty="0"/>
              <a:t> — </a:t>
            </a:r>
            <a:r>
              <a:rPr sz="2000" dirty="0" err="1"/>
              <a:t>полярным</a:t>
            </a:r>
            <a:r>
              <a:rPr sz="2000" dirty="0"/>
              <a:t> </a:t>
            </a:r>
            <a:r>
              <a:rPr sz="2000" dirty="0" err="1"/>
              <a:t>углом</a:t>
            </a:r>
            <a:r>
              <a:rPr sz="2000" dirty="0"/>
              <a:t> и </a:t>
            </a:r>
            <a:r>
              <a:rPr sz="2000" dirty="0" err="1"/>
              <a:t>полярным</a:t>
            </a:r>
            <a:r>
              <a:rPr sz="2000" dirty="0"/>
              <a:t> </a:t>
            </a:r>
            <a:r>
              <a:rPr sz="2000" dirty="0" err="1"/>
              <a:t>радиусом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Ход выполнения лабораторной работы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Построение математической модели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342900" lvl="0" indent="-342900">
                  <a:buAutoNum type="arabicPeriod"/>
                </a:pPr>
                <a:r>
                  <a:rPr sz="2000" dirty="0" err="1"/>
                  <a:t>Примем</a:t>
                </a:r>
                <a:r>
                  <a:rPr sz="2000" dirty="0"/>
                  <a:t> </a:t>
                </a:r>
                <a:r>
                  <a:rPr sz="2000" dirty="0" err="1"/>
                  <a:t>за</a:t>
                </a:r>
                <a:r>
                  <a:rPr sz="2000" dirty="0"/>
                  <a:t> </a:t>
                </a:r>
                <a:r>
                  <a:rPr sz="2000" dirty="0" err="1"/>
                  <a:t>момент</a:t>
                </a:r>
                <a:r>
                  <a:rPr sz="2000" dirty="0"/>
                  <a:t> </a:t>
                </a:r>
                <a:r>
                  <a:rPr sz="2000" dirty="0" err="1"/>
                  <a:t>отсчета</a:t>
                </a:r>
                <a:r>
                  <a:rPr sz="2000" dirty="0"/>
                  <a:t> </a:t>
                </a:r>
                <a:r>
                  <a:rPr sz="2000" dirty="0" err="1"/>
                  <a:t>времени</a:t>
                </a:r>
                <a:r>
                  <a:rPr sz="2000" dirty="0"/>
                  <a:t> </a:t>
                </a:r>
                <a:r>
                  <a:rPr sz="2000" dirty="0" err="1"/>
                  <a:t>момент</a:t>
                </a:r>
                <a:r>
                  <a:rPr sz="2000" dirty="0"/>
                  <a:t> </a:t>
                </a:r>
                <a:r>
                  <a:rPr sz="2000" dirty="0" err="1"/>
                  <a:t>первого</a:t>
                </a:r>
                <a:r>
                  <a:rPr sz="2000" dirty="0"/>
                  <a:t> </a:t>
                </a:r>
                <a:r>
                  <a:rPr sz="2000" dirty="0" err="1"/>
                  <a:t>рассеивания</a:t>
                </a:r>
                <a:r>
                  <a:rPr sz="2000" dirty="0"/>
                  <a:t> </a:t>
                </a:r>
                <a:r>
                  <a:rPr sz="2000" dirty="0" err="1"/>
                  <a:t>тумана</a:t>
                </a:r>
                <a:r>
                  <a:rPr sz="2000" dirty="0"/>
                  <a:t>. </a:t>
                </a:r>
                <a:r>
                  <a:rPr sz="2000" dirty="0" err="1"/>
                  <a:t>Введем</a:t>
                </a:r>
                <a:r>
                  <a:rPr sz="2000" dirty="0"/>
                  <a:t> </a:t>
                </a:r>
                <a:r>
                  <a:rPr sz="2000" dirty="0" err="1"/>
                  <a:t>полярные</a:t>
                </a:r>
                <a:r>
                  <a:rPr sz="2000" dirty="0"/>
                  <a:t> </a:t>
                </a:r>
                <a:r>
                  <a:rPr sz="2000" dirty="0" err="1"/>
                  <a:t>координаты</a:t>
                </a:r>
                <a:r>
                  <a:rPr sz="2000" dirty="0"/>
                  <a:t> с </a:t>
                </a:r>
                <a:r>
                  <a:rPr sz="2000" dirty="0" err="1"/>
                  <a:t>центром</a:t>
                </a:r>
                <a:r>
                  <a:rPr sz="2000" dirty="0"/>
                  <a:t> в </a:t>
                </a:r>
                <a:r>
                  <a:rPr sz="2000" dirty="0" err="1"/>
                  <a:t>точке</a:t>
                </a:r>
                <a:r>
                  <a:rPr sz="2000" dirty="0"/>
                  <a:t> </a:t>
                </a:r>
                <a:r>
                  <a:rPr sz="2000" dirty="0" err="1"/>
                  <a:t>нахождения</a:t>
                </a:r>
                <a:r>
                  <a:rPr sz="2000" dirty="0"/>
                  <a:t> </a:t>
                </a:r>
                <a:r>
                  <a:rPr sz="2000" dirty="0" err="1"/>
                  <a:t>браконьеров</a:t>
                </a:r>
                <a:r>
                  <a:rPr sz="2000" dirty="0"/>
                  <a:t> и </a:t>
                </a:r>
                <a:r>
                  <a:rPr sz="2000" dirty="0" err="1"/>
                  <a:t>осью</a:t>
                </a:r>
                <a:r>
                  <a:rPr sz="2000" dirty="0"/>
                  <a:t>, </a:t>
                </a:r>
                <a:r>
                  <a:rPr sz="2000" dirty="0" err="1"/>
                  <a:t>проходящей</a:t>
                </a:r>
                <a:r>
                  <a:rPr sz="2000" dirty="0"/>
                  <a:t> </a:t>
                </a:r>
                <a:r>
                  <a:rPr sz="2000" dirty="0" err="1"/>
                  <a:t>через</a:t>
                </a:r>
                <a:r>
                  <a:rPr sz="2000" dirty="0"/>
                  <a:t> </a:t>
                </a:r>
                <a:r>
                  <a:rPr sz="2000" dirty="0" err="1"/>
                  <a:t>катер</a:t>
                </a:r>
                <a:r>
                  <a:rPr sz="2000" dirty="0"/>
                  <a:t> </a:t>
                </a:r>
                <a:r>
                  <a:rPr sz="2000" dirty="0" err="1"/>
                  <a:t>береговой</a:t>
                </a:r>
                <a:r>
                  <a:rPr sz="2000" dirty="0"/>
                  <a:t> </a:t>
                </a:r>
                <a:r>
                  <a:rPr sz="2000" dirty="0" err="1"/>
                  <a:t>охраны</a:t>
                </a:r>
                <a:r>
                  <a:rPr sz="2000" dirty="0"/>
                  <a:t>. </a:t>
                </a:r>
                <a:r>
                  <a:rPr sz="2000" dirty="0" err="1"/>
                  <a:t>Тогда</a:t>
                </a:r>
                <a:r>
                  <a:rPr sz="2000" dirty="0"/>
                  <a:t> </a:t>
                </a:r>
                <a:r>
                  <a:rPr sz="2000" dirty="0" err="1"/>
                  <a:t>начальные</a:t>
                </a:r>
                <a:r>
                  <a:rPr sz="2000" dirty="0"/>
                  <a:t> </a:t>
                </a:r>
                <a:r>
                  <a:rPr sz="2000" dirty="0" err="1"/>
                  <a:t>координаты</a:t>
                </a:r>
                <a:r>
                  <a:rPr sz="2000" dirty="0"/>
                  <a:t> </a:t>
                </a:r>
                <a:r>
                  <a:rPr sz="2000" dirty="0" err="1"/>
                  <a:t>катера</a:t>
                </a:r>
                <a:r>
                  <a:rPr sz="2000" dirty="0"/>
                  <a:t> (12,2; 0). </a:t>
                </a:r>
                <a:r>
                  <a:rPr sz="2000" dirty="0" err="1"/>
                  <a:t>Обозначим</a:t>
                </a:r>
                <a:r>
                  <a:rPr sz="2000" dirty="0"/>
                  <a:t> </a:t>
                </a:r>
                <a:r>
                  <a:rPr sz="2000" dirty="0" err="1"/>
                  <a:t>скорость</a:t>
                </a:r>
                <a:r>
                  <a:rPr sz="2000" dirty="0"/>
                  <a:t> </a:t>
                </a:r>
                <a:r>
                  <a:rPr sz="2000" dirty="0" err="1"/>
                  <a:t>лодки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sz="2000" dirty="0"/>
                  <a:t>.</a:t>
                </a:r>
              </a:p>
              <a:p>
                <a:pPr marL="342900" lvl="0" indent="-342900">
                  <a:buAutoNum type="arabicPeriod"/>
                </a:pPr>
                <a:r>
                  <a:rPr sz="2000" dirty="0" err="1"/>
                  <a:t>Траектория</a:t>
                </a:r>
                <a:r>
                  <a:rPr sz="2000" dirty="0"/>
                  <a:t> </a:t>
                </a:r>
                <a:r>
                  <a:rPr sz="2000" dirty="0" err="1"/>
                  <a:t>катера</a:t>
                </a:r>
                <a:r>
                  <a:rPr sz="2000" dirty="0"/>
                  <a:t> </a:t>
                </a:r>
                <a:r>
                  <a:rPr sz="2000" dirty="0" err="1"/>
                  <a:t>должна</a:t>
                </a:r>
                <a:r>
                  <a:rPr sz="2000" dirty="0"/>
                  <a:t> </a:t>
                </a:r>
                <a:r>
                  <a:rPr sz="2000" dirty="0" err="1"/>
                  <a:t>быть</a:t>
                </a:r>
                <a:r>
                  <a:rPr sz="2000" dirty="0"/>
                  <a:t> </a:t>
                </a:r>
                <a:r>
                  <a:rPr sz="2000" dirty="0" err="1"/>
                  <a:t>такой</a:t>
                </a:r>
                <a:r>
                  <a:rPr sz="2000" dirty="0"/>
                  <a:t>, </a:t>
                </a:r>
                <a:r>
                  <a:rPr sz="2000" dirty="0" err="1"/>
                  <a:t>чтобы</a:t>
                </a:r>
                <a:r>
                  <a:rPr sz="2000" dirty="0"/>
                  <a:t> и </a:t>
                </a:r>
                <a:r>
                  <a:rPr sz="2000" dirty="0" err="1"/>
                  <a:t>катер</a:t>
                </a:r>
                <a:r>
                  <a:rPr sz="2000" dirty="0"/>
                  <a:t>, и </a:t>
                </a:r>
                <a:r>
                  <a:rPr sz="2000" dirty="0" err="1"/>
                  <a:t>лодка</a:t>
                </a:r>
                <a:r>
                  <a:rPr sz="2000" dirty="0"/>
                  <a:t> </a:t>
                </a:r>
                <a:r>
                  <a:rPr sz="2000" dirty="0" err="1"/>
                  <a:t>все</a:t>
                </a:r>
                <a:r>
                  <a:rPr sz="2000" dirty="0"/>
                  <a:t> </a:t>
                </a:r>
                <a:r>
                  <a:rPr sz="2000" dirty="0" err="1"/>
                  <a:t>время</a:t>
                </a:r>
                <a:r>
                  <a:rPr sz="2000" dirty="0"/>
                  <a:t> </a:t>
                </a:r>
                <a:r>
                  <a:rPr sz="2000" dirty="0" err="1"/>
                  <a:t>были</a:t>
                </a:r>
                <a:r>
                  <a:rPr sz="2000" dirty="0"/>
                  <a:t> </a:t>
                </a:r>
                <a:r>
                  <a:rPr sz="2000" dirty="0" err="1"/>
                  <a:t>на</a:t>
                </a:r>
                <a:r>
                  <a:rPr sz="2000" dirty="0"/>
                  <a:t> </a:t>
                </a:r>
                <a:r>
                  <a:rPr sz="2000" dirty="0" err="1"/>
                  <a:t>одном</a:t>
                </a:r>
                <a:r>
                  <a:rPr sz="2000" dirty="0"/>
                  <a:t> </a:t>
                </a:r>
                <a:r>
                  <a:rPr sz="2000" dirty="0" err="1"/>
                  <a:t>расстоянии</a:t>
                </a:r>
                <a:r>
                  <a:rPr sz="2000" dirty="0"/>
                  <a:t> </a:t>
                </a:r>
                <a:r>
                  <a:rPr sz="2000" dirty="0" err="1"/>
                  <a:t>от</a:t>
                </a:r>
                <a:r>
                  <a:rPr sz="2000" dirty="0"/>
                  <a:t> </a:t>
                </a:r>
                <a:r>
                  <a:rPr sz="2000" dirty="0" err="1"/>
                  <a:t>полюса</a:t>
                </a:r>
                <a:r>
                  <a:rPr sz="2000" dirty="0"/>
                  <a:t>. </a:t>
                </a:r>
                <a:r>
                  <a:rPr sz="2000" dirty="0" err="1"/>
                  <a:t>Только</a:t>
                </a:r>
                <a:r>
                  <a:rPr sz="2000" dirty="0"/>
                  <a:t> в </a:t>
                </a:r>
                <a:r>
                  <a:rPr sz="2000" dirty="0" err="1"/>
                  <a:t>этом</a:t>
                </a:r>
                <a:r>
                  <a:rPr sz="2000" dirty="0"/>
                  <a:t> </a:t>
                </a:r>
                <a:r>
                  <a:rPr sz="2000" dirty="0" err="1"/>
                  <a:t>случае</a:t>
                </a:r>
                <a:r>
                  <a:rPr sz="2000" dirty="0"/>
                  <a:t> </a:t>
                </a:r>
                <a:r>
                  <a:rPr sz="2000" dirty="0" err="1"/>
                  <a:t>траектория</a:t>
                </a:r>
                <a:r>
                  <a:rPr sz="2000" dirty="0"/>
                  <a:t> </a:t>
                </a:r>
                <a:r>
                  <a:rPr sz="2000" dirty="0" err="1"/>
                  <a:t>катера</a:t>
                </a:r>
                <a:r>
                  <a:rPr sz="2000" dirty="0"/>
                  <a:t> </a:t>
                </a:r>
                <a:r>
                  <a:rPr sz="2000" dirty="0" err="1"/>
                  <a:t>пересечется</a:t>
                </a:r>
                <a:r>
                  <a:rPr sz="2000" dirty="0"/>
                  <a:t> с </a:t>
                </a:r>
                <a:r>
                  <a:rPr sz="2000" dirty="0" err="1"/>
                  <a:t>траекторией</a:t>
                </a:r>
                <a:r>
                  <a:rPr sz="2000" dirty="0"/>
                  <a:t> </a:t>
                </a:r>
                <a:r>
                  <a:rPr sz="2000" dirty="0" err="1"/>
                  <a:t>лодки</a:t>
                </a:r>
                <a:r>
                  <a:rPr sz="2000" dirty="0"/>
                  <a:t>. </a:t>
                </a:r>
                <a:r>
                  <a:rPr sz="2000" dirty="0" err="1"/>
                  <a:t>Поэтому</a:t>
                </a:r>
                <a:r>
                  <a:rPr sz="2000" dirty="0"/>
                  <a:t> </a:t>
                </a:r>
                <a:r>
                  <a:rPr sz="2000" dirty="0" err="1"/>
                  <a:t>для</a:t>
                </a:r>
                <a:r>
                  <a:rPr sz="2000" dirty="0"/>
                  <a:t> </a:t>
                </a:r>
                <a:r>
                  <a:rPr sz="2000" dirty="0" err="1"/>
                  <a:t>начала</a:t>
                </a:r>
                <a:r>
                  <a:rPr sz="2000" dirty="0"/>
                  <a:t> </a:t>
                </a:r>
                <a:r>
                  <a:rPr sz="2000" dirty="0" err="1"/>
                  <a:t>катер</a:t>
                </a:r>
                <a:r>
                  <a:rPr sz="2000" dirty="0"/>
                  <a:t> </a:t>
                </a:r>
                <a:r>
                  <a:rPr sz="2000" dirty="0" err="1"/>
                  <a:t>береговой</a:t>
                </a:r>
                <a:r>
                  <a:rPr sz="2000" dirty="0"/>
                  <a:t> </a:t>
                </a:r>
                <a:r>
                  <a:rPr sz="2000" dirty="0" err="1"/>
                  <a:t>охраны</a:t>
                </a:r>
                <a:r>
                  <a:rPr sz="2000" dirty="0"/>
                  <a:t> </a:t>
                </a:r>
                <a:r>
                  <a:rPr sz="2000" dirty="0" err="1"/>
                  <a:t>должен</a:t>
                </a:r>
                <a:r>
                  <a:rPr sz="2000" dirty="0"/>
                  <a:t> </a:t>
                </a:r>
                <a:r>
                  <a:rPr sz="2000" dirty="0" err="1"/>
                  <a:t>двигаться</a:t>
                </a:r>
                <a:r>
                  <a:rPr sz="2000" dirty="0"/>
                  <a:t> </a:t>
                </a:r>
                <a:r>
                  <a:rPr sz="2000" dirty="0" err="1"/>
                  <a:t>некоторое</a:t>
                </a:r>
                <a:r>
                  <a:rPr sz="2000" dirty="0"/>
                  <a:t> </a:t>
                </a:r>
                <a:r>
                  <a:rPr sz="2000" dirty="0" err="1"/>
                  <a:t>время</a:t>
                </a:r>
                <a:r>
                  <a:rPr sz="2000" dirty="0"/>
                  <a:t> </a:t>
                </a:r>
                <a:r>
                  <a:rPr sz="2000" dirty="0" err="1"/>
                  <a:t>прямолинейно</a:t>
                </a:r>
                <a:r>
                  <a:rPr sz="2000" dirty="0"/>
                  <a:t>, </a:t>
                </a:r>
                <a:r>
                  <a:rPr sz="2000" dirty="0" err="1"/>
                  <a:t>пока</a:t>
                </a:r>
                <a:r>
                  <a:rPr sz="2000" dirty="0"/>
                  <a:t> </a:t>
                </a:r>
                <a:r>
                  <a:rPr sz="2000" dirty="0" err="1"/>
                  <a:t>не</a:t>
                </a:r>
                <a:r>
                  <a:rPr sz="2000" dirty="0"/>
                  <a:t> </a:t>
                </a:r>
                <a:r>
                  <a:rPr sz="2000" dirty="0" err="1"/>
                  <a:t>окажется</a:t>
                </a:r>
                <a:r>
                  <a:rPr sz="2000" dirty="0"/>
                  <a:t> </a:t>
                </a:r>
                <a:r>
                  <a:rPr sz="2000" dirty="0" err="1"/>
                  <a:t>на</a:t>
                </a:r>
                <a:r>
                  <a:rPr sz="2000" dirty="0"/>
                  <a:t> </a:t>
                </a:r>
                <a:r>
                  <a:rPr sz="2000" dirty="0" err="1"/>
                  <a:t>том</a:t>
                </a:r>
                <a:r>
                  <a:rPr sz="2000" dirty="0"/>
                  <a:t> </a:t>
                </a:r>
                <a:r>
                  <a:rPr sz="2000" dirty="0" err="1"/>
                  <a:t>же</a:t>
                </a:r>
                <a:r>
                  <a:rPr sz="2000" dirty="0"/>
                  <a:t> </a:t>
                </a:r>
                <a:r>
                  <a:rPr sz="2000" dirty="0" err="1"/>
                  <a:t>расстоянии</a:t>
                </a:r>
                <a:r>
                  <a:rPr sz="2000" dirty="0"/>
                  <a:t> </a:t>
                </a:r>
                <a:r>
                  <a:rPr sz="2000" dirty="0" err="1"/>
                  <a:t>от</a:t>
                </a:r>
                <a:r>
                  <a:rPr sz="2000" dirty="0"/>
                  <a:t> </a:t>
                </a:r>
                <a:r>
                  <a:rPr sz="2000" dirty="0" err="1"/>
                  <a:t>полюса</a:t>
                </a:r>
                <a:r>
                  <a:rPr sz="2000" dirty="0"/>
                  <a:t>, </a:t>
                </a:r>
                <a:r>
                  <a:rPr sz="2000" dirty="0" err="1"/>
                  <a:t>что</a:t>
                </a:r>
                <a:r>
                  <a:rPr sz="2000" dirty="0"/>
                  <a:t> и </a:t>
                </a:r>
                <a:r>
                  <a:rPr sz="2000" dirty="0" err="1"/>
                  <a:t>лодка</a:t>
                </a:r>
                <a:r>
                  <a:rPr sz="2000" dirty="0"/>
                  <a:t> </a:t>
                </a:r>
                <a:r>
                  <a:rPr sz="2000" dirty="0" err="1"/>
                  <a:t>браконьеров</a:t>
                </a:r>
                <a:r>
                  <a:rPr sz="2000" dirty="0"/>
                  <a:t>. </a:t>
                </a:r>
                <a:r>
                  <a:rPr sz="2000" dirty="0" err="1"/>
                  <a:t>После</a:t>
                </a:r>
                <a:r>
                  <a:rPr sz="2000" dirty="0"/>
                  <a:t> </a:t>
                </a:r>
                <a:r>
                  <a:rPr sz="2000" dirty="0" err="1"/>
                  <a:t>этого</a:t>
                </a:r>
                <a:r>
                  <a:rPr sz="2000" dirty="0"/>
                  <a:t> </a:t>
                </a:r>
                <a:r>
                  <a:rPr sz="2000" dirty="0" err="1"/>
                  <a:t>катер</a:t>
                </a:r>
                <a:r>
                  <a:rPr sz="2000" dirty="0"/>
                  <a:t> </a:t>
                </a:r>
                <a:r>
                  <a:rPr sz="2000" dirty="0" err="1"/>
                  <a:t>береговой</a:t>
                </a:r>
                <a:r>
                  <a:rPr sz="2000" dirty="0"/>
                  <a:t> </a:t>
                </a:r>
                <a:r>
                  <a:rPr sz="2000" dirty="0" err="1"/>
                  <a:t>охраны</a:t>
                </a:r>
                <a:r>
                  <a:rPr sz="2000" dirty="0"/>
                  <a:t> </a:t>
                </a:r>
                <a:r>
                  <a:rPr sz="2000" dirty="0" err="1"/>
                  <a:t>должен</a:t>
                </a:r>
                <a:r>
                  <a:rPr sz="2000" dirty="0"/>
                  <a:t> </a:t>
                </a:r>
                <a:r>
                  <a:rPr sz="2000" dirty="0" err="1"/>
                  <a:t>двигаться</a:t>
                </a:r>
                <a:r>
                  <a:rPr sz="2000" dirty="0"/>
                  <a:t> </a:t>
                </a:r>
                <a:r>
                  <a:rPr sz="2000" dirty="0" err="1"/>
                  <a:t>вокруг</a:t>
                </a:r>
                <a:r>
                  <a:rPr sz="2000" dirty="0"/>
                  <a:t> </a:t>
                </a:r>
                <a:r>
                  <a:rPr sz="2000" dirty="0" err="1"/>
                  <a:t>полюса</a:t>
                </a:r>
                <a:r>
                  <a:rPr sz="2000" dirty="0"/>
                  <a:t> </a:t>
                </a:r>
                <a:r>
                  <a:rPr sz="2000" dirty="0" err="1"/>
                  <a:t>удаляясь</a:t>
                </a:r>
                <a:r>
                  <a:rPr sz="2000" dirty="0"/>
                  <a:t> </a:t>
                </a:r>
                <a:r>
                  <a:rPr sz="2000" dirty="0" err="1"/>
                  <a:t>от</a:t>
                </a:r>
                <a:r>
                  <a:rPr sz="2000" dirty="0"/>
                  <a:t> </a:t>
                </a:r>
                <a:r>
                  <a:rPr sz="2000" dirty="0" err="1"/>
                  <a:t>него</a:t>
                </a:r>
                <a:r>
                  <a:rPr sz="2000" dirty="0"/>
                  <a:t> с </a:t>
                </a:r>
                <a:r>
                  <a:rPr sz="2000" dirty="0" err="1"/>
                  <a:t>той</a:t>
                </a:r>
                <a:r>
                  <a:rPr sz="2000" dirty="0"/>
                  <a:t> </a:t>
                </a:r>
                <a:r>
                  <a:rPr sz="2000" dirty="0" err="1"/>
                  <a:t>же</a:t>
                </a:r>
                <a:r>
                  <a:rPr sz="2000" dirty="0"/>
                  <a:t> </a:t>
                </a:r>
                <a:r>
                  <a:rPr sz="2000" dirty="0" err="1"/>
                  <a:t>скоростью</a:t>
                </a:r>
                <a:r>
                  <a:rPr sz="2000" dirty="0"/>
                  <a:t>, </a:t>
                </a:r>
                <a:r>
                  <a:rPr sz="2000" dirty="0" err="1"/>
                  <a:t>что</a:t>
                </a:r>
                <a:r>
                  <a:rPr sz="2000" dirty="0"/>
                  <a:t> и </a:t>
                </a:r>
                <a:r>
                  <a:rPr sz="2000" dirty="0" err="1"/>
                  <a:t>лодка</a:t>
                </a:r>
                <a:r>
                  <a:rPr sz="2000" dirty="0"/>
                  <a:t> </a:t>
                </a:r>
                <a:r>
                  <a:rPr sz="2000" dirty="0" err="1"/>
                  <a:t>браконьеров</a:t>
                </a:r>
                <a:r>
                  <a:rPr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57" r="-74" b="-24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Построение математической модели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342900" lvl="0" indent="-342900">
                  <a:buAutoNum type="arabicPeriod" startAt="3"/>
                </a:pPr>
                <a:r>
                  <a:t>Чтобы найти расстояние x (расстояние после которого катер начнет двигаться вокруг полюса), необходимо составить следующие уравнение. Пусть через время t катер и лодка окажутся на одном расстоянии x от полюса. За это время лодка пройдет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, а катер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17,8+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(или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17,8−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, в зависимости от начального положения катера относительно полюса). Время, за которое они пройдут это расстояние, вычисляется как $x\over v$ или ${17,8 - x}\over{4,8v}$ (${17,8 + x}\over{4,8v}$). Так как время должно быть одинаковым, эти величины тоже будут друг другу равны. Из этого получаем объединение из двух уравнений (двух из-за двух разных изначальных позиций катера относительно полюса):</a:t>
                </a:r>
              </a:p>
              <a:p>
                <a:pPr marL="0" lvl="0" indent="0">
                  <a:buNone/>
                </a:pPr>
                <a:r>
                  <a:t>$$ \left[ \begin{array}{cl}
{{x}\over{v}} = {{17,8 - x}\over{4,8v}}\\
{{x}\over{v}} = {{17,8 + x}\over{4,8v}}
\end{array} \right. $$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r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Построение математической модели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Из данных уравнений можно найти расстояние, после которого катер начнёт раскручиваться по спирали. Для данных уравнений решения будут следующими: $x_1 = {{89}\over{29}}$, $x_2 = {{89}\over{19}}$. Задачу будем решать для двух случаев. После того, как катер береговой охраны окажется на одном расстоянии от полюса, что и лодка, он должен сменить прямолинейную траекторию и начать двигаться вокруг полюса удаляясь от него со скоростью лодки v. Для этого скорость катера раскладываем на две составляющие: $v_r = {dr\over dt} = v$ - радиальная скорость и $v_\tau = r{d\theta\over dt}$ - тангенциальная скорость.</a:t>
            </a:r>
          </a:p>
          <a:p>
            <a:pPr marL="0" lvl="0" indent="0">
              <a:buNone/>
            </a:pPr>
            <a:r>
              <a:t>$$ v_\tau = {{\sqrt{551}v}\over{5}} $$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Построение математической модели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 startAt="4"/>
            </a:pPr>
            <a:r>
              <a:t>Решение исходной задачи сводится к решению системы из двух дифференциальных уравнений:</a:t>
            </a:r>
          </a:p>
          <a:p>
            <a:pPr marL="0" lvl="0" indent="0">
              <a:buNone/>
            </a:pPr>
            <a:r>
              <a:t>$$ \left\{ \begin{array}{cl}
{dr\over dt} = v \\
r{d\theta\over dt} = {{\sqrt{551}v}\over{5}}
\end{array} \right. $$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Построение математической модели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C начальными условиями:</a:t>
            </a:r>
          </a:p>
          <a:p>
            <a:pPr marL="0" lvl="0" indent="0">
              <a:buNone/>
            </a:pPr>
            <a:r>
              <a:t>$$ \left\{ \begin{array}{cl}
\theta_0 = 0 \\
r_0 = x_1 = {{89}\over{29}}
\end{array} \right. $$</a:t>
            </a:r>
          </a:p>
          <a:p>
            <a:pPr marL="0" lvl="0" indent="0">
              <a:buNone/>
            </a:pPr>
            <a:r>
              <a:t>или</a:t>
            </a:r>
          </a:p>
          <a:p>
            <a:pPr marL="0" lvl="0" indent="0">
              <a:buNone/>
            </a:pPr>
            <a:r>
              <a:t>$$ \left\{ \begin{array}{cl}
\theta_0 = -\pi \\
r_0 = x_2 = {{89}\over{19}}
\end{array} \right. $$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Построение математической модели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Исключая из полученной системы производную по t, можно перейти к следующему уравнению (с неизменными начальными условиями):</a:t>
            </a:r>
          </a:p>
          <a:p>
            <a:pPr marL="0" lvl="0" indent="0">
              <a:buNone/>
            </a:pPr>
            <a:r>
              <a:t>$$ {dr\over d\theta} = {5r\over\sqrt{551}} $$</a:t>
            </a:r>
          </a:p>
          <a:p>
            <a:pPr marL="0" lvl="0" indent="0">
              <a:buNone/>
            </a:pPr>
            <a:r>
              <a:t>Решением этого уравнения с заданными начальными условиями и будет являться траектория движения катера в полярных координатах.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Решение с помощью программ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OpenModelica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К сожалению, OpenModelica не адаптирована к использованию полярных координат, поэтому адекватное отображение результатов данный задачи там невозможно.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Коняева Марина Александровна</a:t>
            </a:r>
          </a:p>
          <a:p>
            <a:pPr lvl="0"/>
            <a:r>
              <a:t>Студентка группы НФИбд-01-21</a:t>
            </a:r>
          </a:p>
          <a:p>
            <a:pPr lvl="0"/>
            <a:r>
              <a:t>Студ. билет 1032217044</a:t>
            </a:r>
          </a:p>
          <a:p>
            <a:pPr lvl="0"/>
            <a:r>
              <a:t>Российский университет дружбы народов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Julia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Решить дифференциальное уравнение, расписанное в постановке задачи лабораторной работы, поможет библиотека DifferentialEquations. Итоговые изображения в полярных координатах будут строиться через библиотеку Plots. [1]</a:t>
            </a:r>
          </a:p>
          <a:p>
            <a:pPr lvl="0"/>
            <a:r>
              <a:t>Установим Julia</a:t>
            </a:r>
          </a:p>
          <a:p>
            <a:pPr lvl="0"/>
            <a:r>
              <a:t>Установим нужные библиотеки, проверим их установку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Julia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29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“Вид рабочего окна”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Результаты работы кода на Julia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На рис. @fig:004 и @fig:005 изображены итоговые графики траектории движения катера и лодки для случая обоих случаев.</a:t>
            </a:r>
          </a:p>
        </p:txBody>
      </p:sp>
      <p:pic>
        <p:nvPicPr>
          <p:cNvPr id="4" name="Picture 1" descr="image/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68062" y="2101651"/>
            <a:ext cx="2855682" cy="19065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“Полученный график. Первый случай”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Результаты работы кода на Julia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На рис. @fig:004 и @fig:005 изображены итоговые графики траектории движения катера и лодки для случая обоих случаев.</a:t>
            </a:r>
          </a:p>
        </p:txBody>
      </p:sp>
      <p:pic>
        <p:nvPicPr>
          <p:cNvPr id="4" name="Picture 1" descr="./image/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14662" y="2074452"/>
            <a:ext cx="2998962" cy="20022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“</a:t>
            </a:r>
            <a:r>
              <a:rPr dirty="0" err="1"/>
              <a:t>Полученный</a:t>
            </a:r>
            <a:r>
              <a:rPr dirty="0"/>
              <a:t> </a:t>
            </a:r>
            <a:r>
              <a:rPr dirty="0" err="1"/>
              <a:t>график</a:t>
            </a:r>
            <a:r>
              <a:rPr dirty="0"/>
              <a:t>. </a:t>
            </a:r>
            <a:r>
              <a:rPr dirty="0" err="1"/>
              <a:t>Второй</a:t>
            </a:r>
            <a:r>
              <a:rPr dirty="0"/>
              <a:t> </a:t>
            </a:r>
            <a:r>
              <a:rPr dirty="0" err="1"/>
              <a:t>случай</a:t>
            </a:r>
            <a:r>
              <a:rPr dirty="0"/>
              <a:t>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Анализ</a:t>
            </a:r>
            <a:r>
              <a:rPr dirty="0"/>
              <a:t> </a:t>
            </a:r>
            <a:r>
              <a:rPr dirty="0" err="1"/>
              <a:t>полученных</a:t>
            </a:r>
            <a:r>
              <a:rPr dirty="0"/>
              <a:t> </a:t>
            </a:r>
            <a:r>
              <a:rPr dirty="0" err="1"/>
              <a:t>результатов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Мною были построены графики для обоих случаев. На них получилось отрисовать трактерию катера, траекторию лодки и получилось наглядно найти их точки пересечения. Мы успешно решили задачу о погоне.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Были изучены основы языков программирования Julia и OpenModelica. Освоены библиотеки этих языков, которые используются для построения графиков и решения дифференциальных уравнений. Поскольку OpenModelica не работает с полярными координатами, она пока что не была использована в данной лабораторной работе.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Список литературы. 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[1] Документация по Julia: https://docs.julialang.org/en/v1/</a:t>
            </a:r>
          </a:p>
          <a:p>
            <a:pPr marL="0" lvl="0" indent="0">
              <a:buNone/>
            </a:pPr>
            <a:r>
              <a:t>[2] Документация по OpenModelica: https://openmodelica.org/</a:t>
            </a:r>
          </a:p>
          <a:p>
            <a:pPr marL="0" lvl="0" indent="0">
              <a:buNone/>
            </a:pPr>
            <a:r>
              <a:t>[3] Решение дифференциальных уравнений: https://www.wolframalpha.com/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Изучить основы языков программирования Julia и OpenModelica. Освоить библиотеки этих языков, которые используются для построения графиков и решения дифференциальных уравнений. Решить задачу о погоне.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 лабораторной работы разделены по вариантам. Мой вариант 55</a:t>
            </a:r>
          </a:p>
          <a:p>
            <a:pPr marL="0" lvl="0" indent="0">
              <a:buNone/>
            </a:pPr>
            <a:r>
              <a:t>(исходя из формулы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𝑠𝑡𝑢𝑑𝑒𝑛𝑡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𝑚𝑜𝑑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𝑜𝑓𝑣𝑎𝑟𝑖𝑎𝑛𝑡𝑠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+1</m:t>
                </m:r>
              </m:oMath>
            </a14:m>
            <a:r>
              <a:t>).</a:t>
            </a:r>
          </a:p>
          <a:p>
            <a:pPr marL="0" lvl="0" indent="0">
              <a:buNone/>
            </a:pPr>
            <a:r>
              <a:t>Этот же вариант будет использоваться для всех последующих лабораторных работ.</a:t>
            </a:r>
          </a:p>
        </p:txBody>
      </p:sp>
      <p:pic>
        <p:nvPicPr>
          <p:cNvPr id="4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84153" y="2976123"/>
            <a:ext cx="2375694" cy="11005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(рис. 1. Формула вычисления варианта и её вывод)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Задача о погоне. Вариант 55:</a:t>
            </a:r>
          </a:p>
          <a:p>
            <a:pPr marL="0" lvl="0" indent="0">
              <a:buNone/>
            </a:pPr>
            <a:r>
              <a:t>На море в тумане катер береговой охраны преследует лодку браконьеров. Через определенный промежуток времени туман рассеивается, и лодка обнаруживается на расстоянии 17,8 км от катера. Затем лодка снова скрывается в тумане и уходит прямолинейно в неизвестном направлении. Известно, что скорость катера в 4,8 раза больше скорости браконьерской лодки.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Задачи: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Записать уравнение, описывающее движение катера, с начальными условиями для двух случаев (в зависимости от расположения катера относительно лодки в начальный момент времени).</a:t>
            </a:r>
          </a:p>
          <a:p>
            <a:pPr marL="342900" lvl="0" indent="-342900">
              <a:buAutoNum type="arabicPeriod"/>
            </a:pPr>
            <a:r>
              <a:t>Построить траекторию движения катера и лодки для двух случаев.</a:t>
            </a:r>
          </a:p>
          <a:p>
            <a:pPr marL="342900" lvl="0" indent="-342900">
              <a:buAutoNum type="arabicPeriod"/>
            </a:pPr>
            <a:r>
              <a:t>Найти точку пересечения траектории катера и лодки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Теоретическая справка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 err="1"/>
              <a:t>Справка</a:t>
            </a:r>
            <a:r>
              <a:rPr sz="2000" b="1" dirty="0"/>
              <a:t> о </a:t>
            </a:r>
            <a:r>
              <a:rPr sz="2000" b="1" dirty="0" err="1"/>
              <a:t>языках</a:t>
            </a:r>
            <a:r>
              <a:rPr sz="2000" b="1" dirty="0"/>
              <a:t> </a:t>
            </a:r>
            <a:r>
              <a:rPr sz="2000" b="1" dirty="0" err="1"/>
              <a:t>программирования</a:t>
            </a:r>
            <a:endParaRPr sz="2000" b="1" dirty="0"/>
          </a:p>
          <a:p>
            <a:pPr lvl="0"/>
            <a:r>
              <a:rPr sz="2000" dirty="0"/>
              <a:t>Julia — </a:t>
            </a:r>
            <a:r>
              <a:rPr sz="2000" dirty="0" err="1"/>
              <a:t>высокоуровневый</a:t>
            </a:r>
            <a:r>
              <a:rPr sz="2000" dirty="0"/>
              <a:t> </a:t>
            </a:r>
            <a:r>
              <a:rPr sz="2000" dirty="0" err="1"/>
              <a:t>высокопроизводительный</a:t>
            </a:r>
            <a:r>
              <a:rPr sz="2000" dirty="0"/>
              <a:t> </a:t>
            </a:r>
            <a:r>
              <a:rPr sz="2000" dirty="0" err="1"/>
              <a:t>свободный</a:t>
            </a:r>
            <a:r>
              <a:rPr sz="2000" dirty="0"/>
              <a:t> </a:t>
            </a:r>
            <a:r>
              <a:rPr sz="2000" dirty="0" err="1"/>
              <a:t>язык</a:t>
            </a:r>
            <a:r>
              <a:rPr sz="2000" dirty="0"/>
              <a:t> </a:t>
            </a:r>
            <a:r>
              <a:rPr sz="2000" dirty="0" err="1"/>
              <a:t>программирования</a:t>
            </a:r>
            <a:r>
              <a:rPr sz="2000" dirty="0"/>
              <a:t> с </a:t>
            </a:r>
            <a:r>
              <a:rPr sz="2000" dirty="0" err="1"/>
              <a:t>динамической</a:t>
            </a:r>
            <a:r>
              <a:rPr sz="2000" dirty="0"/>
              <a:t> </a:t>
            </a:r>
            <a:r>
              <a:rPr sz="2000" dirty="0" err="1"/>
              <a:t>типизацией</a:t>
            </a:r>
            <a:r>
              <a:rPr sz="2000" dirty="0"/>
              <a:t>, </a:t>
            </a:r>
            <a:r>
              <a:rPr sz="2000" dirty="0" err="1"/>
              <a:t>созданный</a:t>
            </a:r>
            <a:r>
              <a:rPr sz="2000" dirty="0"/>
              <a:t>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математических</a:t>
            </a:r>
            <a:r>
              <a:rPr sz="2000" dirty="0"/>
              <a:t> </a:t>
            </a:r>
            <a:r>
              <a:rPr sz="2000" dirty="0" err="1"/>
              <a:t>вычислений</a:t>
            </a:r>
            <a:r>
              <a:rPr sz="2000" dirty="0"/>
              <a:t>. </a:t>
            </a:r>
            <a:r>
              <a:rPr sz="2000" dirty="0" err="1"/>
              <a:t>Эффективен</a:t>
            </a:r>
            <a:r>
              <a:rPr sz="2000" dirty="0"/>
              <a:t> </a:t>
            </a:r>
            <a:r>
              <a:rPr sz="2000" dirty="0" err="1"/>
              <a:t>также</a:t>
            </a:r>
            <a:r>
              <a:rPr sz="2000" dirty="0"/>
              <a:t> и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написания</a:t>
            </a:r>
            <a:r>
              <a:rPr sz="2000" dirty="0"/>
              <a:t> </a:t>
            </a:r>
            <a:r>
              <a:rPr sz="2000" dirty="0" err="1"/>
              <a:t>программ</a:t>
            </a:r>
            <a:r>
              <a:rPr sz="2000" dirty="0"/>
              <a:t> </a:t>
            </a:r>
            <a:r>
              <a:rPr sz="2000" dirty="0" err="1"/>
              <a:t>общего</a:t>
            </a:r>
            <a:r>
              <a:rPr sz="2000" dirty="0"/>
              <a:t> </a:t>
            </a:r>
            <a:r>
              <a:rPr sz="2000" dirty="0" err="1"/>
              <a:t>назначения</a:t>
            </a:r>
            <a:r>
              <a:rPr sz="2000" dirty="0"/>
              <a:t>. </a:t>
            </a:r>
            <a:r>
              <a:rPr sz="2000" dirty="0" err="1"/>
              <a:t>Синтаксис</a:t>
            </a:r>
            <a:r>
              <a:rPr sz="2000" dirty="0"/>
              <a:t> </a:t>
            </a:r>
            <a:r>
              <a:rPr sz="2000" dirty="0" err="1"/>
              <a:t>языка</a:t>
            </a:r>
            <a:r>
              <a:rPr sz="2000" dirty="0"/>
              <a:t> </a:t>
            </a:r>
            <a:r>
              <a:rPr sz="2000" dirty="0" err="1"/>
              <a:t>схож</a:t>
            </a:r>
            <a:r>
              <a:rPr sz="2000" dirty="0"/>
              <a:t> с </a:t>
            </a:r>
            <a:r>
              <a:rPr sz="2000" dirty="0" err="1"/>
              <a:t>синтаксисом</a:t>
            </a:r>
            <a:r>
              <a:rPr sz="2000" dirty="0"/>
              <a:t> </a:t>
            </a:r>
            <a:r>
              <a:rPr sz="2000" dirty="0" err="1"/>
              <a:t>других</a:t>
            </a:r>
            <a:r>
              <a:rPr sz="2000" dirty="0"/>
              <a:t> </a:t>
            </a:r>
            <a:r>
              <a:rPr sz="2000" dirty="0" err="1"/>
              <a:t>математических</a:t>
            </a:r>
            <a:r>
              <a:rPr sz="2000" dirty="0"/>
              <a:t> </a:t>
            </a:r>
            <a:r>
              <a:rPr sz="2000" dirty="0" err="1"/>
              <a:t>языков</a:t>
            </a:r>
            <a:r>
              <a:rPr sz="2000" dirty="0"/>
              <a:t> (</a:t>
            </a:r>
            <a:r>
              <a:rPr sz="2000" dirty="0" err="1"/>
              <a:t>например</a:t>
            </a:r>
            <a:r>
              <a:rPr sz="2000" dirty="0"/>
              <a:t>, MATLAB и Octave), </a:t>
            </a:r>
            <a:r>
              <a:rPr sz="2000" dirty="0" err="1"/>
              <a:t>однако</a:t>
            </a:r>
            <a:r>
              <a:rPr sz="2000" dirty="0"/>
              <a:t> </a:t>
            </a:r>
            <a:r>
              <a:rPr sz="2000" dirty="0" err="1"/>
              <a:t>имеет</a:t>
            </a:r>
            <a:r>
              <a:rPr sz="2000" dirty="0"/>
              <a:t> </a:t>
            </a:r>
            <a:r>
              <a:rPr sz="2000" dirty="0" err="1"/>
              <a:t>некоторые</a:t>
            </a:r>
            <a:r>
              <a:rPr sz="2000" dirty="0"/>
              <a:t> </a:t>
            </a:r>
            <a:r>
              <a:rPr sz="2000" dirty="0" err="1"/>
              <a:t>существенные</a:t>
            </a:r>
            <a:r>
              <a:rPr sz="2000" dirty="0"/>
              <a:t> </a:t>
            </a:r>
            <a:r>
              <a:rPr sz="2000" dirty="0" err="1"/>
              <a:t>отличия</a:t>
            </a:r>
            <a:r>
              <a:rPr sz="2000" dirty="0"/>
              <a:t>. Julia </a:t>
            </a:r>
            <a:r>
              <a:rPr sz="2000" dirty="0" err="1"/>
              <a:t>написан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Си</a:t>
            </a:r>
            <a:r>
              <a:rPr sz="2000" dirty="0"/>
              <a:t>, C++ и Scheme. </a:t>
            </a:r>
            <a:r>
              <a:rPr sz="2000" dirty="0" err="1"/>
              <a:t>Имеет</a:t>
            </a:r>
            <a:r>
              <a:rPr sz="2000" dirty="0"/>
              <a:t> </a:t>
            </a:r>
            <a:r>
              <a:rPr sz="2000" dirty="0" err="1"/>
              <a:t>встроенную</a:t>
            </a:r>
            <a:r>
              <a:rPr sz="2000" dirty="0"/>
              <a:t> </a:t>
            </a:r>
            <a:r>
              <a:rPr sz="2000" dirty="0" err="1"/>
              <a:t>поддержку</a:t>
            </a:r>
            <a:r>
              <a:rPr sz="2000" dirty="0"/>
              <a:t> </a:t>
            </a:r>
            <a:r>
              <a:rPr sz="2000" dirty="0" err="1"/>
              <a:t>многопоточности</a:t>
            </a:r>
            <a:r>
              <a:rPr sz="2000" dirty="0"/>
              <a:t> и </a:t>
            </a:r>
            <a:r>
              <a:rPr sz="2000" dirty="0" err="1"/>
              <a:t>распределённых</a:t>
            </a:r>
            <a:r>
              <a:rPr sz="2000" dirty="0"/>
              <a:t> </a:t>
            </a:r>
            <a:r>
              <a:rPr sz="2000" dirty="0" err="1"/>
              <a:t>вычислений</a:t>
            </a:r>
            <a:r>
              <a:rPr sz="2000" dirty="0"/>
              <a:t>, </a:t>
            </a:r>
            <a:r>
              <a:rPr sz="2000" dirty="0" err="1"/>
              <a:t>реализованные</a:t>
            </a:r>
            <a:r>
              <a:rPr sz="2000" dirty="0"/>
              <a:t> в </a:t>
            </a:r>
            <a:r>
              <a:rPr sz="2000" dirty="0" err="1"/>
              <a:t>том</a:t>
            </a:r>
            <a:r>
              <a:rPr sz="2000" dirty="0"/>
              <a:t> </a:t>
            </a:r>
            <a:r>
              <a:rPr sz="2000" dirty="0" err="1"/>
              <a:t>числе</a:t>
            </a:r>
            <a:r>
              <a:rPr sz="2000" dirty="0"/>
              <a:t> в </a:t>
            </a:r>
            <a:r>
              <a:rPr sz="2000" dirty="0" err="1"/>
              <a:t>стандартных</a:t>
            </a:r>
            <a:r>
              <a:rPr sz="2000" dirty="0"/>
              <a:t> </a:t>
            </a:r>
            <a:r>
              <a:rPr sz="2000" dirty="0" err="1"/>
              <a:t>конструкциях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Теоретическая справка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 err="1"/>
              <a:t>Справка</a:t>
            </a:r>
            <a:r>
              <a:rPr sz="2000" b="1" dirty="0"/>
              <a:t> о </a:t>
            </a:r>
            <a:r>
              <a:rPr sz="2000" b="1" dirty="0" err="1"/>
              <a:t>языках</a:t>
            </a:r>
            <a:r>
              <a:rPr sz="2000" b="1" dirty="0"/>
              <a:t> </a:t>
            </a:r>
            <a:r>
              <a:rPr sz="2000" b="1" dirty="0" err="1"/>
              <a:t>программирования</a:t>
            </a:r>
            <a:endParaRPr sz="2000" b="1" dirty="0"/>
          </a:p>
          <a:p>
            <a:pPr lvl="0"/>
            <a:r>
              <a:rPr sz="2000" dirty="0" err="1"/>
              <a:t>OpenModelica</a:t>
            </a:r>
            <a:r>
              <a:rPr sz="2000" dirty="0"/>
              <a:t> — </a:t>
            </a:r>
            <a:r>
              <a:rPr sz="2000" dirty="0" err="1"/>
              <a:t>свободное</a:t>
            </a:r>
            <a:r>
              <a:rPr sz="2000" dirty="0"/>
              <a:t> </a:t>
            </a:r>
            <a:r>
              <a:rPr sz="2000" dirty="0" err="1"/>
              <a:t>открытое</a:t>
            </a:r>
            <a:r>
              <a:rPr sz="2000" dirty="0"/>
              <a:t> </a:t>
            </a:r>
            <a:r>
              <a:rPr sz="2000" dirty="0" err="1"/>
              <a:t>программное</a:t>
            </a:r>
            <a:r>
              <a:rPr sz="2000" dirty="0"/>
              <a:t> </a:t>
            </a:r>
            <a:r>
              <a:rPr sz="2000" dirty="0" err="1"/>
              <a:t>обеспечение</a:t>
            </a:r>
            <a:r>
              <a:rPr sz="2000" dirty="0"/>
              <a:t>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моделирования</a:t>
            </a:r>
            <a:r>
              <a:rPr sz="2000" dirty="0"/>
              <a:t>, </a:t>
            </a:r>
            <a:r>
              <a:rPr sz="2000" dirty="0" err="1"/>
              <a:t>симуляции</a:t>
            </a:r>
            <a:r>
              <a:rPr sz="2000" dirty="0"/>
              <a:t>, </a:t>
            </a:r>
            <a:r>
              <a:rPr sz="2000" dirty="0" err="1"/>
              <a:t>оптимизации</a:t>
            </a:r>
            <a:r>
              <a:rPr sz="2000" dirty="0"/>
              <a:t> и </a:t>
            </a:r>
            <a:r>
              <a:rPr sz="2000" dirty="0" err="1"/>
              <a:t>анализа</a:t>
            </a:r>
            <a:r>
              <a:rPr sz="2000" dirty="0"/>
              <a:t> </a:t>
            </a:r>
            <a:r>
              <a:rPr sz="2000" dirty="0" err="1"/>
              <a:t>сложных</a:t>
            </a:r>
            <a:r>
              <a:rPr sz="2000" dirty="0"/>
              <a:t> </a:t>
            </a:r>
            <a:r>
              <a:rPr sz="2000" dirty="0" err="1"/>
              <a:t>динамических</a:t>
            </a:r>
            <a:r>
              <a:rPr sz="2000" dirty="0"/>
              <a:t> </a:t>
            </a:r>
            <a:r>
              <a:rPr sz="2000" dirty="0" err="1"/>
              <a:t>систем</a:t>
            </a:r>
            <a:r>
              <a:rPr sz="2000" dirty="0"/>
              <a:t>. </a:t>
            </a:r>
            <a:r>
              <a:rPr sz="2000" dirty="0" err="1"/>
              <a:t>Основано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языке</a:t>
            </a:r>
            <a:r>
              <a:rPr sz="2000" dirty="0"/>
              <a:t> </a:t>
            </a:r>
            <a:r>
              <a:rPr sz="2000" dirty="0" err="1"/>
              <a:t>Modelica</a:t>
            </a:r>
            <a:r>
              <a:rPr sz="2000" dirty="0"/>
              <a:t>. </a:t>
            </a:r>
            <a:r>
              <a:rPr sz="2000" dirty="0" err="1"/>
              <a:t>Активно</a:t>
            </a:r>
            <a:r>
              <a:rPr sz="2000" dirty="0"/>
              <a:t> </a:t>
            </a:r>
            <a:r>
              <a:rPr sz="2000" dirty="0" err="1"/>
              <a:t>развивается</a:t>
            </a:r>
            <a:r>
              <a:rPr sz="2000" dirty="0"/>
              <a:t> Open Source </a:t>
            </a:r>
            <a:r>
              <a:rPr sz="2000" dirty="0" err="1"/>
              <a:t>Modelica</a:t>
            </a:r>
            <a:r>
              <a:rPr sz="2000" dirty="0"/>
              <a:t> Consortium, </a:t>
            </a:r>
            <a:r>
              <a:rPr sz="2000" dirty="0" err="1"/>
              <a:t>некоммерческой</a:t>
            </a:r>
            <a:r>
              <a:rPr sz="2000" dirty="0"/>
              <a:t> </a:t>
            </a:r>
            <a:r>
              <a:rPr sz="2000" dirty="0" err="1"/>
              <a:t>неправительственной</a:t>
            </a:r>
            <a:r>
              <a:rPr sz="2000" dirty="0"/>
              <a:t> </a:t>
            </a:r>
            <a:r>
              <a:rPr sz="2000" dirty="0" err="1"/>
              <a:t>организацией</a:t>
            </a:r>
            <a:r>
              <a:rPr sz="2000" dirty="0"/>
              <a:t>. Open Source </a:t>
            </a:r>
            <a:r>
              <a:rPr sz="2000" dirty="0" err="1"/>
              <a:t>Modelica</a:t>
            </a:r>
            <a:r>
              <a:rPr sz="2000" dirty="0"/>
              <a:t> Consortium </a:t>
            </a:r>
            <a:r>
              <a:rPr sz="2000" dirty="0" err="1"/>
              <a:t>является</a:t>
            </a:r>
            <a:r>
              <a:rPr sz="2000" dirty="0"/>
              <a:t> </a:t>
            </a:r>
            <a:r>
              <a:rPr sz="2000" dirty="0" err="1"/>
              <a:t>совместным</a:t>
            </a:r>
            <a:r>
              <a:rPr sz="2000" dirty="0"/>
              <a:t> </a:t>
            </a:r>
            <a:r>
              <a:rPr sz="2000" dirty="0" err="1"/>
              <a:t>проектом</a:t>
            </a:r>
            <a:r>
              <a:rPr sz="2000" dirty="0"/>
              <a:t> RISE SICS East AB и </a:t>
            </a:r>
            <a:r>
              <a:rPr sz="2000" dirty="0" err="1"/>
              <a:t>Линчёпингского</a:t>
            </a:r>
            <a:r>
              <a:rPr sz="2000" dirty="0"/>
              <a:t> </a:t>
            </a:r>
            <a:r>
              <a:rPr sz="2000" dirty="0" err="1"/>
              <a:t>университета</a:t>
            </a:r>
            <a:r>
              <a:rPr sz="2000" dirty="0"/>
              <a:t>.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своим</a:t>
            </a:r>
            <a:r>
              <a:rPr sz="2000" dirty="0"/>
              <a:t> </a:t>
            </a:r>
            <a:r>
              <a:rPr sz="2000" dirty="0" err="1"/>
              <a:t>возможностям</a:t>
            </a:r>
            <a:r>
              <a:rPr sz="2000" dirty="0"/>
              <a:t> </a:t>
            </a:r>
            <a:r>
              <a:rPr sz="2000" dirty="0" err="1"/>
              <a:t>приближается</a:t>
            </a:r>
            <a:r>
              <a:rPr sz="2000" dirty="0"/>
              <a:t> к </a:t>
            </a:r>
            <a:r>
              <a:rPr sz="2000" dirty="0" err="1"/>
              <a:t>таким</a:t>
            </a:r>
            <a:r>
              <a:rPr sz="2000" dirty="0"/>
              <a:t> </a:t>
            </a:r>
            <a:r>
              <a:rPr sz="2000" dirty="0" err="1"/>
              <a:t>вычислительным</a:t>
            </a:r>
            <a:r>
              <a:rPr sz="2000" dirty="0"/>
              <a:t> </a:t>
            </a:r>
            <a:r>
              <a:rPr sz="2000" dirty="0" err="1"/>
              <a:t>средам</a:t>
            </a:r>
            <a:r>
              <a:rPr sz="2000" dirty="0"/>
              <a:t> </a:t>
            </a:r>
            <a:r>
              <a:rPr sz="2000" dirty="0" err="1"/>
              <a:t>как</a:t>
            </a:r>
            <a:r>
              <a:rPr sz="2000" dirty="0"/>
              <a:t> </a:t>
            </a:r>
            <a:r>
              <a:rPr sz="2000" dirty="0" err="1"/>
              <a:t>Matlab</a:t>
            </a:r>
            <a:r>
              <a:rPr sz="2000" dirty="0"/>
              <a:t> Simulink, </a:t>
            </a:r>
            <a:r>
              <a:rPr sz="2000" dirty="0" err="1"/>
              <a:t>Scilab</a:t>
            </a:r>
            <a:r>
              <a:rPr sz="2000" dirty="0"/>
              <a:t> </a:t>
            </a:r>
            <a:r>
              <a:rPr sz="2000" dirty="0" err="1"/>
              <a:t>xCos</a:t>
            </a:r>
            <a:r>
              <a:rPr sz="2000" dirty="0"/>
              <a:t>, </a:t>
            </a:r>
            <a:r>
              <a:rPr sz="2000" dirty="0" err="1"/>
              <a:t>имея</a:t>
            </a:r>
            <a:r>
              <a:rPr sz="2000" dirty="0"/>
              <a:t> </a:t>
            </a:r>
            <a:r>
              <a:rPr sz="2000" dirty="0" err="1"/>
              <a:t>при</a:t>
            </a:r>
            <a:r>
              <a:rPr sz="2000" dirty="0"/>
              <a:t> </a:t>
            </a:r>
            <a:r>
              <a:rPr sz="2000" dirty="0" err="1"/>
              <a:t>этом</a:t>
            </a:r>
            <a:r>
              <a:rPr sz="2000" dirty="0"/>
              <a:t> </a:t>
            </a:r>
            <a:r>
              <a:rPr sz="2000" dirty="0" err="1"/>
              <a:t>значительно</a:t>
            </a:r>
            <a:r>
              <a:rPr sz="2000" dirty="0"/>
              <a:t> </a:t>
            </a:r>
            <a:r>
              <a:rPr sz="2000" dirty="0" err="1"/>
              <a:t>более</a:t>
            </a:r>
            <a:r>
              <a:rPr sz="2000" dirty="0"/>
              <a:t> </a:t>
            </a:r>
            <a:r>
              <a:rPr sz="2000" dirty="0" err="1"/>
              <a:t>удобное</a:t>
            </a:r>
            <a:r>
              <a:rPr sz="2000" dirty="0"/>
              <a:t> </a:t>
            </a:r>
            <a:r>
              <a:rPr sz="2000" dirty="0" err="1"/>
              <a:t>представление</a:t>
            </a:r>
            <a:r>
              <a:rPr sz="2000" dirty="0"/>
              <a:t> </a:t>
            </a:r>
            <a:r>
              <a:rPr sz="2000" dirty="0" err="1"/>
              <a:t>системы</a:t>
            </a:r>
            <a:r>
              <a:rPr sz="2000" dirty="0"/>
              <a:t> </a:t>
            </a:r>
            <a:r>
              <a:rPr sz="2000" dirty="0" err="1"/>
              <a:t>уравнений</a:t>
            </a:r>
            <a:r>
              <a:rPr sz="2000" dirty="0"/>
              <a:t> </a:t>
            </a:r>
            <a:r>
              <a:rPr sz="2000" dirty="0" err="1"/>
              <a:t>исследуемого</a:t>
            </a:r>
            <a:r>
              <a:rPr sz="2000" dirty="0"/>
              <a:t> </a:t>
            </a:r>
            <a:r>
              <a:rPr sz="2000" dirty="0" err="1"/>
              <a:t>блока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Теоретическая справка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Математическая</a:t>
            </a:r>
            <a:r>
              <a:rPr b="1" dirty="0"/>
              <a:t> </a:t>
            </a:r>
            <a:r>
              <a:rPr b="1" dirty="0" err="1"/>
              <a:t>справка</a:t>
            </a:r>
            <a:endParaRPr b="1" dirty="0"/>
          </a:p>
          <a:p>
            <a:pPr lvl="0"/>
            <a:r>
              <a:rPr dirty="0" err="1"/>
              <a:t>Дифференциальное</a:t>
            </a:r>
            <a:r>
              <a:rPr dirty="0"/>
              <a:t> </a:t>
            </a:r>
            <a:r>
              <a:rPr dirty="0" err="1"/>
              <a:t>уравнение</a:t>
            </a:r>
            <a:r>
              <a:rPr dirty="0"/>
              <a:t> — </a:t>
            </a:r>
            <a:r>
              <a:rPr dirty="0" err="1"/>
              <a:t>уравнение</a:t>
            </a:r>
            <a:r>
              <a:rPr dirty="0"/>
              <a:t>, </a:t>
            </a:r>
            <a:r>
              <a:rPr dirty="0" err="1"/>
              <a:t>которое</a:t>
            </a:r>
            <a:r>
              <a:rPr dirty="0"/>
              <a:t> </a:t>
            </a:r>
            <a:r>
              <a:rPr dirty="0" err="1"/>
              <a:t>помимо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производные</a:t>
            </a:r>
            <a:r>
              <a:rPr dirty="0"/>
              <a:t>. </a:t>
            </a:r>
            <a:r>
              <a:rPr dirty="0" err="1"/>
              <a:t>Порядок</a:t>
            </a:r>
            <a:r>
              <a:rPr dirty="0"/>
              <a:t> </a:t>
            </a:r>
            <a:r>
              <a:rPr dirty="0" err="1"/>
              <a:t>входящих</a:t>
            </a:r>
            <a:r>
              <a:rPr dirty="0"/>
              <a:t> в </a:t>
            </a:r>
            <a:r>
              <a:rPr dirty="0" err="1"/>
              <a:t>уравнение</a:t>
            </a:r>
            <a:r>
              <a:rPr dirty="0"/>
              <a:t> </a:t>
            </a:r>
            <a:r>
              <a:rPr dirty="0" err="1"/>
              <a:t>производных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различен</a:t>
            </a:r>
            <a:r>
              <a:rPr dirty="0"/>
              <a:t> (</a:t>
            </a:r>
            <a:r>
              <a:rPr dirty="0" err="1"/>
              <a:t>формально</a:t>
            </a:r>
            <a:r>
              <a:rPr dirty="0"/>
              <a:t> </a:t>
            </a:r>
            <a:r>
              <a:rPr dirty="0" err="1"/>
              <a:t>он</a:t>
            </a:r>
            <a:r>
              <a:rPr dirty="0"/>
              <a:t> </a:t>
            </a:r>
            <a:r>
              <a:rPr dirty="0" err="1"/>
              <a:t>ничем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ограничен</a:t>
            </a:r>
            <a:r>
              <a:rPr dirty="0"/>
              <a:t>). </a:t>
            </a:r>
            <a:r>
              <a:rPr dirty="0" err="1"/>
              <a:t>Производные</a:t>
            </a:r>
            <a:r>
              <a:rPr dirty="0"/>
              <a:t>, </a:t>
            </a:r>
            <a:r>
              <a:rPr dirty="0" err="1"/>
              <a:t>функции</a:t>
            </a:r>
            <a:r>
              <a:rPr dirty="0"/>
              <a:t>, </a:t>
            </a:r>
            <a:r>
              <a:rPr dirty="0" err="1"/>
              <a:t>независимые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и </a:t>
            </a:r>
            <a:r>
              <a:rPr dirty="0" err="1"/>
              <a:t>параметры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входить</a:t>
            </a:r>
            <a:r>
              <a:rPr dirty="0"/>
              <a:t> в </a:t>
            </a:r>
            <a:r>
              <a:rPr dirty="0" err="1"/>
              <a:t>уравнение</a:t>
            </a:r>
            <a:r>
              <a:rPr dirty="0"/>
              <a:t> в </a:t>
            </a:r>
            <a:r>
              <a:rPr dirty="0" err="1"/>
              <a:t>различных</a:t>
            </a:r>
            <a:r>
              <a:rPr dirty="0"/>
              <a:t> </a:t>
            </a:r>
            <a:r>
              <a:rPr dirty="0" err="1"/>
              <a:t>комбинациях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отсутствовать</a:t>
            </a:r>
            <a:r>
              <a:rPr dirty="0"/>
              <a:t> </a:t>
            </a:r>
            <a:r>
              <a:rPr dirty="0" err="1"/>
              <a:t>вовсе</a:t>
            </a:r>
            <a:r>
              <a:rPr dirty="0"/>
              <a:t>, </a:t>
            </a:r>
            <a:r>
              <a:rPr dirty="0" err="1"/>
              <a:t>кроме</a:t>
            </a:r>
            <a:r>
              <a:rPr dirty="0"/>
              <a:t> </a:t>
            </a:r>
            <a:r>
              <a:rPr dirty="0" err="1"/>
              <a:t>хотя</a:t>
            </a:r>
            <a:r>
              <a:rPr dirty="0"/>
              <a:t> </a:t>
            </a:r>
            <a:r>
              <a:rPr dirty="0" err="1"/>
              <a:t>бы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производной</a:t>
            </a:r>
            <a:r>
              <a:rPr dirty="0"/>
              <a:t>.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любое</a:t>
            </a:r>
            <a:r>
              <a:rPr dirty="0"/>
              <a:t> </a:t>
            </a:r>
            <a:r>
              <a:rPr dirty="0" err="1"/>
              <a:t>уравнение</a:t>
            </a:r>
            <a:r>
              <a:rPr dirty="0"/>
              <a:t>, </a:t>
            </a:r>
            <a:r>
              <a:rPr dirty="0" err="1"/>
              <a:t>содержащее</a:t>
            </a:r>
            <a:r>
              <a:rPr dirty="0"/>
              <a:t> </a:t>
            </a:r>
            <a:r>
              <a:rPr dirty="0" err="1"/>
              <a:t>производные</a:t>
            </a:r>
            <a:r>
              <a:rPr dirty="0"/>
              <a:t> </a:t>
            </a:r>
            <a:r>
              <a:rPr dirty="0" err="1"/>
              <a:t>неизвестной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,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дифференциальным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1521</Words>
  <Application>Microsoft Office PowerPoint</Application>
  <PresentationFormat>Экран (16:9)</PresentationFormat>
  <Paragraphs>82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Лабораторная работа №2</vt:lpstr>
      <vt:lpstr>Докладчик</vt:lpstr>
      <vt:lpstr>Цель лабораторной работы</vt:lpstr>
      <vt:lpstr>Задание лабораторной работы</vt:lpstr>
      <vt:lpstr>Задание лабораторной работы</vt:lpstr>
      <vt:lpstr>Задачи:</vt:lpstr>
      <vt:lpstr>Теоретическая справка (1)</vt:lpstr>
      <vt:lpstr>Теоретическая справка (1)</vt:lpstr>
      <vt:lpstr>Теоретическая справка (2)</vt:lpstr>
      <vt:lpstr>Теоретическая справка (3)</vt:lpstr>
      <vt:lpstr>Ход выполнения лабораторной работы</vt:lpstr>
      <vt:lpstr>Построение математической модели (1)</vt:lpstr>
      <vt:lpstr>Построение математической модели (2)</vt:lpstr>
      <vt:lpstr>Построение математической модели (3)</vt:lpstr>
      <vt:lpstr>Построение математической модели (4)</vt:lpstr>
      <vt:lpstr>Построение математической модели (5)</vt:lpstr>
      <vt:lpstr>Построение математической модели (5)</vt:lpstr>
      <vt:lpstr>Решение с помощью программ</vt:lpstr>
      <vt:lpstr>OpenModelica</vt:lpstr>
      <vt:lpstr>Julia</vt:lpstr>
      <vt:lpstr>Julia</vt:lpstr>
      <vt:lpstr>Результаты работы кода на Julia (1)</vt:lpstr>
      <vt:lpstr>Результаты работы кода на Julia (1)</vt:lpstr>
      <vt:lpstr>Анализ полученных результатов</vt:lpstr>
      <vt:lpstr>Вывод</vt:lpstr>
      <vt:lpstr>Вывод</vt:lpstr>
      <vt:lpstr>Список литературы. Библиография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Коняева М. А.</dc:creator>
  <cp:keywords/>
  <cp:lastModifiedBy>Marina Konyaeva</cp:lastModifiedBy>
  <cp:revision>1</cp:revision>
  <dcterms:created xsi:type="dcterms:W3CDTF">2024-02-16T10:32:21Z</dcterms:created>
  <dcterms:modified xsi:type="dcterms:W3CDTF">2024-02-16T10:34:04Z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Математическое моделирование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